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erlin Sans FB Demi" panose="020E0802020502020306" pitchFamily="34" charset="0"/>
      <p:bold r:id="rId27"/>
    </p:embeddedFont>
    <p:embeddedFont>
      <p:font typeface="Calibri" panose="020F0502020204030204" pitchFamily="34" charset="0"/>
      <p:regular r:id="rId28"/>
      <p:bold r:id="rId29"/>
      <p:italic r:id="rId30"/>
      <p:boldItalic r:id="rId31"/>
    </p:embeddedFont>
    <p:embeddedFont>
      <p:font typeface="Footlight MT Light" panose="0204060206030A020304" pitchFamily="18" charset="0"/>
      <p:regular r:id="rId32"/>
    </p:embeddedFont>
    <p:embeddedFont>
      <p:font typeface="Georgia" panose="02040502050405020303" pitchFamily="18" charset="0"/>
      <p:regular r:id="rId33"/>
      <p:bold r:id="rId34"/>
      <p:italic r:id="rId35"/>
      <p:boldItalic r:id="rId36"/>
    </p:embeddedFont>
    <p:embeddedFont>
      <p:font typeface="Gill Sans" panose="020B0604020202020204" charset="0"/>
      <p:regular r:id="rId37"/>
      <p:bold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XWPHH2I+g49tL9LNBUAH6k8tY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8" name="Google Shape;14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6"/>
          <p:cNvSpPr txBox="1">
            <a:spLocks noGrp="1"/>
          </p:cNvSpPr>
          <p:nvPr>
            <p:ph type="ctrTitle"/>
          </p:nvPr>
        </p:nvSpPr>
        <p:spPr>
          <a:xfrm>
            <a:off x="1432560" y="269923"/>
            <a:ext cx="7406640" cy="11041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subTitle" idx="1"/>
          </p:nvPr>
        </p:nvSpPr>
        <p:spPr>
          <a:xfrm>
            <a:off x="1432560" y="1387548"/>
            <a:ext cx="7406640" cy="131445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2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26"/>
          <p:cNvSpPr/>
          <p:nvPr/>
        </p:nvSpPr>
        <p:spPr>
          <a:xfrm>
            <a:off x="921433" y="106035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26"/>
          <p:cNvSpPr/>
          <p:nvPr/>
        </p:nvSpPr>
        <p:spPr>
          <a:xfrm>
            <a:off x="1157176" y="1008762"/>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3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5"/>
          <p:cNvSpPr txBox="1">
            <a:spLocks noGrp="1"/>
          </p:cNvSpPr>
          <p:nvPr>
            <p:ph type="body" idx="1"/>
          </p:nvPr>
        </p:nvSpPr>
        <p:spPr>
          <a:xfrm rot="5400000">
            <a:off x="3384423" y="-862965"/>
            <a:ext cx="360045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3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36"/>
          <p:cNvSpPr txBox="1">
            <a:spLocks noGrp="1"/>
          </p:cNvSpPr>
          <p:nvPr>
            <p:ph type="title"/>
          </p:nvPr>
        </p:nvSpPr>
        <p:spPr>
          <a:xfrm rot="5400000">
            <a:off x="5578078" y="1485902"/>
            <a:ext cx="4388644"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6"/>
          <p:cNvSpPr txBox="1">
            <a:spLocks noGrp="1"/>
          </p:cNvSpPr>
          <p:nvPr>
            <p:ph type="body" idx="1"/>
          </p:nvPr>
        </p:nvSpPr>
        <p:spPr>
          <a:xfrm rot="5400000">
            <a:off x="1729978" y="-380998"/>
            <a:ext cx="4388644"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3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27"/>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28"/>
          <p:cNvSpPr/>
          <p:nvPr/>
        </p:nvSpPr>
        <p:spPr>
          <a:xfrm>
            <a:off x="2282890" y="-41"/>
            <a:ext cx="6858000"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6" name="Google Shape;36;p28"/>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2578392" y="800100"/>
            <a:ext cx="6400800" cy="1132284"/>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2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28"/>
          <p:cNvSpPr/>
          <p:nvPr/>
        </p:nvSpPr>
        <p:spPr>
          <a:xfrm>
            <a:off x="2286000" y="0"/>
            <a:ext cx="76200"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 name="Google Shape;42;p28"/>
          <p:cNvSpPr/>
          <p:nvPr/>
        </p:nvSpPr>
        <p:spPr>
          <a:xfrm>
            <a:off x="2172321" y="211099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28"/>
          <p:cNvSpPr/>
          <p:nvPr/>
        </p:nvSpPr>
        <p:spPr>
          <a:xfrm>
            <a:off x="2408064" y="2059403"/>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143560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29"/>
          <p:cNvSpPr txBox="1">
            <a:spLocks noGrp="1"/>
          </p:cNvSpPr>
          <p:nvPr>
            <p:ph type="body" idx="2"/>
          </p:nvPr>
        </p:nvSpPr>
        <p:spPr>
          <a:xfrm>
            <a:off x="527608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2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30"/>
          <p:cNvSpPr txBox="1">
            <a:spLocks noGrp="1"/>
          </p:cNvSpPr>
          <p:nvPr>
            <p:ph type="title"/>
          </p:nvPr>
        </p:nvSpPr>
        <p:spPr>
          <a:xfrm>
            <a:off x="457200" y="387025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0"/>
          <p:cNvSpPr txBox="1">
            <a:spLocks noGrp="1"/>
          </p:cNvSpPr>
          <p:nvPr>
            <p:ph type="body" idx="1"/>
          </p:nvPr>
        </p:nvSpPr>
        <p:spPr>
          <a:xfrm>
            <a:off x="45720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30"/>
          <p:cNvSpPr txBox="1">
            <a:spLocks noGrp="1"/>
          </p:cNvSpPr>
          <p:nvPr>
            <p:ph type="body" idx="2"/>
          </p:nvPr>
        </p:nvSpPr>
        <p:spPr>
          <a:xfrm>
            <a:off x="466344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30"/>
          <p:cNvSpPr txBox="1">
            <a:spLocks noGrp="1"/>
          </p:cNvSpPr>
          <p:nvPr>
            <p:ph type="body" idx="3"/>
          </p:nvPr>
        </p:nvSpPr>
        <p:spPr>
          <a:xfrm>
            <a:off x="45720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30"/>
          <p:cNvSpPr txBox="1">
            <a:spLocks noGrp="1"/>
          </p:cNvSpPr>
          <p:nvPr>
            <p:ph type="body" idx="4"/>
          </p:nvPr>
        </p:nvSpPr>
        <p:spPr>
          <a:xfrm>
            <a:off x="466344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30"/>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1"/>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32"/>
          <p:cNvSpPr/>
          <p:nvPr/>
        </p:nvSpPr>
        <p:spPr>
          <a:xfrm>
            <a:off x="1014984" y="0"/>
            <a:ext cx="812901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7" name="Google Shape;67;p32"/>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32"/>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457200" y="162583"/>
            <a:ext cx="3810000" cy="871538"/>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3"/>
          <p:cNvSpPr txBox="1">
            <a:spLocks noGrp="1"/>
          </p:cNvSpPr>
          <p:nvPr>
            <p:ph type="body" idx="1"/>
          </p:nvPr>
        </p:nvSpPr>
        <p:spPr>
          <a:xfrm>
            <a:off x="457200" y="1055223"/>
            <a:ext cx="3810000" cy="5238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33"/>
          <p:cNvSpPr txBox="1">
            <a:spLocks noGrp="1"/>
          </p:cNvSpPr>
          <p:nvPr>
            <p:ph type="body" idx="2"/>
          </p:nvPr>
        </p:nvSpPr>
        <p:spPr>
          <a:xfrm>
            <a:off x="457200" y="1600201"/>
            <a:ext cx="8153400" cy="2994422"/>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33"/>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34"/>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34"/>
          <p:cNvSpPr>
            <a:spLocks noGrp="1"/>
          </p:cNvSpPr>
          <p:nvPr>
            <p:ph type="pic" idx="2"/>
          </p:nvPr>
        </p:nvSpPr>
        <p:spPr>
          <a:xfrm>
            <a:off x="838200" y="857253"/>
            <a:ext cx="4419600" cy="2635898"/>
          </a:xfrm>
          <a:prstGeom prst="roundRect">
            <a:avLst>
              <a:gd name="adj" fmla="val 783"/>
            </a:avLst>
          </a:prstGeom>
          <a:solidFill>
            <a:schemeClr val="lt2"/>
          </a:solidFill>
          <a:ln>
            <a:noFill/>
          </a:ln>
        </p:spPr>
      </p:sp>
      <p:sp>
        <p:nvSpPr>
          <p:cNvPr id="85" name="Google Shape;85;p34"/>
          <p:cNvSpPr/>
          <p:nvPr/>
        </p:nvSpPr>
        <p:spPr>
          <a:xfrm rot="-2131329">
            <a:off x="396725" y="715756"/>
            <a:ext cx="685800"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34"/>
          <p:cNvSpPr/>
          <p:nvPr/>
        </p:nvSpPr>
        <p:spPr>
          <a:xfrm rot="2103354" flipH="1">
            <a:off x="5003667" y="702589"/>
            <a:ext cx="649224"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34"/>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25"/>
          <p:cNvSpPr/>
          <p:nvPr/>
        </p:nvSpPr>
        <p:spPr>
          <a:xfrm>
            <a:off x="-815927" y="-611941"/>
            <a:ext cx="1638887" cy="1229165"/>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25"/>
          <p:cNvSpPr/>
          <p:nvPr/>
        </p:nvSpPr>
        <p:spPr>
          <a:xfrm>
            <a:off x="168817" y="15827"/>
            <a:ext cx="1702191" cy="1276643"/>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25"/>
          <p:cNvSpPr/>
          <p:nvPr/>
        </p:nvSpPr>
        <p:spPr>
          <a:xfrm rot="2315675">
            <a:off x="182882" y="791308"/>
            <a:ext cx="1125717" cy="826968"/>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25"/>
          <p:cNvSpPr/>
          <p:nvPr/>
        </p:nvSpPr>
        <p:spPr>
          <a:xfrm>
            <a:off x="1012874" y="-41"/>
            <a:ext cx="8131127"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2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5"/>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2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2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2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25"/>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90500" y="514350"/>
            <a:ext cx="8763000" cy="762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562214"/>
              </a:buClr>
              <a:buSzPct val="100000"/>
              <a:buFont typeface="Times New Roman"/>
              <a:buNone/>
            </a:pP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CUSTOMER ACCOUNT BANK</a:t>
            </a:r>
            <a:r>
              <a:rPr lang="en-US" sz="16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MANAGEMENT SYSTEM </a:t>
            </a:r>
            <a:endParaRPr dirty="0">
              <a:solidFill>
                <a:schemeClr val="dk1"/>
              </a:solidFill>
              <a:latin typeface="Times New Roman"/>
              <a:ea typeface="Times New Roman"/>
              <a:cs typeface="Times New Roman"/>
              <a:sym typeface="Times New Roman"/>
            </a:endParaRPr>
          </a:p>
        </p:txBody>
      </p:sp>
      <p:sp>
        <p:nvSpPr>
          <p:cNvPr id="106" name="Google Shape;106;p1"/>
          <p:cNvSpPr txBox="1">
            <a:spLocks noGrp="1"/>
          </p:cNvSpPr>
          <p:nvPr>
            <p:ph type="subTitle" idx="1"/>
          </p:nvPr>
        </p:nvSpPr>
        <p:spPr>
          <a:xfrm>
            <a:off x="1972407" y="3890962"/>
            <a:ext cx="5199185" cy="838200"/>
          </a:xfrm>
          <a:prstGeom prst="rect">
            <a:avLst/>
          </a:prstGeom>
          <a:noFill/>
          <a:ln>
            <a:noFill/>
          </a:ln>
        </p:spPr>
        <p:txBody>
          <a:bodyPr spcFirstLastPara="1" wrap="square" lIns="91425" tIns="0" rIns="91425" bIns="45700" anchor="t" anchorCtr="0">
            <a:normAutofit fontScale="85000" lnSpcReduction="20000"/>
          </a:bodyPr>
          <a:lstStyle/>
          <a:p>
            <a:pPr marL="27432" lvl="0" indent="0" algn="ctr" rtl="0">
              <a:lnSpc>
                <a:spcPct val="100000"/>
              </a:lnSpc>
              <a:spcBef>
                <a:spcPts val="600"/>
              </a:spcBef>
              <a:spcAft>
                <a:spcPts val="0"/>
              </a:spcAft>
              <a:buSzPct val="80000"/>
              <a:buNone/>
            </a:pPr>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By Mahesh</a:t>
            </a:r>
            <a:endParaRPr sz="3200" dirty="0">
              <a:latin typeface="Times New Roman"/>
              <a:ea typeface="Times New Roman"/>
              <a:cs typeface="Times New Roman"/>
              <a:sym typeface="Times New Roman"/>
            </a:endParaRPr>
          </a:p>
          <a:p>
            <a:pPr marL="27432" lvl="0" indent="0" algn="r" rtl="0">
              <a:lnSpc>
                <a:spcPct val="100000"/>
              </a:lnSpc>
              <a:spcBef>
                <a:spcPts val="600"/>
              </a:spcBef>
              <a:spcAft>
                <a:spcPts val="0"/>
              </a:spcAft>
              <a:buSzPct val="80000"/>
              <a:buNone/>
            </a:pPr>
            <a:endParaRPr sz="3200" dirty="0">
              <a:latin typeface="Times New Roman"/>
              <a:ea typeface="Times New Roman"/>
              <a:cs typeface="Times New Roman"/>
              <a:sym typeface="Times New Roman"/>
            </a:endParaRPr>
          </a:p>
          <a:p>
            <a:pPr marL="27432" lvl="0" indent="0" algn="l" rtl="0">
              <a:lnSpc>
                <a:spcPct val="100000"/>
              </a:lnSpc>
              <a:spcBef>
                <a:spcPts val="600"/>
              </a:spcBef>
              <a:spcAft>
                <a:spcPts val="0"/>
              </a:spcAft>
              <a:buSzPct val="79999"/>
              <a:buNone/>
            </a:pPr>
            <a:endParaRPr dirty="0">
              <a:latin typeface="Times New Roman"/>
              <a:ea typeface="Times New Roman"/>
              <a:cs typeface="Times New Roman"/>
              <a:sym typeface="Times New Roman"/>
            </a:endParaRPr>
          </a:p>
        </p:txBody>
      </p:sp>
      <p:pic>
        <p:nvPicPr>
          <p:cNvPr id="107" name="Google Shape;107;p1" descr="bank-exterior-with-columns-street-cityscape_53562-11323.jpg"/>
          <p:cNvPicPr preferRelativeResize="0"/>
          <p:nvPr/>
        </p:nvPicPr>
        <p:blipFill rotWithShape="1">
          <a:blip r:embed="rId3">
            <a:alphaModFix/>
          </a:blip>
          <a:srcRect/>
          <a:stretch/>
        </p:blipFill>
        <p:spPr>
          <a:xfrm>
            <a:off x="2280138" y="1259491"/>
            <a:ext cx="4800600" cy="2624517"/>
          </a:xfrm>
          <a:prstGeom prst="rect">
            <a:avLst/>
          </a:prstGeom>
          <a:noFill/>
          <a:ln>
            <a:noFill/>
          </a:ln>
        </p:spPr>
      </p:pic>
      <p:sp>
        <p:nvSpPr>
          <p:cNvPr id="108" name="Google Shape;108;p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a:t>
            </a:fld>
            <a:endParaRPr/>
          </a:p>
        </p:txBody>
      </p:sp>
      <p:sp>
        <p:nvSpPr>
          <p:cNvPr id="109" name="Google Shape;109;p1"/>
          <p:cNvSpPr txBox="1"/>
          <p:nvPr/>
        </p:nvSpPr>
        <p:spPr>
          <a:xfrm>
            <a:off x="3071446" y="252760"/>
            <a:ext cx="40092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WELCOME TO THE</a:t>
            </a:r>
            <a:endParaRPr sz="2800" dirty="0">
              <a:solidFill>
                <a:schemeClr val="dk1"/>
              </a:solidFill>
              <a:latin typeface="Gill Sans"/>
              <a:ea typeface="Gill Sans"/>
              <a:cs typeface="Gill Sans"/>
              <a:sym typeface="Gill Sans"/>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8" name="Google Shape;188;p10"/>
          <p:cNvSpPr/>
          <p:nvPr/>
        </p:nvSpPr>
        <p:spPr>
          <a:xfrm>
            <a:off x="1295400" y="361950"/>
            <a:ext cx="6934200" cy="12954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17.   If ch = 8 then function trans_amount()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Read name and password, open file using  fopen()  function, read file using fread() function, read ad.transact_amount anf if ad.transact_amount&lt;ad.amount then read rec_name and password,  open file and add transfer amount into ad.amount , close file using fclose() function.</a:t>
            </a:r>
            <a:endParaRPr/>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sp>
        <p:nvSpPr>
          <p:cNvPr id="189" name="Google Shape;189;p10"/>
          <p:cNvSpPr/>
          <p:nvPr/>
        </p:nvSpPr>
        <p:spPr>
          <a:xfrm>
            <a:off x="1295400" y="20383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18.   If ch = 9 then function exit()is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Initialize choice = false, while loop terminates, exit the program. </a:t>
            </a:r>
            <a:endParaRPr/>
          </a:p>
        </p:txBody>
      </p:sp>
      <p:sp>
        <p:nvSpPr>
          <p:cNvPr id="190" name="Google Shape;190;p10"/>
          <p:cNvSpPr/>
          <p:nvPr/>
        </p:nvSpPr>
        <p:spPr>
          <a:xfrm>
            <a:off x="1371600" y="3562350"/>
            <a:ext cx="6934200" cy="70485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19.   End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fade">
                                      <p:cBhvr>
                                        <p:cTn id="11" dur="500"/>
                                        <p:tgtEl>
                                          <p:spTgt spid="1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0"/>
                                        </p:tgtEl>
                                        <p:attrNameLst>
                                          <p:attrName>style.visibility</p:attrName>
                                        </p:attrNameLst>
                                      </p:cBhvr>
                                      <p:to>
                                        <p:strVal val="visible"/>
                                      </p:to>
                                    </p:set>
                                    <p:animEffect transition="in" filter="fade">
                                      <p:cBhvr>
                                        <p:cTn id="1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96" name="Google Shape;196;p11"/>
          <p:cNvSpPr/>
          <p:nvPr/>
        </p:nvSpPr>
        <p:spPr>
          <a:xfrm rot="-5400000">
            <a:off x="-2076450" y="2076450"/>
            <a:ext cx="5143500" cy="990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p:txBody>
      </p:sp>
      <p:pic>
        <p:nvPicPr>
          <p:cNvPr id="197" name="Google Shape;197;p11" descr="ppp111.png"/>
          <p:cNvPicPr preferRelativeResize="0"/>
          <p:nvPr/>
        </p:nvPicPr>
        <p:blipFill rotWithShape="1">
          <a:blip r:embed="rId3">
            <a:alphaModFix/>
          </a:blip>
          <a:srcRect/>
          <a:stretch/>
        </p:blipFill>
        <p:spPr>
          <a:xfrm>
            <a:off x="990601" y="0"/>
            <a:ext cx="8153401" cy="5143500"/>
          </a:xfrm>
          <a:prstGeom prst="rect">
            <a:avLst/>
          </a:prstGeom>
          <a:noFill/>
          <a:ln>
            <a:noFill/>
          </a:ln>
        </p:spPr>
      </p:pic>
      <p:sp>
        <p:nvSpPr>
          <p:cNvPr id="198" name="Google Shape;198;p11"/>
          <p:cNvSpPr txBox="1"/>
          <p:nvPr/>
        </p:nvSpPr>
        <p:spPr>
          <a:xfrm>
            <a:off x="15240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199" name="Google Shape;199;p11"/>
          <p:cNvSpPr txBox="1"/>
          <p:nvPr/>
        </p:nvSpPr>
        <p:spPr>
          <a:xfrm>
            <a:off x="2590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0" name="Google Shape;200;p11"/>
          <p:cNvSpPr txBox="1"/>
          <p:nvPr/>
        </p:nvSpPr>
        <p:spPr>
          <a:xfrm>
            <a:off x="35814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1" name="Google Shape;201;p11"/>
          <p:cNvSpPr txBox="1"/>
          <p:nvPr/>
        </p:nvSpPr>
        <p:spPr>
          <a:xfrm>
            <a:off x="54102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2" name="Google Shape;202;p11"/>
          <p:cNvSpPr txBox="1"/>
          <p:nvPr/>
        </p:nvSpPr>
        <p:spPr>
          <a:xfrm>
            <a:off x="6400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3" name="Google Shape;203;p11"/>
          <p:cNvSpPr txBox="1"/>
          <p:nvPr/>
        </p:nvSpPr>
        <p:spPr>
          <a:xfrm>
            <a:off x="74676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4" name="Google Shape;204;p11"/>
          <p:cNvSpPr txBox="1"/>
          <p:nvPr/>
        </p:nvSpPr>
        <p:spPr>
          <a:xfrm>
            <a:off x="8686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cxnSp>
        <p:nvCxnSpPr>
          <p:cNvPr id="205" name="Google Shape;205;p11"/>
          <p:cNvCxnSpPr/>
          <p:nvPr/>
        </p:nvCxnSpPr>
        <p:spPr>
          <a:xfrm rot="-5400000">
            <a:off x="1637506" y="1924050"/>
            <a:ext cx="991394" cy="794"/>
          </a:xfrm>
          <a:prstGeom prst="straightConnector1">
            <a:avLst/>
          </a:prstGeom>
          <a:noFill/>
          <a:ln w="9525" cap="flat" cmpd="sng">
            <a:solidFill>
              <a:schemeClr val="dk1"/>
            </a:solidFill>
            <a:prstDash val="solid"/>
            <a:round/>
            <a:headEnd type="none" w="sm" len="sm"/>
            <a:tailEnd type="stealth" w="med" len="med"/>
          </a:ln>
        </p:spPr>
      </p:cxnSp>
      <p:cxnSp>
        <p:nvCxnSpPr>
          <p:cNvPr id="206" name="Google Shape;206;p11"/>
          <p:cNvCxnSpPr/>
          <p:nvPr/>
        </p:nvCxnSpPr>
        <p:spPr>
          <a:xfrm rot="-5400000">
            <a:off x="2628900"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07" name="Google Shape;207;p11"/>
          <p:cNvCxnSpPr/>
          <p:nvPr/>
        </p:nvCxnSpPr>
        <p:spPr>
          <a:xfrm rot="-5400000">
            <a:off x="5410200" y="2038350"/>
            <a:ext cx="762000" cy="1588"/>
          </a:xfrm>
          <a:prstGeom prst="straightConnector1">
            <a:avLst/>
          </a:prstGeom>
          <a:noFill/>
          <a:ln w="9525" cap="flat" cmpd="sng">
            <a:solidFill>
              <a:schemeClr val="dk1"/>
            </a:solidFill>
            <a:prstDash val="solid"/>
            <a:round/>
            <a:headEnd type="none" w="sm" len="sm"/>
            <a:tailEnd type="stealth" w="med" len="med"/>
          </a:ln>
        </p:spPr>
      </p:cxnSp>
      <p:cxnSp>
        <p:nvCxnSpPr>
          <p:cNvPr id="208" name="Google Shape;208;p11"/>
          <p:cNvCxnSpPr/>
          <p:nvPr/>
        </p:nvCxnSpPr>
        <p:spPr>
          <a:xfrm rot="-5400000">
            <a:off x="6362700"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09" name="Google Shape;209;p11"/>
          <p:cNvCxnSpPr/>
          <p:nvPr/>
        </p:nvCxnSpPr>
        <p:spPr>
          <a:xfrm rot="-5400000">
            <a:off x="7354094"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10" name="Google Shape;210;p11"/>
          <p:cNvCxnSpPr/>
          <p:nvPr/>
        </p:nvCxnSpPr>
        <p:spPr>
          <a:xfrm rot="-5400000">
            <a:off x="648494" y="1923256"/>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11" name="Google Shape;211;p11"/>
          <p:cNvCxnSpPr/>
          <p:nvPr/>
        </p:nvCxnSpPr>
        <p:spPr>
          <a:xfrm>
            <a:off x="1143000" y="1428750"/>
            <a:ext cx="3352800" cy="1588"/>
          </a:xfrm>
          <a:prstGeom prst="straightConnector1">
            <a:avLst/>
          </a:prstGeom>
          <a:noFill/>
          <a:ln w="9525" cap="flat" cmpd="sng">
            <a:solidFill>
              <a:schemeClr val="dk1"/>
            </a:solidFill>
            <a:prstDash val="solid"/>
            <a:round/>
            <a:headEnd type="none" w="sm" len="sm"/>
            <a:tailEnd type="stealth" w="med" len="med"/>
          </a:ln>
        </p:spPr>
      </p:cxnSp>
      <p:cxnSp>
        <p:nvCxnSpPr>
          <p:cNvPr id="212" name="Google Shape;212;p11"/>
          <p:cNvCxnSpPr/>
          <p:nvPr/>
        </p:nvCxnSpPr>
        <p:spPr>
          <a:xfrm rot="10800000">
            <a:off x="6019800" y="1428750"/>
            <a:ext cx="3124200" cy="1588"/>
          </a:xfrm>
          <a:prstGeom prst="straightConnector1">
            <a:avLst/>
          </a:prstGeom>
          <a:noFill/>
          <a:ln w="9525" cap="flat" cmpd="sng">
            <a:solidFill>
              <a:schemeClr val="dk1"/>
            </a:solidFill>
            <a:prstDash val="solid"/>
            <a:round/>
            <a:headEnd type="none" w="sm" len="sm"/>
            <a:tailEnd type="stealth" w="med" len="med"/>
          </a:ln>
        </p:spPr>
      </p:cxnSp>
      <p:cxnSp>
        <p:nvCxnSpPr>
          <p:cNvPr id="213" name="Google Shape;213;p11"/>
          <p:cNvCxnSpPr/>
          <p:nvPr/>
        </p:nvCxnSpPr>
        <p:spPr>
          <a:xfrm rot="-5400000">
            <a:off x="8573294" y="1923256"/>
            <a:ext cx="990600" cy="1588"/>
          </a:xfrm>
          <a:prstGeom prst="straightConnector1">
            <a:avLst/>
          </a:prstGeom>
          <a:noFill/>
          <a:ln w="9525" cap="flat" cmpd="sng">
            <a:solidFill>
              <a:schemeClr val="dk1"/>
            </a:solidFill>
            <a:prstDash val="solid"/>
            <a:round/>
            <a:headEnd type="none" w="sm" len="sm"/>
            <a:tailEnd type="stealth" w="med" len="med"/>
          </a:ln>
        </p:spPr>
      </p:cxnSp>
      <p:sp>
        <p:nvSpPr>
          <p:cNvPr id="214" name="Google Shape;214;p11"/>
          <p:cNvSpPr txBox="1"/>
          <p:nvPr/>
        </p:nvSpPr>
        <p:spPr>
          <a:xfrm>
            <a:off x="1524000" y="1962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5" name="Google Shape;215;p11"/>
          <p:cNvSpPr txBox="1"/>
          <p:nvPr/>
        </p:nvSpPr>
        <p:spPr>
          <a:xfrm>
            <a:off x="83058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31242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53340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63246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  No</a:t>
            </a:r>
            <a:endParaRPr sz="900" b="1">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73914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20" name="Google Shape;220;p11"/>
          <p:cNvSpPr txBox="1"/>
          <p:nvPr/>
        </p:nvSpPr>
        <p:spPr>
          <a:xfrm>
            <a:off x="25146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12</a:t>
            </a:fld>
            <a:endParaRPr/>
          </a:p>
        </p:txBody>
      </p:sp>
      <p:sp>
        <p:nvSpPr>
          <p:cNvPr id="226" name="Google Shape;226;p12"/>
          <p:cNvSpPr/>
          <p:nvPr/>
        </p:nvSpPr>
        <p:spPr>
          <a:xfrm>
            <a:off x="2590800" y="285750"/>
            <a:ext cx="4572000" cy="381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SYSTEM IMPLEMENTATION</a:t>
            </a:r>
            <a:endParaRPr sz="1800">
              <a:solidFill>
                <a:schemeClr val="dk1"/>
              </a:solidFill>
              <a:latin typeface="Times New Roman"/>
              <a:ea typeface="Times New Roman"/>
              <a:cs typeface="Times New Roman"/>
              <a:sym typeface="Times New Roman"/>
            </a:endParaRPr>
          </a:p>
        </p:txBody>
      </p:sp>
      <p:sp>
        <p:nvSpPr>
          <p:cNvPr id="227" name="Google Shape;227;p12"/>
          <p:cNvSpPr txBox="1"/>
          <p:nvPr/>
        </p:nvSpPr>
        <p:spPr>
          <a:xfrm>
            <a:off x="1066800" y="895350"/>
            <a:ext cx="7543800"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This Program is implemented using  different c library functions and  mainly user defined function are used</a:t>
            </a:r>
            <a:r>
              <a:rPr lang="en-US" sz="1200" i="1">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We have tried to make the source code for Customer Account  Bank Management System  to be relatively short and easy to understand. This C mini project is divided into 9 major functions, most of which are related to different banking activities. Listed below are some of the more important functions which may help user understand the project better.</a:t>
            </a: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wel_bank()</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display welcome  screen and will take you to the main menu.</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main_menu()</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display main menu allowing you to perform various banking activities.</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new_acc()</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create a new customer account. It will asks for some personal and  banking details of the customer such as name, date of birth, citizenship number, address and phone number.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33" name="Google Shape;233;p13"/>
          <p:cNvSpPr txBox="1"/>
          <p:nvPr/>
        </p:nvSpPr>
        <p:spPr>
          <a:xfrm>
            <a:off x="1219200" y="209550"/>
            <a:ext cx="75438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update_info()</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allow user make changes in his personal information that he wrongly entered while making his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atm()</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will able to deposit and withdraw money to and from a particular customer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acc_info()</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show name, date of birth, citizenship number, age, address, phone number, type of account, amount transaction details.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i="1">
                <a:solidFill>
                  <a:schemeClr val="dk1"/>
                </a:solidFill>
                <a:latin typeface="Gill Sans"/>
                <a:ea typeface="Gill Sans"/>
                <a:cs typeface="Gill Sans"/>
                <a:sym typeface="Gill Sans"/>
              </a:rPr>
              <a:t>del_acc()</a:t>
            </a: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be used for deleting a customer account</a:t>
            </a:r>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14</a:t>
            </a:fld>
            <a:endParaRPr/>
          </a:p>
        </p:txBody>
      </p:sp>
      <p:sp>
        <p:nvSpPr>
          <p:cNvPr id="239" name="Google Shape;239;p14"/>
          <p:cNvSpPr txBox="1"/>
          <p:nvPr/>
        </p:nvSpPr>
        <p:spPr>
          <a:xfrm>
            <a:off x="1295400" y="361950"/>
            <a:ext cx="74676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customer_list()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will be able to view the customer’s banking information such as name, address and phone number provided while creating the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transaction_history()</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can see his/her last amount transactions date and time</a:t>
            </a:r>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trans_amount()</a:t>
            </a:r>
            <a:endParaRPr/>
          </a:p>
          <a:p>
            <a:pPr marL="0" marR="0" lvl="0" indent="0" algn="l" rtl="0">
              <a:spcBef>
                <a:spcPts val="0"/>
              </a:spcBef>
              <a:spcAft>
                <a:spcPts val="0"/>
              </a:spcAft>
              <a:buNone/>
            </a:pPr>
            <a:endParaRPr sz="1200" b="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can transfer money from his/her account to other’s .</a:t>
            </a:r>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15</a:t>
            </a:fld>
            <a:endParaRPr/>
          </a:p>
        </p:txBody>
      </p:sp>
      <p:sp>
        <p:nvSpPr>
          <p:cNvPr id="245" name="Google Shape;245;p15"/>
          <p:cNvSpPr txBox="1"/>
          <p:nvPr/>
        </p:nvSpPr>
        <p:spPr>
          <a:xfrm>
            <a:off x="1143000" y="438150"/>
            <a:ext cx="670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Below we have shown some important section of code of our program</a:t>
            </a:r>
            <a:endParaRPr sz="1800">
              <a:solidFill>
                <a:schemeClr val="dk1"/>
              </a:solidFill>
              <a:latin typeface="Gill Sans"/>
              <a:ea typeface="Gill Sans"/>
              <a:cs typeface="Gill Sans"/>
              <a:sym typeface="Gill Sans"/>
            </a:endParaRPr>
          </a:p>
        </p:txBody>
      </p:sp>
      <p:pic>
        <p:nvPicPr>
          <p:cNvPr id="246" name="Google Shape;246;p15" descr="struct.png"/>
          <p:cNvPicPr preferRelativeResize="0"/>
          <p:nvPr/>
        </p:nvPicPr>
        <p:blipFill rotWithShape="1">
          <a:blip r:embed="rId3">
            <a:alphaModFix/>
          </a:blip>
          <a:srcRect/>
          <a:stretch/>
        </p:blipFill>
        <p:spPr>
          <a:xfrm>
            <a:off x="1143000" y="1123950"/>
            <a:ext cx="1904999" cy="2733259"/>
          </a:xfrm>
          <a:prstGeom prst="rect">
            <a:avLst/>
          </a:prstGeom>
          <a:noFill/>
          <a:ln>
            <a:noFill/>
          </a:ln>
        </p:spPr>
      </p:pic>
      <p:pic>
        <p:nvPicPr>
          <p:cNvPr id="247" name="Google Shape;247;p15" descr="main().png"/>
          <p:cNvPicPr preferRelativeResize="0"/>
          <p:nvPr/>
        </p:nvPicPr>
        <p:blipFill rotWithShape="1">
          <a:blip r:embed="rId4">
            <a:alphaModFix/>
          </a:blip>
          <a:srcRect/>
          <a:stretch/>
        </p:blipFill>
        <p:spPr>
          <a:xfrm>
            <a:off x="5105400" y="1047750"/>
            <a:ext cx="3064313" cy="914400"/>
          </a:xfrm>
          <a:prstGeom prst="rect">
            <a:avLst/>
          </a:prstGeom>
          <a:noFill/>
          <a:ln>
            <a:noFill/>
          </a:ln>
        </p:spPr>
      </p:pic>
      <p:pic>
        <p:nvPicPr>
          <p:cNvPr id="248" name="Google Shape;248;p15" descr="welcome.png"/>
          <p:cNvPicPr preferRelativeResize="0"/>
          <p:nvPr/>
        </p:nvPicPr>
        <p:blipFill rotWithShape="1">
          <a:blip r:embed="rId5">
            <a:alphaModFix/>
          </a:blip>
          <a:srcRect b="25392"/>
          <a:stretch/>
        </p:blipFill>
        <p:spPr>
          <a:xfrm>
            <a:off x="5029200" y="2571750"/>
            <a:ext cx="3429000" cy="2133402"/>
          </a:xfrm>
          <a:prstGeom prst="rect">
            <a:avLst/>
          </a:prstGeom>
          <a:noFill/>
          <a:ln>
            <a:noFill/>
          </a:ln>
        </p:spPr>
      </p:pic>
      <p:sp>
        <p:nvSpPr>
          <p:cNvPr id="249" name="Google Shape;249;p15"/>
          <p:cNvSpPr txBox="1"/>
          <p:nvPr/>
        </p:nvSpPr>
        <p:spPr>
          <a:xfrm>
            <a:off x="1143000" y="4019550"/>
            <a:ext cx="25146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  Defining Structure </a:t>
            </a:r>
            <a:endParaRPr sz="1100">
              <a:solidFill>
                <a:schemeClr val="dk1"/>
              </a:solidFill>
              <a:latin typeface="Times New Roman"/>
              <a:ea typeface="Times New Roman"/>
              <a:cs typeface="Times New Roman"/>
              <a:sym typeface="Times New Roman"/>
            </a:endParaRPr>
          </a:p>
        </p:txBody>
      </p:sp>
      <p:sp>
        <p:nvSpPr>
          <p:cNvPr id="250" name="Google Shape;250;p15"/>
          <p:cNvSpPr txBox="1"/>
          <p:nvPr/>
        </p:nvSpPr>
        <p:spPr>
          <a:xfrm>
            <a:off x="5029200" y="1962150"/>
            <a:ext cx="26670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2 Main Function</a:t>
            </a:r>
            <a:endParaRPr sz="1100">
              <a:solidFill>
                <a:schemeClr val="dk1"/>
              </a:solidFill>
              <a:latin typeface="Times New Roman"/>
              <a:ea typeface="Times New Roman"/>
              <a:cs typeface="Times New Roman"/>
              <a:sym typeface="Times New Roman"/>
            </a:endParaRPr>
          </a:p>
        </p:txBody>
      </p:sp>
      <p:sp>
        <p:nvSpPr>
          <p:cNvPr id="251" name="Google Shape;251;p15"/>
          <p:cNvSpPr txBox="1"/>
          <p:nvPr/>
        </p:nvSpPr>
        <p:spPr>
          <a:xfrm>
            <a:off x="5334000" y="4629150"/>
            <a:ext cx="25146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3  Checking password</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257" name="Google Shape;257;p16" descr="taking info.png"/>
          <p:cNvPicPr preferRelativeResize="0"/>
          <p:nvPr/>
        </p:nvPicPr>
        <p:blipFill rotWithShape="1">
          <a:blip r:embed="rId3">
            <a:alphaModFix/>
          </a:blip>
          <a:srcRect/>
          <a:stretch/>
        </p:blipFill>
        <p:spPr>
          <a:xfrm>
            <a:off x="1143000" y="209550"/>
            <a:ext cx="7706801" cy="2333951"/>
          </a:xfrm>
          <a:prstGeom prst="rect">
            <a:avLst/>
          </a:prstGeom>
          <a:noFill/>
          <a:ln>
            <a:noFill/>
          </a:ln>
        </p:spPr>
      </p:pic>
      <p:pic>
        <p:nvPicPr>
          <p:cNvPr id="258" name="Google Shape;258;p16" descr="reading.png"/>
          <p:cNvPicPr preferRelativeResize="0"/>
          <p:nvPr/>
        </p:nvPicPr>
        <p:blipFill rotWithShape="1">
          <a:blip r:embed="rId4">
            <a:alphaModFix/>
          </a:blip>
          <a:srcRect/>
          <a:stretch/>
        </p:blipFill>
        <p:spPr>
          <a:xfrm>
            <a:off x="1295400" y="3181351"/>
            <a:ext cx="3810000" cy="545570"/>
          </a:xfrm>
          <a:prstGeom prst="rect">
            <a:avLst/>
          </a:prstGeom>
          <a:noFill/>
          <a:ln>
            <a:noFill/>
          </a:ln>
        </p:spPr>
      </p:pic>
      <p:sp>
        <p:nvSpPr>
          <p:cNvPr id="259" name="Google Shape;259;p16"/>
          <p:cNvSpPr txBox="1"/>
          <p:nvPr/>
        </p:nvSpPr>
        <p:spPr>
          <a:xfrm>
            <a:off x="1447800" y="2647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4 Reading inputs</a:t>
            </a:r>
            <a:endParaRPr sz="1100">
              <a:solidFill>
                <a:schemeClr val="dk1"/>
              </a:solidFill>
              <a:latin typeface="Times New Roman"/>
              <a:ea typeface="Times New Roman"/>
              <a:cs typeface="Times New Roman"/>
              <a:sym typeface="Times New Roman"/>
            </a:endParaRPr>
          </a:p>
        </p:txBody>
      </p:sp>
      <p:sp>
        <p:nvSpPr>
          <p:cNvPr id="260" name="Google Shape;260;p16"/>
          <p:cNvSpPr txBox="1"/>
          <p:nvPr/>
        </p:nvSpPr>
        <p:spPr>
          <a:xfrm>
            <a:off x="1447800" y="3790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5  opening and reading file</a:t>
            </a:r>
            <a:endParaRPr sz="1100">
              <a:solidFill>
                <a:schemeClr val="dk1"/>
              </a:solidFill>
              <a:latin typeface="Times New Roman"/>
              <a:ea typeface="Times New Roman"/>
              <a:cs typeface="Times New Roman"/>
              <a:sym typeface="Times New Roman"/>
            </a:endParaRPr>
          </a:p>
        </p:txBody>
      </p:sp>
      <p:pic>
        <p:nvPicPr>
          <p:cNvPr id="261" name="Google Shape;261;p16" descr="2021-12-26 22_05_30-Window.png"/>
          <p:cNvPicPr preferRelativeResize="0"/>
          <p:nvPr/>
        </p:nvPicPr>
        <p:blipFill rotWithShape="1">
          <a:blip r:embed="rId5">
            <a:alphaModFix/>
          </a:blip>
          <a:srcRect r="48807" b="81691"/>
          <a:stretch/>
        </p:blipFill>
        <p:spPr>
          <a:xfrm>
            <a:off x="4572000" y="3257550"/>
            <a:ext cx="3794097" cy="491889"/>
          </a:xfrm>
          <a:prstGeom prst="rect">
            <a:avLst/>
          </a:prstGeom>
          <a:noFill/>
          <a:ln>
            <a:noFill/>
          </a:ln>
        </p:spPr>
      </p:pic>
      <p:sp>
        <p:nvSpPr>
          <p:cNvPr id="262" name="Google Shape;262;p16"/>
          <p:cNvSpPr txBox="1"/>
          <p:nvPr/>
        </p:nvSpPr>
        <p:spPr>
          <a:xfrm>
            <a:off x="4876800" y="3790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6  opening and writing file</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68" name="Google Shape;268;p17"/>
          <p:cNvSpPr txBox="1"/>
          <p:nvPr/>
        </p:nvSpPr>
        <p:spPr>
          <a:xfrm>
            <a:off x="1219200" y="18097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7 updating date of birth and writing in file.</a:t>
            </a:r>
            <a:endParaRPr sz="1100">
              <a:solidFill>
                <a:schemeClr val="dk1"/>
              </a:solidFill>
              <a:latin typeface="Times New Roman"/>
              <a:ea typeface="Times New Roman"/>
              <a:cs typeface="Times New Roman"/>
              <a:sym typeface="Times New Roman"/>
            </a:endParaRPr>
          </a:p>
        </p:txBody>
      </p:sp>
      <p:sp>
        <p:nvSpPr>
          <p:cNvPr id="269" name="Google Shape;269;p17"/>
          <p:cNvSpPr txBox="1"/>
          <p:nvPr/>
        </p:nvSpPr>
        <p:spPr>
          <a:xfrm>
            <a:off x="5334000" y="1885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8  updating  mobile  number</a:t>
            </a:r>
            <a:endParaRPr sz="1100">
              <a:solidFill>
                <a:schemeClr val="dk1"/>
              </a:solidFill>
              <a:latin typeface="Times New Roman"/>
              <a:ea typeface="Times New Roman"/>
              <a:cs typeface="Times New Roman"/>
              <a:sym typeface="Times New Roman"/>
            </a:endParaRPr>
          </a:p>
        </p:txBody>
      </p:sp>
      <p:sp>
        <p:nvSpPr>
          <p:cNvPr id="270" name="Google Shape;270;p17"/>
          <p:cNvSpPr txBox="1"/>
          <p:nvPr/>
        </p:nvSpPr>
        <p:spPr>
          <a:xfrm>
            <a:off x="11430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9  updating  address, </a:t>
            </a:r>
            <a:endParaRPr sz="1100">
              <a:solidFill>
                <a:schemeClr val="dk1"/>
              </a:solidFill>
              <a:latin typeface="Times New Roman"/>
              <a:ea typeface="Times New Roman"/>
              <a:cs typeface="Times New Roman"/>
              <a:sym typeface="Times New Roman"/>
            </a:endParaRPr>
          </a:p>
        </p:txBody>
      </p:sp>
      <p:sp>
        <p:nvSpPr>
          <p:cNvPr id="271" name="Google Shape;271;p17"/>
          <p:cNvSpPr txBox="1"/>
          <p:nvPr/>
        </p:nvSpPr>
        <p:spPr>
          <a:xfrm>
            <a:off x="53340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10  updating citizenship number</a:t>
            </a:r>
            <a:endParaRPr sz="1100">
              <a:solidFill>
                <a:schemeClr val="dk1"/>
              </a:solidFill>
              <a:latin typeface="Times New Roman"/>
              <a:ea typeface="Times New Roman"/>
              <a:cs typeface="Times New Roman"/>
              <a:sym typeface="Times New Roman"/>
            </a:endParaRPr>
          </a:p>
        </p:txBody>
      </p:sp>
      <p:pic>
        <p:nvPicPr>
          <p:cNvPr id="272" name="Google Shape;272;p17" descr="FIN DOB.png"/>
          <p:cNvPicPr preferRelativeResize="0"/>
          <p:nvPr/>
        </p:nvPicPr>
        <p:blipFill rotWithShape="1">
          <a:blip r:embed="rId3">
            <a:alphaModFix/>
          </a:blip>
          <a:srcRect/>
          <a:stretch/>
        </p:blipFill>
        <p:spPr>
          <a:xfrm>
            <a:off x="1066800" y="361950"/>
            <a:ext cx="3962953" cy="1257476"/>
          </a:xfrm>
          <a:prstGeom prst="rect">
            <a:avLst/>
          </a:prstGeom>
          <a:noFill/>
          <a:ln>
            <a:noFill/>
          </a:ln>
        </p:spPr>
      </p:pic>
      <p:pic>
        <p:nvPicPr>
          <p:cNvPr id="273" name="Google Shape;273;p17" descr="UP MOB.png"/>
          <p:cNvPicPr preferRelativeResize="0"/>
          <p:nvPr/>
        </p:nvPicPr>
        <p:blipFill rotWithShape="1">
          <a:blip r:embed="rId4">
            <a:alphaModFix/>
          </a:blip>
          <a:srcRect/>
          <a:stretch/>
        </p:blipFill>
        <p:spPr>
          <a:xfrm>
            <a:off x="5105400" y="361950"/>
            <a:ext cx="3362795" cy="1467055"/>
          </a:xfrm>
          <a:prstGeom prst="rect">
            <a:avLst/>
          </a:prstGeom>
          <a:noFill/>
          <a:ln>
            <a:noFill/>
          </a:ln>
        </p:spPr>
      </p:pic>
      <p:pic>
        <p:nvPicPr>
          <p:cNvPr id="274" name="Google Shape;274;p17" descr="UP ADD.png"/>
          <p:cNvPicPr preferRelativeResize="0"/>
          <p:nvPr/>
        </p:nvPicPr>
        <p:blipFill rotWithShape="1">
          <a:blip r:embed="rId5">
            <a:alphaModFix/>
          </a:blip>
          <a:srcRect/>
          <a:stretch/>
        </p:blipFill>
        <p:spPr>
          <a:xfrm>
            <a:off x="1143000" y="2724150"/>
            <a:ext cx="3515216" cy="1457529"/>
          </a:xfrm>
          <a:prstGeom prst="rect">
            <a:avLst/>
          </a:prstGeom>
          <a:noFill/>
          <a:ln>
            <a:noFill/>
          </a:ln>
        </p:spPr>
      </p:pic>
      <p:pic>
        <p:nvPicPr>
          <p:cNvPr id="275" name="Google Shape;275;p17" descr="UP CIT.png"/>
          <p:cNvPicPr preferRelativeResize="0"/>
          <p:nvPr/>
        </p:nvPicPr>
        <p:blipFill rotWithShape="1">
          <a:blip r:embed="rId6">
            <a:alphaModFix/>
          </a:blip>
          <a:srcRect/>
          <a:stretch/>
        </p:blipFill>
        <p:spPr>
          <a:xfrm>
            <a:off x="5105400" y="2676337"/>
            <a:ext cx="3715269" cy="1343213"/>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18</a:t>
            </a:fld>
            <a:endParaRPr/>
          </a:p>
        </p:txBody>
      </p:sp>
      <p:pic>
        <p:nvPicPr>
          <p:cNvPr id="281" name="Google Shape;281;p18" descr="adding and writing.png"/>
          <p:cNvPicPr preferRelativeResize="0"/>
          <p:nvPr/>
        </p:nvPicPr>
        <p:blipFill rotWithShape="1">
          <a:blip r:embed="rId3">
            <a:alphaModFix/>
          </a:blip>
          <a:srcRect/>
          <a:stretch/>
        </p:blipFill>
        <p:spPr>
          <a:xfrm>
            <a:off x="1143000" y="361950"/>
            <a:ext cx="3191321" cy="895475"/>
          </a:xfrm>
          <a:prstGeom prst="rect">
            <a:avLst/>
          </a:prstGeom>
          <a:noFill/>
          <a:ln>
            <a:noFill/>
          </a:ln>
        </p:spPr>
      </p:pic>
      <p:pic>
        <p:nvPicPr>
          <p:cNvPr id="282" name="Google Shape;282;p18" descr="sub and writing.png"/>
          <p:cNvPicPr preferRelativeResize="0"/>
          <p:nvPr/>
        </p:nvPicPr>
        <p:blipFill rotWithShape="1">
          <a:blip r:embed="rId4">
            <a:alphaModFix/>
          </a:blip>
          <a:srcRect/>
          <a:stretch/>
        </p:blipFill>
        <p:spPr>
          <a:xfrm>
            <a:off x="990600" y="3181350"/>
            <a:ext cx="3429000" cy="1176816"/>
          </a:xfrm>
          <a:prstGeom prst="rect">
            <a:avLst/>
          </a:prstGeom>
          <a:noFill/>
          <a:ln>
            <a:noFill/>
          </a:ln>
        </p:spPr>
      </p:pic>
      <p:sp>
        <p:nvSpPr>
          <p:cNvPr id="283" name="Google Shape;283;p18"/>
          <p:cNvSpPr txBox="1"/>
          <p:nvPr/>
        </p:nvSpPr>
        <p:spPr>
          <a:xfrm>
            <a:off x="1066800" y="15049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11  Adding deposit amount and writing into file</a:t>
            </a:r>
            <a:endParaRPr sz="1100">
              <a:solidFill>
                <a:schemeClr val="dk1"/>
              </a:solidFill>
              <a:latin typeface="Times New Roman"/>
              <a:ea typeface="Times New Roman"/>
              <a:cs typeface="Times New Roman"/>
              <a:sym typeface="Times New Roman"/>
            </a:endParaRPr>
          </a:p>
        </p:txBody>
      </p:sp>
      <p:sp>
        <p:nvSpPr>
          <p:cNvPr id="284" name="Google Shape;284;p18"/>
          <p:cNvSpPr txBox="1"/>
          <p:nvPr/>
        </p:nvSpPr>
        <p:spPr>
          <a:xfrm>
            <a:off x="990600" y="43243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12 Subtracting withdrawn amount and writing into file</a:t>
            </a:r>
            <a:endParaRPr sz="1100">
              <a:solidFill>
                <a:schemeClr val="dk1"/>
              </a:solidFill>
              <a:latin typeface="Times New Roman"/>
              <a:ea typeface="Times New Roman"/>
              <a:cs typeface="Times New Roman"/>
              <a:sym typeface="Times New Roman"/>
            </a:endParaRPr>
          </a:p>
        </p:txBody>
      </p:sp>
      <p:pic>
        <p:nvPicPr>
          <p:cNvPr id="285" name="Google Shape;285;p18" descr="removing file.png"/>
          <p:cNvPicPr preferRelativeResize="0">
            <a:picLocks noGrp="1"/>
          </p:cNvPicPr>
          <p:nvPr>
            <p:ph type="body" idx="1"/>
          </p:nvPr>
        </p:nvPicPr>
        <p:blipFill rotWithShape="1">
          <a:blip r:embed="rId5">
            <a:alphaModFix/>
          </a:blip>
          <a:srcRect/>
          <a:stretch/>
        </p:blipFill>
        <p:spPr>
          <a:xfrm>
            <a:off x="4572000" y="438150"/>
            <a:ext cx="4419600" cy="1905000"/>
          </a:xfrm>
          <a:prstGeom prst="rect">
            <a:avLst/>
          </a:prstGeom>
          <a:noFill/>
          <a:ln>
            <a:noFill/>
          </a:ln>
        </p:spPr>
      </p:pic>
      <p:sp>
        <p:nvSpPr>
          <p:cNvPr id="286" name="Google Shape;286;p18"/>
          <p:cNvSpPr txBox="1"/>
          <p:nvPr/>
        </p:nvSpPr>
        <p:spPr>
          <a:xfrm>
            <a:off x="4953000" y="2419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13 Deleting account</a:t>
            </a:r>
            <a:endParaRPr sz="1100">
              <a:solidFill>
                <a:schemeClr val="dk1"/>
              </a:solidFill>
              <a:latin typeface="Times New Roman"/>
              <a:ea typeface="Times New Roman"/>
              <a:cs typeface="Times New Roman"/>
              <a:sym typeface="Times New Roman"/>
            </a:endParaRPr>
          </a:p>
        </p:txBody>
      </p:sp>
      <p:pic>
        <p:nvPicPr>
          <p:cNvPr id="287" name="Google Shape;287;p18" descr="customer list.png"/>
          <p:cNvPicPr preferRelativeResize="0"/>
          <p:nvPr/>
        </p:nvPicPr>
        <p:blipFill rotWithShape="1">
          <a:blip r:embed="rId6">
            <a:alphaModFix/>
          </a:blip>
          <a:srcRect b="9794"/>
          <a:stretch/>
        </p:blipFill>
        <p:spPr>
          <a:xfrm>
            <a:off x="4572000" y="3181350"/>
            <a:ext cx="4398291" cy="304800"/>
          </a:xfrm>
          <a:prstGeom prst="rect">
            <a:avLst/>
          </a:prstGeom>
          <a:noFill/>
          <a:ln>
            <a:noFill/>
          </a:ln>
        </p:spPr>
      </p:pic>
      <p:sp>
        <p:nvSpPr>
          <p:cNvPr id="288" name="Google Shape;288;p18"/>
          <p:cNvSpPr txBox="1"/>
          <p:nvPr/>
        </p:nvSpPr>
        <p:spPr>
          <a:xfrm>
            <a:off x="5181600" y="35623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14 Creating and printing in customer list file</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19</a:t>
            </a:fld>
            <a:endParaRPr/>
          </a:p>
        </p:txBody>
      </p:sp>
      <p:pic>
        <p:nvPicPr>
          <p:cNvPr id="294" name="Google Shape;294;p19" descr="cus 2.png"/>
          <p:cNvPicPr preferRelativeResize="0"/>
          <p:nvPr/>
        </p:nvPicPr>
        <p:blipFill rotWithShape="1">
          <a:blip r:embed="rId3">
            <a:alphaModFix/>
          </a:blip>
          <a:srcRect l="1050"/>
          <a:stretch/>
        </p:blipFill>
        <p:spPr>
          <a:xfrm>
            <a:off x="1219200" y="209550"/>
            <a:ext cx="4800600" cy="1295400"/>
          </a:xfrm>
          <a:prstGeom prst="rect">
            <a:avLst/>
          </a:prstGeom>
          <a:noFill/>
          <a:ln>
            <a:noFill/>
          </a:ln>
        </p:spPr>
      </p:pic>
      <p:pic>
        <p:nvPicPr>
          <p:cNvPr id="295" name="Google Shape;295;p19" descr="cu 3.png"/>
          <p:cNvPicPr preferRelativeResize="0"/>
          <p:nvPr/>
        </p:nvPicPr>
        <p:blipFill rotWithShape="1">
          <a:blip r:embed="rId4">
            <a:alphaModFix/>
          </a:blip>
          <a:srcRect/>
          <a:stretch/>
        </p:blipFill>
        <p:spPr>
          <a:xfrm>
            <a:off x="1143000" y="1428750"/>
            <a:ext cx="5334000" cy="1676400"/>
          </a:xfrm>
          <a:prstGeom prst="rect">
            <a:avLst/>
          </a:prstGeom>
          <a:noFill/>
          <a:ln>
            <a:noFill/>
          </a:ln>
        </p:spPr>
      </p:pic>
      <p:sp>
        <p:nvSpPr>
          <p:cNvPr id="296" name="Google Shape;296;p19"/>
          <p:cNvSpPr txBox="1"/>
          <p:nvPr/>
        </p:nvSpPr>
        <p:spPr>
          <a:xfrm>
            <a:off x="1524000" y="3105150"/>
            <a:ext cx="20574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rgbClr val="000000"/>
                </a:solidFill>
                <a:latin typeface="Times New Roman"/>
                <a:ea typeface="Times New Roman"/>
                <a:cs typeface="Times New Roman"/>
                <a:sym typeface="Times New Roman"/>
              </a:rPr>
              <a:t>Fig  15 Printing Customer list/User records </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a:t>
            </a:fld>
            <a:endParaRPr/>
          </a:p>
        </p:txBody>
      </p:sp>
      <p:sp>
        <p:nvSpPr>
          <p:cNvPr id="115" name="Google Shape;115;p2"/>
          <p:cNvSpPr txBox="1"/>
          <p:nvPr/>
        </p:nvSpPr>
        <p:spPr>
          <a:xfrm>
            <a:off x="1066800" y="1047750"/>
            <a:ext cx="7696200" cy="3890640"/>
          </a:xfrm>
          <a:prstGeom prst="rect">
            <a:avLst/>
          </a:prstGeom>
          <a:noFill/>
          <a:ln>
            <a:noFill/>
          </a:ln>
        </p:spPr>
        <p:txBody>
          <a:bodyPr spcFirstLastPara="1" wrap="square" lIns="91425" tIns="45700" rIns="91425" bIns="45700" anchor="t" anchorCtr="0">
            <a:spAutoFit/>
          </a:bodyPr>
          <a:lstStyle/>
          <a:p>
            <a:pPr marL="0" marR="0" lvl="0" indent="0" algn="ctr" rtl="0">
              <a:lnSpc>
                <a:spcPct val="112000"/>
              </a:lnSpc>
              <a:spcBef>
                <a:spcPts val="0"/>
              </a:spcBef>
              <a:spcAft>
                <a:spcPts val="0"/>
              </a:spcAft>
              <a:buNone/>
            </a:pPr>
            <a:endParaRPr sz="1200" b="1" cap="small" dirty="0">
              <a:solidFill>
                <a:schemeClr val="dk1"/>
              </a:solidFill>
              <a:latin typeface="Georgia"/>
              <a:ea typeface="Georgia"/>
              <a:cs typeface="Georgia"/>
              <a:sym typeface="Georgia"/>
            </a:endParaRPr>
          </a:p>
          <a:p>
            <a:pPr marL="0" marR="0" lvl="0" indent="0" algn="ctr" rtl="0">
              <a:lnSpc>
                <a:spcPct val="112000"/>
              </a:lnSpc>
              <a:spcBef>
                <a:spcPts val="425"/>
              </a:spcBef>
              <a:spcAft>
                <a:spcPts val="0"/>
              </a:spcAft>
              <a:buNone/>
            </a:pPr>
            <a:endParaRPr sz="1200" b="1" cap="small" dirty="0">
              <a:solidFill>
                <a:schemeClr val="dk1"/>
              </a:solidFill>
              <a:latin typeface="Georgia"/>
              <a:ea typeface="Georgia"/>
              <a:cs typeface="Georgia"/>
              <a:sym typeface="Georgia"/>
            </a:endParaRPr>
          </a:p>
          <a:p>
            <a:pPr marL="63500" marR="86995" lvl="0" indent="0" algn="l" rtl="0">
              <a:lnSpc>
                <a:spcPct val="115000"/>
              </a:lnSpc>
              <a:spcBef>
                <a:spcPts val="505"/>
              </a:spcBef>
              <a:spcAft>
                <a:spcPts val="0"/>
              </a:spcAft>
              <a:buNone/>
            </a:pPr>
            <a:r>
              <a:rPr lang="en-US" sz="1400" dirty="0">
                <a:solidFill>
                  <a:schemeClr val="dk1"/>
                </a:solidFill>
                <a:latin typeface="Times New Roman"/>
                <a:ea typeface="Times New Roman"/>
                <a:cs typeface="Times New Roman"/>
                <a:sym typeface="Times New Roman"/>
              </a:rPr>
              <a:t>This project is developed by our group as mini project   in C bank management system during our first semester.</a:t>
            </a:r>
            <a:endParaRPr sz="1200" dirty="0">
              <a:solidFill>
                <a:schemeClr val="dk1"/>
              </a:solidFill>
              <a:latin typeface="Georgia"/>
              <a:ea typeface="Georgia"/>
              <a:cs typeface="Georgia"/>
              <a:sym typeface="Georgia"/>
            </a:endParaRPr>
          </a:p>
          <a:p>
            <a:pPr marL="63500" marR="238759" lvl="0" indent="0" algn="l" rtl="0">
              <a:lnSpc>
                <a:spcPct val="115000"/>
              </a:lnSpc>
              <a:spcBef>
                <a:spcPts val="0"/>
              </a:spcBef>
              <a:spcAft>
                <a:spcPts val="0"/>
              </a:spcAft>
              <a:buNone/>
            </a:pPr>
            <a:r>
              <a:rPr lang="en-US" sz="1400" dirty="0">
                <a:solidFill>
                  <a:schemeClr val="dk1"/>
                </a:solidFill>
                <a:latin typeface="Times New Roman"/>
                <a:ea typeface="Times New Roman"/>
                <a:cs typeface="Times New Roman"/>
                <a:sym typeface="Times New Roman"/>
              </a:rPr>
              <a:t>This project is focused on customer account services    in bank, so it is named as “Customer Account Bank Management System”.</a:t>
            </a:r>
            <a:endParaRPr sz="1200" dirty="0">
              <a:solidFill>
                <a:schemeClr val="dk1"/>
              </a:solidFill>
              <a:latin typeface="Georgia"/>
              <a:ea typeface="Georgia"/>
              <a:cs typeface="Georgia"/>
              <a:sym typeface="Georgia"/>
            </a:endParaRPr>
          </a:p>
          <a:p>
            <a:pPr marL="63500" marR="0" lvl="0" indent="0" algn="l" rtl="0">
              <a:lnSpc>
                <a:spcPct val="115000"/>
              </a:lnSpc>
              <a:spcBef>
                <a:spcPts val="990"/>
              </a:spcBef>
              <a:spcAft>
                <a:spcPts val="0"/>
              </a:spcAft>
              <a:buNone/>
            </a:pPr>
            <a:r>
              <a:rPr lang="en-US" sz="1400" dirty="0">
                <a:solidFill>
                  <a:schemeClr val="dk1"/>
                </a:solidFill>
                <a:latin typeface="Times New Roman"/>
                <a:ea typeface="Times New Roman"/>
                <a:cs typeface="Times New Roman"/>
                <a:sym typeface="Times New Roman"/>
              </a:rPr>
              <a:t>Here, user will be able to create a new account, update   information of an existing account, view and manage transactions, check the details of an existing account, remove existing account and view customers’ list.</a:t>
            </a:r>
            <a:endParaRPr sz="1200" dirty="0">
              <a:solidFill>
                <a:schemeClr val="dk1"/>
              </a:solidFill>
              <a:latin typeface="Georgia"/>
              <a:ea typeface="Georgia"/>
              <a:cs typeface="Georgia"/>
              <a:sym typeface="Georgia"/>
            </a:endParaRPr>
          </a:p>
          <a:p>
            <a:pPr marL="63500" marR="0" lvl="0" indent="0" algn="l" rtl="0">
              <a:lnSpc>
                <a:spcPct val="115000"/>
              </a:lnSpc>
              <a:spcBef>
                <a:spcPts val="1020"/>
              </a:spcBef>
              <a:spcAft>
                <a:spcPts val="0"/>
              </a:spcAft>
              <a:buNone/>
            </a:pPr>
            <a:r>
              <a:rPr lang="en-US" sz="1400" dirty="0">
                <a:solidFill>
                  <a:schemeClr val="dk1"/>
                </a:solidFill>
                <a:latin typeface="Times New Roman"/>
                <a:ea typeface="Times New Roman"/>
                <a:cs typeface="Times New Roman"/>
                <a:sym typeface="Times New Roman"/>
              </a:rPr>
              <a:t>Overall, with this project, user can perform banking activities like in a REAL bank. Bank management mini project in C is a console application. It is compiled in  DEV C++ compiler and also checked and evaluated in  code chef c compiler .</a:t>
            </a:r>
            <a:endParaRPr sz="1200" dirty="0">
              <a:solidFill>
                <a:schemeClr val="dk1"/>
              </a:solidFill>
              <a:latin typeface="Georgia"/>
              <a:ea typeface="Georgia"/>
              <a:cs typeface="Georgia"/>
              <a:sym typeface="Georgia"/>
            </a:endParaRPr>
          </a:p>
          <a:p>
            <a:pPr marL="0" marR="0" lvl="0" indent="0" algn="ctr" rtl="0">
              <a:lnSpc>
                <a:spcPct val="112000"/>
              </a:lnSpc>
              <a:spcBef>
                <a:spcPts val="425"/>
              </a:spcBef>
              <a:spcAft>
                <a:spcPts val="0"/>
              </a:spcAft>
              <a:buNone/>
            </a:pPr>
            <a:endParaRPr sz="1200" dirty="0">
              <a:solidFill>
                <a:schemeClr val="dk1"/>
              </a:solidFill>
              <a:latin typeface="Georgia"/>
              <a:ea typeface="Georgia"/>
              <a:cs typeface="Georgia"/>
              <a:sym typeface="Georgia"/>
            </a:endParaRPr>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16" name="Google Shape;116;p2"/>
          <p:cNvSpPr/>
          <p:nvPr/>
        </p:nvSpPr>
        <p:spPr>
          <a:xfrm>
            <a:off x="1828800" y="514350"/>
            <a:ext cx="5943600" cy="6096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r>
              <a:rPr lang="en-US" sz="1800" b="1">
                <a:solidFill>
                  <a:schemeClr val="dk1"/>
                </a:solidFill>
                <a:latin typeface="Georgia"/>
                <a:ea typeface="Georgia"/>
                <a:cs typeface="Georgia"/>
                <a:sym typeface="Georgia"/>
              </a:rPr>
              <a:t>I</a:t>
            </a:r>
            <a:r>
              <a:rPr lang="en-US" sz="1800" b="1" cap="small">
                <a:solidFill>
                  <a:schemeClr val="dk1"/>
                </a:solidFill>
                <a:latin typeface="Georgia"/>
                <a:ea typeface="Georgia"/>
                <a:cs typeface="Georgia"/>
                <a:sym typeface="Georgia"/>
              </a:rPr>
              <a:t>ntroduction to bank management</a:t>
            </a:r>
            <a:r>
              <a:rPr lang="en-US" sz="1800" b="1">
                <a:solidFill>
                  <a:schemeClr val="dk1"/>
                </a:solidFill>
                <a:latin typeface="Georgia"/>
                <a:ea typeface="Georgia"/>
                <a:cs typeface="Georgia"/>
                <a:sym typeface="Georgia"/>
              </a:rPr>
              <a:t> </a:t>
            </a:r>
            <a:r>
              <a:rPr lang="en-US" sz="1800" b="1" cap="small">
                <a:solidFill>
                  <a:schemeClr val="dk1"/>
                </a:solidFill>
                <a:latin typeface="Georgia"/>
                <a:ea typeface="Georgia"/>
                <a:cs typeface="Georgia"/>
                <a:sym typeface="Georgia"/>
              </a:rPr>
              <a:t>system in c</a:t>
            </a:r>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00"/>
        <p:cNvGrpSpPr/>
        <p:nvPr/>
      </p:nvGrpSpPr>
      <p:grpSpPr>
        <a:xfrm>
          <a:off x="0" y="0"/>
          <a:ext cx="0" cy="0"/>
          <a:chOff x="0" y="0"/>
          <a:chExt cx="0" cy="0"/>
        </a:xfrm>
      </p:grpSpPr>
      <p:sp>
        <p:nvSpPr>
          <p:cNvPr id="301" name="Google Shape;301;p2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20</a:t>
            </a:fld>
            <a:endParaRPr/>
          </a:p>
        </p:txBody>
      </p:sp>
      <p:sp>
        <p:nvSpPr>
          <p:cNvPr id="302" name="Google Shape;302;p20"/>
          <p:cNvSpPr/>
          <p:nvPr/>
        </p:nvSpPr>
        <p:spPr>
          <a:xfrm>
            <a:off x="3429000" y="209550"/>
            <a:ext cx="2133600" cy="381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Results</a:t>
            </a:r>
            <a:endParaRPr sz="1800">
              <a:solidFill>
                <a:schemeClr val="dk1"/>
              </a:solidFill>
              <a:latin typeface="Times New Roman"/>
              <a:ea typeface="Times New Roman"/>
              <a:cs typeface="Times New Roman"/>
              <a:sym typeface="Times New Roman"/>
            </a:endParaRPr>
          </a:p>
        </p:txBody>
      </p:sp>
      <p:pic>
        <p:nvPicPr>
          <p:cNvPr id="303" name="Google Shape;303;p20" descr="mainmenu ou.png"/>
          <p:cNvPicPr preferRelativeResize="0"/>
          <p:nvPr/>
        </p:nvPicPr>
        <p:blipFill rotWithShape="1">
          <a:blip r:embed="rId3">
            <a:alphaModFix/>
          </a:blip>
          <a:srcRect r="7014" b="19956"/>
          <a:stretch/>
        </p:blipFill>
        <p:spPr>
          <a:xfrm>
            <a:off x="5029200" y="1504950"/>
            <a:ext cx="3679088" cy="1905000"/>
          </a:xfrm>
          <a:prstGeom prst="rect">
            <a:avLst/>
          </a:prstGeom>
          <a:noFill/>
          <a:ln>
            <a:noFill/>
          </a:ln>
        </p:spPr>
      </p:pic>
      <p:sp>
        <p:nvSpPr>
          <p:cNvPr id="304" name="Google Shape;304;p20"/>
          <p:cNvSpPr txBox="1"/>
          <p:nvPr/>
        </p:nvSpPr>
        <p:spPr>
          <a:xfrm>
            <a:off x="5410200" y="35293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2 Main menu options</a:t>
            </a:r>
            <a:endParaRPr sz="1100">
              <a:solidFill>
                <a:schemeClr val="dk1"/>
              </a:solidFill>
              <a:latin typeface="Times New Roman"/>
              <a:ea typeface="Times New Roman"/>
              <a:cs typeface="Times New Roman"/>
              <a:sym typeface="Times New Roman"/>
            </a:endParaRPr>
          </a:p>
        </p:txBody>
      </p:sp>
      <p:sp>
        <p:nvSpPr>
          <p:cNvPr id="305" name="Google Shape;305;p20"/>
          <p:cNvSpPr txBox="1"/>
          <p:nvPr/>
        </p:nvSpPr>
        <p:spPr>
          <a:xfrm>
            <a:off x="990600" y="3562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 Welcome screen</a:t>
            </a:r>
            <a:endParaRPr sz="1100">
              <a:solidFill>
                <a:schemeClr val="dk1"/>
              </a:solidFill>
              <a:latin typeface="Times New Roman"/>
              <a:ea typeface="Times New Roman"/>
              <a:cs typeface="Times New Roman"/>
              <a:sym typeface="Times New Roman"/>
            </a:endParaRPr>
          </a:p>
        </p:txBody>
      </p:sp>
      <p:pic>
        <p:nvPicPr>
          <p:cNvPr id="306" name="Google Shape;306;p20" descr="welcome screen.png"/>
          <p:cNvPicPr preferRelativeResize="0"/>
          <p:nvPr/>
        </p:nvPicPr>
        <p:blipFill rotWithShape="1">
          <a:blip r:embed="rId4">
            <a:alphaModFix/>
          </a:blip>
          <a:srcRect/>
          <a:stretch/>
        </p:blipFill>
        <p:spPr>
          <a:xfrm>
            <a:off x="457200" y="1504950"/>
            <a:ext cx="3962400" cy="19050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10"/>
        <p:cNvGrpSpPr/>
        <p:nvPr/>
      </p:nvGrpSpPr>
      <p:grpSpPr>
        <a:xfrm>
          <a:off x="0" y="0"/>
          <a:ext cx="0" cy="0"/>
          <a:chOff x="0" y="0"/>
          <a:chExt cx="0" cy="0"/>
        </a:xfrm>
      </p:grpSpPr>
      <p:sp>
        <p:nvSpPr>
          <p:cNvPr id="311" name="Google Shape;311;p2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21</a:t>
            </a:fld>
            <a:endParaRPr/>
          </a:p>
        </p:txBody>
      </p:sp>
      <p:sp>
        <p:nvSpPr>
          <p:cNvPr id="312" name="Google Shape;312;p21"/>
          <p:cNvSpPr txBox="1"/>
          <p:nvPr/>
        </p:nvSpPr>
        <p:spPr>
          <a:xfrm>
            <a:off x="5105400" y="19291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4  Showing account credentials</a:t>
            </a:r>
            <a:endParaRPr sz="1100">
              <a:solidFill>
                <a:schemeClr val="dk1"/>
              </a:solidFill>
              <a:latin typeface="Times New Roman"/>
              <a:ea typeface="Times New Roman"/>
              <a:cs typeface="Times New Roman"/>
              <a:sym typeface="Times New Roman"/>
            </a:endParaRPr>
          </a:p>
        </p:txBody>
      </p:sp>
      <p:sp>
        <p:nvSpPr>
          <p:cNvPr id="313" name="Google Shape;313;p21"/>
          <p:cNvSpPr txBox="1"/>
          <p:nvPr/>
        </p:nvSpPr>
        <p:spPr>
          <a:xfrm>
            <a:off x="51816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6 Depositing Amount</a:t>
            </a:r>
            <a:endParaRPr sz="1100">
              <a:solidFill>
                <a:schemeClr val="dk1"/>
              </a:solidFill>
              <a:latin typeface="Times New Roman"/>
              <a:ea typeface="Times New Roman"/>
              <a:cs typeface="Times New Roman"/>
              <a:sym typeface="Times New Roman"/>
            </a:endParaRPr>
          </a:p>
        </p:txBody>
      </p:sp>
      <p:sp>
        <p:nvSpPr>
          <p:cNvPr id="314" name="Google Shape;314;p21"/>
          <p:cNvSpPr txBox="1"/>
          <p:nvPr/>
        </p:nvSpPr>
        <p:spPr>
          <a:xfrm>
            <a:off x="838200" y="4248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5 ATM menu</a:t>
            </a:r>
            <a:endParaRPr sz="1100">
              <a:solidFill>
                <a:schemeClr val="dk1"/>
              </a:solidFill>
              <a:latin typeface="Times New Roman"/>
              <a:ea typeface="Times New Roman"/>
              <a:cs typeface="Times New Roman"/>
              <a:sym typeface="Times New Roman"/>
            </a:endParaRPr>
          </a:p>
        </p:txBody>
      </p:sp>
      <p:pic>
        <p:nvPicPr>
          <p:cNvPr id="315" name="Google Shape;315;p21" descr="ASR.png"/>
          <p:cNvPicPr preferRelativeResize="0"/>
          <p:nvPr/>
        </p:nvPicPr>
        <p:blipFill rotWithShape="1">
          <a:blip r:embed="rId3">
            <a:alphaModFix/>
          </a:blip>
          <a:srcRect b="4016"/>
          <a:stretch/>
        </p:blipFill>
        <p:spPr>
          <a:xfrm>
            <a:off x="4800600" y="276879"/>
            <a:ext cx="3429000" cy="1609071"/>
          </a:xfrm>
          <a:prstGeom prst="rect">
            <a:avLst/>
          </a:prstGeom>
          <a:noFill/>
          <a:ln>
            <a:noFill/>
          </a:ln>
        </p:spPr>
      </p:pic>
      <p:pic>
        <p:nvPicPr>
          <p:cNvPr id="316" name="Google Shape;316;p21" descr="ATM M.png"/>
          <p:cNvPicPr preferRelativeResize="0"/>
          <p:nvPr/>
        </p:nvPicPr>
        <p:blipFill rotWithShape="1">
          <a:blip r:embed="rId4">
            <a:alphaModFix/>
          </a:blip>
          <a:srcRect l="3006" t="2000" r="3005" b="1999"/>
          <a:stretch/>
        </p:blipFill>
        <p:spPr>
          <a:xfrm>
            <a:off x="609600" y="2571750"/>
            <a:ext cx="3437730" cy="1609354"/>
          </a:xfrm>
          <a:prstGeom prst="rect">
            <a:avLst/>
          </a:prstGeom>
          <a:noFill/>
          <a:ln>
            <a:noFill/>
          </a:ln>
        </p:spPr>
      </p:pic>
      <p:pic>
        <p:nvPicPr>
          <p:cNvPr id="317" name="Google Shape;317;p21" descr="ATM D.png"/>
          <p:cNvPicPr preferRelativeResize="0"/>
          <p:nvPr/>
        </p:nvPicPr>
        <p:blipFill rotWithShape="1">
          <a:blip r:embed="rId5">
            <a:alphaModFix/>
          </a:blip>
          <a:srcRect b="4025"/>
          <a:stretch/>
        </p:blipFill>
        <p:spPr>
          <a:xfrm>
            <a:off x="4876800" y="2495550"/>
            <a:ext cx="3276600" cy="1598258"/>
          </a:xfrm>
          <a:prstGeom prst="rect">
            <a:avLst/>
          </a:prstGeom>
          <a:noFill/>
          <a:ln>
            <a:noFill/>
          </a:ln>
        </p:spPr>
      </p:pic>
      <p:pic>
        <p:nvPicPr>
          <p:cNvPr id="318" name="Google Shape;318;p21" descr="AOF.png"/>
          <p:cNvPicPr preferRelativeResize="0"/>
          <p:nvPr/>
        </p:nvPicPr>
        <p:blipFill rotWithShape="1">
          <a:blip r:embed="rId6">
            <a:alphaModFix/>
          </a:blip>
          <a:srcRect b="4025"/>
          <a:stretch/>
        </p:blipFill>
        <p:spPr>
          <a:xfrm>
            <a:off x="533400" y="285750"/>
            <a:ext cx="3429000" cy="1608922"/>
          </a:xfrm>
          <a:prstGeom prst="rect">
            <a:avLst/>
          </a:prstGeom>
          <a:noFill/>
          <a:ln>
            <a:noFill/>
          </a:ln>
        </p:spPr>
      </p:pic>
      <p:sp>
        <p:nvSpPr>
          <p:cNvPr id="319" name="Google Shape;319;p21"/>
          <p:cNvSpPr txBox="1"/>
          <p:nvPr/>
        </p:nvSpPr>
        <p:spPr>
          <a:xfrm>
            <a:off x="838200" y="1962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3  Reading user details</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23"/>
        <p:cNvGrpSpPr/>
        <p:nvPr/>
      </p:nvGrpSpPr>
      <p:grpSpPr>
        <a:xfrm>
          <a:off x="0" y="0"/>
          <a:ext cx="0" cy="0"/>
          <a:chOff x="0" y="0"/>
          <a:chExt cx="0" cy="0"/>
        </a:xfrm>
      </p:grpSpPr>
      <p:sp>
        <p:nvSpPr>
          <p:cNvPr id="324" name="Google Shape;324;p2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22</a:t>
            </a:fld>
            <a:endParaRPr/>
          </a:p>
        </p:txBody>
      </p:sp>
      <p:sp>
        <p:nvSpPr>
          <p:cNvPr id="325" name="Google Shape;325;p22"/>
          <p:cNvSpPr txBox="1"/>
          <p:nvPr/>
        </p:nvSpPr>
        <p:spPr>
          <a:xfrm>
            <a:off x="5334000" y="21145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8  Showing  user profile</a:t>
            </a:r>
            <a:endParaRPr sz="1100">
              <a:solidFill>
                <a:schemeClr val="dk1"/>
              </a:solidFill>
              <a:latin typeface="Times New Roman"/>
              <a:ea typeface="Times New Roman"/>
              <a:cs typeface="Times New Roman"/>
              <a:sym typeface="Times New Roman"/>
            </a:endParaRPr>
          </a:p>
        </p:txBody>
      </p:sp>
      <p:sp>
        <p:nvSpPr>
          <p:cNvPr id="326" name="Google Shape;326;p22"/>
          <p:cNvSpPr txBox="1"/>
          <p:nvPr/>
        </p:nvSpPr>
        <p:spPr>
          <a:xfrm>
            <a:off x="685800" y="4552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9 Updating  mobile number</a:t>
            </a:r>
            <a:endParaRPr sz="1100">
              <a:solidFill>
                <a:schemeClr val="dk1"/>
              </a:solidFill>
              <a:latin typeface="Times New Roman"/>
              <a:ea typeface="Times New Roman"/>
              <a:cs typeface="Times New Roman"/>
              <a:sym typeface="Times New Roman"/>
            </a:endParaRPr>
          </a:p>
        </p:txBody>
      </p:sp>
      <p:sp>
        <p:nvSpPr>
          <p:cNvPr id="327" name="Google Shape;327;p22"/>
          <p:cNvSpPr txBox="1"/>
          <p:nvPr/>
        </p:nvSpPr>
        <p:spPr>
          <a:xfrm>
            <a:off x="5334000" y="4629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10  Transferring  Amount</a:t>
            </a:r>
            <a:endParaRPr sz="1100">
              <a:solidFill>
                <a:schemeClr val="dk1"/>
              </a:solidFill>
              <a:latin typeface="Times New Roman"/>
              <a:ea typeface="Times New Roman"/>
              <a:cs typeface="Times New Roman"/>
              <a:sym typeface="Times New Roman"/>
            </a:endParaRPr>
          </a:p>
        </p:txBody>
      </p:sp>
      <p:pic>
        <p:nvPicPr>
          <p:cNvPr id="328" name="Google Shape;328;p22" descr="CUS P.png"/>
          <p:cNvPicPr preferRelativeResize="0"/>
          <p:nvPr/>
        </p:nvPicPr>
        <p:blipFill rotWithShape="1">
          <a:blip r:embed="rId3">
            <a:alphaModFix/>
          </a:blip>
          <a:srcRect r="3009"/>
          <a:stretch/>
        </p:blipFill>
        <p:spPr>
          <a:xfrm>
            <a:off x="4876801" y="361950"/>
            <a:ext cx="3657600" cy="1676400"/>
          </a:xfrm>
          <a:prstGeom prst="rect">
            <a:avLst/>
          </a:prstGeom>
          <a:noFill/>
          <a:ln>
            <a:noFill/>
          </a:ln>
        </p:spPr>
      </p:pic>
      <p:pic>
        <p:nvPicPr>
          <p:cNvPr id="329" name="Google Shape;329;p22" descr="UPDIN.png"/>
          <p:cNvPicPr preferRelativeResize="0"/>
          <p:nvPr/>
        </p:nvPicPr>
        <p:blipFill rotWithShape="1">
          <a:blip r:embed="rId4">
            <a:alphaModFix/>
          </a:blip>
          <a:srcRect t="4050" b="10125"/>
          <a:stretch/>
        </p:blipFill>
        <p:spPr>
          <a:xfrm>
            <a:off x="457200" y="2724150"/>
            <a:ext cx="3492500" cy="1685364"/>
          </a:xfrm>
          <a:prstGeom prst="rect">
            <a:avLst/>
          </a:prstGeom>
          <a:noFill/>
          <a:ln>
            <a:noFill/>
          </a:ln>
        </p:spPr>
      </p:pic>
      <p:pic>
        <p:nvPicPr>
          <p:cNvPr id="330" name="Google Shape;330;p22" descr="TRANSFER M.png"/>
          <p:cNvPicPr preferRelativeResize="0"/>
          <p:nvPr/>
        </p:nvPicPr>
        <p:blipFill rotWithShape="1">
          <a:blip r:embed="rId5">
            <a:alphaModFix/>
          </a:blip>
          <a:srcRect/>
          <a:stretch/>
        </p:blipFill>
        <p:spPr>
          <a:xfrm>
            <a:off x="4876800" y="2724150"/>
            <a:ext cx="3581400" cy="1828800"/>
          </a:xfrm>
          <a:prstGeom prst="rect">
            <a:avLst/>
          </a:prstGeom>
          <a:noFill/>
          <a:ln>
            <a:noFill/>
          </a:ln>
        </p:spPr>
      </p:pic>
      <p:pic>
        <p:nvPicPr>
          <p:cNvPr id="331" name="Google Shape;331;p22" descr="CUS L.png"/>
          <p:cNvPicPr preferRelativeResize="0"/>
          <p:nvPr/>
        </p:nvPicPr>
        <p:blipFill rotWithShape="1">
          <a:blip r:embed="rId6">
            <a:alphaModFix/>
          </a:blip>
          <a:srcRect b="5986"/>
          <a:stretch/>
        </p:blipFill>
        <p:spPr>
          <a:xfrm>
            <a:off x="533400" y="361950"/>
            <a:ext cx="3416300" cy="1647683"/>
          </a:xfrm>
          <a:prstGeom prst="rect">
            <a:avLst/>
          </a:prstGeom>
          <a:noFill/>
          <a:ln>
            <a:noFill/>
          </a:ln>
        </p:spPr>
      </p:pic>
      <p:sp>
        <p:nvSpPr>
          <p:cNvPr id="332" name="Google Shape;332;p22"/>
          <p:cNvSpPr txBox="1"/>
          <p:nvPr/>
        </p:nvSpPr>
        <p:spPr>
          <a:xfrm>
            <a:off x="685800" y="21145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7 Customer list</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36"/>
        <p:cNvGrpSpPr/>
        <p:nvPr/>
      </p:nvGrpSpPr>
      <p:grpSpPr>
        <a:xfrm>
          <a:off x="0" y="0"/>
          <a:ext cx="0" cy="0"/>
          <a:chOff x="0" y="0"/>
          <a:chExt cx="0" cy="0"/>
        </a:xfrm>
      </p:grpSpPr>
      <p:sp>
        <p:nvSpPr>
          <p:cNvPr id="337" name="Google Shape;337;p2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23</a:t>
            </a:fld>
            <a:endParaRPr/>
          </a:p>
        </p:txBody>
      </p:sp>
      <p:sp>
        <p:nvSpPr>
          <p:cNvPr id="338" name="Google Shape;338;p23"/>
          <p:cNvSpPr txBox="1"/>
          <p:nvPr/>
        </p:nvSpPr>
        <p:spPr>
          <a:xfrm>
            <a:off x="609600" y="3181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11  Showing transaction history with time</a:t>
            </a:r>
            <a:endParaRPr sz="1100">
              <a:solidFill>
                <a:schemeClr val="dk1"/>
              </a:solidFill>
              <a:latin typeface="Times New Roman"/>
              <a:ea typeface="Times New Roman"/>
              <a:cs typeface="Times New Roman"/>
              <a:sym typeface="Times New Roman"/>
            </a:endParaRPr>
          </a:p>
        </p:txBody>
      </p:sp>
      <p:pic>
        <p:nvPicPr>
          <p:cNvPr id="339" name="Google Shape;339;p23" descr="TRANS HIS.png"/>
          <p:cNvPicPr preferRelativeResize="0"/>
          <p:nvPr/>
        </p:nvPicPr>
        <p:blipFill rotWithShape="1">
          <a:blip r:embed="rId3">
            <a:alphaModFix/>
          </a:blip>
          <a:srcRect t="4033" r="17140" b="8065"/>
          <a:stretch/>
        </p:blipFill>
        <p:spPr>
          <a:xfrm>
            <a:off x="381000" y="1279275"/>
            <a:ext cx="3662006" cy="1724774"/>
          </a:xfrm>
          <a:prstGeom prst="rect">
            <a:avLst/>
          </a:prstGeom>
          <a:noFill/>
          <a:ln>
            <a:noFill/>
          </a:ln>
        </p:spPr>
      </p:pic>
      <p:pic>
        <p:nvPicPr>
          <p:cNvPr id="340" name="Google Shape;340;p23" descr="REM.png"/>
          <p:cNvPicPr preferRelativeResize="0"/>
          <p:nvPr/>
        </p:nvPicPr>
        <p:blipFill rotWithShape="1">
          <a:blip r:embed="rId4">
            <a:alphaModFix/>
          </a:blip>
          <a:srcRect t="4041" r="9999" b="8083"/>
          <a:stretch/>
        </p:blipFill>
        <p:spPr>
          <a:xfrm>
            <a:off x="4724400" y="1276350"/>
            <a:ext cx="3699847" cy="1721856"/>
          </a:xfrm>
          <a:prstGeom prst="rect">
            <a:avLst/>
          </a:prstGeom>
          <a:noFill/>
          <a:ln>
            <a:noFill/>
          </a:ln>
        </p:spPr>
      </p:pic>
      <p:sp>
        <p:nvSpPr>
          <p:cNvPr id="341" name="Google Shape;341;p23"/>
          <p:cNvSpPr txBox="1"/>
          <p:nvPr/>
        </p:nvSpPr>
        <p:spPr>
          <a:xfrm>
            <a:off x="5105400" y="31483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12  Removing account</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24</a:t>
            </a:fld>
            <a:endParaRPr/>
          </a:p>
        </p:txBody>
      </p:sp>
      <p:sp>
        <p:nvSpPr>
          <p:cNvPr id="347" name="Google Shape;347;p24"/>
          <p:cNvSpPr/>
          <p:nvPr/>
        </p:nvSpPr>
        <p:spPr>
          <a:xfrm>
            <a:off x="2209800" y="1123950"/>
            <a:ext cx="5144165" cy="36009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dirty="0">
                <a:solidFill>
                  <a:schemeClr val="tx1"/>
                </a:solidFill>
                <a:latin typeface="Footlight MT Light" panose="0204060206030A020304" pitchFamily="18" charset="0"/>
                <a:ea typeface="Gill Sans"/>
                <a:cs typeface="Gill Sans"/>
                <a:sym typeface="Gill Sans"/>
              </a:rPr>
              <a:t>“This project and code are designed in a way such that it highly encrypts the data of the customer is and ensure there can be no data leaks..”</a:t>
            </a:r>
          </a:p>
          <a:p>
            <a:pPr marL="0" marR="0" lvl="0" indent="0" algn="ctr" rtl="0">
              <a:spcBef>
                <a:spcPts val="0"/>
              </a:spcBef>
              <a:spcAft>
                <a:spcPts val="0"/>
              </a:spcAft>
              <a:buNone/>
            </a:pPr>
            <a:endParaRPr lang="en-US" sz="2400" b="1"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endParaRPr lang="en-US" sz="2400" b="1" cap="none"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endParaRPr lang="en-US" sz="2400" b="1"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r>
              <a:rPr lang="en-US" sz="6000" b="1" cap="none" dirty="0">
                <a:solidFill>
                  <a:srgbClr val="FFC000"/>
                </a:solidFill>
                <a:latin typeface="Berlin Sans FB Demi" panose="020E0802020502020306" pitchFamily="34" charset="0"/>
                <a:ea typeface="Gill Sans"/>
                <a:cs typeface="Gill Sans"/>
                <a:sym typeface="Gill Sans"/>
              </a:rPr>
              <a:t>Thank you</a:t>
            </a:r>
            <a:endParaRPr sz="6000" b="1" cap="none" dirty="0">
              <a:solidFill>
                <a:srgbClr val="FFC000"/>
              </a:solidFill>
              <a:latin typeface="Berlin Sans FB Demi" panose="020E0802020502020306" pitchFamily="34" charset="0"/>
              <a:ea typeface="Gill Sans"/>
              <a:cs typeface="Gill Sans"/>
              <a:sym typeface="Gill San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a:t>
            </a:fld>
            <a:endParaRPr/>
          </a:p>
        </p:txBody>
      </p:sp>
      <p:sp>
        <p:nvSpPr>
          <p:cNvPr id="122" name="Google Shape;122;p3"/>
          <p:cNvSpPr/>
          <p:nvPr/>
        </p:nvSpPr>
        <p:spPr>
          <a:xfrm>
            <a:off x="3048000" y="514350"/>
            <a:ext cx="3657600" cy="5334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OBJECTIVE</a:t>
            </a:r>
            <a:endParaRPr sz="2000" i="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cap="small">
              <a:solidFill>
                <a:schemeClr val="dk1"/>
              </a:solidFill>
              <a:latin typeface="Georgia"/>
              <a:ea typeface="Georgia"/>
              <a:cs typeface="Georgia"/>
              <a:sym typeface="Georgia"/>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23" name="Google Shape;123;p3"/>
          <p:cNvSpPr txBox="1"/>
          <p:nvPr/>
        </p:nvSpPr>
        <p:spPr>
          <a:xfrm>
            <a:off x="1447800" y="1504950"/>
            <a:ext cx="7010400"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This system is basically designed for storing the banking details. The whole system is designed by C programming language. It develops the general idea of how the bank details of customers are stored like their name, address, contact number and so many other details. The user interface is quite a simple with normal screen design so that employees can easily get familiar with it. The bankers will be satisfied with this system because they can easily check the details of each and every customers.</a:t>
            </a:r>
            <a:endParaRPr sz="1600">
              <a:solidFill>
                <a:schemeClr val="dk1"/>
              </a:solidFill>
              <a:latin typeface="Georgia"/>
              <a:ea typeface="Georgia"/>
              <a:cs typeface="Georgia"/>
              <a:sym typeface="Georgia"/>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a:t>
            </a:fld>
            <a:endParaRPr/>
          </a:p>
        </p:txBody>
      </p:sp>
      <p:sp>
        <p:nvSpPr>
          <p:cNvPr id="129" name="Google Shape;129;p4"/>
          <p:cNvSpPr/>
          <p:nvPr/>
        </p:nvSpPr>
        <p:spPr>
          <a:xfrm>
            <a:off x="3124200" y="285750"/>
            <a:ext cx="3810000" cy="762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H</a:t>
            </a:r>
            <a:r>
              <a:rPr lang="en-US" sz="1800" b="1" cap="small">
                <a:solidFill>
                  <a:schemeClr val="dk1"/>
                </a:solidFill>
                <a:latin typeface="Times New Roman"/>
                <a:ea typeface="Times New Roman"/>
                <a:cs typeface="Times New Roman"/>
                <a:sym typeface="Times New Roman"/>
              </a:rPr>
              <a:t>ardware and software</a:t>
            </a:r>
            <a:r>
              <a:rPr lang="en-US" sz="1800" b="1">
                <a:solidFill>
                  <a:schemeClr val="dk1"/>
                </a:solidFill>
                <a:latin typeface="Times New Roman"/>
                <a:ea typeface="Times New Roman"/>
                <a:cs typeface="Times New Roman"/>
                <a:sym typeface="Times New Roman"/>
              </a:rPr>
              <a:t> </a:t>
            </a:r>
            <a:r>
              <a:rPr lang="en-US" sz="1800" b="1" cap="small">
                <a:solidFill>
                  <a:schemeClr val="dk1"/>
                </a:solidFill>
                <a:latin typeface="Times New Roman"/>
                <a:ea typeface="Times New Roman"/>
                <a:cs typeface="Times New Roman"/>
                <a:sym typeface="Times New Roman"/>
              </a:rPr>
              <a:t>specifications</a:t>
            </a:r>
            <a:endParaRPr sz="1800" b="1" u="sng">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cap="small">
              <a:solidFill>
                <a:schemeClr val="dk1"/>
              </a:solidFill>
              <a:latin typeface="Georgia"/>
              <a:ea typeface="Georgia"/>
              <a:cs typeface="Georgia"/>
              <a:sym typeface="Georgia"/>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30" name="Google Shape;130;p4"/>
          <p:cNvSpPr txBox="1"/>
          <p:nvPr/>
        </p:nvSpPr>
        <p:spPr>
          <a:xfrm>
            <a:off x="1143000" y="2114550"/>
            <a:ext cx="2209800" cy="3226524"/>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Minimum Requirements for hardware:</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Pentium II and hardware.</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512 MB of RAM or higher.</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800 MHz processor or above.</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CD ROM.</a:t>
            </a:r>
            <a:endParaRPr sz="1100">
              <a:solidFill>
                <a:schemeClr val="dk1"/>
              </a:solidFill>
              <a:latin typeface="Georgia"/>
              <a:ea typeface="Georgia"/>
              <a:cs typeface="Georgia"/>
              <a:sym typeface="Georgia"/>
            </a:endParaRPr>
          </a:p>
          <a:p>
            <a:pPr marL="342900" marR="0" lvl="0" indent="-342900" algn="l" rtl="0">
              <a:lnSpc>
                <a:spcPct val="1225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20 MB of hard disk space</a:t>
            </a:r>
            <a:r>
              <a:rPr lang="en-US" sz="1800">
                <a:solidFill>
                  <a:schemeClr val="dk1"/>
                </a:solidFill>
                <a:latin typeface="Times New Roman"/>
                <a:ea typeface="Times New Roman"/>
                <a:cs typeface="Times New Roman"/>
                <a:sym typeface="Times New Roman"/>
              </a:rPr>
              <a:t>.</a:t>
            </a:r>
            <a:endParaRPr sz="1600">
              <a:solidFill>
                <a:schemeClr val="dk1"/>
              </a:solidFill>
              <a:latin typeface="Georgia"/>
              <a:ea typeface="Georgia"/>
              <a:cs typeface="Georgia"/>
              <a:sym typeface="Georgia"/>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3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1" name="Google Shape;131;p4"/>
          <p:cNvSpPr txBox="1"/>
          <p:nvPr/>
        </p:nvSpPr>
        <p:spPr>
          <a:xfrm>
            <a:off x="3962400" y="2163217"/>
            <a:ext cx="2362200" cy="2846933"/>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Requirements for software:</a:t>
            </a:r>
            <a:endParaRPr sz="1100">
              <a:solidFill>
                <a:schemeClr val="dk1"/>
              </a:solidFill>
              <a:latin typeface="Georgia"/>
              <a:ea typeface="Georgia"/>
              <a:cs typeface="Georgia"/>
              <a:sym typeface="Georgia"/>
            </a:endParaRPr>
          </a:p>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 </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Operating System WINDOWS 98 or higher.</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Any C compiler must be installed ( we have used DEV C++ to run this program )</a:t>
            </a:r>
            <a:endParaRPr sz="1100">
              <a:solidFill>
                <a:schemeClr val="dk1"/>
              </a:solidFill>
              <a:latin typeface="Georgia"/>
              <a:ea typeface="Georgia"/>
              <a:cs typeface="Georgia"/>
              <a:sym typeface="Georgia"/>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Gill Sans"/>
              <a:ea typeface="Gill Sans"/>
              <a:cs typeface="Gill Sans"/>
              <a:sym typeface="Gill Sans"/>
            </a:endParaRPr>
          </a:p>
        </p:txBody>
      </p:sp>
      <p:sp>
        <p:nvSpPr>
          <p:cNvPr id="132" name="Google Shape;132;p4"/>
          <p:cNvSpPr txBox="1"/>
          <p:nvPr/>
        </p:nvSpPr>
        <p:spPr>
          <a:xfrm>
            <a:off x="990600" y="1123950"/>
            <a:ext cx="6781800" cy="1107996"/>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endParaRPr sz="2000" i="1">
              <a:solidFill>
                <a:schemeClr val="dk1"/>
              </a:solidFill>
              <a:latin typeface="Georgia"/>
              <a:ea typeface="Georgia"/>
              <a:cs typeface="Georgia"/>
              <a:sym typeface="Georgia"/>
            </a:endParaRPr>
          </a:p>
          <a:p>
            <a:pPr marL="63500" marR="503555"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It will not need any additional hardware or software to  operate the program, but the following requirements should be maintained</a:t>
            </a:r>
            <a:endParaRPr sz="1200">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5"/>
          <p:cNvSpPr/>
          <p:nvPr/>
        </p:nvSpPr>
        <p:spPr>
          <a:xfrm>
            <a:off x="3124200" y="438150"/>
            <a:ext cx="3581400" cy="51435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SYSTEM DESIGN</a:t>
            </a:r>
            <a:endParaRPr sz="1800">
              <a:solidFill>
                <a:schemeClr val="dk1"/>
              </a:solidFill>
              <a:latin typeface="Times New Roman"/>
              <a:ea typeface="Times New Roman"/>
              <a:cs typeface="Times New Roman"/>
              <a:sym typeface="Times New Roman"/>
            </a:endParaRPr>
          </a:p>
        </p:txBody>
      </p:sp>
      <p:cxnSp>
        <p:nvCxnSpPr>
          <p:cNvPr id="139" name="Google Shape;139;p5"/>
          <p:cNvCxnSpPr/>
          <p:nvPr/>
        </p:nvCxnSpPr>
        <p:spPr>
          <a:xfrm>
            <a:off x="2895600" y="1428750"/>
            <a:ext cx="4267200" cy="1191"/>
          </a:xfrm>
          <a:prstGeom prst="straightConnector1">
            <a:avLst/>
          </a:prstGeom>
          <a:noFill/>
          <a:ln w="57150" cap="flat" cmpd="sng">
            <a:solidFill>
              <a:schemeClr val="accent2"/>
            </a:solidFill>
            <a:prstDash val="solid"/>
            <a:round/>
            <a:headEnd type="none" w="sm" len="sm"/>
            <a:tailEnd type="none" w="sm" len="sm"/>
          </a:ln>
        </p:spPr>
      </p:cxnSp>
      <p:cxnSp>
        <p:nvCxnSpPr>
          <p:cNvPr id="140" name="Google Shape;140;p5"/>
          <p:cNvCxnSpPr/>
          <p:nvPr/>
        </p:nvCxnSpPr>
        <p:spPr>
          <a:xfrm rot="5400000">
            <a:off x="2667794" y="1656556"/>
            <a:ext cx="457200" cy="1588"/>
          </a:xfrm>
          <a:prstGeom prst="straightConnector1">
            <a:avLst/>
          </a:prstGeom>
          <a:noFill/>
          <a:ln w="57150" cap="flat" cmpd="sng">
            <a:solidFill>
              <a:schemeClr val="accent2"/>
            </a:solidFill>
            <a:prstDash val="solid"/>
            <a:round/>
            <a:headEnd type="none" w="sm" len="sm"/>
            <a:tailEnd type="stealth" w="med" len="med"/>
          </a:ln>
        </p:spPr>
      </p:cxnSp>
      <p:cxnSp>
        <p:nvCxnSpPr>
          <p:cNvPr id="141" name="Google Shape;141;p5"/>
          <p:cNvCxnSpPr/>
          <p:nvPr/>
        </p:nvCxnSpPr>
        <p:spPr>
          <a:xfrm rot="5400000">
            <a:off x="6933406" y="1656556"/>
            <a:ext cx="457200" cy="1588"/>
          </a:xfrm>
          <a:prstGeom prst="straightConnector1">
            <a:avLst/>
          </a:prstGeom>
          <a:noFill/>
          <a:ln w="57150" cap="flat" cmpd="sng">
            <a:solidFill>
              <a:schemeClr val="accent2"/>
            </a:solidFill>
            <a:prstDash val="solid"/>
            <a:round/>
            <a:headEnd type="none" w="sm" len="sm"/>
            <a:tailEnd type="stealth" w="med" len="med"/>
          </a:ln>
        </p:spPr>
      </p:cxnSp>
      <p:sp>
        <p:nvSpPr>
          <p:cNvPr id="142" name="Google Shape;142;p5"/>
          <p:cNvSpPr/>
          <p:nvPr/>
        </p:nvSpPr>
        <p:spPr>
          <a:xfrm>
            <a:off x="1447800" y="1885950"/>
            <a:ext cx="2895600" cy="23622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ALGORITHM</a:t>
            </a:r>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Here we have shown step-by-step procedure defining all instructions and then executing them in certain order to get desired output.</a:t>
            </a:r>
            <a:endParaRPr sz="1800">
              <a:solidFill>
                <a:schemeClr val="dk1"/>
              </a:solidFill>
              <a:latin typeface="Times New Roman"/>
              <a:ea typeface="Times New Roman"/>
              <a:cs typeface="Times New Roman"/>
              <a:sym typeface="Times New Roman"/>
            </a:endParaRPr>
          </a:p>
        </p:txBody>
      </p:sp>
      <p:sp>
        <p:nvSpPr>
          <p:cNvPr id="143" name="Google Shape;143;p5"/>
          <p:cNvSpPr/>
          <p:nvPr/>
        </p:nvSpPr>
        <p:spPr>
          <a:xfrm>
            <a:off x="6019800" y="1885950"/>
            <a:ext cx="2743200" cy="23622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It is used to show basic working of our program and relation between different functions in this program.</a:t>
            </a:r>
            <a:endParaRPr/>
          </a:p>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44" name="Google Shape;144;p5"/>
          <p:cNvCxnSpPr/>
          <p:nvPr/>
        </p:nvCxnSpPr>
        <p:spPr>
          <a:xfrm rot="5400000">
            <a:off x="4677569" y="1170781"/>
            <a:ext cx="400050" cy="1588"/>
          </a:xfrm>
          <a:prstGeom prst="straightConnector1">
            <a:avLst/>
          </a:prstGeom>
          <a:noFill/>
          <a:ln w="57150" cap="flat" cmpd="sng">
            <a:solidFill>
              <a:schemeClr val="accent2"/>
            </a:solidFill>
            <a:prstDash val="solid"/>
            <a:round/>
            <a:headEnd type="none" w="sm" len="sm"/>
            <a:tailEnd type="stealth"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par>
                                <p:cTn id="8" presetID="10"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par>
                                <p:cTn id="11" presetID="10" presetClass="entr" presetSubtype="0" fill="hold"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500"/>
                                        <p:tgtEl>
                                          <p:spTgt spid="144"/>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500"/>
                                        <p:tgtEl>
                                          <p:spTgt spid="142"/>
                                        </p:tgtEl>
                                      </p:cBhvr>
                                    </p:animEffect>
                                  </p:childTnLst>
                                </p:cTn>
                              </p:par>
                              <p:par>
                                <p:cTn id="22" presetID="10" presetClass="entr" presetSubtype="0" fill="hold" nodeType="withEffect">
                                  <p:stCondLst>
                                    <p:cond delay="0"/>
                                  </p:stCondLst>
                                  <p:childTnLst>
                                    <p:set>
                                      <p:cBhvr>
                                        <p:cTn id="23" dur="1" fill="hold">
                                          <p:stCondLst>
                                            <p:cond delay="0"/>
                                          </p:stCondLst>
                                        </p:cTn>
                                        <p:tgtEl>
                                          <p:spTgt spid="143"/>
                                        </p:tgtEl>
                                        <p:attrNameLst>
                                          <p:attrName>style.visibility</p:attrName>
                                        </p:attrNameLst>
                                      </p:cBhvr>
                                      <p:to>
                                        <p:strVal val="visible"/>
                                      </p:to>
                                    </p:set>
                                    <p:animEffect transition="in" filter="fade">
                                      <p:cBhvr>
                                        <p:cTn id="2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a:p>
        </p:txBody>
      </p:sp>
      <p:sp>
        <p:nvSpPr>
          <p:cNvPr id="151" name="Google Shape;151;p6"/>
          <p:cNvSpPr/>
          <p:nvPr/>
        </p:nvSpPr>
        <p:spPr>
          <a:xfrm>
            <a:off x="3810000" y="361950"/>
            <a:ext cx="2514600" cy="5334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ALGORITHM</a:t>
            </a:r>
            <a:endParaRPr sz="1800">
              <a:solidFill>
                <a:schemeClr val="dk1"/>
              </a:solidFill>
              <a:latin typeface="Times New Roman"/>
              <a:ea typeface="Times New Roman"/>
              <a:cs typeface="Times New Roman"/>
              <a:sym typeface="Times New Roman"/>
            </a:endParaRPr>
          </a:p>
        </p:txBody>
      </p:sp>
      <p:sp>
        <p:nvSpPr>
          <p:cNvPr id="152" name="Google Shape;152;p6"/>
          <p:cNvSpPr/>
          <p:nvPr/>
        </p:nvSpPr>
        <p:spPr>
          <a:xfrm>
            <a:off x="1828800" y="15811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  Start</a:t>
            </a:r>
            <a:endParaRPr sz="1400">
              <a:solidFill>
                <a:schemeClr val="dk1"/>
              </a:solidFill>
              <a:latin typeface="Times New Roman"/>
              <a:ea typeface="Times New Roman"/>
              <a:cs typeface="Times New Roman"/>
              <a:sym typeface="Times New Roman"/>
            </a:endParaRPr>
          </a:p>
        </p:txBody>
      </p:sp>
      <p:sp>
        <p:nvSpPr>
          <p:cNvPr id="153" name="Google Shape;153;p6"/>
          <p:cNvSpPr/>
          <p:nvPr/>
        </p:nvSpPr>
        <p:spPr>
          <a:xfrm>
            <a:off x="1828800" y="3790950"/>
            <a:ext cx="6934200" cy="381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5.   If choice = 123456 then proceed to main menu by calling function named main_menu()</a:t>
            </a:r>
            <a:endParaRPr sz="1400">
              <a:solidFill>
                <a:schemeClr val="dk1"/>
              </a:solidFill>
              <a:latin typeface="Times New Roman"/>
              <a:ea typeface="Times New Roman"/>
              <a:cs typeface="Times New Roman"/>
              <a:sym typeface="Times New Roman"/>
            </a:endParaRPr>
          </a:p>
        </p:txBody>
      </p:sp>
      <p:sp>
        <p:nvSpPr>
          <p:cNvPr id="154" name="Google Shape;154;p6"/>
          <p:cNvSpPr/>
          <p:nvPr/>
        </p:nvSpPr>
        <p:spPr>
          <a:xfrm>
            <a:off x="1828800" y="28765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3.   Inside main function call function named wel_bank() to open welcome screen</a:t>
            </a:r>
            <a:endParaRPr sz="1400">
              <a:solidFill>
                <a:schemeClr val="dk1"/>
              </a:solidFill>
              <a:latin typeface="Times New Roman"/>
              <a:ea typeface="Times New Roman"/>
              <a:cs typeface="Times New Roman"/>
              <a:sym typeface="Times New Roman"/>
            </a:endParaRPr>
          </a:p>
        </p:txBody>
      </p:sp>
      <p:sp>
        <p:nvSpPr>
          <p:cNvPr id="155" name="Google Shape;155;p6"/>
          <p:cNvSpPr/>
          <p:nvPr/>
        </p:nvSpPr>
        <p:spPr>
          <a:xfrm>
            <a:off x="1828800" y="33337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4.   Inside function wel_bank() read character type variable named choice </a:t>
            </a:r>
            <a:endParaRPr sz="1400">
              <a:solidFill>
                <a:schemeClr val="dk1"/>
              </a:solidFill>
              <a:latin typeface="Times New Roman"/>
              <a:ea typeface="Times New Roman"/>
              <a:cs typeface="Times New Roman"/>
              <a:sym typeface="Times New Roman"/>
            </a:endParaRPr>
          </a:p>
        </p:txBody>
      </p:sp>
      <p:sp>
        <p:nvSpPr>
          <p:cNvPr id="156" name="Google Shape;156;p6"/>
          <p:cNvSpPr/>
          <p:nvPr/>
        </p:nvSpPr>
        <p:spPr>
          <a:xfrm>
            <a:off x="1828800" y="2038350"/>
            <a:ext cx="6934200" cy="685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2</a:t>
            </a:r>
            <a:r>
              <a:rPr lang="en-US" sz="1400">
                <a:solidFill>
                  <a:schemeClr val="dk1"/>
                </a:solidFill>
                <a:latin typeface="Gill Sans"/>
                <a:ea typeface="Gill Sans"/>
                <a:cs typeface="Gill Sans"/>
                <a:sym typeface="Gill Sans"/>
              </a:rPr>
              <a:t> </a:t>
            </a:r>
            <a:r>
              <a:rPr lang="en-US" sz="1400">
                <a:solidFill>
                  <a:schemeClr val="dk1"/>
                </a:solidFill>
                <a:latin typeface="Times New Roman"/>
                <a:ea typeface="Times New Roman"/>
                <a:cs typeface="Times New Roman"/>
                <a:sym typeface="Times New Roman"/>
              </a:rPr>
              <a:t>Create Structure named new_account, declare all required variables in it, declare and initialize bool type variable ‘choice = true’, and declare and initialize string type variable ‘login_pass = 123456’.</a:t>
            </a:r>
            <a:endParaRPr sz="1400" i="1">
              <a:solidFill>
                <a:schemeClr val="dk1"/>
              </a:solidFill>
              <a:latin typeface="Times New Roman"/>
              <a:ea typeface="Times New Roman"/>
              <a:cs typeface="Times New Roman"/>
              <a:sym typeface="Times New Roman"/>
            </a:endParaRPr>
          </a:p>
        </p:txBody>
      </p:sp>
      <p:sp>
        <p:nvSpPr>
          <p:cNvPr id="157" name="Google Shape;157;p6"/>
          <p:cNvSpPr/>
          <p:nvPr/>
        </p:nvSpPr>
        <p:spPr>
          <a:xfrm>
            <a:off x="1828800" y="4400550"/>
            <a:ext cx="6934200" cy="457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6.  Inside main menu function read integer type variable ch and using switch statement, create cases for calling different functions </a:t>
            </a:r>
            <a:endParaRPr sz="1400">
              <a:solidFill>
                <a:schemeClr val="dk1"/>
              </a:solidFill>
              <a:latin typeface="Times New Roman"/>
              <a:ea typeface="Times New Roman"/>
              <a:cs typeface="Times New Roman"/>
              <a:sym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4"/>
                                        </p:tgtEl>
                                        <p:attrNameLst>
                                          <p:attrName>style.visibility</p:attrName>
                                        </p:attrNameLst>
                                      </p:cBhvr>
                                      <p:to>
                                        <p:strVal val="visible"/>
                                      </p:to>
                                    </p:set>
                                    <p:animEffect transition="in" filter="fade">
                                      <p:cBhvr>
                                        <p:cTn id="15" dur="500"/>
                                        <p:tgtEl>
                                          <p:spTgt spid="1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5"/>
                                        </p:tgtEl>
                                        <p:attrNameLst>
                                          <p:attrName>style.visibility</p:attrName>
                                        </p:attrNameLst>
                                      </p:cBhvr>
                                      <p:to>
                                        <p:strVal val="visible"/>
                                      </p:to>
                                    </p:set>
                                    <p:animEffect transition="in" filter="fade">
                                      <p:cBhvr>
                                        <p:cTn id="19" dur="500"/>
                                        <p:tgtEl>
                                          <p:spTgt spid="15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500"/>
                                        <p:tgtEl>
                                          <p:spTgt spid="15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a:p>
        </p:txBody>
      </p:sp>
      <p:sp>
        <p:nvSpPr>
          <p:cNvPr id="163" name="Google Shape;163;p7"/>
          <p:cNvSpPr/>
          <p:nvPr/>
        </p:nvSpPr>
        <p:spPr>
          <a:xfrm>
            <a:off x="1524000" y="4381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7.   If ch = 1 then function new_acc()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new_acc() function read ad.name, ad.mob, ad.dob, ad.citi_num of  the user using structure variables.  </a:t>
            </a:r>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64" name="Google Shape;164;p7"/>
          <p:cNvSpPr/>
          <p:nvPr/>
        </p:nvSpPr>
        <p:spPr>
          <a:xfrm>
            <a:off x="1524000" y="15049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8.   Now open file using fopen() function in writing mode, , if file pointer f != NULL then write all above values inside it using fwrite() function and then print Account created successfully,</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else show error, close file using fclose() funtion.</a:t>
            </a:r>
            <a:endParaRPr/>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65" name="Google Shape;165;p7"/>
          <p:cNvSpPr/>
          <p:nvPr/>
        </p:nvSpPr>
        <p:spPr>
          <a:xfrm>
            <a:off x="1524000" y="2571750"/>
            <a:ext cx="6934200" cy="1066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9.   If ch = 2 then function update_info()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update_info() read integer variable ch and use switch statement for calling different function for updating different information. </a:t>
            </a:r>
            <a:endParaRPr/>
          </a:p>
        </p:txBody>
      </p:sp>
      <p:sp>
        <p:nvSpPr>
          <p:cNvPr id="166" name="Google Shape;166;p7"/>
          <p:cNvSpPr/>
          <p:nvPr/>
        </p:nvSpPr>
        <p:spPr>
          <a:xfrm>
            <a:off x="1524000" y="38671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10.   Now inside all called functions open user files using fopen(), then modify the information and store all user information in file using fwrite() and then print,  Information updated successfully.</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500"/>
                                        <p:tgtEl>
                                          <p:spTgt spid="1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5"/>
                                        </p:tgtEl>
                                        <p:attrNameLst>
                                          <p:attrName>style.visibility</p:attrName>
                                        </p:attrNameLst>
                                      </p:cBhvr>
                                      <p:to>
                                        <p:strVal val="visible"/>
                                      </p:to>
                                    </p:set>
                                    <p:animEffect transition="in" filter="fade">
                                      <p:cBhvr>
                                        <p:cTn id="15" dur="500"/>
                                        <p:tgtEl>
                                          <p:spTgt spid="16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a:p>
        </p:txBody>
      </p:sp>
      <p:sp>
        <p:nvSpPr>
          <p:cNvPr id="172" name="Google Shape;172;p8"/>
          <p:cNvSpPr/>
          <p:nvPr/>
        </p:nvSpPr>
        <p:spPr>
          <a:xfrm>
            <a:off x="1447800" y="3619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11.   If ch = 3 then function atm()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atm() function read integer type variable ch and then using switch statement call different function for performing different ATM operations</a:t>
            </a:r>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73" name="Google Shape;173;p8"/>
          <p:cNvSpPr/>
          <p:nvPr/>
        </p:nvSpPr>
        <p:spPr>
          <a:xfrm>
            <a:off x="1371600" y="15049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12.   Now, inside all called fuctions if the amount involved in transaction is less than balance amount of user i.e ad.amount then add or subtract the transaction amount with ad.amount and write all the values inside the record file of user using fwrite() function and print Transaction complete. </a:t>
            </a:r>
            <a:endParaRPr/>
          </a:p>
        </p:txBody>
      </p:sp>
      <p:sp>
        <p:nvSpPr>
          <p:cNvPr id="174" name="Google Shape;174;p8"/>
          <p:cNvSpPr/>
          <p:nvPr/>
        </p:nvSpPr>
        <p:spPr>
          <a:xfrm>
            <a:off x="1371600" y="28765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13.   If ch = 4 then function acc_info()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acc_info() function open user record file using fopen function and print all the required information using fread() function.</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fade">
                                      <p:cBhvr>
                                        <p:cTn id="11" dur="500"/>
                                        <p:tgtEl>
                                          <p:spTgt spid="17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9</a:t>
            </a:fld>
            <a:endParaRPr/>
          </a:p>
        </p:txBody>
      </p:sp>
      <p:sp>
        <p:nvSpPr>
          <p:cNvPr id="180" name="Google Shape;180;p9"/>
          <p:cNvSpPr/>
          <p:nvPr/>
        </p:nvSpPr>
        <p:spPr>
          <a:xfrm>
            <a:off x="1295400" y="2857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14.   If ch = 5 then function del_acc()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del_acc() enter credentials of user which are then use to access account file using fopen() funtion and then use remove() function to delete account file.  </a:t>
            </a:r>
            <a:endParaRPr/>
          </a:p>
        </p:txBody>
      </p:sp>
      <p:sp>
        <p:nvSpPr>
          <p:cNvPr id="181" name="Google Shape;181;p9"/>
          <p:cNvSpPr/>
          <p:nvPr/>
        </p:nvSpPr>
        <p:spPr>
          <a:xfrm>
            <a:off x="1295400" y="17335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15.   If ch = 6 then function customer_list()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this function if ch = 123456 then using fopen() function open file named customers_list.txt created in new_acc() function storing all the customer list and then print all names using fread() funcion.</a:t>
            </a:r>
            <a:endParaRPr/>
          </a:p>
        </p:txBody>
      </p:sp>
      <p:sp>
        <p:nvSpPr>
          <p:cNvPr id="182" name="Google Shape;182;p9"/>
          <p:cNvSpPr/>
          <p:nvPr/>
        </p:nvSpPr>
        <p:spPr>
          <a:xfrm>
            <a:off x="1295400" y="31813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16.   If ch = 7 then function transaction_history()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Read user name and password and then open the file of user using fopen() function and display ad.amount  , ad.rec_t,  ad.trans_t,ad.rec_amount and all required variables.</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2"/>
                                        </p:tgtEl>
                                        <p:attrNameLst>
                                          <p:attrName>style.visibility</p:attrName>
                                        </p:attrNameLst>
                                      </p:cBhvr>
                                      <p:to>
                                        <p:strVal val="visible"/>
                                      </p:to>
                                    </p:set>
                                    <p:animEffect transition="in" filter="fade">
                                      <p:cBhvr>
                                        <p:cTn id="15"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On-screen Show (16:9)</PresentationFormat>
  <Paragraphs>197</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Times New Roman</vt:lpstr>
      <vt:lpstr>Gill Sans</vt:lpstr>
      <vt:lpstr>Berlin Sans FB Demi</vt:lpstr>
      <vt:lpstr>Noto Sans Symbols</vt:lpstr>
      <vt:lpstr>Footlight MT Light</vt:lpstr>
      <vt:lpstr>Georgia</vt:lpstr>
      <vt:lpstr>Verdana</vt:lpstr>
      <vt:lpstr>Solstice</vt:lpstr>
      <vt:lpstr>                                        CUSTOMER ACCOUNT BANK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ACCOUNT BANK MANAGEMENT SYSTEM</dc:title>
  <dc:creator>admin</dc:creator>
  <cp:lastModifiedBy>trinadha reddy kovvuri</cp:lastModifiedBy>
  <cp:revision>3</cp:revision>
  <dcterms:created xsi:type="dcterms:W3CDTF">2021-12-25T13:51:01Z</dcterms:created>
  <dcterms:modified xsi:type="dcterms:W3CDTF">2022-07-25T06:26:02Z</dcterms:modified>
</cp:coreProperties>
</file>