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59" r:id="rId4"/>
    <p:sldId id="263" r:id="rId5"/>
    <p:sldId id="264" r:id="rId6"/>
    <p:sldId id="265" r:id="rId7"/>
    <p:sldId id="281" r:id="rId8"/>
    <p:sldId id="278" r:id="rId9"/>
    <p:sldId id="279" r:id="rId10"/>
    <p:sldId id="280" r:id="rId11"/>
    <p:sldId id="295" r:id="rId12"/>
    <p:sldId id="282" r:id="rId13"/>
    <p:sldId id="296" r:id="rId14"/>
    <p:sldId id="283" r:id="rId15"/>
    <p:sldId id="284" r:id="rId16"/>
    <p:sldId id="297" r:id="rId17"/>
    <p:sldId id="285" r:id="rId18"/>
    <p:sldId id="286" r:id="rId19"/>
    <p:sldId id="287" r:id="rId20"/>
    <p:sldId id="288" r:id="rId21"/>
    <p:sldId id="289" r:id="rId22"/>
    <p:sldId id="292" r:id="rId23"/>
    <p:sldId id="293" r:id="rId24"/>
    <p:sldId id="290" r:id="rId25"/>
    <p:sldId id="291" r:id="rId26"/>
    <p:sldId id="294" r:id="rId27"/>
  </p:sldIdLst>
  <p:sldSz cx="9144000" cy="5143500" type="screen16x9"/>
  <p:notesSz cx="6858000" cy="9144000"/>
  <p:embeddedFontLst>
    <p:embeddedFont>
      <p:font typeface="Baguet Script" panose="00000500000000000000" pitchFamily="2" charset="0"/>
      <p:regular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Proxima Nova" panose="020B0604020202020204" charset="0"/>
      <p:regular r:id="rId34"/>
      <p:bold r:id="rId35"/>
      <p:italic r:id="rId36"/>
      <p:boldItalic r:id="rId37"/>
    </p:embeddedFont>
    <p:embeddedFont>
      <p:font typeface="Roboto" panose="02000000000000000000" pitchFamily="2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2" roundtripDataSignature="AMtx7mhTePly4XSeYEMgyWbw4+jt6Vv5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F078EF6-13F5-44FA-9DF9-30A73942A2B0}">
  <a:tblStyle styleId="{9F078EF6-13F5-44FA-9DF9-30A73942A2B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882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3.fntdata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61-4DED-BA9F-C3BC36BEF7E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61-4DED-BA9F-C3BC36BEF7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21408512"/>
        <c:axId val="1321412864"/>
      </c:barChart>
      <c:catAx>
        <c:axId val="132140851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321412864"/>
        <c:crosses val="autoZero"/>
        <c:auto val="1"/>
        <c:lblAlgn val="ctr"/>
        <c:lblOffset val="100"/>
        <c:noMultiLvlLbl val="0"/>
      </c:catAx>
      <c:valAx>
        <c:axId val="1321412864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132140851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6323E"/>
            </a:solidFill>
          </c:spPr>
          <c:dPt>
            <c:idx val="0"/>
            <c:bubble3D val="0"/>
            <c:spPr>
              <a:solidFill>
                <a:srgbClr val="F6323E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3B7-4326-B6CD-4CC5157A28E5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D3B7-4326-B6CD-4CC5157A28E5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3B7-4326-B6CD-4CC5157A28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9484536082474"/>
          <c:y val="0.352787577432706"/>
          <c:w val="0.79051546391752603"/>
          <c:h val="0.3532227747067049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7-4AD5-A9CA-65F4E53848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77-4AD5-A9CA-65F4E53848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21404160"/>
        <c:axId val="1321403072"/>
      </c:barChart>
      <c:catAx>
        <c:axId val="132140416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321403072"/>
        <c:crosses val="autoZero"/>
        <c:auto val="1"/>
        <c:lblAlgn val="ctr"/>
        <c:lblOffset val="100"/>
        <c:noMultiLvlLbl val="0"/>
      </c:catAx>
      <c:valAx>
        <c:axId val="1321403072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132140416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61-4DED-BA9F-C3BC36BEF7E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61-4DED-BA9F-C3BC36BEF7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21404704"/>
        <c:axId val="1321405792"/>
      </c:barChart>
      <c:catAx>
        <c:axId val="132140470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321405792"/>
        <c:crosses val="autoZero"/>
        <c:auto val="1"/>
        <c:lblAlgn val="ctr"/>
        <c:lblOffset val="100"/>
        <c:noMultiLvlLbl val="0"/>
      </c:catAx>
      <c:valAx>
        <c:axId val="1321405792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13214047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9484536082474"/>
          <c:y val="0.352787577432706"/>
          <c:w val="0.79051546391752603"/>
          <c:h val="0.3532227747067049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7-4AD5-A9CA-65F4E53848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77-4AD5-A9CA-65F4E53848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21406880"/>
        <c:axId val="1321409056"/>
      </c:barChart>
      <c:catAx>
        <c:axId val="132140688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321409056"/>
        <c:crosses val="autoZero"/>
        <c:auto val="1"/>
        <c:lblAlgn val="ctr"/>
        <c:lblOffset val="100"/>
        <c:noMultiLvlLbl val="0"/>
      </c:catAx>
      <c:valAx>
        <c:axId val="1321409056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132140688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78CD-4B14-B9C0-96418275AA7E}"/>
              </c:ext>
            </c:extLst>
          </c:dPt>
          <c:dPt>
            <c:idx val="1"/>
            <c:bubble3D val="0"/>
            <c:spPr>
              <a:solidFill>
                <a:srgbClr val="CCCCCC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8CD-4B14-B9C0-96418275AA7E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8CD-4B14-B9C0-96418275AA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6323E"/>
            </a:solidFill>
          </c:spPr>
          <c:dPt>
            <c:idx val="0"/>
            <c:bubble3D val="0"/>
            <c:spPr>
              <a:solidFill>
                <a:srgbClr val="F6323E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3B7-4326-B6CD-4CC5157A28E5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D3B7-4326-B6CD-4CC5157A28E5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3B7-4326-B6CD-4CC5157A28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78CD-4B14-B9C0-96418275AA7E}"/>
              </c:ext>
            </c:extLst>
          </c:dPt>
          <c:dPt>
            <c:idx val="1"/>
            <c:bubble3D val="0"/>
            <c:spPr>
              <a:solidFill>
                <a:srgbClr val="CCCCCC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8CD-4B14-B9C0-96418275AA7E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8CD-4B14-B9C0-96418275AA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" name="Google Shape;37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2" name="Google Shape;37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9" name="Google Shape;3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7" name="Google Shape;3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1" name="Google Shape;4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8" name="Google Shape;43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5" name="Google Shape;44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" name="Google Shape;37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2" name="Google Shape;37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5430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hart" Target="../charts/chart6.xml"/><Relationship Id="rId7" Type="http://schemas.openxmlformats.org/officeDocument/2006/relationships/chart" Target="../charts/chart10.xml"/><Relationship Id="rId2" Type="http://schemas.openxmlformats.org/officeDocument/2006/relationships/chart" Target="../charts/chart5.xml"/><Relationship Id="rId1" Type="http://schemas.openxmlformats.org/officeDocument/2006/relationships/slideMaster" Target="../slideMasters/slideMaster1.xml"/><Relationship Id="rId6" Type="http://schemas.openxmlformats.org/officeDocument/2006/relationships/chart" Target="../charts/chart9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11.xm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chart" Target="../charts/chart1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4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1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1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1"/>
          <p:cNvSpPr txBox="1">
            <a:spLocks noGrp="1"/>
          </p:cNvSpPr>
          <p:nvPr>
            <p:ph type="dt" idx="10"/>
          </p:nvPr>
        </p:nvSpPr>
        <p:spPr>
          <a:xfrm>
            <a:off x="663921" y="465388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2D4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1"/>
          <p:cNvSpPr txBox="1">
            <a:spLocks noGrp="1"/>
          </p:cNvSpPr>
          <p:nvPr>
            <p:ph type="sldNum" idx="12"/>
          </p:nvPr>
        </p:nvSpPr>
        <p:spPr>
          <a:xfrm>
            <a:off x="6616976" y="401240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21"/>
          <p:cNvSpPr/>
          <p:nvPr/>
        </p:nvSpPr>
        <p:spPr>
          <a:xfrm>
            <a:off x="0" y="0"/>
            <a:ext cx="9144000" cy="46538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" name="Google Shape;2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3922" y="571887"/>
            <a:ext cx="2057400" cy="548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5_Section Header">
  <p:cSld name="5_Section Header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32"/>
          <p:cNvSpPr/>
          <p:nvPr/>
        </p:nvSpPr>
        <p:spPr>
          <a:xfrm>
            <a:off x="629841" y="2556933"/>
            <a:ext cx="7891859" cy="82662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2" name="Google Shape;172;p32"/>
          <p:cNvGrpSpPr/>
          <p:nvPr/>
        </p:nvGrpSpPr>
        <p:grpSpPr>
          <a:xfrm>
            <a:off x="994787" y="3020755"/>
            <a:ext cx="775019" cy="174751"/>
            <a:chOff x="1326382" y="4041646"/>
            <a:chExt cx="2597497" cy="653143"/>
          </a:xfrm>
        </p:grpSpPr>
        <p:sp>
          <p:nvSpPr>
            <p:cNvPr id="173" name="Google Shape;173;p32"/>
            <p:cNvSpPr/>
            <p:nvPr/>
          </p:nvSpPr>
          <p:spPr>
            <a:xfrm>
              <a:off x="1326382" y="4041646"/>
              <a:ext cx="653143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01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32"/>
            <p:cNvSpPr/>
            <p:nvPr/>
          </p:nvSpPr>
          <p:spPr>
            <a:xfrm>
              <a:off x="1974500" y="4041646"/>
              <a:ext cx="653143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01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32"/>
            <p:cNvSpPr/>
            <p:nvPr/>
          </p:nvSpPr>
          <p:spPr>
            <a:xfrm>
              <a:off x="2622617" y="4041646"/>
              <a:ext cx="653143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01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32"/>
            <p:cNvSpPr/>
            <p:nvPr/>
          </p:nvSpPr>
          <p:spPr>
            <a:xfrm>
              <a:off x="3270737" y="4041646"/>
              <a:ext cx="653142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01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32"/>
            <p:cNvSpPr/>
            <p:nvPr/>
          </p:nvSpPr>
          <p:spPr>
            <a:xfrm>
              <a:off x="3597306" y="4041650"/>
              <a:ext cx="326569" cy="653139"/>
            </a:xfrm>
            <a:custGeom>
              <a:avLst/>
              <a:gdLst/>
              <a:ahLst/>
              <a:cxnLst/>
              <a:rect l="l" t="t" r="r" b="b"/>
              <a:pathLst>
                <a:path w="326570" h="653141" extrusionOk="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01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8" name="Google Shape;178;p32"/>
          <p:cNvSpPr txBox="1">
            <a:spLocks noGrp="1"/>
          </p:cNvSpPr>
          <p:nvPr>
            <p:ph type="body" idx="1"/>
          </p:nvPr>
        </p:nvSpPr>
        <p:spPr>
          <a:xfrm>
            <a:off x="1029406" y="2721203"/>
            <a:ext cx="846528" cy="2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9" name="Google Shape;179;p32"/>
          <p:cNvSpPr txBox="1">
            <a:spLocks noGrp="1"/>
          </p:cNvSpPr>
          <p:nvPr>
            <p:ph type="body" idx="2"/>
          </p:nvPr>
        </p:nvSpPr>
        <p:spPr>
          <a:xfrm>
            <a:off x="1921844" y="3016014"/>
            <a:ext cx="946585" cy="184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0" name="Google Shape;180;p32"/>
          <p:cNvSpPr txBox="1">
            <a:spLocks noGrp="1"/>
          </p:cNvSpPr>
          <p:nvPr>
            <p:ph type="body" idx="3"/>
          </p:nvPr>
        </p:nvSpPr>
        <p:spPr>
          <a:xfrm>
            <a:off x="2868429" y="3714682"/>
            <a:ext cx="2471738" cy="131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1" name="Google Shape;181;p32"/>
          <p:cNvSpPr txBox="1">
            <a:spLocks noGrp="1"/>
          </p:cNvSpPr>
          <p:nvPr>
            <p:ph type="dt" idx="10"/>
          </p:nvPr>
        </p:nvSpPr>
        <p:spPr>
          <a:xfrm>
            <a:off x="63674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32"/>
          <p:cNvSpPr txBox="1">
            <a:spLocks noGrp="1"/>
          </p:cNvSpPr>
          <p:nvPr>
            <p:ph type="sldNum" idx="12"/>
          </p:nvPr>
        </p:nvSpPr>
        <p:spPr>
          <a:xfrm>
            <a:off x="646604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3" name="Google Shape;183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32"/>
          <p:cNvSpPr/>
          <p:nvPr/>
        </p:nvSpPr>
        <p:spPr>
          <a:xfrm>
            <a:off x="629841" y="2535239"/>
            <a:ext cx="7939088" cy="84831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32"/>
          <p:cNvGrpSpPr/>
          <p:nvPr/>
        </p:nvGrpSpPr>
        <p:grpSpPr>
          <a:xfrm>
            <a:off x="923664" y="3020755"/>
            <a:ext cx="775019" cy="174751"/>
            <a:chOff x="1326382" y="4041646"/>
            <a:chExt cx="2597497" cy="653143"/>
          </a:xfrm>
        </p:grpSpPr>
        <p:sp>
          <p:nvSpPr>
            <p:cNvPr id="187" name="Google Shape;187;p32"/>
            <p:cNvSpPr/>
            <p:nvPr/>
          </p:nvSpPr>
          <p:spPr>
            <a:xfrm>
              <a:off x="1326382" y="4041646"/>
              <a:ext cx="653143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01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32"/>
            <p:cNvSpPr/>
            <p:nvPr/>
          </p:nvSpPr>
          <p:spPr>
            <a:xfrm>
              <a:off x="1974500" y="4041646"/>
              <a:ext cx="653143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01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32"/>
            <p:cNvSpPr/>
            <p:nvPr/>
          </p:nvSpPr>
          <p:spPr>
            <a:xfrm>
              <a:off x="2622617" y="4041646"/>
              <a:ext cx="653143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01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32"/>
            <p:cNvSpPr/>
            <p:nvPr/>
          </p:nvSpPr>
          <p:spPr>
            <a:xfrm>
              <a:off x="3270737" y="4041646"/>
              <a:ext cx="653142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01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32"/>
            <p:cNvSpPr/>
            <p:nvPr/>
          </p:nvSpPr>
          <p:spPr>
            <a:xfrm>
              <a:off x="3597306" y="4041650"/>
              <a:ext cx="326569" cy="653139"/>
            </a:xfrm>
            <a:custGeom>
              <a:avLst/>
              <a:gdLst/>
              <a:ahLst/>
              <a:cxnLst/>
              <a:rect l="l" t="t" r="r" b="b"/>
              <a:pathLst>
                <a:path w="326570" h="653141" extrusionOk="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01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2" name="Google Shape;192;p32"/>
          <p:cNvSpPr txBox="1">
            <a:spLocks noGrp="1"/>
          </p:cNvSpPr>
          <p:nvPr>
            <p:ph type="body" idx="4"/>
          </p:nvPr>
        </p:nvSpPr>
        <p:spPr>
          <a:xfrm>
            <a:off x="958283" y="2721203"/>
            <a:ext cx="846528" cy="2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3" name="Google Shape;193;p32"/>
          <p:cNvSpPr txBox="1">
            <a:spLocks noGrp="1"/>
          </p:cNvSpPr>
          <p:nvPr>
            <p:ph type="body" idx="5"/>
          </p:nvPr>
        </p:nvSpPr>
        <p:spPr>
          <a:xfrm>
            <a:off x="1850721" y="3016014"/>
            <a:ext cx="946585" cy="184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4" name="Google Shape;194;p32"/>
          <p:cNvSpPr txBox="1">
            <a:spLocks noGrp="1"/>
          </p:cNvSpPr>
          <p:nvPr>
            <p:ph type="title"/>
          </p:nvPr>
        </p:nvSpPr>
        <p:spPr>
          <a:xfrm>
            <a:off x="630238" y="600075"/>
            <a:ext cx="6246812" cy="443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95" name="Google Shape;19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8">
          <p15:clr>
            <a:srgbClr val="FBAE40"/>
          </p15:clr>
        </p15:guide>
        <p15:guide id="2" orient="horz" pos="2210">
          <p15:clr>
            <a:srgbClr val="FBAE40"/>
          </p15:clr>
        </p15:guide>
        <p15:guide id="3" orient="horz" pos="2130">
          <p15:clr>
            <a:srgbClr val="FBAE40"/>
          </p15:clr>
        </p15:guide>
        <p15:guide id="4" orient="horz" pos="1597">
          <p15:clr>
            <a:srgbClr val="FBAE40"/>
          </p15:clr>
        </p15:guide>
        <p15:guide id="5" orient="horz" pos="2641">
          <p15:clr>
            <a:srgbClr val="FBAE40"/>
          </p15:clr>
        </p15:guide>
        <p15:guide id="6" pos="1134">
          <p15:clr>
            <a:srgbClr val="FBAE40"/>
          </p15:clr>
        </p15:guide>
        <p15:guide id="7" pos="43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Imeline Infographic">
  <p:cSld name="Title and TImeline Infographic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9" name="Google Shape;199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632499" y="2973622"/>
            <a:ext cx="7691174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3"/>
          <p:cNvSpPr txBox="1">
            <a:spLocks noGrp="1"/>
          </p:cNvSpPr>
          <p:nvPr>
            <p:ph type="body" idx="1"/>
          </p:nvPr>
        </p:nvSpPr>
        <p:spPr>
          <a:xfrm>
            <a:off x="991750" y="1746401"/>
            <a:ext cx="740399" cy="2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1" name="Google Shape;201;p33"/>
          <p:cNvSpPr txBox="1">
            <a:spLocks noGrp="1"/>
          </p:cNvSpPr>
          <p:nvPr>
            <p:ph type="body" idx="2"/>
          </p:nvPr>
        </p:nvSpPr>
        <p:spPr>
          <a:xfrm>
            <a:off x="991750" y="2056441"/>
            <a:ext cx="1324840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2" name="Google Shape;202;p33"/>
          <p:cNvSpPr txBox="1">
            <a:spLocks noGrp="1"/>
          </p:cNvSpPr>
          <p:nvPr>
            <p:ph type="body" idx="3"/>
          </p:nvPr>
        </p:nvSpPr>
        <p:spPr>
          <a:xfrm>
            <a:off x="991750" y="2281691"/>
            <a:ext cx="1149473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3" name="Google Shape;203;p33"/>
          <p:cNvSpPr txBox="1">
            <a:spLocks noGrp="1"/>
          </p:cNvSpPr>
          <p:nvPr>
            <p:ph type="body" idx="4"/>
          </p:nvPr>
        </p:nvSpPr>
        <p:spPr>
          <a:xfrm>
            <a:off x="2440487" y="1746401"/>
            <a:ext cx="740399" cy="2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4" name="Google Shape;204;p33"/>
          <p:cNvSpPr txBox="1">
            <a:spLocks noGrp="1"/>
          </p:cNvSpPr>
          <p:nvPr>
            <p:ph type="body" idx="5"/>
          </p:nvPr>
        </p:nvSpPr>
        <p:spPr>
          <a:xfrm>
            <a:off x="2440487" y="2056441"/>
            <a:ext cx="1324840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5" name="Google Shape;205;p33"/>
          <p:cNvSpPr txBox="1">
            <a:spLocks noGrp="1"/>
          </p:cNvSpPr>
          <p:nvPr>
            <p:ph type="body" idx="6"/>
          </p:nvPr>
        </p:nvSpPr>
        <p:spPr>
          <a:xfrm>
            <a:off x="2440487" y="2281691"/>
            <a:ext cx="1149473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6" name="Google Shape;206;p33"/>
          <p:cNvSpPr txBox="1">
            <a:spLocks noGrp="1"/>
          </p:cNvSpPr>
          <p:nvPr>
            <p:ph type="body" idx="7"/>
          </p:nvPr>
        </p:nvSpPr>
        <p:spPr>
          <a:xfrm>
            <a:off x="3892297" y="1746401"/>
            <a:ext cx="740399" cy="2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7" name="Google Shape;207;p33"/>
          <p:cNvSpPr txBox="1">
            <a:spLocks noGrp="1"/>
          </p:cNvSpPr>
          <p:nvPr>
            <p:ph type="body" idx="8"/>
          </p:nvPr>
        </p:nvSpPr>
        <p:spPr>
          <a:xfrm>
            <a:off x="3892297" y="2056441"/>
            <a:ext cx="1324840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8" name="Google Shape;208;p33"/>
          <p:cNvSpPr txBox="1">
            <a:spLocks noGrp="1"/>
          </p:cNvSpPr>
          <p:nvPr>
            <p:ph type="body" idx="9"/>
          </p:nvPr>
        </p:nvSpPr>
        <p:spPr>
          <a:xfrm>
            <a:off x="3892297" y="2281691"/>
            <a:ext cx="1149473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9" name="Google Shape;209;p33"/>
          <p:cNvSpPr txBox="1">
            <a:spLocks noGrp="1"/>
          </p:cNvSpPr>
          <p:nvPr>
            <p:ph type="body" idx="13"/>
          </p:nvPr>
        </p:nvSpPr>
        <p:spPr>
          <a:xfrm>
            <a:off x="5326899" y="1746401"/>
            <a:ext cx="740399" cy="2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0" name="Google Shape;210;p33"/>
          <p:cNvSpPr txBox="1">
            <a:spLocks noGrp="1"/>
          </p:cNvSpPr>
          <p:nvPr>
            <p:ph type="body" idx="14"/>
          </p:nvPr>
        </p:nvSpPr>
        <p:spPr>
          <a:xfrm>
            <a:off x="5326899" y="2056441"/>
            <a:ext cx="1324840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1" name="Google Shape;211;p33"/>
          <p:cNvSpPr txBox="1">
            <a:spLocks noGrp="1"/>
          </p:cNvSpPr>
          <p:nvPr>
            <p:ph type="body" idx="15"/>
          </p:nvPr>
        </p:nvSpPr>
        <p:spPr>
          <a:xfrm>
            <a:off x="5326899" y="2281691"/>
            <a:ext cx="1149473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2" name="Google Shape;212;p33"/>
          <p:cNvSpPr txBox="1">
            <a:spLocks noGrp="1"/>
          </p:cNvSpPr>
          <p:nvPr>
            <p:ph type="body" idx="16"/>
          </p:nvPr>
        </p:nvSpPr>
        <p:spPr>
          <a:xfrm>
            <a:off x="6735161" y="1746401"/>
            <a:ext cx="740399" cy="2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3" name="Google Shape;213;p33"/>
          <p:cNvSpPr txBox="1">
            <a:spLocks noGrp="1"/>
          </p:cNvSpPr>
          <p:nvPr>
            <p:ph type="body" idx="17"/>
          </p:nvPr>
        </p:nvSpPr>
        <p:spPr>
          <a:xfrm>
            <a:off x="6735161" y="2056441"/>
            <a:ext cx="1324840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4" name="Google Shape;214;p33"/>
          <p:cNvSpPr txBox="1">
            <a:spLocks noGrp="1"/>
          </p:cNvSpPr>
          <p:nvPr>
            <p:ph type="body" idx="18"/>
          </p:nvPr>
        </p:nvSpPr>
        <p:spPr>
          <a:xfrm>
            <a:off x="6735161" y="2281691"/>
            <a:ext cx="1149473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5" name="Google Shape;215;p33"/>
          <p:cNvSpPr txBox="1">
            <a:spLocks noGrp="1"/>
          </p:cNvSpPr>
          <p:nvPr>
            <p:ph type="body" idx="19"/>
          </p:nvPr>
        </p:nvSpPr>
        <p:spPr>
          <a:xfrm>
            <a:off x="904066" y="3531649"/>
            <a:ext cx="1324840" cy="349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6" name="Google Shape;216;p33"/>
          <p:cNvSpPr txBox="1">
            <a:spLocks noGrp="1"/>
          </p:cNvSpPr>
          <p:nvPr>
            <p:ph type="body" idx="20"/>
          </p:nvPr>
        </p:nvSpPr>
        <p:spPr>
          <a:xfrm>
            <a:off x="2352802" y="3531649"/>
            <a:ext cx="1352923" cy="349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7" name="Google Shape;217;p33"/>
          <p:cNvSpPr txBox="1">
            <a:spLocks noGrp="1"/>
          </p:cNvSpPr>
          <p:nvPr>
            <p:ph type="body" idx="21"/>
          </p:nvPr>
        </p:nvSpPr>
        <p:spPr>
          <a:xfrm>
            <a:off x="3829621" y="3531648"/>
            <a:ext cx="1352923" cy="349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8" name="Google Shape;218;p33"/>
          <p:cNvSpPr txBox="1">
            <a:spLocks noGrp="1"/>
          </p:cNvSpPr>
          <p:nvPr>
            <p:ph type="body" idx="22"/>
          </p:nvPr>
        </p:nvSpPr>
        <p:spPr>
          <a:xfrm>
            <a:off x="5306440" y="3531648"/>
            <a:ext cx="1324840" cy="349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9" name="Google Shape;219;p33"/>
          <p:cNvSpPr txBox="1">
            <a:spLocks noGrp="1"/>
          </p:cNvSpPr>
          <p:nvPr>
            <p:ph type="body" idx="23"/>
          </p:nvPr>
        </p:nvSpPr>
        <p:spPr>
          <a:xfrm>
            <a:off x="6755176" y="3531647"/>
            <a:ext cx="1352923" cy="349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20" name="Google Shape;220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632499" y="2973622"/>
            <a:ext cx="7691174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3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3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23" name="Google Shape;223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ne Chart">
  <p:cSld name="Title and Line Char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7" name="Google Shape;227;p34"/>
          <p:cNvSpPr/>
          <p:nvPr/>
        </p:nvSpPr>
        <p:spPr>
          <a:xfrm>
            <a:off x="3170379" y="4105875"/>
            <a:ext cx="1512168" cy="41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8" name="Google Shape;228;p34"/>
          <p:cNvGraphicFramePr/>
          <p:nvPr/>
        </p:nvGraphicFramePr>
        <p:xfrm>
          <a:off x="5176215" y="3284258"/>
          <a:ext cx="1319792" cy="422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29" name="Google Shape;229;p34"/>
          <p:cNvGraphicFramePr/>
          <p:nvPr/>
        </p:nvGraphicFramePr>
        <p:xfrm>
          <a:off x="6609469" y="3232411"/>
          <a:ext cx="1333750" cy="431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0" name="Google Shape;230;p34"/>
          <p:cNvSpPr txBox="1">
            <a:spLocks noGrp="1"/>
          </p:cNvSpPr>
          <p:nvPr>
            <p:ph type="body" idx="1"/>
          </p:nvPr>
        </p:nvSpPr>
        <p:spPr>
          <a:xfrm>
            <a:off x="630238" y="1600199"/>
            <a:ext cx="3182128" cy="300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1" name="Google Shape;231;p34"/>
          <p:cNvSpPr txBox="1">
            <a:spLocks noGrp="1"/>
          </p:cNvSpPr>
          <p:nvPr>
            <p:ph type="body" idx="2"/>
          </p:nvPr>
        </p:nvSpPr>
        <p:spPr>
          <a:xfrm>
            <a:off x="5306779" y="3059187"/>
            <a:ext cx="671653" cy="350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2" name="Google Shape;232;p34"/>
          <p:cNvSpPr txBox="1">
            <a:spLocks noGrp="1"/>
          </p:cNvSpPr>
          <p:nvPr>
            <p:ph type="body" idx="3"/>
          </p:nvPr>
        </p:nvSpPr>
        <p:spPr>
          <a:xfrm>
            <a:off x="6894111" y="3052728"/>
            <a:ext cx="671653" cy="325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3" name="Google Shape;233;p34"/>
          <p:cNvSpPr txBox="1">
            <a:spLocks noGrp="1"/>
          </p:cNvSpPr>
          <p:nvPr>
            <p:ph type="body" idx="4"/>
          </p:nvPr>
        </p:nvSpPr>
        <p:spPr>
          <a:xfrm>
            <a:off x="5306778" y="3559464"/>
            <a:ext cx="1077979" cy="21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4" name="Google Shape;234;p34"/>
          <p:cNvSpPr txBox="1">
            <a:spLocks noGrp="1"/>
          </p:cNvSpPr>
          <p:nvPr>
            <p:ph type="body" idx="5"/>
          </p:nvPr>
        </p:nvSpPr>
        <p:spPr>
          <a:xfrm>
            <a:off x="5299344" y="3813792"/>
            <a:ext cx="1077979" cy="799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5" name="Google Shape;235;p34"/>
          <p:cNvSpPr txBox="1">
            <a:spLocks noGrp="1"/>
          </p:cNvSpPr>
          <p:nvPr>
            <p:ph type="body" idx="6"/>
          </p:nvPr>
        </p:nvSpPr>
        <p:spPr>
          <a:xfrm>
            <a:off x="6890089" y="3559464"/>
            <a:ext cx="1077979" cy="21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6" name="Google Shape;236;p34"/>
          <p:cNvSpPr txBox="1">
            <a:spLocks noGrp="1"/>
          </p:cNvSpPr>
          <p:nvPr>
            <p:ph type="body" idx="7"/>
          </p:nvPr>
        </p:nvSpPr>
        <p:spPr>
          <a:xfrm>
            <a:off x="6882655" y="3813792"/>
            <a:ext cx="1077979" cy="799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7" name="Google Shape;237;p34"/>
          <p:cNvSpPr>
            <a:spLocks noGrp="1"/>
          </p:cNvSpPr>
          <p:nvPr>
            <p:ph type="chart" idx="8"/>
          </p:nvPr>
        </p:nvSpPr>
        <p:spPr>
          <a:xfrm>
            <a:off x="5295900" y="1600200"/>
            <a:ext cx="3225800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8" name="Google Shape;238;p34"/>
          <p:cNvSpPr/>
          <p:nvPr/>
        </p:nvSpPr>
        <p:spPr>
          <a:xfrm>
            <a:off x="3170379" y="4105875"/>
            <a:ext cx="1512168" cy="41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9" name="Google Shape;239;p34"/>
          <p:cNvGraphicFramePr/>
          <p:nvPr/>
        </p:nvGraphicFramePr>
        <p:xfrm>
          <a:off x="5176215" y="3284258"/>
          <a:ext cx="1319792" cy="422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40" name="Google Shape;240;p34"/>
          <p:cNvGraphicFramePr/>
          <p:nvPr/>
        </p:nvGraphicFramePr>
        <p:xfrm>
          <a:off x="6609469" y="3232411"/>
          <a:ext cx="1333750" cy="431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41" name="Google Shape;241;p34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4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43" name="Google Shape;243;p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2754">
          <p15:clr>
            <a:srgbClr val="FBAE40"/>
          </p15:clr>
        </p15:guide>
        <p15:guide id="4" pos="24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oughnut Chart 2">
  <p:cSld name="Title and Doughnut Chart 2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47" name="Google Shape;247;p35"/>
          <p:cNvGraphicFramePr/>
          <p:nvPr/>
        </p:nvGraphicFramePr>
        <p:xfrm>
          <a:off x="1960619" y="1967641"/>
          <a:ext cx="2754306" cy="1408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48" name="Google Shape;248;p35"/>
          <p:cNvGraphicFramePr/>
          <p:nvPr/>
        </p:nvGraphicFramePr>
        <p:xfrm>
          <a:off x="880659" y="1705476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49" name="Google Shape;249;p35"/>
          <p:cNvGraphicFramePr/>
          <p:nvPr/>
        </p:nvGraphicFramePr>
        <p:xfrm>
          <a:off x="3542547" y="1697092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50" name="Google Shape;250;p35"/>
          <p:cNvSpPr txBox="1">
            <a:spLocks noGrp="1"/>
          </p:cNvSpPr>
          <p:nvPr>
            <p:ph type="body" idx="1"/>
          </p:nvPr>
        </p:nvSpPr>
        <p:spPr>
          <a:xfrm>
            <a:off x="2286696" y="2571750"/>
            <a:ext cx="1324840" cy="29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1" name="Google Shape;251;p35"/>
          <p:cNvSpPr txBox="1">
            <a:spLocks noGrp="1"/>
          </p:cNvSpPr>
          <p:nvPr>
            <p:ph type="body" idx="2"/>
          </p:nvPr>
        </p:nvSpPr>
        <p:spPr>
          <a:xfrm>
            <a:off x="2286696" y="2939370"/>
            <a:ext cx="1324840" cy="29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2" name="Google Shape;252;p35"/>
          <p:cNvSpPr txBox="1">
            <a:spLocks noGrp="1"/>
          </p:cNvSpPr>
          <p:nvPr>
            <p:ph type="body" idx="3"/>
          </p:nvPr>
        </p:nvSpPr>
        <p:spPr>
          <a:xfrm>
            <a:off x="4973335" y="2571750"/>
            <a:ext cx="1324840" cy="29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3" name="Google Shape;253;p35"/>
          <p:cNvSpPr txBox="1">
            <a:spLocks noGrp="1"/>
          </p:cNvSpPr>
          <p:nvPr>
            <p:ph type="body" idx="4"/>
          </p:nvPr>
        </p:nvSpPr>
        <p:spPr>
          <a:xfrm>
            <a:off x="4973335" y="2939370"/>
            <a:ext cx="1324840" cy="29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aphicFrame>
        <p:nvGraphicFramePr>
          <p:cNvPr id="254" name="Google Shape;254;p35"/>
          <p:cNvGraphicFramePr/>
          <p:nvPr/>
        </p:nvGraphicFramePr>
        <p:xfrm>
          <a:off x="1960619" y="1967641"/>
          <a:ext cx="2754306" cy="1408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55" name="Google Shape;255;p35"/>
          <p:cNvGraphicFramePr/>
          <p:nvPr/>
        </p:nvGraphicFramePr>
        <p:xfrm>
          <a:off x="880659" y="1705476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56" name="Google Shape;256;p35"/>
          <p:cNvGraphicFramePr/>
          <p:nvPr/>
        </p:nvGraphicFramePr>
        <p:xfrm>
          <a:off x="3542547" y="1697092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57" name="Google Shape;257;p35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5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59" name="Google Shape;259;p3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nfograhic">
  <p:cSld name="Title and Infograhic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63" name="Google Shape;263;p36"/>
          <p:cNvGraphicFramePr/>
          <p:nvPr/>
        </p:nvGraphicFramePr>
        <p:xfrm>
          <a:off x="914602" y="2566307"/>
          <a:ext cx="2538282" cy="1298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64" name="Google Shape;264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8760" y="1581506"/>
            <a:ext cx="7431156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6"/>
          <p:cNvSpPr txBox="1">
            <a:spLocks noGrp="1"/>
          </p:cNvSpPr>
          <p:nvPr>
            <p:ph type="body" idx="1"/>
          </p:nvPr>
        </p:nvSpPr>
        <p:spPr>
          <a:xfrm>
            <a:off x="1263041" y="2104600"/>
            <a:ext cx="830454" cy="292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6" name="Google Shape;266;p36"/>
          <p:cNvSpPr txBox="1">
            <a:spLocks noGrp="1"/>
          </p:cNvSpPr>
          <p:nvPr>
            <p:ph type="body" idx="2"/>
          </p:nvPr>
        </p:nvSpPr>
        <p:spPr>
          <a:xfrm>
            <a:off x="2470356" y="3778988"/>
            <a:ext cx="784195" cy="305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7" name="Google Shape;267;p36"/>
          <p:cNvSpPr txBox="1">
            <a:spLocks noGrp="1"/>
          </p:cNvSpPr>
          <p:nvPr>
            <p:ph type="body" idx="3"/>
          </p:nvPr>
        </p:nvSpPr>
        <p:spPr>
          <a:xfrm>
            <a:off x="3530790" y="2108961"/>
            <a:ext cx="824532" cy="287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8" name="Google Shape;268;p36"/>
          <p:cNvSpPr txBox="1">
            <a:spLocks noGrp="1"/>
          </p:cNvSpPr>
          <p:nvPr>
            <p:ph type="body" idx="4"/>
          </p:nvPr>
        </p:nvSpPr>
        <p:spPr>
          <a:xfrm>
            <a:off x="4729642" y="3771033"/>
            <a:ext cx="745627" cy="305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9" name="Google Shape;269;p36"/>
          <p:cNvSpPr txBox="1">
            <a:spLocks noGrp="1"/>
          </p:cNvSpPr>
          <p:nvPr>
            <p:ph type="body" idx="5"/>
          </p:nvPr>
        </p:nvSpPr>
        <p:spPr>
          <a:xfrm>
            <a:off x="5904099" y="2107682"/>
            <a:ext cx="758842" cy="292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0" name="Google Shape;270;p36"/>
          <p:cNvSpPr txBox="1">
            <a:spLocks noGrp="1"/>
          </p:cNvSpPr>
          <p:nvPr>
            <p:ph type="body" idx="6"/>
          </p:nvPr>
        </p:nvSpPr>
        <p:spPr>
          <a:xfrm>
            <a:off x="7023857" y="3762859"/>
            <a:ext cx="784195" cy="305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1" name="Google Shape;271;p36"/>
          <p:cNvSpPr txBox="1">
            <a:spLocks noGrp="1"/>
          </p:cNvSpPr>
          <p:nvPr>
            <p:ph type="body" idx="7"/>
          </p:nvPr>
        </p:nvSpPr>
        <p:spPr>
          <a:xfrm>
            <a:off x="2156171" y="1257995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2" name="Google Shape;272;p36"/>
          <p:cNvSpPr txBox="1">
            <a:spLocks noGrp="1"/>
          </p:cNvSpPr>
          <p:nvPr>
            <p:ph type="body" idx="8"/>
          </p:nvPr>
        </p:nvSpPr>
        <p:spPr>
          <a:xfrm>
            <a:off x="2156171" y="1523662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3" name="Google Shape;273;p36"/>
          <p:cNvSpPr txBox="1">
            <a:spLocks noGrp="1"/>
          </p:cNvSpPr>
          <p:nvPr>
            <p:ph type="body" idx="9"/>
          </p:nvPr>
        </p:nvSpPr>
        <p:spPr>
          <a:xfrm>
            <a:off x="4513908" y="1257995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4" name="Google Shape;274;p36"/>
          <p:cNvSpPr txBox="1">
            <a:spLocks noGrp="1"/>
          </p:cNvSpPr>
          <p:nvPr>
            <p:ph type="body" idx="13"/>
          </p:nvPr>
        </p:nvSpPr>
        <p:spPr>
          <a:xfrm>
            <a:off x="4513908" y="1523662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5" name="Google Shape;275;p36"/>
          <p:cNvSpPr txBox="1">
            <a:spLocks noGrp="1"/>
          </p:cNvSpPr>
          <p:nvPr>
            <p:ph type="body" idx="14"/>
          </p:nvPr>
        </p:nvSpPr>
        <p:spPr>
          <a:xfrm>
            <a:off x="6720777" y="1257995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6" name="Google Shape;276;p36"/>
          <p:cNvSpPr txBox="1">
            <a:spLocks noGrp="1"/>
          </p:cNvSpPr>
          <p:nvPr>
            <p:ph type="body" idx="15"/>
          </p:nvPr>
        </p:nvSpPr>
        <p:spPr>
          <a:xfrm>
            <a:off x="6720777" y="1523662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7" name="Google Shape;277;p36"/>
          <p:cNvSpPr txBox="1">
            <a:spLocks noGrp="1"/>
          </p:cNvSpPr>
          <p:nvPr>
            <p:ph type="body" idx="16"/>
          </p:nvPr>
        </p:nvSpPr>
        <p:spPr>
          <a:xfrm>
            <a:off x="995265" y="3791876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8" name="Google Shape;278;p36"/>
          <p:cNvSpPr txBox="1">
            <a:spLocks noGrp="1"/>
          </p:cNvSpPr>
          <p:nvPr>
            <p:ph type="body" idx="17"/>
          </p:nvPr>
        </p:nvSpPr>
        <p:spPr>
          <a:xfrm>
            <a:off x="995265" y="4057543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9" name="Google Shape;279;p36"/>
          <p:cNvSpPr txBox="1">
            <a:spLocks noGrp="1"/>
          </p:cNvSpPr>
          <p:nvPr>
            <p:ph type="body" idx="18"/>
          </p:nvPr>
        </p:nvSpPr>
        <p:spPr>
          <a:xfrm>
            <a:off x="3326285" y="3779691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0" name="Google Shape;280;p36"/>
          <p:cNvSpPr txBox="1">
            <a:spLocks noGrp="1"/>
          </p:cNvSpPr>
          <p:nvPr>
            <p:ph type="body" idx="19"/>
          </p:nvPr>
        </p:nvSpPr>
        <p:spPr>
          <a:xfrm>
            <a:off x="3326285" y="4045358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1" name="Google Shape;281;p36"/>
          <p:cNvSpPr txBox="1">
            <a:spLocks noGrp="1"/>
          </p:cNvSpPr>
          <p:nvPr>
            <p:ph type="body" idx="20"/>
          </p:nvPr>
        </p:nvSpPr>
        <p:spPr>
          <a:xfrm>
            <a:off x="5599996" y="3758972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2" name="Google Shape;282;p36"/>
          <p:cNvSpPr txBox="1">
            <a:spLocks noGrp="1"/>
          </p:cNvSpPr>
          <p:nvPr>
            <p:ph type="body" idx="21"/>
          </p:nvPr>
        </p:nvSpPr>
        <p:spPr>
          <a:xfrm>
            <a:off x="5599996" y="4024639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aphicFrame>
        <p:nvGraphicFramePr>
          <p:cNvPr id="283" name="Google Shape;283;p36"/>
          <p:cNvGraphicFramePr/>
          <p:nvPr/>
        </p:nvGraphicFramePr>
        <p:xfrm>
          <a:off x="914602" y="2566307"/>
          <a:ext cx="2538282" cy="1298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284" name="Google Shape;284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8760" y="1581506"/>
            <a:ext cx="7431156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6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36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87" name="Google Shape;287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nfographic 2">
  <p:cSld name="Title and Infographic 2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1" name="Google Shape;291;p37" descr="C:\Users\diyajoseph\Desktop\New folder (3)\Infographics-01-0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49184" y="1331625"/>
            <a:ext cx="3644856" cy="3644859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7"/>
          <p:cNvSpPr txBox="1">
            <a:spLocks noGrp="1"/>
          </p:cNvSpPr>
          <p:nvPr>
            <p:ph type="body" idx="1"/>
          </p:nvPr>
        </p:nvSpPr>
        <p:spPr>
          <a:xfrm>
            <a:off x="630238" y="1347788"/>
            <a:ext cx="3182128" cy="277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3" name="Google Shape;293;p37"/>
          <p:cNvSpPr txBox="1">
            <a:spLocks noGrp="1"/>
          </p:cNvSpPr>
          <p:nvPr>
            <p:ph type="body" idx="2"/>
          </p:nvPr>
        </p:nvSpPr>
        <p:spPr>
          <a:xfrm>
            <a:off x="6433953" y="1722104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4" name="Google Shape;294;p37"/>
          <p:cNvSpPr txBox="1">
            <a:spLocks noGrp="1"/>
          </p:cNvSpPr>
          <p:nvPr>
            <p:ph type="body" idx="3"/>
          </p:nvPr>
        </p:nvSpPr>
        <p:spPr>
          <a:xfrm>
            <a:off x="6433953" y="1987771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5" name="Google Shape;295;p37"/>
          <p:cNvSpPr txBox="1">
            <a:spLocks noGrp="1"/>
          </p:cNvSpPr>
          <p:nvPr>
            <p:ph type="body" idx="4"/>
          </p:nvPr>
        </p:nvSpPr>
        <p:spPr>
          <a:xfrm>
            <a:off x="4628562" y="3026158"/>
            <a:ext cx="1182772" cy="386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6" name="Google Shape;296;p37"/>
          <p:cNvSpPr txBox="1">
            <a:spLocks noGrp="1"/>
          </p:cNvSpPr>
          <p:nvPr>
            <p:ph type="body" idx="5"/>
          </p:nvPr>
        </p:nvSpPr>
        <p:spPr>
          <a:xfrm>
            <a:off x="7003447" y="2783735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7" name="Google Shape;297;p37"/>
          <p:cNvSpPr txBox="1">
            <a:spLocks noGrp="1"/>
          </p:cNvSpPr>
          <p:nvPr>
            <p:ph type="body" idx="6"/>
          </p:nvPr>
        </p:nvSpPr>
        <p:spPr>
          <a:xfrm>
            <a:off x="7009593" y="3303767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8" name="Google Shape;298;p37"/>
          <p:cNvSpPr txBox="1">
            <a:spLocks noGrp="1"/>
          </p:cNvSpPr>
          <p:nvPr>
            <p:ph type="body" idx="7"/>
          </p:nvPr>
        </p:nvSpPr>
        <p:spPr>
          <a:xfrm>
            <a:off x="7009593" y="3569434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9" name="Google Shape;299;p37"/>
          <p:cNvSpPr txBox="1">
            <a:spLocks noGrp="1"/>
          </p:cNvSpPr>
          <p:nvPr>
            <p:ph type="body" idx="8"/>
          </p:nvPr>
        </p:nvSpPr>
        <p:spPr>
          <a:xfrm>
            <a:off x="6433953" y="4034311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0" name="Google Shape;300;p37"/>
          <p:cNvSpPr txBox="1">
            <a:spLocks noGrp="1"/>
          </p:cNvSpPr>
          <p:nvPr>
            <p:ph type="body" idx="9"/>
          </p:nvPr>
        </p:nvSpPr>
        <p:spPr>
          <a:xfrm>
            <a:off x="6433953" y="4299978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1" name="Google Shape;301;p37"/>
          <p:cNvSpPr txBox="1">
            <a:spLocks noGrp="1"/>
          </p:cNvSpPr>
          <p:nvPr>
            <p:ph type="body" idx="13"/>
          </p:nvPr>
        </p:nvSpPr>
        <p:spPr>
          <a:xfrm>
            <a:off x="7001132" y="2524953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2" name="Google Shape;302;p37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3" name="Google Shape;303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>
          <p15:clr>
            <a:srgbClr val="FBAE40"/>
          </p15:clr>
        </p15:guide>
        <p15:guide id="2" orient="horz" pos="849">
          <p15:clr>
            <a:srgbClr val="FBAE40"/>
          </p15:clr>
        </p15:guide>
        <p15:guide id="3" orient="horz" pos="2663">
          <p15:clr>
            <a:srgbClr val="FBAE40"/>
          </p15:clr>
        </p15:guide>
        <p15:guide id="4" pos="25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nfographic 3">
  <p:cSld name="Title and Infographic 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7" name="Google Shape;307;p38"/>
          <p:cNvSpPr txBox="1">
            <a:spLocks noGrp="1"/>
          </p:cNvSpPr>
          <p:nvPr>
            <p:ph type="body" idx="1"/>
          </p:nvPr>
        </p:nvSpPr>
        <p:spPr>
          <a:xfrm>
            <a:off x="2184783" y="1316876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8" name="Google Shape;308;p38"/>
          <p:cNvSpPr txBox="1">
            <a:spLocks noGrp="1"/>
          </p:cNvSpPr>
          <p:nvPr>
            <p:ph type="body" idx="2"/>
          </p:nvPr>
        </p:nvSpPr>
        <p:spPr>
          <a:xfrm>
            <a:off x="2184783" y="1496505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9" name="Google Shape;309;p38"/>
          <p:cNvSpPr txBox="1">
            <a:spLocks noGrp="1"/>
          </p:cNvSpPr>
          <p:nvPr>
            <p:ph type="body" idx="3"/>
          </p:nvPr>
        </p:nvSpPr>
        <p:spPr>
          <a:xfrm>
            <a:off x="2184783" y="1708544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0" name="Google Shape;310;p38"/>
          <p:cNvSpPr txBox="1">
            <a:spLocks noGrp="1"/>
          </p:cNvSpPr>
          <p:nvPr>
            <p:ph type="body" idx="4"/>
          </p:nvPr>
        </p:nvSpPr>
        <p:spPr>
          <a:xfrm>
            <a:off x="1648313" y="2160534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1" name="Google Shape;311;p38"/>
          <p:cNvSpPr txBox="1">
            <a:spLocks noGrp="1"/>
          </p:cNvSpPr>
          <p:nvPr>
            <p:ph type="body" idx="5"/>
          </p:nvPr>
        </p:nvSpPr>
        <p:spPr>
          <a:xfrm>
            <a:off x="1648313" y="2340163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2" name="Google Shape;312;p38"/>
          <p:cNvSpPr txBox="1">
            <a:spLocks noGrp="1"/>
          </p:cNvSpPr>
          <p:nvPr>
            <p:ph type="body" idx="6"/>
          </p:nvPr>
        </p:nvSpPr>
        <p:spPr>
          <a:xfrm>
            <a:off x="1648313" y="2552202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3" name="Google Shape;313;p38"/>
          <p:cNvSpPr txBox="1">
            <a:spLocks noGrp="1"/>
          </p:cNvSpPr>
          <p:nvPr>
            <p:ph type="body" idx="7"/>
          </p:nvPr>
        </p:nvSpPr>
        <p:spPr>
          <a:xfrm>
            <a:off x="1670695" y="3113991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4" name="Google Shape;314;p38"/>
          <p:cNvSpPr txBox="1">
            <a:spLocks noGrp="1"/>
          </p:cNvSpPr>
          <p:nvPr>
            <p:ph type="body" idx="8"/>
          </p:nvPr>
        </p:nvSpPr>
        <p:spPr>
          <a:xfrm>
            <a:off x="1670695" y="3293620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5" name="Google Shape;315;p38"/>
          <p:cNvSpPr txBox="1">
            <a:spLocks noGrp="1"/>
          </p:cNvSpPr>
          <p:nvPr>
            <p:ph type="body" idx="9"/>
          </p:nvPr>
        </p:nvSpPr>
        <p:spPr>
          <a:xfrm>
            <a:off x="1670695" y="3505659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6" name="Google Shape;316;p38"/>
          <p:cNvSpPr txBox="1">
            <a:spLocks noGrp="1"/>
          </p:cNvSpPr>
          <p:nvPr>
            <p:ph type="body" idx="13"/>
          </p:nvPr>
        </p:nvSpPr>
        <p:spPr>
          <a:xfrm>
            <a:off x="2154251" y="3833167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7" name="Google Shape;317;p38"/>
          <p:cNvSpPr txBox="1">
            <a:spLocks noGrp="1"/>
          </p:cNvSpPr>
          <p:nvPr>
            <p:ph type="body" idx="14"/>
          </p:nvPr>
        </p:nvSpPr>
        <p:spPr>
          <a:xfrm>
            <a:off x="2154251" y="4012796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8" name="Google Shape;318;p38"/>
          <p:cNvSpPr txBox="1">
            <a:spLocks noGrp="1"/>
          </p:cNvSpPr>
          <p:nvPr>
            <p:ph type="body" idx="15"/>
          </p:nvPr>
        </p:nvSpPr>
        <p:spPr>
          <a:xfrm>
            <a:off x="2154251" y="4224835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9" name="Google Shape;319;p38"/>
          <p:cNvSpPr txBox="1">
            <a:spLocks noGrp="1"/>
          </p:cNvSpPr>
          <p:nvPr>
            <p:ph type="body" idx="16"/>
          </p:nvPr>
        </p:nvSpPr>
        <p:spPr>
          <a:xfrm>
            <a:off x="5711844" y="1274684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0" name="Google Shape;320;p38"/>
          <p:cNvSpPr txBox="1">
            <a:spLocks noGrp="1"/>
          </p:cNvSpPr>
          <p:nvPr>
            <p:ph type="body" idx="17"/>
          </p:nvPr>
        </p:nvSpPr>
        <p:spPr>
          <a:xfrm>
            <a:off x="5711844" y="1454313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1" name="Google Shape;321;p38"/>
          <p:cNvSpPr txBox="1">
            <a:spLocks noGrp="1"/>
          </p:cNvSpPr>
          <p:nvPr>
            <p:ph type="body" idx="18"/>
          </p:nvPr>
        </p:nvSpPr>
        <p:spPr>
          <a:xfrm>
            <a:off x="5711844" y="1666352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2" name="Google Shape;322;p38"/>
          <p:cNvSpPr txBox="1">
            <a:spLocks noGrp="1"/>
          </p:cNvSpPr>
          <p:nvPr>
            <p:ph type="body" idx="19"/>
          </p:nvPr>
        </p:nvSpPr>
        <p:spPr>
          <a:xfrm>
            <a:off x="6247590" y="2081713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3" name="Google Shape;323;p38"/>
          <p:cNvSpPr txBox="1">
            <a:spLocks noGrp="1"/>
          </p:cNvSpPr>
          <p:nvPr>
            <p:ph type="body" idx="20"/>
          </p:nvPr>
        </p:nvSpPr>
        <p:spPr>
          <a:xfrm>
            <a:off x="6247590" y="2261342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4" name="Google Shape;324;p38"/>
          <p:cNvSpPr txBox="1">
            <a:spLocks noGrp="1"/>
          </p:cNvSpPr>
          <p:nvPr>
            <p:ph type="body" idx="21"/>
          </p:nvPr>
        </p:nvSpPr>
        <p:spPr>
          <a:xfrm>
            <a:off x="6247590" y="2473381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5" name="Google Shape;325;p38"/>
          <p:cNvSpPr txBox="1">
            <a:spLocks noGrp="1"/>
          </p:cNvSpPr>
          <p:nvPr>
            <p:ph type="body" idx="22"/>
          </p:nvPr>
        </p:nvSpPr>
        <p:spPr>
          <a:xfrm>
            <a:off x="6247590" y="3009669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6" name="Google Shape;326;p38"/>
          <p:cNvSpPr txBox="1">
            <a:spLocks noGrp="1"/>
          </p:cNvSpPr>
          <p:nvPr>
            <p:ph type="body" idx="23"/>
          </p:nvPr>
        </p:nvSpPr>
        <p:spPr>
          <a:xfrm>
            <a:off x="6247590" y="3189298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7" name="Google Shape;327;p38"/>
          <p:cNvSpPr txBox="1">
            <a:spLocks noGrp="1"/>
          </p:cNvSpPr>
          <p:nvPr>
            <p:ph type="body" idx="24"/>
          </p:nvPr>
        </p:nvSpPr>
        <p:spPr>
          <a:xfrm>
            <a:off x="6247590" y="3401337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8" name="Google Shape;328;p38"/>
          <p:cNvSpPr txBox="1">
            <a:spLocks noGrp="1"/>
          </p:cNvSpPr>
          <p:nvPr>
            <p:ph type="body" idx="25"/>
          </p:nvPr>
        </p:nvSpPr>
        <p:spPr>
          <a:xfrm>
            <a:off x="5911033" y="3827718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9" name="Google Shape;329;p38"/>
          <p:cNvSpPr txBox="1">
            <a:spLocks noGrp="1"/>
          </p:cNvSpPr>
          <p:nvPr>
            <p:ph type="body" idx="26"/>
          </p:nvPr>
        </p:nvSpPr>
        <p:spPr>
          <a:xfrm>
            <a:off x="5911033" y="4007347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0" name="Google Shape;330;p38"/>
          <p:cNvSpPr txBox="1">
            <a:spLocks noGrp="1"/>
          </p:cNvSpPr>
          <p:nvPr>
            <p:ph type="body" idx="27"/>
          </p:nvPr>
        </p:nvSpPr>
        <p:spPr>
          <a:xfrm>
            <a:off x="5911033" y="4219386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331" name="Google Shape;331;p38"/>
          <p:cNvGrpSpPr/>
          <p:nvPr/>
        </p:nvGrpSpPr>
        <p:grpSpPr>
          <a:xfrm>
            <a:off x="3064089" y="1322496"/>
            <a:ext cx="3130304" cy="3130304"/>
            <a:chOff x="1725851" y="197234"/>
            <a:chExt cx="4799362" cy="4799363"/>
          </a:xfrm>
        </p:grpSpPr>
        <p:sp>
          <p:nvSpPr>
            <p:cNvPr id="332" name="Google Shape;332;p38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3500000"/>
                <a:gd name="adj2" fmla="val 16200000"/>
                <a:gd name="adj3" fmla="val 343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8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0800000"/>
                <a:gd name="adj2" fmla="val 13500000"/>
                <a:gd name="adj3" fmla="val 3430"/>
              </a:avLst>
            </a:prstGeom>
            <a:solidFill>
              <a:srgbClr val="9D9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8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8100000"/>
                <a:gd name="adj2" fmla="val 10800000"/>
                <a:gd name="adj3" fmla="val 343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8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5400000"/>
                <a:gd name="adj2" fmla="val 8100000"/>
                <a:gd name="adj3" fmla="val 3430"/>
              </a:avLst>
            </a:prstGeom>
            <a:solidFill>
              <a:srgbClr val="B4B4B4"/>
            </a:solidFill>
            <a:ln w="9525" cap="flat" cmpd="sng">
              <a:solidFill>
                <a:srgbClr val="A8A8A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38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2700000"/>
                <a:gd name="adj2" fmla="val 5400000"/>
                <a:gd name="adj3" fmla="val 343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8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0"/>
                <a:gd name="adj2" fmla="val 2700000"/>
                <a:gd name="adj3" fmla="val 3430"/>
              </a:avLst>
            </a:prstGeom>
            <a:solidFill>
              <a:srgbClr val="F63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38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8900000"/>
                <a:gd name="adj2" fmla="val 0"/>
                <a:gd name="adj3" fmla="val 3430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38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6200000"/>
                <a:gd name="adj2" fmla="val 18900000"/>
                <a:gd name="adj3" fmla="val 3430"/>
              </a:avLst>
            </a:prstGeom>
            <a:solidFill>
              <a:srgbClr val="F63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8"/>
            <p:cNvSpPr/>
            <p:nvPr/>
          </p:nvSpPr>
          <p:spPr>
            <a:xfrm>
              <a:off x="3128723" y="1600108"/>
              <a:ext cx="1993614" cy="1993614"/>
            </a:xfrm>
            <a:custGeom>
              <a:avLst/>
              <a:gdLst/>
              <a:ahLst/>
              <a:cxnLst/>
              <a:rect l="l" t="t" r="r" b="b"/>
              <a:pathLst>
                <a:path w="1993614" h="1993614" extrusionOk="0">
                  <a:moveTo>
                    <a:pt x="0" y="996807"/>
                  </a:moveTo>
                  <a:cubicBezTo>
                    <a:pt x="0" y="446286"/>
                    <a:pt x="446286" y="0"/>
                    <a:pt x="996807" y="0"/>
                  </a:cubicBezTo>
                  <a:cubicBezTo>
                    <a:pt x="1547328" y="0"/>
                    <a:pt x="1993614" y="446286"/>
                    <a:pt x="1993614" y="996807"/>
                  </a:cubicBezTo>
                  <a:cubicBezTo>
                    <a:pt x="1993614" y="1547328"/>
                    <a:pt x="1547328" y="1993614"/>
                    <a:pt x="996807" y="1993614"/>
                  </a:cubicBezTo>
                  <a:cubicBezTo>
                    <a:pt x="446286" y="1993614"/>
                    <a:pt x="0" y="1547328"/>
                    <a:pt x="0" y="996807"/>
                  </a:cubicBezTo>
                  <a:close/>
                </a:path>
              </a:pathLst>
            </a:custGeom>
            <a:noFill/>
            <a:ln w="50800" cap="flat" cmpd="sng">
              <a:solidFill>
                <a:srgbClr val="4C4C4C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8100000" algn="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307175" tIns="307175" rIns="307175" bIns="3071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1" name="Google Shape;341;p38"/>
            <p:cNvSpPr/>
            <p:nvPr/>
          </p:nvSpPr>
          <p:spPr>
            <a:xfrm>
              <a:off x="3657379" y="197234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 cap="flat" cmpd="sng">
              <a:solidFill>
                <a:srgbClr val="F6323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63775" tIns="163775" rIns="163775" bIns="163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endPara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38"/>
            <p:cNvSpPr/>
            <p:nvPr/>
          </p:nvSpPr>
          <p:spPr>
            <a:xfrm>
              <a:off x="5023178" y="762966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 cap="flat" cmpd="sng">
              <a:solidFill>
                <a:srgbClr val="CCCCC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63775" tIns="163775" rIns="163775" bIns="163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endPara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8"/>
            <p:cNvSpPr/>
            <p:nvPr/>
          </p:nvSpPr>
          <p:spPr>
            <a:xfrm>
              <a:off x="5588911" y="2128764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 cap="flat" cmpd="sng">
              <a:solidFill>
                <a:srgbClr val="F6323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63775" tIns="163775" rIns="163775" bIns="163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endPara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38"/>
            <p:cNvSpPr/>
            <p:nvPr/>
          </p:nvSpPr>
          <p:spPr>
            <a:xfrm>
              <a:off x="5023177" y="3494562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 cap="flat" cmpd="sng">
              <a:solidFill>
                <a:srgbClr val="9D9D9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63775" tIns="163775" rIns="163775" bIns="163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endPara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38"/>
            <p:cNvSpPr/>
            <p:nvPr/>
          </p:nvSpPr>
          <p:spPr>
            <a:xfrm>
              <a:off x="3657379" y="4060295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 cap="flat" cmpd="sng">
              <a:solidFill>
                <a:srgbClr val="F6323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7900" tIns="187900" rIns="187900" bIns="187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endPara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38"/>
            <p:cNvSpPr/>
            <p:nvPr/>
          </p:nvSpPr>
          <p:spPr>
            <a:xfrm>
              <a:off x="2291582" y="3494564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 cap="flat" cmpd="sng">
              <a:solidFill>
                <a:srgbClr val="A8A8A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7900" tIns="187900" rIns="187900" bIns="187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endPara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38"/>
            <p:cNvSpPr/>
            <p:nvPr/>
          </p:nvSpPr>
          <p:spPr>
            <a:xfrm>
              <a:off x="1725851" y="2128764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7900" tIns="187900" rIns="187900" bIns="187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endPara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38"/>
            <p:cNvSpPr/>
            <p:nvPr/>
          </p:nvSpPr>
          <p:spPr>
            <a:xfrm>
              <a:off x="2291581" y="762965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 cap="flat" cmpd="sng">
              <a:solidFill>
                <a:srgbClr val="98989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7900" tIns="187900" rIns="187900" bIns="187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endPara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49" name="Google Shape;349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06518" y="157277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72122" y="384071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85784" y="3229619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60129" y="2284117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3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871063" y="1518775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606880" y="2182634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641355" y="3145032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3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014639" y="3877794"/>
            <a:ext cx="365816" cy="365816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38"/>
          <p:cNvSpPr txBox="1">
            <a:spLocks noGrp="1"/>
          </p:cNvSpPr>
          <p:nvPr>
            <p:ph type="body" idx="28"/>
          </p:nvPr>
        </p:nvSpPr>
        <p:spPr>
          <a:xfrm>
            <a:off x="4052675" y="2723156"/>
            <a:ext cx="1182772" cy="386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8" name="Google Shape;358;p38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38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60" name="Google Shape;360;p3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Custom Layout">
  <p:cSld name="9_Custom Layout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4" name="Google Shape;364;p39"/>
          <p:cNvSpPr txBox="1">
            <a:spLocks noGrp="1"/>
          </p:cNvSpPr>
          <p:nvPr>
            <p:ph type="body" idx="1"/>
          </p:nvPr>
        </p:nvSpPr>
        <p:spPr>
          <a:xfrm>
            <a:off x="630238" y="1455738"/>
            <a:ext cx="293370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5" name="Google Shape;365;p39"/>
          <p:cNvSpPr>
            <a:spLocks noGrp="1"/>
          </p:cNvSpPr>
          <p:nvPr>
            <p:ph type="chart" idx="2"/>
          </p:nvPr>
        </p:nvSpPr>
        <p:spPr>
          <a:xfrm>
            <a:off x="3676650" y="1466850"/>
            <a:ext cx="4845050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6" name="Google Shape;366;p39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9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68" name="Google Shape;368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>
          <p15:clr>
            <a:srgbClr val="FBAE40"/>
          </p15:clr>
        </p15:guide>
        <p15:guide id="2" pos="2245">
          <p15:clr>
            <a:srgbClr val="FBAE40"/>
          </p15:clr>
        </p15:guide>
        <p15:guide id="3" orient="horz" pos="917">
          <p15:clr>
            <a:srgbClr val="FBAE40"/>
          </p15:clr>
        </p15:guide>
        <p15:guide id="4" orient="horz" pos="284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">
  <p:cSld name="Divi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/>
          <p:nvPr/>
        </p:nvSpPr>
        <p:spPr>
          <a:xfrm>
            <a:off x="-431" y="0"/>
            <a:ext cx="9144000" cy="51435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23"/>
          <p:cNvSpPr txBox="1">
            <a:spLocks noGrp="1"/>
          </p:cNvSpPr>
          <p:nvPr>
            <p:ph type="title"/>
          </p:nvPr>
        </p:nvSpPr>
        <p:spPr>
          <a:xfrm>
            <a:off x="630238" y="544498"/>
            <a:ext cx="5990568" cy="562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" name="Google Shape;35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Google Shape;37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2 Line Title and Content">
  <p:cSld name="1_2 Line 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body" idx="1"/>
          </p:nvPr>
        </p:nvSpPr>
        <p:spPr>
          <a:xfrm>
            <a:off x="3303588" y="1816100"/>
            <a:ext cx="5265737" cy="261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24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4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4" name="Google Shape;44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2794">
          <p15:clr>
            <a:srgbClr val="FBAE40"/>
          </p15:clr>
        </p15:guide>
        <p15:guide id="5" pos="2081">
          <p15:clr>
            <a:srgbClr val="FBAE40"/>
          </p15:clr>
        </p15:guide>
        <p15:guide id="6" orient="horz" pos="114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vider">
  <p:cSld name="1_Divi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5" name="Google Shape;55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650" y="546100"/>
            <a:ext cx="3259769" cy="403398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26"/>
          <p:cNvSpPr txBox="1"/>
          <p:nvPr/>
        </p:nvSpPr>
        <p:spPr>
          <a:xfrm>
            <a:off x="971550" y="1260629"/>
            <a:ext cx="2552886" cy="158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650" y="546100"/>
            <a:ext cx="3259769" cy="403398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6"/>
          <p:cNvSpPr txBox="1"/>
          <p:nvPr/>
        </p:nvSpPr>
        <p:spPr>
          <a:xfrm>
            <a:off x="971550" y="1260629"/>
            <a:ext cx="2552886" cy="158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90">
          <p15:clr>
            <a:srgbClr val="FBAE40"/>
          </p15:clr>
        </p15:guide>
        <p15:guide id="2" pos="612">
          <p15:clr>
            <a:srgbClr val="FBAE40"/>
          </p15:clr>
        </p15:guide>
        <p15:guide id="3" pos="2222">
          <p15:clr>
            <a:srgbClr val="FBAE40"/>
          </p15:clr>
        </p15:guide>
        <p15:guide id="4" orient="horz" pos="162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3 picture with caption">
  <p:cSld name="Title and 3 picture with 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7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27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7"/>
          <p:cNvSpPr txBox="1">
            <a:spLocks noGrp="1"/>
          </p:cNvSpPr>
          <p:nvPr>
            <p:ph type="title"/>
          </p:nvPr>
        </p:nvSpPr>
        <p:spPr>
          <a:xfrm>
            <a:off x="629841" y="600075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>
            <a:spLocks noGrp="1"/>
          </p:cNvSpPr>
          <p:nvPr>
            <p:ph type="pic" idx="2"/>
          </p:nvPr>
        </p:nvSpPr>
        <p:spPr>
          <a:xfrm>
            <a:off x="1445363" y="1382268"/>
            <a:ext cx="1668121" cy="1946672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sp>
      <p:sp>
        <p:nvSpPr>
          <p:cNvPr id="64" name="Google Shape;64;p27"/>
          <p:cNvSpPr>
            <a:spLocks noGrp="1"/>
          </p:cNvSpPr>
          <p:nvPr>
            <p:ph type="pic" idx="3"/>
          </p:nvPr>
        </p:nvSpPr>
        <p:spPr>
          <a:xfrm>
            <a:off x="3744984" y="1382268"/>
            <a:ext cx="1654032" cy="1946672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sp>
      <p:sp>
        <p:nvSpPr>
          <p:cNvPr id="65" name="Google Shape;65;p27"/>
          <p:cNvSpPr>
            <a:spLocks noGrp="1"/>
          </p:cNvSpPr>
          <p:nvPr>
            <p:ph type="pic" idx="4"/>
          </p:nvPr>
        </p:nvSpPr>
        <p:spPr>
          <a:xfrm>
            <a:off x="6055443" y="1382268"/>
            <a:ext cx="1654032" cy="1946672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sp>
      <p:sp>
        <p:nvSpPr>
          <p:cNvPr id="66" name="Google Shape;66;p27"/>
          <p:cNvSpPr txBox="1">
            <a:spLocks noGrp="1"/>
          </p:cNvSpPr>
          <p:nvPr>
            <p:ph type="body" idx="1"/>
          </p:nvPr>
        </p:nvSpPr>
        <p:spPr>
          <a:xfrm>
            <a:off x="1439466" y="3519224"/>
            <a:ext cx="1674019" cy="276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1215"/>
              <a:buFont typeface="Arial"/>
              <a:buNone/>
              <a:defRPr sz="1215" b="1" i="0" u="none" strike="noStrike" cap="non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27"/>
          <p:cNvSpPr txBox="1">
            <a:spLocks noGrp="1"/>
          </p:cNvSpPr>
          <p:nvPr>
            <p:ph type="body" idx="5"/>
          </p:nvPr>
        </p:nvSpPr>
        <p:spPr>
          <a:xfrm>
            <a:off x="3744985" y="3519224"/>
            <a:ext cx="1654032" cy="276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1215"/>
              <a:buFont typeface="Arial"/>
              <a:buNone/>
              <a:defRPr sz="1215" b="1" i="0" u="none" strike="noStrike" cap="non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7"/>
          <p:cNvSpPr txBox="1">
            <a:spLocks noGrp="1"/>
          </p:cNvSpPr>
          <p:nvPr>
            <p:ph type="body" idx="6"/>
          </p:nvPr>
        </p:nvSpPr>
        <p:spPr>
          <a:xfrm>
            <a:off x="6050503" y="3519223"/>
            <a:ext cx="1654032" cy="28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1215"/>
              <a:buFont typeface="Arial"/>
              <a:buNone/>
              <a:defRPr sz="1215" b="1" i="0" u="none" strike="noStrike" cap="non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body" idx="7"/>
          </p:nvPr>
        </p:nvSpPr>
        <p:spPr>
          <a:xfrm>
            <a:off x="1439863" y="3862520"/>
            <a:ext cx="1674019" cy="671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sz="939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body" idx="8"/>
          </p:nvPr>
        </p:nvSpPr>
        <p:spPr>
          <a:xfrm>
            <a:off x="3735388" y="3862520"/>
            <a:ext cx="1674019" cy="671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sz="939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body" idx="9"/>
          </p:nvPr>
        </p:nvSpPr>
        <p:spPr>
          <a:xfrm>
            <a:off x="6050502" y="3862520"/>
            <a:ext cx="1658973" cy="671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sz="939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4" name="Google Shape;74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10">
          <p15:clr>
            <a:srgbClr val="FBAE40"/>
          </p15:clr>
        </p15:guide>
        <p15:guide id="2" orient="horz" pos="2391">
          <p15:clr>
            <a:srgbClr val="FBAE40"/>
          </p15:clr>
        </p15:guide>
        <p15:guide id="3" orient="horz" pos="2096">
          <p15:clr>
            <a:srgbClr val="FBAE40"/>
          </p15:clr>
        </p15:guide>
        <p15:guide id="4" orient="horz" pos="378">
          <p15:clr>
            <a:srgbClr val="FBAE40"/>
          </p15:clr>
        </p15:guide>
        <p15:guide id="5" pos="907">
          <p15:clr>
            <a:srgbClr val="FBAE40"/>
          </p15:clr>
        </p15:guide>
        <p15:guide id="6" orient="horz" pos="872">
          <p15:clr>
            <a:srgbClr val="FBAE40"/>
          </p15:clr>
        </p15:guide>
        <p15:guide id="7" pos="1961">
          <p15:clr>
            <a:srgbClr val="FBAE40"/>
          </p15:clr>
        </p15:guide>
        <p15:guide id="8" pos="2353">
          <p15:clr>
            <a:srgbClr val="FBAE40"/>
          </p15:clr>
        </p15:guide>
        <p15:guide id="9" pos="3407">
          <p15:clr>
            <a:srgbClr val="FBAE40"/>
          </p15:clr>
        </p15:guide>
        <p15:guide id="10" pos="3810">
          <p15:clr>
            <a:srgbClr val="FBAE40"/>
          </p15:clr>
        </p15:guide>
        <p15:guide id="11" pos="485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>
  <p:cSld name="Title and Conte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8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28"/>
          <p:cNvSpPr txBox="1">
            <a:spLocks noGrp="1"/>
          </p:cNvSpPr>
          <p:nvPr>
            <p:ph type="title"/>
          </p:nvPr>
        </p:nvSpPr>
        <p:spPr>
          <a:xfrm>
            <a:off x="629841" y="616199"/>
            <a:ext cx="3612150" cy="434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8"/>
          <p:cNvSpPr/>
          <p:nvPr/>
        </p:nvSpPr>
        <p:spPr>
          <a:xfrm>
            <a:off x="591700" y="1822542"/>
            <a:ext cx="1836663" cy="184302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28"/>
          <p:cNvSpPr/>
          <p:nvPr/>
        </p:nvSpPr>
        <p:spPr>
          <a:xfrm>
            <a:off x="2586608" y="1819788"/>
            <a:ext cx="1818181" cy="184302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8"/>
          <p:cNvSpPr/>
          <p:nvPr/>
        </p:nvSpPr>
        <p:spPr>
          <a:xfrm>
            <a:off x="6603923" y="1808792"/>
            <a:ext cx="1868349" cy="184302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8"/>
          <p:cNvSpPr/>
          <p:nvPr/>
        </p:nvSpPr>
        <p:spPr>
          <a:xfrm>
            <a:off x="4604246" y="1819788"/>
            <a:ext cx="1843021" cy="184302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28"/>
          <p:cNvSpPr/>
          <p:nvPr/>
        </p:nvSpPr>
        <p:spPr>
          <a:xfrm>
            <a:off x="673283" y="1950244"/>
            <a:ext cx="263289" cy="263289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8"/>
          <p:cNvSpPr/>
          <p:nvPr/>
        </p:nvSpPr>
        <p:spPr>
          <a:xfrm>
            <a:off x="6777923" y="1956818"/>
            <a:ext cx="263289" cy="263289"/>
          </a:xfrm>
          <a:prstGeom prst="ellipse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8"/>
          <p:cNvSpPr/>
          <p:nvPr/>
        </p:nvSpPr>
        <p:spPr>
          <a:xfrm>
            <a:off x="4719917" y="1957683"/>
            <a:ext cx="263289" cy="263289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5392" y="2035413"/>
            <a:ext cx="103152" cy="94468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8"/>
          <p:cNvSpPr/>
          <p:nvPr/>
        </p:nvSpPr>
        <p:spPr>
          <a:xfrm>
            <a:off x="2681861" y="1946687"/>
            <a:ext cx="263289" cy="263289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63970" y="2028697"/>
            <a:ext cx="103152" cy="94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60032" y="2040628"/>
            <a:ext cx="103152" cy="94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02026" y="2044245"/>
            <a:ext cx="103152" cy="94468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8"/>
          <p:cNvSpPr txBox="1">
            <a:spLocks noGrp="1"/>
          </p:cNvSpPr>
          <p:nvPr>
            <p:ph type="body" idx="1"/>
          </p:nvPr>
        </p:nvSpPr>
        <p:spPr>
          <a:xfrm>
            <a:off x="772836" y="2352226"/>
            <a:ext cx="1495407" cy="198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sz="1215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28"/>
          <p:cNvSpPr txBox="1">
            <a:spLocks noGrp="1"/>
          </p:cNvSpPr>
          <p:nvPr>
            <p:ph type="body" idx="2"/>
          </p:nvPr>
        </p:nvSpPr>
        <p:spPr>
          <a:xfrm>
            <a:off x="2752107" y="2352226"/>
            <a:ext cx="1495407" cy="198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sz="1215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28"/>
          <p:cNvSpPr txBox="1">
            <a:spLocks noGrp="1"/>
          </p:cNvSpPr>
          <p:nvPr>
            <p:ph type="body" idx="3"/>
          </p:nvPr>
        </p:nvSpPr>
        <p:spPr>
          <a:xfrm>
            <a:off x="4782484" y="2352226"/>
            <a:ext cx="1495407" cy="198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sz="1215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28"/>
          <p:cNvSpPr txBox="1">
            <a:spLocks noGrp="1"/>
          </p:cNvSpPr>
          <p:nvPr>
            <p:ph type="body" idx="4"/>
          </p:nvPr>
        </p:nvSpPr>
        <p:spPr>
          <a:xfrm>
            <a:off x="6844575" y="2352226"/>
            <a:ext cx="1495407" cy="198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sz="1215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28"/>
          <p:cNvSpPr txBox="1">
            <a:spLocks noGrp="1"/>
          </p:cNvSpPr>
          <p:nvPr>
            <p:ph type="body" idx="5"/>
          </p:nvPr>
        </p:nvSpPr>
        <p:spPr>
          <a:xfrm>
            <a:off x="766677" y="2633826"/>
            <a:ext cx="1495407" cy="800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sz="939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28"/>
          <p:cNvSpPr txBox="1">
            <a:spLocks noGrp="1"/>
          </p:cNvSpPr>
          <p:nvPr>
            <p:ph type="body" idx="6"/>
          </p:nvPr>
        </p:nvSpPr>
        <p:spPr>
          <a:xfrm>
            <a:off x="2752106" y="2633878"/>
            <a:ext cx="1495407" cy="800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30"/>
              <a:buFont typeface="Arial"/>
              <a:buNone/>
              <a:defRPr sz="83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28"/>
          <p:cNvSpPr txBox="1">
            <a:spLocks noGrp="1"/>
          </p:cNvSpPr>
          <p:nvPr>
            <p:ph type="body" idx="7"/>
          </p:nvPr>
        </p:nvSpPr>
        <p:spPr>
          <a:xfrm>
            <a:off x="4782484" y="2633826"/>
            <a:ext cx="1495407" cy="800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30"/>
              <a:buFont typeface="Arial"/>
              <a:buNone/>
              <a:defRPr sz="83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28"/>
          <p:cNvSpPr txBox="1">
            <a:spLocks noGrp="1"/>
          </p:cNvSpPr>
          <p:nvPr>
            <p:ph type="body" idx="8"/>
          </p:nvPr>
        </p:nvSpPr>
        <p:spPr>
          <a:xfrm>
            <a:off x="6843084" y="2633826"/>
            <a:ext cx="1495407" cy="800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30"/>
              <a:buFont typeface="Arial"/>
              <a:buNone/>
              <a:defRPr sz="83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8"/>
          <p:cNvSpPr txBox="1">
            <a:spLocks noGrp="1"/>
          </p:cNvSpPr>
          <p:nvPr>
            <p:ph type="dt" idx="10"/>
          </p:nvPr>
        </p:nvSpPr>
        <p:spPr>
          <a:xfrm>
            <a:off x="63817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8"/>
          <p:cNvSpPr txBox="1">
            <a:spLocks noGrp="1"/>
          </p:cNvSpPr>
          <p:nvPr>
            <p:ph type="ftr" idx="11"/>
          </p:nvPr>
        </p:nvSpPr>
        <p:spPr>
          <a:xfrm>
            <a:off x="3038475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28"/>
          <p:cNvSpPr txBox="1">
            <a:spLocks noGrp="1"/>
          </p:cNvSpPr>
          <p:nvPr>
            <p:ph type="sldNum" idx="12"/>
          </p:nvPr>
        </p:nvSpPr>
        <p:spPr>
          <a:xfrm>
            <a:off x="646747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1" name="Google Shape;10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8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8"/>
          <p:cNvSpPr/>
          <p:nvPr/>
        </p:nvSpPr>
        <p:spPr>
          <a:xfrm>
            <a:off x="591700" y="1822543"/>
            <a:ext cx="1883480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8"/>
          <p:cNvSpPr/>
          <p:nvPr/>
        </p:nvSpPr>
        <p:spPr>
          <a:xfrm>
            <a:off x="2611322" y="1819789"/>
            <a:ext cx="1864527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8"/>
          <p:cNvSpPr/>
          <p:nvPr/>
        </p:nvSpPr>
        <p:spPr>
          <a:xfrm>
            <a:off x="6653351" y="1808793"/>
            <a:ext cx="1915974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8"/>
          <p:cNvSpPr/>
          <p:nvPr/>
        </p:nvSpPr>
        <p:spPr>
          <a:xfrm>
            <a:off x="4604247" y="1819789"/>
            <a:ext cx="1890000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8"/>
          <p:cNvSpPr/>
          <p:nvPr/>
        </p:nvSpPr>
        <p:spPr>
          <a:xfrm>
            <a:off x="673283" y="1950244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8"/>
          <p:cNvSpPr/>
          <p:nvPr/>
        </p:nvSpPr>
        <p:spPr>
          <a:xfrm>
            <a:off x="6777923" y="1956818"/>
            <a:ext cx="270000" cy="270000"/>
          </a:xfrm>
          <a:prstGeom prst="ellipse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8"/>
          <p:cNvSpPr/>
          <p:nvPr/>
        </p:nvSpPr>
        <p:spPr>
          <a:xfrm>
            <a:off x="4719917" y="1957683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5392" y="2035413"/>
            <a:ext cx="105782" cy="9687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8"/>
          <p:cNvSpPr/>
          <p:nvPr/>
        </p:nvSpPr>
        <p:spPr>
          <a:xfrm>
            <a:off x="2681861" y="1946687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88684" y="2028697"/>
            <a:ext cx="105782" cy="9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60032" y="2040628"/>
            <a:ext cx="105782" cy="9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02026" y="2044245"/>
            <a:ext cx="105782" cy="9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8">
          <p15:clr>
            <a:srgbClr val="FBAE40"/>
          </p15:clr>
        </p15:guide>
        <p15:guide id="2" orient="horz" pos="1144">
          <p15:clr>
            <a:srgbClr val="FBAE40"/>
          </p15:clr>
        </p15:guide>
        <p15:guide id="3" orient="horz" pos="2335">
          <p15:clr>
            <a:srgbClr val="FBAE40"/>
          </p15:clr>
        </p15:guide>
        <p15:guide id="4" pos="1587">
          <p15:clr>
            <a:srgbClr val="FBAE40"/>
          </p15:clr>
        </p15:guide>
        <p15:guide id="5" pos="1655">
          <p15:clr>
            <a:srgbClr val="FBAE40"/>
          </p15:clr>
        </p15:guide>
        <p15:guide id="6" pos="2835">
          <p15:clr>
            <a:srgbClr val="FBAE40"/>
          </p15:clr>
        </p15:guide>
        <p15:guide id="7" pos="2931">
          <p15:clr>
            <a:srgbClr val="FBAE40"/>
          </p15:clr>
        </p15:guide>
        <p15:guide id="8" pos="4122">
          <p15:clr>
            <a:srgbClr val="FBAE40"/>
          </p15:clr>
        </p15:guide>
        <p15:guide id="9" pos="4190">
          <p15:clr>
            <a:srgbClr val="FBAE40"/>
          </p15:clr>
        </p15:guide>
        <p15:guide id="10" orient="horz" pos="1399">
          <p15:clr>
            <a:srgbClr val="FBAE40"/>
          </p15:clr>
        </p15:guide>
        <p15:guide id="11" orient="horz" pos="122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picture and caption">
  <p:cSld name="Title, picture and caption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9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9"/>
          <p:cNvSpPr>
            <a:spLocks noGrp="1"/>
          </p:cNvSpPr>
          <p:nvPr>
            <p:ph type="pic" idx="2"/>
          </p:nvPr>
        </p:nvSpPr>
        <p:spPr>
          <a:xfrm>
            <a:off x="4136817" y="1681163"/>
            <a:ext cx="4535267" cy="2825475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29"/>
          <p:cNvSpPr txBox="1">
            <a:spLocks noGrp="1"/>
          </p:cNvSpPr>
          <p:nvPr>
            <p:ph type="body" idx="1"/>
          </p:nvPr>
        </p:nvSpPr>
        <p:spPr>
          <a:xfrm>
            <a:off x="648274" y="1681163"/>
            <a:ext cx="3140075" cy="28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2" name="Google Shape;122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9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8">
          <p15:clr>
            <a:srgbClr val="FBAE40"/>
          </p15:clr>
        </p15:guide>
        <p15:guide id="2" orient="horz" pos="1053">
          <p15:clr>
            <a:srgbClr val="FBAE40"/>
          </p15:clr>
        </p15:guide>
        <p15:guide id="3" orient="horz" pos="2845">
          <p15:clr>
            <a:srgbClr val="FBAE40"/>
          </p15:clr>
        </p15:guide>
        <p15:guide id="4" pos="3254">
          <p15:clr>
            <a:srgbClr val="FBAE40"/>
          </p15:clr>
        </p15:guide>
        <p15:guide id="5" pos="339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2 pictures">
  <p:cSld name="Title and 2 pictures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0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30"/>
          <p:cNvSpPr txBox="1">
            <a:spLocks noGrp="1"/>
          </p:cNvSpPr>
          <p:nvPr>
            <p:ph type="title"/>
          </p:nvPr>
        </p:nvSpPr>
        <p:spPr>
          <a:xfrm>
            <a:off x="642473" y="546498"/>
            <a:ext cx="5902706" cy="567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/>
          <p:nvPr/>
        </p:nvSpPr>
        <p:spPr>
          <a:xfrm>
            <a:off x="4599929" y="1870236"/>
            <a:ext cx="3921771" cy="232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30"/>
          <p:cNvSpPr>
            <a:spLocks noGrp="1"/>
          </p:cNvSpPr>
          <p:nvPr>
            <p:ph type="pic" idx="2"/>
          </p:nvPr>
        </p:nvSpPr>
        <p:spPr>
          <a:xfrm>
            <a:off x="4599929" y="1868092"/>
            <a:ext cx="3921771" cy="232529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30"/>
          <p:cNvSpPr>
            <a:spLocks noGrp="1"/>
          </p:cNvSpPr>
          <p:nvPr>
            <p:ph type="pic" idx="3"/>
          </p:nvPr>
        </p:nvSpPr>
        <p:spPr>
          <a:xfrm>
            <a:off x="621848" y="1868091"/>
            <a:ext cx="2592000" cy="7830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30"/>
          <p:cNvSpPr txBox="1">
            <a:spLocks noGrp="1"/>
          </p:cNvSpPr>
          <p:nvPr>
            <p:ph type="body" idx="1"/>
          </p:nvPr>
        </p:nvSpPr>
        <p:spPr>
          <a:xfrm>
            <a:off x="629841" y="3145632"/>
            <a:ext cx="3343275" cy="28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sz="1215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Google Shape;131;p30"/>
          <p:cNvSpPr txBox="1">
            <a:spLocks noGrp="1"/>
          </p:cNvSpPr>
          <p:nvPr>
            <p:ph type="body" idx="4"/>
          </p:nvPr>
        </p:nvSpPr>
        <p:spPr>
          <a:xfrm>
            <a:off x="635000" y="3515616"/>
            <a:ext cx="3343275" cy="28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10"/>
              <a:buFont typeface="Arial"/>
              <a:buNone/>
              <a:defRPr sz="131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Google Shape;132;p30"/>
          <p:cNvSpPr txBox="1">
            <a:spLocks noGrp="1"/>
          </p:cNvSpPr>
          <p:nvPr>
            <p:ph type="dt" idx="10"/>
          </p:nvPr>
        </p:nvSpPr>
        <p:spPr>
          <a:xfrm>
            <a:off x="642473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0"/>
          <p:cNvSpPr txBox="1">
            <a:spLocks noGrp="1"/>
          </p:cNvSpPr>
          <p:nvPr>
            <p:ph type="sldNum" idx="12"/>
          </p:nvPr>
        </p:nvSpPr>
        <p:spPr>
          <a:xfrm>
            <a:off x="646604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4" name="Google Shape;134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30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30"/>
          <p:cNvSpPr/>
          <p:nvPr/>
        </p:nvSpPr>
        <p:spPr>
          <a:xfrm>
            <a:off x="4599929" y="1870236"/>
            <a:ext cx="3969000" cy="232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8">
          <p15:clr>
            <a:srgbClr val="FBAE40"/>
          </p15:clr>
        </p15:guide>
        <p15:guide id="2" orient="horz" pos="1178">
          <p15:clr>
            <a:srgbClr val="FBAE40"/>
          </p15:clr>
        </p15:guide>
        <p15:guide id="3" orient="horz" pos="1671">
          <p15:clr>
            <a:srgbClr val="FBAE40"/>
          </p15:clr>
        </p15:guide>
        <p15:guide id="4" orient="horz" pos="1977">
          <p15:clr>
            <a:srgbClr val="FBAE40"/>
          </p15:clr>
        </p15:guide>
        <p15:guide id="5" orient="horz" pos="2930">
          <p15:clr>
            <a:srgbClr val="FBAE40"/>
          </p15:clr>
        </p15:guide>
        <p15:guide id="6" orient="horz" pos="2641">
          <p15:clr>
            <a:srgbClr val="FBAE40"/>
          </p15:clr>
        </p15:guide>
        <p15:guide id="7" pos="2897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Icons and Content">
  <p:cSld name="Title, Icons and Conten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7869" y="988850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7869" y="1469040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7869" y="1948824"/>
            <a:ext cx="402337" cy="40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7869" y="2427167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7868" y="2907797"/>
            <a:ext cx="402337" cy="402337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31"/>
          <p:cNvSpPr txBox="1">
            <a:spLocks noGrp="1"/>
          </p:cNvSpPr>
          <p:nvPr>
            <p:ph type="body" idx="1"/>
          </p:nvPr>
        </p:nvSpPr>
        <p:spPr>
          <a:xfrm>
            <a:off x="878243" y="1572506"/>
            <a:ext cx="2471738" cy="203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31"/>
          <p:cNvSpPr txBox="1">
            <a:spLocks noGrp="1"/>
          </p:cNvSpPr>
          <p:nvPr>
            <p:ph type="body" idx="2"/>
          </p:nvPr>
        </p:nvSpPr>
        <p:spPr>
          <a:xfrm>
            <a:off x="878243" y="1088140"/>
            <a:ext cx="2471738" cy="203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Google Shape;146;p31"/>
          <p:cNvSpPr txBox="1">
            <a:spLocks noGrp="1"/>
          </p:cNvSpPr>
          <p:nvPr>
            <p:ph type="body" idx="3"/>
          </p:nvPr>
        </p:nvSpPr>
        <p:spPr>
          <a:xfrm>
            <a:off x="878243" y="2046971"/>
            <a:ext cx="2471738" cy="203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7" name="Google Shape;147;p31"/>
          <p:cNvSpPr txBox="1">
            <a:spLocks noGrp="1"/>
          </p:cNvSpPr>
          <p:nvPr>
            <p:ph type="body" idx="4"/>
          </p:nvPr>
        </p:nvSpPr>
        <p:spPr>
          <a:xfrm>
            <a:off x="878243" y="2528954"/>
            <a:ext cx="2471738" cy="203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Google Shape;148;p31"/>
          <p:cNvSpPr txBox="1">
            <a:spLocks noGrp="1"/>
          </p:cNvSpPr>
          <p:nvPr>
            <p:ph type="body" idx="5"/>
          </p:nvPr>
        </p:nvSpPr>
        <p:spPr>
          <a:xfrm>
            <a:off x="878243" y="3005394"/>
            <a:ext cx="2471738" cy="203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Google Shape;149;p31"/>
          <p:cNvSpPr txBox="1">
            <a:spLocks noGrp="1"/>
          </p:cNvSpPr>
          <p:nvPr>
            <p:ph type="body" idx="6"/>
          </p:nvPr>
        </p:nvSpPr>
        <p:spPr>
          <a:xfrm>
            <a:off x="4359486" y="1572507"/>
            <a:ext cx="2413617" cy="231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31"/>
          <p:cNvSpPr txBox="1">
            <a:spLocks noGrp="1"/>
          </p:cNvSpPr>
          <p:nvPr>
            <p:ph type="body" idx="7"/>
          </p:nvPr>
        </p:nvSpPr>
        <p:spPr>
          <a:xfrm>
            <a:off x="4359486" y="1088140"/>
            <a:ext cx="2413617" cy="241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Google Shape;151;p31"/>
          <p:cNvSpPr txBox="1">
            <a:spLocks noGrp="1"/>
          </p:cNvSpPr>
          <p:nvPr>
            <p:ph type="body" idx="8"/>
          </p:nvPr>
        </p:nvSpPr>
        <p:spPr>
          <a:xfrm>
            <a:off x="4359486" y="2046971"/>
            <a:ext cx="2413617" cy="203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Google Shape;152;p31"/>
          <p:cNvSpPr txBox="1">
            <a:spLocks noGrp="1"/>
          </p:cNvSpPr>
          <p:nvPr>
            <p:ph type="body" idx="9"/>
          </p:nvPr>
        </p:nvSpPr>
        <p:spPr>
          <a:xfrm>
            <a:off x="4359486" y="2528954"/>
            <a:ext cx="2413617" cy="203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Google Shape;153;p31"/>
          <p:cNvSpPr txBox="1">
            <a:spLocks noGrp="1"/>
          </p:cNvSpPr>
          <p:nvPr>
            <p:ph type="body" idx="13"/>
          </p:nvPr>
        </p:nvSpPr>
        <p:spPr>
          <a:xfrm>
            <a:off x="4359486" y="3005394"/>
            <a:ext cx="2413617" cy="203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3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6" name="Google Shape;156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0427" y="99723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0427" y="147742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0427" y="1957209"/>
            <a:ext cx="402337" cy="40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0427" y="2435552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20426" y="2916182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3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874155" y="99723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874154" y="147742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874153" y="1957209"/>
            <a:ext cx="402337" cy="40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3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874153" y="2434706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874153" y="2914489"/>
            <a:ext cx="402337" cy="402337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1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31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68" name="Google Shape;168;p3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78">
          <p15:clr>
            <a:srgbClr val="FBAE40"/>
          </p15:clr>
        </p15:guide>
        <p15:guide id="2" pos="397">
          <p15:clr>
            <a:srgbClr val="FBAE40"/>
          </p15:clr>
        </p15:guide>
        <p15:guide id="3" orient="horz" pos="378">
          <p15:clr>
            <a:srgbClr val="FBAE40"/>
          </p15:clr>
        </p15:guide>
        <p15:guide id="4" orient="horz" pos="923">
          <p15:clr>
            <a:srgbClr val="FBAE40"/>
          </p15:clr>
        </p15:guide>
        <p15:guide id="5" pos="1638">
          <p15:clr>
            <a:srgbClr val="FBAE40"/>
          </p15:clr>
        </p15:guide>
        <p15:guide id="6" pos="3578">
          <p15:clr>
            <a:srgbClr val="FBAE40"/>
          </p15:clr>
        </p15:guide>
        <p15:guide id="7" orient="horz" pos="1393">
          <p15:clr>
            <a:srgbClr val="FBAE40"/>
          </p15:clr>
        </p15:guide>
        <p15:guide id="8" pos="1877">
          <p15:clr>
            <a:srgbClr val="FBAE40"/>
          </p15:clr>
        </p15:guide>
        <p15:guide id="9" pos="1928">
          <p15:clr>
            <a:srgbClr val="FBAE40"/>
          </p15:clr>
        </p15:guide>
        <p15:guide id="10" pos="383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title"/>
          </p:nvPr>
        </p:nvSpPr>
        <p:spPr>
          <a:xfrm>
            <a:off x="630238" y="544498"/>
            <a:ext cx="6196824" cy="569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" name="Google Shape;13;p20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7929762" y="209484"/>
            <a:ext cx="814046" cy="21721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5398">
          <p15:clr>
            <a:srgbClr val="F26B43"/>
          </p15:clr>
        </p15:guide>
        <p15:guide id="2" orient="horz" pos="191">
          <p15:clr>
            <a:srgbClr val="F26B43"/>
          </p15:clr>
        </p15:guide>
        <p15:guide id="3" orient="horz" pos="344">
          <p15:clr>
            <a:srgbClr val="F26B43"/>
          </p15:clr>
        </p15:guide>
        <p15:guide id="4" pos="39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sv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sv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"/>
          <p:cNvSpPr txBox="1"/>
          <p:nvPr/>
        </p:nvSpPr>
        <p:spPr>
          <a:xfrm>
            <a:off x="555037" y="2571750"/>
            <a:ext cx="6895272" cy="1071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roxima Nova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Lending Club Case Study: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roxima Nova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Analysis and Recommendation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roxima Nova"/>
              <a:buNone/>
            </a:pPr>
            <a:endParaRPr lang="en-US" sz="3200" b="0" i="0" u="none" strike="noStrike" cap="none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roxima Nova"/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By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roxima Nova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roxima Nova"/>
              <a:buNone/>
            </a:pPr>
            <a:r>
              <a:rPr lang="en-US" sz="1200" b="1" i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Abs Varkey  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roxima Nova"/>
              <a:buNone/>
            </a:pPr>
            <a:r>
              <a:rPr lang="en-US" sz="1200" b="1" i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Mahesh Krishna</a:t>
            </a:r>
            <a:endParaRPr sz="1200" b="1" i="1" u="none" strike="noStrike" cap="none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75" name="Google Shape;37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2370" y="0"/>
            <a:ext cx="1356542" cy="1577482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1"/>
          <p:cNvSpPr txBox="1"/>
          <p:nvPr/>
        </p:nvSpPr>
        <p:spPr>
          <a:xfrm>
            <a:off x="1157111" y="716037"/>
            <a:ext cx="2695698" cy="1311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#LifeKoKaroLift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"/>
          <p:cNvSpPr txBox="1">
            <a:spLocks noGrp="1"/>
          </p:cNvSpPr>
          <p:nvPr>
            <p:ph type="sldNum" idx="12"/>
          </p:nvPr>
        </p:nvSpPr>
        <p:spPr>
          <a:xfrm>
            <a:off x="6616976" y="401240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3290A4-E4ED-44CA-93C6-73390FEBD23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155957" y="4020398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77BD34-DD2C-48E7-9050-F63D08959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Analysis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7AB59-33AF-49AA-968E-9E67620203F4}"/>
              </a:ext>
            </a:extLst>
          </p:cNvPr>
          <p:cNvSpPr txBox="1"/>
          <p:nvPr/>
        </p:nvSpPr>
        <p:spPr>
          <a:xfrm>
            <a:off x="691035" y="837618"/>
            <a:ext cx="1898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Univariate</a:t>
            </a:r>
            <a:endParaRPr lang="en-IN" b="1" dirty="0"/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441906-74D4-46B1-AD9B-607B915FCC38}"/>
              </a:ext>
            </a:extLst>
          </p:cNvPr>
          <p:cNvSpPr txBox="1"/>
          <p:nvPr/>
        </p:nvSpPr>
        <p:spPr>
          <a:xfrm>
            <a:off x="5857158" y="1350222"/>
            <a:ext cx="344121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Final Funded Amount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Most of the loan amounts that are approved are in the range of </a:t>
            </a:r>
          </a:p>
          <a:p>
            <a:pPr algn="ctr"/>
            <a:r>
              <a:rPr lang="en-US" b="1" dirty="0"/>
              <a:t>5000 – 15000</a:t>
            </a:r>
            <a:endParaRPr lang="en-IN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8B97FC-5B91-45A3-A4B4-043729F95A77}"/>
              </a:ext>
            </a:extLst>
          </p:cNvPr>
          <p:cNvSpPr txBox="1"/>
          <p:nvPr/>
        </p:nvSpPr>
        <p:spPr>
          <a:xfrm>
            <a:off x="5954064" y="2847914"/>
            <a:ext cx="31201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Interest Rate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Interest rate at which the loan is offered falls in the range of </a:t>
            </a:r>
          </a:p>
          <a:p>
            <a:pPr algn="ctr"/>
            <a:r>
              <a:rPr lang="en-US" b="1" dirty="0"/>
              <a:t>10% to 15 %</a:t>
            </a:r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5FA06E-CB24-425A-A7A8-227FAB427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79" y="1316430"/>
            <a:ext cx="2977770" cy="14641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382529-AFAC-431E-904E-2DC454522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414" y="1350222"/>
            <a:ext cx="2547498" cy="14146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BAE287D-D185-44FD-9E68-F5F28EA5E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4449" y="2764878"/>
            <a:ext cx="2658069" cy="15181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26639B-923E-42A3-BF3C-04B4E4398E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679" y="2765235"/>
            <a:ext cx="2874805" cy="164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964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3290A4-E4ED-44CA-93C6-73390FEBD23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381170" y="4767263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77BD34-DD2C-48E7-9050-F63D08959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Analysis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7AB59-33AF-49AA-968E-9E67620203F4}"/>
              </a:ext>
            </a:extLst>
          </p:cNvPr>
          <p:cNvSpPr txBox="1"/>
          <p:nvPr/>
        </p:nvSpPr>
        <p:spPr>
          <a:xfrm>
            <a:off x="670095" y="837618"/>
            <a:ext cx="1898602" cy="30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Univariate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441906-74D4-46B1-AD9B-607B915FCC38}"/>
              </a:ext>
            </a:extLst>
          </p:cNvPr>
          <p:cNvSpPr txBox="1"/>
          <p:nvPr/>
        </p:nvSpPr>
        <p:spPr>
          <a:xfrm>
            <a:off x="5123432" y="1682217"/>
            <a:ext cx="34412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</a:t>
            </a:r>
            <a:r>
              <a:rPr lang="en-US" b="1" dirty="0"/>
              <a:t>Annual Income</a:t>
            </a:r>
          </a:p>
          <a:p>
            <a:endParaRPr lang="en-US" dirty="0"/>
          </a:p>
          <a:p>
            <a:r>
              <a:rPr lang="en-US" dirty="0"/>
              <a:t>Most of the borrower's income lies in the range of 40000 - 80000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8B97FC-5B91-45A3-A4B4-043729F95A77}"/>
              </a:ext>
            </a:extLst>
          </p:cNvPr>
          <p:cNvSpPr txBox="1"/>
          <p:nvPr/>
        </p:nvSpPr>
        <p:spPr>
          <a:xfrm>
            <a:off x="5444519" y="3207005"/>
            <a:ext cx="31201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         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Debt to Income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Majority of the loans have been offered to applicant with a DTI ratio between of 9 to 19.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5FD2D1-1CB3-44F6-84C8-C487CD7A5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60" y="1619511"/>
            <a:ext cx="4762817" cy="12633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AC04EF-FB44-4C05-8356-DFFE84DB8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40" y="3207005"/>
            <a:ext cx="4759131" cy="137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596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3290A4-E4ED-44CA-93C6-73390FEBD23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478892" y="4700851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77BD34-DD2C-48E7-9050-F63D08959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Analysis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7AB59-33AF-49AA-968E-9E67620203F4}"/>
              </a:ext>
            </a:extLst>
          </p:cNvPr>
          <p:cNvSpPr txBox="1"/>
          <p:nvPr/>
        </p:nvSpPr>
        <p:spPr>
          <a:xfrm>
            <a:off x="691035" y="837618"/>
            <a:ext cx="1898602" cy="30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Univariate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441906-74D4-46B1-AD9B-607B915FCC38}"/>
              </a:ext>
            </a:extLst>
          </p:cNvPr>
          <p:cNvSpPr txBox="1"/>
          <p:nvPr/>
        </p:nvSpPr>
        <p:spPr>
          <a:xfrm>
            <a:off x="5458483" y="1430820"/>
            <a:ext cx="34412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</a:t>
            </a:r>
            <a:r>
              <a:rPr lang="en-US" b="1" dirty="0"/>
              <a:t>Loan Paying term</a:t>
            </a:r>
          </a:p>
          <a:p>
            <a:endParaRPr lang="en-US" dirty="0"/>
          </a:p>
          <a:p>
            <a:r>
              <a:rPr lang="en-US" dirty="0"/>
              <a:t>75% of loans are given for 36 months</a:t>
            </a:r>
          </a:p>
          <a:p>
            <a:r>
              <a:rPr lang="en-US" dirty="0"/>
              <a:t>25% loans for 60 months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8B97FC-5B91-45A3-A4B4-043729F95A77}"/>
              </a:ext>
            </a:extLst>
          </p:cNvPr>
          <p:cNvSpPr txBox="1"/>
          <p:nvPr/>
        </p:nvSpPr>
        <p:spPr>
          <a:xfrm>
            <a:off x="5556205" y="3015651"/>
            <a:ext cx="31201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</a:t>
            </a:r>
            <a:r>
              <a:rPr lang="en-US" b="1" dirty="0"/>
              <a:t>Loan Applications issued</a:t>
            </a:r>
          </a:p>
          <a:p>
            <a:endParaRPr lang="en-US" dirty="0"/>
          </a:p>
          <a:p>
            <a:r>
              <a:rPr lang="en-US" sz="1200" dirty="0"/>
              <a:t>There is increase in the number of loans processed every month. Lowest during recession (2008,september) </a:t>
            </a:r>
          </a:p>
          <a:p>
            <a:r>
              <a:rPr lang="en-US" sz="12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The number of loans issued is highest in December possibly attributed to the festival season and lowest in February</a:t>
            </a:r>
            <a:endParaRPr lang="en-IN" sz="12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126E7CB-AD65-423B-8559-76734C5F7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35" y="3215057"/>
            <a:ext cx="2761522" cy="15236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955061-FB61-44CC-98D1-D488BB3CE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853" y="1148024"/>
            <a:ext cx="3512565" cy="1898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314946-7BF8-44BF-97A1-38C6238E4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0363" y="3215057"/>
            <a:ext cx="2383414" cy="149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158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3290A4-E4ED-44CA-93C6-73390FEBD23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381170" y="4767263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77BD34-DD2C-48E7-9050-F63D08959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Analysis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7AB59-33AF-49AA-968E-9E67620203F4}"/>
              </a:ext>
            </a:extLst>
          </p:cNvPr>
          <p:cNvSpPr txBox="1"/>
          <p:nvPr/>
        </p:nvSpPr>
        <p:spPr>
          <a:xfrm>
            <a:off x="670095" y="837618"/>
            <a:ext cx="1898602" cy="30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Univariate</a:t>
            </a:r>
            <a:endParaRPr lang="en-IN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8B97FC-5B91-45A3-A4B4-043729F95A77}"/>
              </a:ext>
            </a:extLst>
          </p:cNvPr>
          <p:cNvSpPr txBox="1"/>
          <p:nvPr/>
        </p:nvSpPr>
        <p:spPr>
          <a:xfrm>
            <a:off x="5674864" y="1835781"/>
            <a:ext cx="31201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</a:t>
            </a:r>
            <a:r>
              <a:rPr lang="en-US" b="1" dirty="0"/>
              <a:t>Open Account</a:t>
            </a:r>
          </a:p>
          <a:p>
            <a:endParaRPr lang="en-US" b="1" dirty="0"/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Loans were provided to applicant with already high number of existing loans There is an increasing trend of loans sanctioned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upto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7 open accounts. 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After 7 open accounts here is a decreasing trend in the loans sanctioned with respect to the number of open accounts.</a:t>
            </a:r>
            <a:endParaRPr lang="en-US" b="1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3DCFE8-236C-4F9C-BE49-B205CF021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96" y="1625035"/>
            <a:ext cx="4934428" cy="288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371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3290A4-E4ED-44CA-93C6-73390FEBD23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381170" y="4767263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77BD34-DD2C-48E7-9050-F63D08959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9" y="121966"/>
            <a:ext cx="5253483" cy="382564"/>
          </a:xfrm>
        </p:spPr>
        <p:txBody>
          <a:bodyPr/>
          <a:lstStyle/>
          <a:p>
            <a:r>
              <a:rPr lang="en-US" dirty="0"/>
              <a:t>Summary Of Analysis - Bivariate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7AB59-33AF-49AA-968E-9E67620203F4}"/>
              </a:ext>
            </a:extLst>
          </p:cNvPr>
          <p:cNvSpPr txBox="1"/>
          <p:nvPr/>
        </p:nvSpPr>
        <p:spPr>
          <a:xfrm>
            <a:off x="691034" y="837618"/>
            <a:ext cx="3957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Annual Income Vs Charged Off Proportion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BC97B7-FDB2-4C93-AC31-EA49312E1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3" y="1587675"/>
            <a:ext cx="4668609" cy="27920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024DBD-B192-4028-A616-DB8C94F4B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162" y="1591730"/>
            <a:ext cx="3843383" cy="11026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74CDBE8-90B9-48C0-A243-7DC5CA236566}"/>
              </a:ext>
            </a:extLst>
          </p:cNvPr>
          <p:cNvSpPr txBox="1"/>
          <p:nvPr/>
        </p:nvSpPr>
        <p:spPr>
          <a:xfrm>
            <a:off x="4838703" y="3078247"/>
            <a:ext cx="37358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Charged Off percentage is </a:t>
            </a:r>
            <a:r>
              <a:rPr lang="en-US" b="1" dirty="0"/>
              <a:t>less</a:t>
            </a:r>
            <a:r>
              <a:rPr lang="en-US" dirty="0"/>
              <a:t> when income of the applicants are above 80000+</a:t>
            </a:r>
          </a:p>
          <a:p>
            <a:endParaRPr lang="en-IN" dirty="0"/>
          </a:p>
          <a:p>
            <a:r>
              <a:rPr lang="en-US" dirty="0"/>
              <a:t>Charged Off percentage is </a:t>
            </a:r>
            <a:r>
              <a:rPr lang="en-US" b="1" dirty="0"/>
              <a:t>highest</a:t>
            </a:r>
            <a:r>
              <a:rPr lang="en-US" dirty="0"/>
              <a:t> when income of the applicants is between </a:t>
            </a:r>
          </a:p>
          <a:p>
            <a:r>
              <a:rPr lang="en-US" b="1" dirty="0"/>
              <a:t>0-20000</a:t>
            </a:r>
          </a:p>
        </p:txBody>
      </p:sp>
    </p:spTree>
    <p:extLst>
      <p:ext uri="{BB962C8B-B14F-4D97-AF65-F5344CB8AC3E}">
        <p14:creationId xmlns:p14="http://schemas.microsoft.com/office/powerpoint/2010/main" val="1324890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3290A4-E4ED-44CA-93C6-73390FEBD23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381170" y="4767263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77BD34-DD2C-48E7-9050-F63D08959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9" y="121966"/>
            <a:ext cx="5253483" cy="382564"/>
          </a:xfrm>
        </p:spPr>
        <p:txBody>
          <a:bodyPr/>
          <a:lstStyle/>
          <a:p>
            <a:r>
              <a:rPr lang="en-US" dirty="0"/>
              <a:t>Summary Of Analysis - Bivariate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7AB59-33AF-49AA-968E-9E67620203F4}"/>
              </a:ext>
            </a:extLst>
          </p:cNvPr>
          <p:cNvSpPr txBox="1"/>
          <p:nvPr/>
        </p:nvSpPr>
        <p:spPr>
          <a:xfrm>
            <a:off x="691034" y="837618"/>
            <a:ext cx="3957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Purpose of loan Vs Charged Off Proportion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4CDBE8-90B9-48C0-A243-7DC5CA236566}"/>
              </a:ext>
            </a:extLst>
          </p:cNvPr>
          <p:cNvSpPr txBox="1"/>
          <p:nvPr/>
        </p:nvSpPr>
        <p:spPr>
          <a:xfrm>
            <a:off x="4838703" y="1800879"/>
            <a:ext cx="373584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Charged Off percentage was higher when loans were offered for </a:t>
            </a:r>
            <a:r>
              <a:rPr lang="en-US" b="1" dirty="0"/>
              <a:t>small business</a:t>
            </a:r>
          </a:p>
          <a:p>
            <a:endParaRPr lang="en-IN" dirty="0"/>
          </a:p>
          <a:p>
            <a:r>
              <a:rPr lang="en-US" dirty="0"/>
              <a:t>Charged Off percentage is lowest when offered for </a:t>
            </a:r>
            <a:r>
              <a:rPr lang="en-US" b="1" dirty="0"/>
              <a:t>weddings</a:t>
            </a:r>
            <a:r>
              <a:rPr lang="en-US" dirty="0"/>
              <a:t> or </a:t>
            </a:r>
            <a:r>
              <a:rPr lang="en-US" b="1" dirty="0"/>
              <a:t>major purchases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010DEA-6E86-4EE5-8BCF-D078E1CBB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62" y="1478483"/>
            <a:ext cx="4362143" cy="266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842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3290A4-E4ED-44CA-93C6-73390FEBD23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381170" y="4767263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77BD34-DD2C-48E7-9050-F63D08959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9" y="121966"/>
            <a:ext cx="5253483" cy="382564"/>
          </a:xfrm>
        </p:spPr>
        <p:txBody>
          <a:bodyPr/>
          <a:lstStyle/>
          <a:p>
            <a:r>
              <a:rPr lang="en-US" dirty="0"/>
              <a:t>Summary Of Analysis - Bivariate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7AB59-33AF-49AA-968E-9E67620203F4}"/>
              </a:ext>
            </a:extLst>
          </p:cNvPr>
          <p:cNvSpPr txBox="1"/>
          <p:nvPr/>
        </p:nvSpPr>
        <p:spPr>
          <a:xfrm>
            <a:off x="691034" y="837618"/>
            <a:ext cx="3957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Ownership Vs Charged Off Proportion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4CDBE8-90B9-48C0-A243-7DC5CA236566}"/>
              </a:ext>
            </a:extLst>
          </p:cNvPr>
          <p:cNvSpPr txBox="1"/>
          <p:nvPr/>
        </p:nvSpPr>
        <p:spPr>
          <a:xfrm>
            <a:off x="4108400" y="2885306"/>
            <a:ext cx="373584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Rent and others have higher Charged Off proportion</a:t>
            </a:r>
          </a:p>
          <a:p>
            <a:endParaRPr lang="en-US" dirty="0"/>
          </a:p>
          <a:p>
            <a:r>
              <a:rPr lang="en-US" dirty="0"/>
              <a:t>Mortgage seems to be lower than the average default rate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8288F7-4574-473F-9A60-1D3128CFC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704" y="1494055"/>
            <a:ext cx="2686050" cy="2952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A103D6-B0C2-404A-9749-1346A7803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868" y="1591001"/>
            <a:ext cx="4058485" cy="108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916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3290A4-E4ED-44CA-93C6-73390FEBD23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381170" y="4767263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77BD34-DD2C-48E7-9050-F63D08959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9" y="121966"/>
            <a:ext cx="5253483" cy="382564"/>
          </a:xfrm>
        </p:spPr>
        <p:txBody>
          <a:bodyPr/>
          <a:lstStyle/>
          <a:p>
            <a:r>
              <a:rPr lang="en-US" dirty="0"/>
              <a:t>Summary Of Analysis - Bivariate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7AB59-33AF-49AA-968E-9E67620203F4}"/>
              </a:ext>
            </a:extLst>
          </p:cNvPr>
          <p:cNvSpPr txBox="1"/>
          <p:nvPr/>
        </p:nvSpPr>
        <p:spPr>
          <a:xfrm>
            <a:off x="551434" y="837618"/>
            <a:ext cx="5584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Grade(Credit risk indicator) Vs Charged Off Proportion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4CDBE8-90B9-48C0-A243-7DC5CA236566}"/>
              </a:ext>
            </a:extLst>
          </p:cNvPr>
          <p:cNvSpPr txBox="1"/>
          <p:nvPr/>
        </p:nvSpPr>
        <p:spPr>
          <a:xfrm>
            <a:off x="5003314" y="2571749"/>
            <a:ext cx="37358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Grade G </a:t>
            </a:r>
            <a:r>
              <a:rPr lang="en-US" dirty="0"/>
              <a:t>followed by </a:t>
            </a:r>
            <a:r>
              <a:rPr lang="en-US" b="1" dirty="0"/>
              <a:t>Grade E </a:t>
            </a:r>
            <a:r>
              <a:rPr lang="en-US" dirty="0"/>
              <a:t>has highest charged off percentage </a:t>
            </a:r>
            <a:endParaRPr lang="en-US" b="1" dirty="0"/>
          </a:p>
          <a:p>
            <a:endParaRPr lang="en-IN" dirty="0"/>
          </a:p>
          <a:p>
            <a:r>
              <a:rPr lang="en-US" dirty="0"/>
              <a:t>Grade A has the lowest charged off percentage</a:t>
            </a:r>
          </a:p>
          <a:p>
            <a:endParaRPr lang="en-US" b="1" dirty="0"/>
          </a:p>
          <a:p>
            <a:r>
              <a:rPr lang="en-US" dirty="0"/>
              <a:t>Applicants with higher credit risk are most likely to default(Charged Off)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72237F-A6B0-4ADA-AF94-8017C6219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79" y="1376024"/>
            <a:ext cx="4627257" cy="29298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393F5C-10D0-4493-A037-0BFFACEB5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501" y="870551"/>
            <a:ext cx="3260069" cy="151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44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3290A4-E4ED-44CA-93C6-73390FEBD23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381170" y="4767263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77BD34-DD2C-48E7-9050-F63D08959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9" y="121966"/>
            <a:ext cx="5253483" cy="382564"/>
          </a:xfrm>
        </p:spPr>
        <p:txBody>
          <a:bodyPr/>
          <a:lstStyle/>
          <a:p>
            <a:r>
              <a:rPr lang="en-US" dirty="0"/>
              <a:t>Summary Of Analysis - Bivariate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7AB59-33AF-49AA-968E-9E67620203F4}"/>
              </a:ext>
            </a:extLst>
          </p:cNvPr>
          <p:cNvSpPr txBox="1"/>
          <p:nvPr/>
        </p:nvSpPr>
        <p:spPr>
          <a:xfrm>
            <a:off x="691034" y="837618"/>
            <a:ext cx="3957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Interest Vs Charged Off Proportion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762E3A-3671-4566-BF75-E73E3A05B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40" y="1424448"/>
            <a:ext cx="4574552" cy="30084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4288D7-4A39-4C6E-95AE-45BDEC825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802" y="1533016"/>
            <a:ext cx="3821372" cy="9798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21D4D7-245A-4503-AB5C-23573FB6257B}"/>
              </a:ext>
            </a:extLst>
          </p:cNvPr>
          <p:cNvSpPr txBox="1"/>
          <p:nvPr/>
        </p:nvSpPr>
        <p:spPr>
          <a:xfrm>
            <a:off x="4858192" y="2694339"/>
            <a:ext cx="37215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Charged off percentage is lowest when interest rate is ranging from 0-10</a:t>
            </a:r>
          </a:p>
          <a:p>
            <a:endParaRPr lang="en-US" sz="1200" dirty="0"/>
          </a:p>
          <a:p>
            <a:r>
              <a:rPr lang="en-US" sz="1200" dirty="0"/>
              <a:t>Charged off percentage is highest when interest rate is above 16%</a:t>
            </a:r>
          </a:p>
          <a:p>
            <a:endParaRPr lang="en-US" sz="1200" dirty="0"/>
          </a:p>
          <a:p>
            <a:r>
              <a:rPr lang="en-US" sz="1200" dirty="0"/>
              <a:t>Gradual increase is seen in charged off percentage when interest rate increases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362150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3290A4-E4ED-44CA-93C6-73390FEBD23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5550532" y="4634806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77BD34-DD2C-48E7-9050-F63D08959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9" y="121966"/>
            <a:ext cx="5253483" cy="382564"/>
          </a:xfrm>
        </p:spPr>
        <p:txBody>
          <a:bodyPr/>
          <a:lstStyle/>
          <a:p>
            <a:r>
              <a:rPr lang="en-US" dirty="0"/>
              <a:t>Summary Of Analysis - Bivariate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7AB59-33AF-49AA-968E-9E67620203F4}"/>
              </a:ext>
            </a:extLst>
          </p:cNvPr>
          <p:cNvSpPr txBox="1"/>
          <p:nvPr/>
        </p:nvSpPr>
        <p:spPr>
          <a:xfrm>
            <a:off x="467670" y="722972"/>
            <a:ext cx="3957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Bankruptcy record Vs Charged Off Proportion</a:t>
            </a:r>
            <a:endParaRPr lang="en-IN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21D4D7-245A-4503-AB5C-23573FB6257B}"/>
              </a:ext>
            </a:extLst>
          </p:cNvPr>
          <p:cNvSpPr txBox="1"/>
          <p:nvPr/>
        </p:nvSpPr>
        <p:spPr>
          <a:xfrm>
            <a:off x="4208877" y="1470825"/>
            <a:ext cx="37215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Applicants with higher publicly recorded bankruptcy records have higher likelihood of default</a:t>
            </a:r>
          </a:p>
          <a:p>
            <a:endParaRPr lang="en-US" sz="1200" dirty="0"/>
          </a:p>
          <a:p>
            <a:r>
              <a:rPr lang="en-US" sz="1200" dirty="0"/>
              <a:t>Charged off percentage is highest when publicly recorded bankruptcy count is 2 and lowest when 0</a:t>
            </a:r>
            <a:endParaRPr lang="en-IN" sz="1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797DB30-6080-4F37-B496-4E8188987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22" y="1109589"/>
            <a:ext cx="2744217" cy="190073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8A90ABF-EA43-41B0-9441-F3969E56BA3B}"/>
              </a:ext>
            </a:extLst>
          </p:cNvPr>
          <p:cNvSpPr txBox="1"/>
          <p:nvPr/>
        </p:nvSpPr>
        <p:spPr>
          <a:xfrm>
            <a:off x="516532" y="3106168"/>
            <a:ext cx="3183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State Vs Charged off Proportion</a:t>
            </a:r>
            <a:endParaRPr lang="en-IN" sz="12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0DC4F6F-92AC-4BBA-A5E7-0C5F7C4D0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18" y="3479015"/>
            <a:ext cx="2976624" cy="15586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2DC0B8-B02A-42C8-96A7-91B4B8C28B4D}"/>
              </a:ext>
            </a:extLst>
          </p:cNvPr>
          <p:cNvSpPr txBox="1"/>
          <p:nvPr/>
        </p:nvSpPr>
        <p:spPr>
          <a:xfrm>
            <a:off x="4327695" y="3479015"/>
            <a:ext cx="33783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 shows higher proportion charged offs. However, the number of applicants is only 5</a:t>
            </a:r>
          </a:p>
          <a:p>
            <a:endParaRPr lang="en-US" sz="1200" dirty="0"/>
          </a:p>
          <a:p>
            <a:r>
              <a:rPr lang="en-US" sz="1200" dirty="0"/>
              <a:t>Any state with less than 0.14 as charged off proportion is a less risky candidate for loan disbursal (TX=0.12 and good no of applications)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410833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"/>
          <p:cNvSpPr txBox="1">
            <a:spLocks noGrp="1"/>
          </p:cNvSpPr>
          <p:nvPr>
            <p:ph type="sldNum" idx="12"/>
          </p:nvPr>
        </p:nvSpPr>
        <p:spPr>
          <a:xfrm>
            <a:off x="646747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 sz="900">
                <a:latin typeface="Proxima Nova"/>
                <a:ea typeface="Proxima Nova"/>
                <a:cs typeface="Proxima Nova"/>
                <a:sym typeface="Proxima Nova"/>
              </a:rPr>
              <a:t>2</a:t>
            </a:fld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2" name="Google Shape;392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Data Science Certification Program</a:t>
            </a:r>
            <a:endParaRPr dirty="0"/>
          </a:p>
        </p:txBody>
      </p:sp>
      <p:sp>
        <p:nvSpPr>
          <p:cNvPr id="393" name="Google Shape;393;p3"/>
          <p:cNvSpPr txBox="1"/>
          <p:nvPr/>
        </p:nvSpPr>
        <p:spPr>
          <a:xfrm>
            <a:off x="2550405" y="406347"/>
            <a:ext cx="40431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3"/>
          <p:cNvSpPr/>
          <p:nvPr/>
        </p:nvSpPr>
        <p:spPr>
          <a:xfrm>
            <a:off x="638175" y="1523783"/>
            <a:ext cx="6548814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Analysis Approach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127000"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Summary of Analysis</a:t>
            </a:r>
          </a:p>
          <a:p>
            <a:pPr lvl="1" indent="-127000">
              <a:buClr>
                <a:schemeClr val="lt1"/>
              </a:buClr>
              <a:buSzPts val="2000"/>
              <a:buFont typeface="Arial"/>
              <a:buChar char="•"/>
            </a:pPr>
            <a:endParaRPr lang="en-US" sz="2000" b="0" i="0" u="none" strike="noStrike" cap="none" dirty="0">
              <a:solidFill>
                <a:schemeClr val="lt1"/>
              </a:solidFill>
              <a:latin typeface="Calibri"/>
              <a:ea typeface="Arial"/>
              <a:cs typeface="Calibri"/>
              <a:sym typeface="Calibri"/>
            </a:endParaRPr>
          </a:p>
          <a:p>
            <a:pPr lvl="1" indent="-127000"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Arial"/>
                <a:cs typeface="Calibri"/>
                <a:sym typeface="Calibri"/>
              </a:rPr>
              <a:t>Recommendations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3290A4-E4ED-44CA-93C6-73390FEBD23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381170" y="4767263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77BD34-DD2C-48E7-9050-F63D08959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9" y="121966"/>
            <a:ext cx="5253483" cy="382564"/>
          </a:xfrm>
        </p:spPr>
        <p:txBody>
          <a:bodyPr/>
          <a:lstStyle/>
          <a:p>
            <a:r>
              <a:rPr lang="en-US" dirty="0"/>
              <a:t>Summary Of Analysis - Bivariate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7AB59-33AF-49AA-968E-9E67620203F4}"/>
              </a:ext>
            </a:extLst>
          </p:cNvPr>
          <p:cNvSpPr txBox="1"/>
          <p:nvPr/>
        </p:nvSpPr>
        <p:spPr>
          <a:xfrm>
            <a:off x="467670" y="722972"/>
            <a:ext cx="3957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Employment Length Vs Charged Off Proportion</a:t>
            </a:r>
            <a:endParaRPr lang="en-IN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21D4D7-245A-4503-AB5C-23573FB6257B}"/>
              </a:ext>
            </a:extLst>
          </p:cNvPr>
          <p:cNvSpPr txBox="1"/>
          <p:nvPr/>
        </p:nvSpPr>
        <p:spPr>
          <a:xfrm>
            <a:off x="4188092" y="1640333"/>
            <a:ext cx="3721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Employment length seems to have no impact on Charge Off proportion</a:t>
            </a:r>
          </a:p>
          <a:p>
            <a:endParaRPr lang="en-IN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A90ABF-EA43-41B0-9441-F3969E56BA3B}"/>
              </a:ext>
            </a:extLst>
          </p:cNvPr>
          <p:cNvSpPr txBox="1"/>
          <p:nvPr/>
        </p:nvSpPr>
        <p:spPr>
          <a:xfrm>
            <a:off x="516532" y="2962413"/>
            <a:ext cx="3545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Verification Status Vs Charged off Proportion</a:t>
            </a:r>
            <a:endParaRPr lang="en-IN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2DC0B8-B02A-42C8-96A7-91B4B8C28B4D}"/>
              </a:ext>
            </a:extLst>
          </p:cNvPr>
          <p:cNvSpPr txBox="1"/>
          <p:nvPr/>
        </p:nvSpPr>
        <p:spPr>
          <a:xfrm>
            <a:off x="4188092" y="3590531"/>
            <a:ext cx="3378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There is no clear pattern observed between verification status and charged off proportion</a:t>
            </a:r>
            <a:endParaRPr lang="en-IN" sz="1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01F36A-4C06-49C3-B6F5-121B47483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337" y="1194476"/>
            <a:ext cx="2364719" cy="14221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7BDAFEE-43DC-42B5-A08B-A5DD7590B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336" y="3366941"/>
            <a:ext cx="2930113" cy="149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836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3290A4-E4ED-44CA-93C6-73390FEBD23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381170" y="4767263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77BD34-DD2C-48E7-9050-F63D08959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9" y="121966"/>
            <a:ext cx="5253483" cy="382564"/>
          </a:xfrm>
        </p:spPr>
        <p:txBody>
          <a:bodyPr/>
          <a:lstStyle/>
          <a:p>
            <a:r>
              <a:rPr lang="en-US" dirty="0"/>
              <a:t>Summary Of Analysis - Bivariate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7AB59-33AF-49AA-968E-9E67620203F4}"/>
              </a:ext>
            </a:extLst>
          </p:cNvPr>
          <p:cNvSpPr txBox="1"/>
          <p:nvPr/>
        </p:nvSpPr>
        <p:spPr>
          <a:xfrm>
            <a:off x="467670" y="722972"/>
            <a:ext cx="3957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Loan Term  Vs Charged Off Proportion</a:t>
            </a:r>
            <a:endParaRPr lang="en-IN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21D4D7-245A-4503-AB5C-23573FB6257B}"/>
              </a:ext>
            </a:extLst>
          </p:cNvPr>
          <p:cNvSpPr txBox="1"/>
          <p:nvPr/>
        </p:nvSpPr>
        <p:spPr>
          <a:xfrm>
            <a:off x="4027549" y="2188162"/>
            <a:ext cx="37215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Loans given for a period of 60 months has higher charge off proportion when compared to loans given for 36 months</a:t>
            </a:r>
          </a:p>
          <a:p>
            <a:endParaRPr lang="en-US" sz="1200" dirty="0"/>
          </a:p>
          <a:p>
            <a:endParaRPr lang="en-IN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4FEC13-1306-4314-A945-EF96231E2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378" y="1532028"/>
            <a:ext cx="2470330" cy="265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186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3290A4-E4ED-44CA-93C6-73390FEBD23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381170" y="4767263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77BD34-DD2C-48E7-9050-F63D08959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9" y="121966"/>
            <a:ext cx="5253483" cy="382564"/>
          </a:xfrm>
        </p:spPr>
        <p:txBody>
          <a:bodyPr/>
          <a:lstStyle/>
          <a:p>
            <a:r>
              <a:rPr lang="en-US" dirty="0"/>
              <a:t>Summary Of Analysis - Bivariate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7AB59-33AF-49AA-968E-9E67620203F4}"/>
              </a:ext>
            </a:extLst>
          </p:cNvPr>
          <p:cNvSpPr txBox="1"/>
          <p:nvPr/>
        </p:nvSpPr>
        <p:spPr>
          <a:xfrm>
            <a:off x="691034" y="837618"/>
            <a:ext cx="3957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Debt to Income  Vs Charged Off Proportion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21D4D7-245A-4503-AB5C-23573FB6257B}"/>
              </a:ext>
            </a:extLst>
          </p:cNvPr>
          <p:cNvSpPr txBox="1"/>
          <p:nvPr/>
        </p:nvSpPr>
        <p:spPr>
          <a:xfrm>
            <a:off x="5158333" y="2694339"/>
            <a:ext cx="37215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Charged off percentage is highest when DTI is greater than 25</a:t>
            </a:r>
          </a:p>
          <a:p>
            <a:endParaRPr lang="en-US" sz="1200" dirty="0"/>
          </a:p>
          <a:p>
            <a:r>
              <a:rPr lang="en-US" sz="1200" dirty="0"/>
              <a:t>Charged off percentage is lowest when DTI is ranging between 0-5</a:t>
            </a:r>
          </a:p>
          <a:p>
            <a:endParaRPr lang="en-US" sz="1200" dirty="0"/>
          </a:p>
          <a:p>
            <a:r>
              <a:rPr lang="en-US" sz="1200" dirty="0"/>
              <a:t>Gradual increase is seen in charged off percentage when DTI increases</a:t>
            </a:r>
            <a:endParaRPr lang="en-IN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7D58ED-F0FE-44A1-88C9-ABF74A4FE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34" y="1381416"/>
            <a:ext cx="3947097" cy="26258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1B18F6-834E-46EB-A25A-B9043AC7B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333" y="1440564"/>
            <a:ext cx="3430130" cy="105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619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3290A4-E4ED-44CA-93C6-73390FEBD23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381170" y="4767263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77BD34-DD2C-48E7-9050-F63D08959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9" y="121966"/>
            <a:ext cx="5253483" cy="382564"/>
          </a:xfrm>
        </p:spPr>
        <p:txBody>
          <a:bodyPr/>
          <a:lstStyle/>
          <a:p>
            <a:r>
              <a:rPr lang="en-US" dirty="0"/>
              <a:t>Summary Of Analysis - Bivariate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7AB59-33AF-49AA-968E-9E67620203F4}"/>
              </a:ext>
            </a:extLst>
          </p:cNvPr>
          <p:cNvSpPr txBox="1"/>
          <p:nvPr/>
        </p:nvSpPr>
        <p:spPr>
          <a:xfrm>
            <a:off x="691034" y="837618"/>
            <a:ext cx="4421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</a:t>
            </a:r>
            <a:r>
              <a:rPr lang="en-US"/>
              <a:t>Funded </a:t>
            </a:r>
            <a:r>
              <a:rPr lang="en-US" dirty="0"/>
              <a:t>A</a:t>
            </a:r>
            <a:r>
              <a:rPr lang="en-US"/>
              <a:t>mount  </a:t>
            </a:r>
            <a:r>
              <a:rPr lang="en-US" dirty="0"/>
              <a:t>Vs Charged Off Proportion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21D4D7-245A-4503-AB5C-23573FB6257B}"/>
              </a:ext>
            </a:extLst>
          </p:cNvPr>
          <p:cNvSpPr txBox="1"/>
          <p:nvPr/>
        </p:nvSpPr>
        <p:spPr>
          <a:xfrm>
            <a:off x="5158333" y="2694339"/>
            <a:ext cx="3721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Charged off percentage is greater when funded amount is 28000+</a:t>
            </a:r>
          </a:p>
          <a:p>
            <a:endParaRPr lang="en-US" sz="1200" dirty="0"/>
          </a:p>
          <a:p>
            <a:r>
              <a:rPr lang="en-US" sz="1200" dirty="0"/>
              <a:t>Charged off percentage is lowest when funded amount is ranging between 7K-14K</a:t>
            </a:r>
          </a:p>
          <a:p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E6E746-30F8-4A12-844E-09162A40F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37" y="1425293"/>
            <a:ext cx="4421454" cy="27924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AA5BE5-0FE1-445F-A66F-0DA5E1AF2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333" y="1460548"/>
            <a:ext cx="3456158" cy="95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768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3290A4-E4ED-44CA-93C6-73390FEBD23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381170" y="4767263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77BD34-DD2C-48E7-9050-F63D08959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9" y="121966"/>
            <a:ext cx="5253483" cy="382564"/>
          </a:xfrm>
        </p:spPr>
        <p:txBody>
          <a:bodyPr/>
          <a:lstStyle/>
          <a:p>
            <a:r>
              <a:rPr lang="en-US" dirty="0"/>
              <a:t>Recommendations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303EB2-E433-4622-A7CC-2F96D40628B4}"/>
              </a:ext>
            </a:extLst>
          </p:cNvPr>
          <p:cNvSpPr txBox="1"/>
          <p:nvPr/>
        </p:nvSpPr>
        <p:spPr>
          <a:xfrm>
            <a:off x="2240629" y="1259921"/>
            <a:ext cx="6107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Continue giving loans to Grade A applicants.  Avoid Grade F applicants  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C4CC78-2E62-41AB-9AE8-6B9A8C6552BC}"/>
              </a:ext>
            </a:extLst>
          </p:cNvPr>
          <p:cNvSpPr txBox="1"/>
          <p:nvPr/>
        </p:nvSpPr>
        <p:spPr>
          <a:xfrm>
            <a:off x="2254592" y="2617545"/>
            <a:ext cx="6086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Reduce giving loans to applicants who borrow the money to start a small business </a:t>
            </a:r>
            <a:endParaRPr lang="en-IN" dirty="0"/>
          </a:p>
        </p:txBody>
      </p:sp>
      <p:pic>
        <p:nvPicPr>
          <p:cNvPr id="9" name="Graphic 8" descr="Lights On with solid fill">
            <a:extLst>
              <a:ext uri="{FF2B5EF4-FFF2-40B4-BE49-F238E27FC236}">
                <a16:creationId xmlns:a16="http://schemas.microsoft.com/office/drawing/2014/main" id="{7073BB7F-3AE6-4436-853A-C7658BAF6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0708" y="1269612"/>
            <a:ext cx="449895" cy="4498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A7CF1CA-95CC-4250-AE15-AE4B11EF9D03}"/>
              </a:ext>
            </a:extLst>
          </p:cNvPr>
          <p:cNvSpPr txBox="1"/>
          <p:nvPr/>
        </p:nvSpPr>
        <p:spPr>
          <a:xfrm>
            <a:off x="2268551" y="2003302"/>
            <a:ext cx="5765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Loans Provided to higher income applicants are relatively safer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E7C831-C7A6-419A-A674-3193E2F74481}"/>
              </a:ext>
            </a:extLst>
          </p:cNvPr>
          <p:cNvSpPr txBox="1"/>
          <p:nvPr/>
        </p:nvSpPr>
        <p:spPr>
          <a:xfrm>
            <a:off x="2268551" y="3413300"/>
            <a:ext cx="5842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Avoid giving loans to those who have publicly known bankruptcy records. Higher the number greater the chance of default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CC5D81-455C-4221-B904-B2AAC354CBAC}"/>
              </a:ext>
            </a:extLst>
          </p:cNvPr>
          <p:cNvSpPr txBox="1"/>
          <p:nvPr/>
        </p:nvSpPr>
        <p:spPr>
          <a:xfrm>
            <a:off x="2268551" y="4209032"/>
            <a:ext cx="6275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lower the loan duration, the lesser the risk</a:t>
            </a:r>
            <a:endParaRPr lang="en-IN" dirty="0"/>
          </a:p>
        </p:txBody>
      </p:sp>
      <p:pic>
        <p:nvPicPr>
          <p:cNvPr id="18" name="Graphic 17" descr="Lights On with solid fill">
            <a:extLst>
              <a:ext uri="{FF2B5EF4-FFF2-40B4-BE49-F238E27FC236}">
                <a16:creationId xmlns:a16="http://schemas.microsoft.com/office/drawing/2014/main" id="{762AC5AE-282D-4D0D-A2DD-5C751763C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6891" y="1953664"/>
            <a:ext cx="449895" cy="449895"/>
          </a:xfrm>
          <a:prstGeom prst="rect">
            <a:avLst/>
          </a:prstGeom>
        </p:spPr>
      </p:pic>
      <p:pic>
        <p:nvPicPr>
          <p:cNvPr id="19" name="Graphic 18" descr="Lights On with solid fill">
            <a:extLst>
              <a:ext uri="{FF2B5EF4-FFF2-40B4-BE49-F238E27FC236}">
                <a16:creationId xmlns:a16="http://schemas.microsoft.com/office/drawing/2014/main" id="{06111F26-E761-484D-B29F-31BC55011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6891" y="2635965"/>
            <a:ext cx="449895" cy="449895"/>
          </a:xfrm>
          <a:prstGeom prst="rect">
            <a:avLst/>
          </a:prstGeom>
        </p:spPr>
      </p:pic>
      <p:pic>
        <p:nvPicPr>
          <p:cNvPr id="20" name="Graphic 19" descr="Lights On with solid fill">
            <a:extLst>
              <a:ext uri="{FF2B5EF4-FFF2-40B4-BE49-F238E27FC236}">
                <a16:creationId xmlns:a16="http://schemas.microsoft.com/office/drawing/2014/main" id="{E48276A3-DFDD-44BB-AC37-EBA483060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6890" y="3400766"/>
            <a:ext cx="449895" cy="449895"/>
          </a:xfrm>
          <a:prstGeom prst="rect">
            <a:avLst/>
          </a:prstGeom>
        </p:spPr>
      </p:pic>
      <p:pic>
        <p:nvPicPr>
          <p:cNvPr id="21" name="Graphic 20" descr="Lights On with solid fill">
            <a:extLst>
              <a:ext uri="{FF2B5EF4-FFF2-40B4-BE49-F238E27FC236}">
                <a16:creationId xmlns:a16="http://schemas.microsoft.com/office/drawing/2014/main" id="{2D875E78-EEC9-4B88-A8D7-7B8373E40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0708" y="4066914"/>
            <a:ext cx="449895" cy="44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0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2" grpId="0"/>
      <p:bldP spid="13" grpId="0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3290A4-E4ED-44CA-93C6-73390FEBD23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381170" y="4767263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77BD34-DD2C-48E7-9050-F63D08959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9" y="121966"/>
            <a:ext cx="5253483" cy="382564"/>
          </a:xfrm>
        </p:spPr>
        <p:txBody>
          <a:bodyPr/>
          <a:lstStyle/>
          <a:p>
            <a:r>
              <a:rPr lang="en-US" dirty="0"/>
              <a:t>Recommendations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303EB2-E433-4622-A7CC-2F96D40628B4}"/>
              </a:ext>
            </a:extLst>
          </p:cNvPr>
          <p:cNvSpPr txBox="1"/>
          <p:nvPr/>
        </p:nvSpPr>
        <p:spPr>
          <a:xfrm>
            <a:off x="2240629" y="1259921"/>
            <a:ext cx="6107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Avoid giving loans to applicants with income group 0-20000 whose loan purpose is for debt consolidation  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C4CC78-2E62-41AB-9AE8-6B9A8C6552BC}"/>
              </a:ext>
            </a:extLst>
          </p:cNvPr>
          <p:cNvSpPr txBox="1"/>
          <p:nvPr/>
        </p:nvSpPr>
        <p:spPr>
          <a:xfrm>
            <a:off x="2254592" y="2617545"/>
            <a:ext cx="6086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Verification expenses can be avoided as they seem to make no impact on charge offs</a:t>
            </a:r>
            <a:endParaRPr lang="en-IN" dirty="0"/>
          </a:p>
        </p:txBody>
      </p:sp>
      <p:pic>
        <p:nvPicPr>
          <p:cNvPr id="9" name="Graphic 8" descr="Lights On with solid fill">
            <a:extLst>
              <a:ext uri="{FF2B5EF4-FFF2-40B4-BE49-F238E27FC236}">
                <a16:creationId xmlns:a16="http://schemas.microsoft.com/office/drawing/2014/main" id="{7073BB7F-3AE6-4436-853A-C7658BAF6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0708" y="1269612"/>
            <a:ext cx="449895" cy="4498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A7CF1CA-95CC-4250-AE15-AE4B11EF9D03}"/>
              </a:ext>
            </a:extLst>
          </p:cNvPr>
          <p:cNvSpPr txBox="1"/>
          <p:nvPr/>
        </p:nvSpPr>
        <p:spPr>
          <a:xfrm>
            <a:off x="2268551" y="2003302"/>
            <a:ext cx="5765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Reduce giving loans to applicants with 20000-60000 income with debt consolidation as purpose of loan as it accounts for 50% default </a:t>
            </a:r>
            <a:endParaRPr lang="en-IN" dirty="0"/>
          </a:p>
        </p:txBody>
      </p:sp>
      <p:pic>
        <p:nvPicPr>
          <p:cNvPr id="18" name="Graphic 17" descr="Lights On with solid fill">
            <a:extLst>
              <a:ext uri="{FF2B5EF4-FFF2-40B4-BE49-F238E27FC236}">
                <a16:creationId xmlns:a16="http://schemas.microsoft.com/office/drawing/2014/main" id="{762AC5AE-282D-4D0D-A2DD-5C751763C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6891" y="1953664"/>
            <a:ext cx="449895" cy="449895"/>
          </a:xfrm>
          <a:prstGeom prst="rect">
            <a:avLst/>
          </a:prstGeom>
        </p:spPr>
      </p:pic>
      <p:pic>
        <p:nvPicPr>
          <p:cNvPr id="19" name="Graphic 18" descr="Lights On with solid fill">
            <a:extLst>
              <a:ext uri="{FF2B5EF4-FFF2-40B4-BE49-F238E27FC236}">
                <a16:creationId xmlns:a16="http://schemas.microsoft.com/office/drawing/2014/main" id="{06111F26-E761-484D-B29F-31BC55011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6891" y="2635965"/>
            <a:ext cx="449895" cy="4498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1EBB88-92CA-41C9-9D9A-BC47A2DED8AA}"/>
              </a:ext>
            </a:extLst>
          </p:cNvPr>
          <p:cNvSpPr txBox="1"/>
          <p:nvPr/>
        </p:nvSpPr>
        <p:spPr>
          <a:xfrm>
            <a:off x="2345331" y="3294632"/>
            <a:ext cx="5870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Avoid giving loans to applicants with DTI greater than 25</a:t>
            </a:r>
            <a:endParaRPr lang="en-IN" dirty="0"/>
          </a:p>
        </p:txBody>
      </p:sp>
      <p:pic>
        <p:nvPicPr>
          <p:cNvPr id="22" name="Graphic 21" descr="Lights On with solid fill">
            <a:extLst>
              <a:ext uri="{FF2B5EF4-FFF2-40B4-BE49-F238E27FC236}">
                <a16:creationId xmlns:a16="http://schemas.microsoft.com/office/drawing/2014/main" id="{E39C4CFF-EABB-468B-AB9A-2074AC84E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18656" y="3256680"/>
            <a:ext cx="449895" cy="4498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F47AEC-ACFA-4EF2-9B6F-71D4DC26628D}"/>
              </a:ext>
            </a:extLst>
          </p:cNvPr>
          <p:cNvSpPr txBox="1"/>
          <p:nvPr/>
        </p:nvSpPr>
        <p:spPr>
          <a:xfrm>
            <a:off x="2345331" y="3936806"/>
            <a:ext cx="5870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Reduce giving loans greater than 28000. Success rate is highest between 7k-14k</a:t>
            </a:r>
            <a:endParaRPr lang="en-IN" dirty="0"/>
          </a:p>
        </p:txBody>
      </p:sp>
      <p:pic>
        <p:nvPicPr>
          <p:cNvPr id="23" name="Graphic 22" descr="Lights On with solid fill">
            <a:extLst>
              <a:ext uri="{FF2B5EF4-FFF2-40B4-BE49-F238E27FC236}">
                <a16:creationId xmlns:a16="http://schemas.microsoft.com/office/drawing/2014/main" id="{52E32528-962A-4D21-BD4D-4D86DDAA7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4697" y="3936806"/>
            <a:ext cx="449895" cy="44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7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2" grpId="0"/>
      <p:bldP spid="7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"/>
          <p:cNvSpPr txBox="1"/>
          <p:nvPr/>
        </p:nvSpPr>
        <p:spPr>
          <a:xfrm>
            <a:off x="555037" y="2571750"/>
            <a:ext cx="6895272" cy="1071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roxima Nova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            Thank you!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roxima Nova"/>
              <a:buNone/>
            </a:pPr>
            <a:endParaRPr lang="en-US" sz="3200" b="0" i="0" u="none" strike="noStrike" cap="none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75" name="Google Shape;37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2370" y="0"/>
            <a:ext cx="1356542" cy="1577482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1"/>
          <p:cNvSpPr txBox="1"/>
          <p:nvPr/>
        </p:nvSpPr>
        <p:spPr>
          <a:xfrm>
            <a:off x="1157111" y="716037"/>
            <a:ext cx="2695698" cy="1311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#LifeKoKaroLift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"/>
          <p:cNvSpPr txBox="1">
            <a:spLocks noGrp="1"/>
          </p:cNvSpPr>
          <p:nvPr>
            <p:ph type="sldNum" idx="12"/>
          </p:nvPr>
        </p:nvSpPr>
        <p:spPr>
          <a:xfrm>
            <a:off x="6616976" y="401240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5242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400" name="Google Shape;400;p4"/>
          <p:cNvSpPr txBox="1">
            <a:spLocks noGrp="1"/>
          </p:cNvSpPr>
          <p:nvPr>
            <p:ph type="title"/>
          </p:nvPr>
        </p:nvSpPr>
        <p:spPr>
          <a:xfrm>
            <a:off x="316678" y="121966"/>
            <a:ext cx="708926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</a:pPr>
            <a:r>
              <a:rPr lang="en-US" dirty="0"/>
              <a:t>Lending Club: EDA Case Study Problem Statement</a:t>
            </a:r>
            <a:endParaRPr dirty="0"/>
          </a:p>
        </p:txBody>
      </p:sp>
      <p:sp>
        <p:nvSpPr>
          <p:cNvPr id="401" name="Google Shape;401;p4"/>
          <p:cNvSpPr/>
          <p:nvPr/>
        </p:nvSpPr>
        <p:spPr>
          <a:xfrm>
            <a:off x="502040" y="879480"/>
            <a:ext cx="3626828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Business Objective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200" dirty="0">
                <a:solidFill>
                  <a:srgbClr val="333333"/>
                </a:solidFill>
                <a:latin typeface="+mn-lt"/>
                <a:ea typeface="Merriweather"/>
                <a:cs typeface="Merriweather"/>
                <a:sym typeface="Merriweather"/>
              </a:rPr>
              <a:t>T</a:t>
            </a:r>
            <a:r>
              <a:rPr lang="en-US" sz="1200" b="0" i="0" u="none" strike="noStrike" cap="none" dirty="0">
                <a:solidFill>
                  <a:srgbClr val="333333"/>
                </a:solidFill>
                <a:latin typeface="+mn-lt"/>
                <a:ea typeface="Merriweather"/>
                <a:cs typeface="Merriweather"/>
                <a:sym typeface="Merriweather"/>
              </a:rPr>
              <a:t>o identify risky loan applicants from the data set </a:t>
            </a:r>
            <a:r>
              <a:rPr lang="en-US" sz="1200" dirty="0">
                <a:solidFill>
                  <a:srgbClr val="333333"/>
                </a:solidFill>
                <a:latin typeface="+mn-lt"/>
                <a:ea typeface="Merriweather"/>
                <a:cs typeface="Merriweather"/>
                <a:sym typeface="Merriweather"/>
              </a:rPr>
              <a:t>so that loans to such applicants can be reduced thereby cutting down the amount of credit loss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Identification of such applicants is the major aim of this case study.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The analysis should also help the company understand the driving factors behind loan default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200" b="0" i="0" u="none" strike="noStrike" cap="none" dirty="0">
              <a:solidFill>
                <a:srgbClr val="333333"/>
              </a:solidFill>
              <a:latin typeface="+mn-lt"/>
              <a:ea typeface="Merriweather"/>
              <a:cs typeface="Merriweather"/>
              <a:sym typeface="Merriweather"/>
            </a:endParaRPr>
          </a:p>
        </p:txBody>
      </p:sp>
      <p:pic>
        <p:nvPicPr>
          <p:cNvPr id="402" name="Google Shape;402;p4" descr="Lending Club: Platform Success but P2P failure? - Digital Innovation and  Transformat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4999" y="800482"/>
            <a:ext cx="4356961" cy="1727656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4"/>
          <p:cNvSpPr txBox="1"/>
          <p:nvPr/>
        </p:nvSpPr>
        <p:spPr>
          <a:xfrm>
            <a:off x="582050" y="2824090"/>
            <a:ext cx="7979899" cy="2139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600"/>
            </a:pPr>
            <a:r>
              <a:rPr lang="en-US" sz="1600" dirty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Current Situation: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the company receives a loan application, it has to make a decision for loan approval based on the applicant’s profile. Two types of risks are associated with the bank’s decision: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applicant is likely to repay the loan, then not approving the loan results in a loss of business to the company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endParaRPr sz="13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applicant is not likely to repay the loan, i.e. he/she is likely to default, then approving the loan may lead to a financial loss for the company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</a:pPr>
            <a:endParaRPr sz="13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434" name="Google Shape;434;p8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5498642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</a:pPr>
            <a:r>
              <a:rPr lang="en-US" dirty="0"/>
              <a:t>Analysis Approach</a:t>
            </a:r>
            <a:endParaRPr dirty="0"/>
          </a:p>
        </p:txBody>
      </p:sp>
      <p:sp>
        <p:nvSpPr>
          <p:cNvPr id="435" name="Google Shape;435;p8"/>
          <p:cNvSpPr txBox="1"/>
          <p:nvPr/>
        </p:nvSpPr>
        <p:spPr>
          <a:xfrm>
            <a:off x="911763" y="896735"/>
            <a:ext cx="760358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understanding</a:t>
            </a:r>
            <a:endParaRPr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430377-FD8E-4A4E-994F-E0150ABA0F9A}"/>
              </a:ext>
            </a:extLst>
          </p:cNvPr>
          <p:cNvSpPr txBox="1"/>
          <p:nvPr/>
        </p:nvSpPr>
        <p:spPr>
          <a:xfrm>
            <a:off x="1354150" y="1758998"/>
            <a:ext cx="68265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</a:t>
            </a:r>
            <a:r>
              <a:rPr lang="en-US" b="1" dirty="0"/>
              <a:t>39717</a:t>
            </a:r>
            <a:r>
              <a:rPr lang="en-US" dirty="0"/>
              <a:t> rows and </a:t>
            </a:r>
            <a:r>
              <a:rPr lang="en-US" b="1" dirty="0"/>
              <a:t>111</a:t>
            </a:r>
            <a:r>
              <a:rPr lang="en-US" dirty="0"/>
              <a:t> columns in the data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numerical variables are </a:t>
            </a:r>
            <a:r>
              <a:rPr lang="en-US" b="1" dirty="0"/>
              <a:t>87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categorical variables are </a:t>
            </a:r>
            <a:r>
              <a:rPr lang="en-US" b="1" dirty="0"/>
              <a:t>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Approximately </a:t>
            </a:r>
            <a:r>
              <a:rPr lang="en-US" b="1" dirty="0"/>
              <a:t>3%</a:t>
            </a:r>
            <a:r>
              <a:rPr lang="en-US" dirty="0"/>
              <a:t> of records are loans that are still </a:t>
            </a:r>
            <a:r>
              <a:rPr lang="en-US" b="1" dirty="0"/>
              <a:t>in progress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Approximately </a:t>
            </a:r>
            <a:r>
              <a:rPr lang="en-US" b="1" dirty="0"/>
              <a:t>14%</a:t>
            </a:r>
            <a:r>
              <a:rPr lang="en-US" dirty="0"/>
              <a:t> loans have </a:t>
            </a:r>
            <a:r>
              <a:rPr lang="en-US" b="1" dirty="0"/>
              <a:t>defaulted</a:t>
            </a:r>
            <a:endParaRPr lang="en-IN" b="1" dirty="0"/>
          </a:p>
        </p:txBody>
      </p:sp>
      <p:pic>
        <p:nvPicPr>
          <p:cNvPr id="6" name="Graphic 5" descr="Database with solid fill">
            <a:extLst>
              <a:ext uri="{FF2B5EF4-FFF2-40B4-BE49-F238E27FC236}">
                <a16:creationId xmlns:a16="http://schemas.microsoft.com/office/drawing/2014/main" id="{EF67D125-5537-466B-A96B-A6D5A19DF0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9447" y="1758998"/>
            <a:ext cx="328068" cy="328068"/>
          </a:xfrm>
          <a:prstGeom prst="rect">
            <a:avLst/>
          </a:prstGeom>
        </p:spPr>
      </p:pic>
      <p:pic>
        <p:nvPicPr>
          <p:cNvPr id="10" name="Graphic 9" descr="Database with solid fill">
            <a:extLst>
              <a:ext uri="{FF2B5EF4-FFF2-40B4-BE49-F238E27FC236}">
                <a16:creationId xmlns:a16="http://schemas.microsoft.com/office/drawing/2014/main" id="{7D737F0F-BCEF-49FE-A282-6061FABDE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9447" y="2571750"/>
            <a:ext cx="328068" cy="328068"/>
          </a:xfrm>
          <a:prstGeom prst="rect">
            <a:avLst/>
          </a:prstGeom>
        </p:spPr>
      </p:pic>
      <p:pic>
        <p:nvPicPr>
          <p:cNvPr id="11" name="Graphic 10" descr="Database with solid fill">
            <a:extLst>
              <a:ext uri="{FF2B5EF4-FFF2-40B4-BE49-F238E27FC236}">
                <a16:creationId xmlns:a16="http://schemas.microsoft.com/office/drawing/2014/main" id="{65B9C8E0-A7EC-453C-B6FC-5EA2B3513A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9447" y="2195907"/>
            <a:ext cx="328068" cy="328068"/>
          </a:xfrm>
          <a:prstGeom prst="rect">
            <a:avLst/>
          </a:prstGeom>
        </p:spPr>
      </p:pic>
      <p:pic>
        <p:nvPicPr>
          <p:cNvPr id="12" name="Graphic 11" descr="Database with solid fill">
            <a:extLst>
              <a:ext uri="{FF2B5EF4-FFF2-40B4-BE49-F238E27FC236}">
                <a16:creationId xmlns:a16="http://schemas.microsoft.com/office/drawing/2014/main" id="{B5A961BA-7161-49D4-B2D6-C271A555A6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9447" y="3462255"/>
            <a:ext cx="328068" cy="328068"/>
          </a:xfrm>
          <a:prstGeom prst="rect">
            <a:avLst/>
          </a:prstGeom>
        </p:spPr>
      </p:pic>
      <p:pic>
        <p:nvPicPr>
          <p:cNvPr id="13" name="Graphic 12" descr="Database with solid fill">
            <a:extLst>
              <a:ext uri="{FF2B5EF4-FFF2-40B4-BE49-F238E27FC236}">
                <a16:creationId xmlns:a16="http://schemas.microsoft.com/office/drawing/2014/main" id="{5A56F2E8-AD2B-496B-BE7B-FA0E76987E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9447" y="3013312"/>
            <a:ext cx="328068" cy="3280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441" name="Google Shape;441;p9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54987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</a:pPr>
            <a:r>
              <a:rPr lang="en-US" dirty="0"/>
              <a:t>Analysis Approach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211FDD-8CCB-4955-864B-059AB3012F89}"/>
              </a:ext>
            </a:extLst>
          </p:cNvPr>
          <p:cNvSpPr txBox="1"/>
          <p:nvPr/>
        </p:nvSpPr>
        <p:spPr>
          <a:xfrm>
            <a:off x="823658" y="796045"/>
            <a:ext cx="3420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Cleaning</a:t>
            </a:r>
            <a:endParaRPr lang="en-IN" b="1" dirty="0"/>
          </a:p>
        </p:txBody>
      </p:sp>
      <p:pic>
        <p:nvPicPr>
          <p:cNvPr id="4" name="Graphic 3" descr="Mop and bucket with solid fill">
            <a:extLst>
              <a:ext uri="{FF2B5EF4-FFF2-40B4-BE49-F238E27FC236}">
                <a16:creationId xmlns:a16="http://schemas.microsoft.com/office/drawing/2014/main" id="{EE2DDC98-A76B-4C95-BE48-7BE65B2D1F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54150" y="1317353"/>
            <a:ext cx="419028" cy="4190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73040C-15A4-4A2D-9AD8-26419B40C173}"/>
              </a:ext>
            </a:extLst>
          </p:cNvPr>
          <p:cNvSpPr txBox="1"/>
          <p:nvPr/>
        </p:nvSpPr>
        <p:spPr>
          <a:xfrm>
            <a:off x="1479792" y="1458852"/>
            <a:ext cx="631005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Dropped all the columns from the data set where all the values are missing or NA(54 Columns)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Dropped all columns where the percentage of missing values were above 60%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Removed columns that are not part of the case study objective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Extracted the number from </a:t>
            </a:r>
            <a:r>
              <a:rPr lang="en-US" b="1" i="1" dirty="0" err="1"/>
              <a:t>emp_length</a:t>
            </a:r>
            <a:r>
              <a:rPr lang="en-US" dirty="0"/>
              <a:t> field and added 0 for missing fields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Baguet Scrip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Stripped % symbol from </a:t>
            </a:r>
            <a:r>
              <a:rPr lang="en-US" b="1" dirty="0" err="1">
                <a:latin typeface="+mj-lt"/>
              </a:rPr>
              <a:t>int_rate</a:t>
            </a:r>
            <a:r>
              <a:rPr lang="en-US" dirty="0">
                <a:latin typeface="+mj-lt"/>
              </a:rPr>
              <a:t> and </a:t>
            </a:r>
            <a:r>
              <a:rPr lang="en-US" b="1" dirty="0" err="1">
                <a:latin typeface="+mj-lt"/>
              </a:rPr>
              <a:t>revol_util</a:t>
            </a:r>
            <a:r>
              <a:rPr lang="en-US" dirty="0">
                <a:latin typeface="+mj-lt"/>
              </a:rPr>
              <a:t> fields to retrieve the numeric value for further calculations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Checked if funded amount invested is lesser than or equal to loan amount or funded 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Graphic 8" descr="Mop and bucket with solid fill">
            <a:extLst>
              <a:ext uri="{FF2B5EF4-FFF2-40B4-BE49-F238E27FC236}">
                <a16:creationId xmlns:a16="http://schemas.microsoft.com/office/drawing/2014/main" id="{91249D44-5AC3-4B58-AA07-BEC7519A28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54150" y="1913148"/>
            <a:ext cx="419028" cy="419028"/>
          </a:xfrm>
          <a:prstGeom prst="rect">
            <a:avLst/>
          </a:prstGeom>
        </p:spPr>
      </p:pic>
      <p:pic>
        <p:nvPicPr>
          <p:cNvPr id="10" name="Graphic 9" descr="Mop and bucket with solid fill">
            <a:extLst>
              <a:ext uri="{FF2B5EF4-FFF2-40B4-BE49-F238E27FC236}">
                <a16:creationId xmlns:a16="http://schemas.microsoft.com/office/drawing/2014/main" id="{C7AF5259-E5F8-4129-937B-68A49FCD5A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47169" y="2553409"/>
            <a:ext cx="419028" cy="419028"/>
          </a:xfrm>
          <a:prstGeom prst="rect">
            <a:avLst/>
          </a:prstGeom>
        </p:spPr>
      </p:pic>
      <p:pic>
        <p:nvPicPr>
          <p:cNvPr id="11" name="Graphic 10" descr="Mop and bucket with solid fill">
            <a:extLst>
              <a:ext uri="{FF2B5EF4-FFF2-40B4-BE49-F238E27FC236}">
                <a16:creationId xmlns:a16="http://schemas.microsoft.com/office/drawing/2014/main" id="{2F0DD0A9-7AC2-4D53-9286-95EC913B13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54150" y="3018906"/>
            <a:ext cx="419028" cy="419028"/>
          </a:xfrm>
          <a:prstGeom prst="rect">
            <a:avLst/>
          </a:prstGeom>
        </p:spPr>
      </p:pic>
      <p:pic>
        <p:nvPicPr>
          <p:cNvPr id="12" name="Graphic 11" descr="Mop and bucket with solid fill">
            <a:extLst>
              <a:ext uri="{FF2B5EF4-FFF2-40B4-BE49-F238E27FC236}">
                <a16:creationId xmlns:a16="http://schemas.microsoft.com/office/drawing/2014/main" id="{D70FA8AA-7D4B-4BDD-8169-383AB4EA77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54150" y="3685429"/>
            <a:ext cx="419028" cy="419028"/>
          </a:xfrm>
          <a:prstGeom prst="rect">
            <a:avLst/>
          </a:prstGeom>
        </p:spPr>
      </p:pic>
      <p:pic>
        <p:nvPicPr>
          <p:cNvPr id="13" name="Graphic 12" descr="Mop and bucket with solid fill">
            <a:extLst>
              <a:ext uri="{FF2B5EF4-FFF2-40B4-BE49-F238E27FC236}">
                <a16:creationId xmlns:a16="http://schemas.microsoft.com/office/drawing/2014/main" id="{D013BD05-52E9-434E-A331-3E32B5F44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47169" y="4280984"/>
            <a:ext cx="419028" cy="41902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448" name="Google Shape;448;p10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5498642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</a:pPr>
            <a:r>
              <a:rPr lang="en-US" dirty="0"/>
              <a:t>Analysis Approach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BA35CD-77DB-40AD-B1DD-759123343442}"/>
              </a:ext>
            </a:extLst>
          </p:cNvPr>
          <p:cNvSpPr txBox="1"/>
          <p:nvPr/>
        </p:nvSpPr>
        <p:spPr>
          <a:xfrm>
            <a:off x="781777" y="949301"/>
            <a:ext cx="2917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Analysis</a:t>
            </a:r>
            <a:endParaRPr lang="en-IN" b="1" dirty="0"/>
          </a:p>
        </p:txBody>
      </p:sp>
      <p:pic>
        <p:nvPicPr>
          <p:cNvPr id="5" name="Graphic 4" descr="Research with solid fill">
            <a:extLst>
              <a:ext uri="{FF2B5EF4-FFF2-40B4-BE49-F238E27FC236}">
                <a16:creationId xmlns:a16="http://schemas.microsoft.com/office/drawing/2014/main" id="{F08FC8AB-D87D-49B7-825A-F84A4A2DC3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46753" y="1579484"/>
            <a:ext cx="433205" cy="433205"/>
          </a:xfrm>
          <a:prstGeom prst="rect">
            <a:avLst/>
          </a:prstGeom>
        </p:spPr>
      </p:pic>
      <p:pic>
        <p:nvPicPr>
          <p:cNvPr id="9" name="Graphic 8" descr="Research with solid fill">
            <a:extLst>
              <a:ext uri="{FF2B5EF4-FFF2-40B4-BE49-F238E27FC236}">
                <a16:creationId xmlns:a16="http://schemas.microsoft.com/office/drawing/2014/main" id="{1EE5BBD8-1253-4205-AACD-98FB91AAE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46752" y="2244722"/>
            <a:ext cx="433205" cy="433205"/>
          </a:xfrm>
          <a:prstGeom prst="rect">
            <a:avLst/>
          </a:prstGeom>
        </p:spPr>
      </p:pic>
      <p:pic>
        <p:nvPicPr>
          <p:cNvPr id="10" name="Graphic 9" descr="Research with solid fill">
            <a:extLst>
              <a:ext uri="{FF2B5EF4-FFF2-40B4-BE49-F238E27FC236}">
                <a16:creationId xmlns:a16="http://schemas.microsoft.com/office/drawing/2014/main" id="{5523A137-167E-4F47-B9AC-95FDE58AA2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46752" y="2994449"/>
            <a:ext cx="433205" cy="433205"/>
          </a:xfrm>
          <a:prstGeom prst="rect">
            <a:avLst/>
          </a:prstGeom>
        </p:spPr>
      </p:pic>
      <p:pic>
        <p:nvPicPr>
          <p:cNvPr id="11" name="Graphic 10" descr="Research with solid fill">
            <a:extLst>
              <a:ext uri="{FF2B5EF4-FFF2-40B4-BE49-F238E27FC236}">
                <a16:creationId xmlns:a16="http://schemas.microsoft.com/office/drawing/2014/main" id="{15537FF9-7364-49ED-A38E-D2207D5387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46752" y="3666684"/>
            <a:ext cx="433205" cy="4332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DD5D1E-86FA-4187-8C73-420B922FBBC7}"/>
              </a:ext>
            </a:extLst>
          </p:cNvPr>
          <p:cNvSpPr txBox="1"/>
          <p:nvPr/>
        </p:nvSpPr>
        <p:spPr>
          <a:xfrm>
            <a:off x="1982582" y="1620903"/>
            <a:ext cx="659624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Analyzed Single columns individually (Univariate)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Analyzed 2 columns at a time and checked if there were any relation between them(Bivariate)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r>
              <a:rPr lang="en-US" dirty="0"/>
              <a:t>Checked if columns are dependent/related with each other(correlation)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Visualization graphs were plotted to enhance the understanding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3290A4-E4ED-44CA-93C6-73390FEBD23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381170" y="4767263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77BD34-DD2C-48E7-9050-F63D08959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Analysis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7AB59-33AF-49AA-968E-9E67620203F4}"/>
              </a:ext>
            </a:extLst>
          </p:cNvPr>
          <p:cNvSpPr txBox="1"/>
          <p:nvPr/>
        </p:nvSpPr>
        <p:spPr>
          <a:xfrm>
            <a:off x="670095" y="837618"/>
            <a:ext cx="1898602" cy="30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Univariate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8B97FC-5B91-45A3-A4B4-043729F95A77}"/>
              </a:ext>
            </a:extLst>
          </p:cNvPr>
          <p:cNvSpPr txBox="1"/>
          <p:nvPr/>
        </p:nvSpPr>
        <p:spPr>
          <a:xfrm>
            <a:off x="5172293" y="2261570"/>
            <a:ext cx="31201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</a:t>
            </a:r>
            <a:r>
              <a:rPr lang="en-US" b="1" dirty="0"/>
              <a:t>Loan Status</a:t>
            </a:r>
          </a:p>
          <a:p>
            <a:endParaRPr lang="en-US" dirty="0"/>
          </a:p>
          <a:p>
            <a:r>
              <a:rPr lang="en-US" dirty="0"/>
              <a:t>14% of the loans are Charged Off, meanwhile 82 % loans are Fully Paid </a:t>
            </a:r>
            <a:endParaRPr lang="en-IN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627263-7649-4B16-9F13-A4A0BF4EB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34" y="1549271"/>
            <a:ext cx="4096631" cy="305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857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3290A4-E4ED-44CA-93C6-73390FEBD2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77BD34-DD2C-48E7-9050-F63D08959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Analysis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7AB59-33AF-49AA-968E-9E67620203F4}"/>
              </a:ext>
            </a:extLst>
          </p:cNvPr>
          <p:cNvSpPr txBox="1"/>
          <p:nvPr/>
        </p:nvSpPr>
        <p:spPr>
          <a:xfrm>
            <a:off x="691035" y="837618"/>
            <a:ext cx="1898602" cy="30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Univariate</a:t>
            </a:r>
            <a:endParaRPr lang="en-IN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6FB7D4-15CF-496E-95E4-A9E40119B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031" y="1311702"/>
            <a:ext cx="2837432" cy="18097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441906-74D4-46B1-AD9B-607B915FCC38}"/>
              </a:ext>
            </a:extLst>
          </p:cNvPr>
          <p:cNvSpPr txBox="1"/>
          <p:nvPr/>
        </p:nvSpPr>
        <p:spPr>
          <a:xfrm>
            <a:off x="4822682" y="1311702"/>
            <a:ext cx="30642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</a:t>
            </a:r>
            <a:r>
              <a:rPr lang="en-US" b="1" dirty="0"/>
              <a:t>Purpose of Loan</a:t>
            </a:r>
          </a:p>
          <a:p>
            <a:endParaRPr lang="en-US" b="1" dirty="0"/>
          </a:p>
          <a:p>
            <a:r>
              <a:rPr lang="en-US" dirty="0"/>
              <a:t>Most of the loans were taken for the purpose of debt consolidation(47%) &amp; paying credit card bill(13%).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8B97FC-5B91-45A3-A4B4-043729F95A77}"/>
              </a:ext>
            </a:extLst>
          </p:cNvPr>
          <p:cNvSpPr txBox="1"/>
          <p:nvPr/>
        </p:nvSpPr>
        <p:spPr>
          <a:xfrm>
            <a:off x="4897886" y="3288431"/>
            <a:ext cx="31201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</a:t>
            </a:r>
            <a:r>
              <a:rPr lang="en-US" b="1" dirty="0"/>
              <a:t>Verification Status</a:t>
            </a:r>
          </a:p>
          <a:p>
            <a:endParaRPr lang="en-US" b="1" dirty="0"/>
          </a:p>
          <a:p>
            <a:r>
              <a:rPr lang="en-US" dirty="0"/>
              <a:t>43% are Not verified</a:t>
            </a:r>
          </a:p>
          <a:p>
            <a:r>
              <a:rPr lang="en-US" dirty="0"/>
              <a:t>31% are Verified</a:t>
            </a:r>
          </a:p>
          <a:p>
            <a:r>
              <a:rPr lang="en-US" dirty="0"/>
              <a:t>25% are Source Verified</a:t>
            </a: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4E607AC-3847-4DED-9F17-685EE5300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963" y="3288431"/>
            <a:ext cx="2761500" cy="173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005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3290A4-E4ED-44CA-93C6-73390FEBD2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77BD34-DD2C-48E7-9050-F63D08959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Analysis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7AB59-33AF-49AA-968E-9E67620203F4}"/>
              </a:ext>
            </a:extLst>
          </p:cNvPr>
          <p:cNvSpPr txBox="1"/>
          <p:nvPr/>
        </p:nvSpPr>
        <p:spPr>
          <a:xfrm>
            <a:off x="691035" y="837618"/>
            <a:ext cx="1898602" cy="30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Univariate</a:t>
            </a:r>
            <a:endParaRPr lang="en-IN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441906-74D4-46B1-AD9B-607B915FCC38}"/>
              </a:ext>
            </a:extLst>
          </p:cNvPr>
          <p:cNvSpPr txBox="1"/>
          <p:nvPr/>
        </p:nvSpPr>
        <p:spPr>
          <a:xfrm>
            <a:off x="4983830" y="1421697"/>
            <a:ext cx="344121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</a:t>
            </a:r>
            <a:r>
              <a:rPr lang="en-US" b="1" dirty="0"/>
              <a:t>State</a:t>
            </a:r>
          </a:p>
          <a:p>
            <a:endParaRPr lang="en-US" dirty="0"/>
          </a:p>
          <a:p>
            <a:r>
              <a:rPr lang="en-US" dirty="0"/>
              <a:t>18% loans are offered to State of CA</a:t>
            </a:r>
          </a:p>
          <a:p>
            <a:r>
              <a:rPr lang="en-US" dirty="0"/>
              <a:t> 9% loans are offered to State of NY </a:t>
            </a:r>
          </a:p>
          <a:p>
            <a:r>
              <a:rPr lang="en-US" dirty="0"/>
              <a:t> 7% Offered to state of FL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8B97FC-5B91-45A3-A4B4-043729F95A77}"/>
              </a:ext>
            </a:extLst>
          </p:cNvPr>
          <p:cNvSpPr txBox="1"/>
          <p:nvPr/>
        </p:nvSpPr>
        <p:spPr>
          <a:xfrm>
            <a:off x="4922286" y="3216251"/>
            <a:ext cx="31201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</a:t>
            </a:r>
            <a:r>
              <a:rPr lang="en-US" b="1" dirty="0"/>
              <a:t>Home Ownership</a:t>
            </a:r>
            <a:r>
              <a:rPr lang="en-US" dirty="0"/>
              <a:t>   </a:t>
            </a:r>
          </a:p>
          <a:p>
            <a:endParaRPr lang="en-US" dirty="0"/>
          </a:p>
          <a:p>
            <a:r>
              <a:rPr lang="en-US" dirty="0"/>
              <a:t>47% are applicants who stay on rent</a:t>
            </a:r>
          </a:p>
          <a:p>
            <a:r>
              <a:rPr lang="en-US" dirty="0"/>
              <a:t>44% stay in Mortgage</a:t>
            </a:r>
          </a:p>
          <a:p>
            <a:r>
              <a:rPr lang="en-US" dirty="0"/>
              <a:t>8% are staying in their own home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DCD283-F43B-4D4A-9E44-BFEEFB883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674" y="1421697"/>
            <a:ext cx="2986731" cy="14471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54E0F4-7EDD-438B-B976-F2B73527B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362" y="3216251"/>
            <a:ext cx="2997354" cy="155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088386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_UPGRAD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3254</TotalTime>
  <Words>1333</Words>
  <Application>Microsoft Office PowerPoint</Application>
  <PresentationFormat>On-screen Show (16:9)</PresentationFormat>
  <Paragraphs>229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Helvetica Neue</vt:lpstr>
      <vt:lpstr>Roboto</vt:lpstr>
      <vt:lpstr>Arial</vt:lpstr>
      <vt:lpstr>Proxima Nova</vt:lpstr>
      <vt:lpstr>Calibri</vt:lpstr>
      <vt:lpstr>Baguet Script</vt:lpstr>
      <vt:lpstr>MASTER_UPGRAD</vt:lpstr>
      <vt:lpstr>PowerPoint Presentation</vt:lpstr>
      <vt:lpstr>PowerPoint Presentation</vt:lpstr>
      <vt:lpstr>Lending Club: EDA Case Study Problem Statement</vt:lpstr>
      <vt:lpstr>Analysis Approach</vt:lpstr>
      <vt:lpstr>Analysis Approach</vt:lpstr>
      <vt:lpstr>Analysis Approach</vt:lpstr>
      <vt:lpstr>Summary Of Analysis</vt:lpstr>
      <vt:lpstr>Summary Of Analysis</vt:lpstr>
      <vt:lpstr>Summary Of Analysis</vt:lpstr>
      <vt:lpstr>Summary Of Analysis</vt:lpstr>
      <vt:lpstr>Summary Of Analysis</vt:lpstr>
      <vt:lpstr>Summary Of Analysis</vt:lpstr>
      <vt:lpstr>Summary Of Analysis</vt:lpstr>
      <vt:lpstr>Summary Of Analysis - Bivariate</vt:lpstr>
      <vt:lpstr>Summary Of Analysis - Bivariate</vt:lpstr>
      <vt:lpstr>Summary Of Analysis - Bivariate</vt:lpstr>
      <vt:lpstr>Summary Of Analysis - Bivariate</vt:lpstr>
      <vt:lpstr>Summary Of Analysis - Bivariate</vt:lpstr>
      <vt:lpstr>Summary Of Analysis - Bivariate</vt:lpstr>
      <vt:lpstr>Summary Of Analysis - Bivariate</vt:lpstr>
      <vt:lpstr>Summary Of Analysis - Bivariate</vt:lpstr>
      <vt:lpstr>Summary Of Analysis - Bivariate</vt:lpstr>
      <vt:lpstr>Summary Of Analysis - Bivariate</vt:lpstr>
      <vt:lpstr>Recommendations</vt:lpstr>
      <vt:lpstr>Recommendations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harsh.asiwal@gmail.com</dc:creator>
  <cp:lastModifiedBy>Krishna, Mahesh</cp:lastModifiedBy>
  <cp:revision>41</cp:revision>
  <dcterms:created xsi:type="dcterms:W3CDTF">2019-01-02T10:18:22Z</dcterms:created>
  <dcterms:modified xsi:type="dcterms:W3CDTF">2022-12-07T15:27:33Z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3094ff5-79ca-456b-95f6-d578316a3809_Enabled">
    <vt:lpwstr>true</vt:lpwstr>
  </property>
  <property fmtid="{D5CDD505-2E9C-101B-9397-08002B2CF9AE}" pid="3" name="MSIP_Label_73094ff5-79ca-456b-95f6-d578316a3809_SetDate">
    <vt:lpwstr>2022-12-04T16:14:14Z</vt:lpwstr>
  </property>
  <property fmtid="{D5CDD505-2E9C-101B-9397-08002B2CF9AE}" pid="4" name="MSIP_Label_73094ff5-79ca-456b-95f6-d578316a3809_Method">
    <vt:lpwstr>Privileged</vt:lpwstr>
  </property>
  <property fmtid="{D5CDD505-2E9C-101B-9397-08002B2CF9AE}" pid="5" name="MSIP_Label_73094ff5-79ca-456b-95f6-d578316a3809_Name">
    <vt:lpwstr>Public</vt:lpwstr>
  </property>
  <property fmtid="{D5CDD505-2E9C-101B-9397-08002B2CF9AE}" pid="6" name="MSIP_Label_73094ff5-79ca-456b-95f6-d578316a3809_SiteId">
    <vt:lpwstr>771c9c47-7f24-44dc-958e-34f8713a8394</vt:lpwstr>
  </property>
  <property fmtid="{D5CDD505-2E9C-101B-9397-08002B2CF9AE}" pid="7" name="MSIP_Label_73094ff5-79ca-456b-95f6-d578316a3809_ActionId">
    <vt:lpwstr>e4bac884-cfe1-4edf-b395-d92dbb773bf3</vt:lpwstr>
  </property>
  <property fmtid="{D5CDD505-2E9C-101B-9397-08002B2CF9AE}" pid="8" name="MSIP_Label_73094ff5-79ca-456b-95f6-d578316a3809_ContentBits">
    <vt:lpwstr>0</vt:lpwstr>
  </property>
</Properties>
</file>