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3" r:id="rId5"/>
    <p:sldId id="264" r:id="rId6"/>
    <p:sldId id="265" r:id="rId7"/>
    <p:sldId id="281" r:id="rId8"/>
    <p:sldId id="278" r:id="rId9"/>
    <p:sldId id="279" r:id="rId10"/>
    <p:sldId id="280" r:id="rId11"/>
    <p:sldId id="295" r:id="rId12"/>
    <p:sldId id="282" r:id="rId13"/>
    <p:sldId id="296" r:id="rId14"/>
    <p:sldId id="283" r:id="rId15"/>
    <p:sldId id="284" r:id="rId16"/>
    <p:sldId id="297" r:id="rId17"/>
    <p:sldId id="285" r:id="rId18"/>
    <p:sldId id="286" r:id="rId19"/>
    <p:sldId id="287" r:id="rId20"/>
    <p:sldId id="288" r:id="rId21"/>
    <p:sldId id="289" r:id="rId22"/>
    <p:sldId id="292" r:id="rId23"/>
    <p:sldId id="293" r:id="rId24"/>
    <p:sldId id="290" r:id="rId25"/>
    <p:sldId id="291" r:id="rId26"/>
    <p:sldId id="294" r:id="rId27"/>
  </p:sldIdLst>
  <p:sldSz cx="9144000" cy="5143500" type="screen16x9"/>
  <p:notesSz cx="6858000" cy="9144000"/>
  <p:embeddedFontLst>
    <p:embeddedFont>
      <p:font typeface="Baguet Script" panose="00000500000000000000" pitchFamily="2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TePly4XSeYEMgyWbw4+jt6Vv5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078EF6-13F5-44FA-9DF9-30A73942A2B0}">
  <a:tblStyle styleId="{9F078EF6-13F5-44FA-9DF9-30A73942A2B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8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8512"/>
        <c:axId val="1321412864"/>
      </c:barChart>
      <c:catAx>
        <c:axId val="1321408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12864"/>
        <c:crosses val="autoZero"/>
        <c:auto val="1"/>
        <c:lblAlgn val="ctr"/>
        <c:lblOffset val="100"/>
        <c:noMultiLvlLbl val="0"/>
      </c:catAx>
      <c:valAx>
        <c:axId val="132141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8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4160"/>
        <c:axId val="1321403072"/>
      </c:barChart>
      <c:catAx>
        <c:axId val="13214041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3072"/>
        <c:crosses val="autoZero"/>
        <c:auto val="1"/>
        <c:lblAlgn val="ctr"/>
        <c:lblOffset val="100"/>
        <c:noMultiLvlLbl val="0"/>
      </c:catAx>
      <c:valAx>
        <c:axId val="132140307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41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4704"/>
        <c:axId val="1321405792"/>
      </c:barChart>
      <c:catAx>
        <c:axId val="1321404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5792"/>
        <c:crosses val="autoZero"/>
        <c:auto val="1"/>
        <c:lblAlgn val="ctr"/>
        <c:lblOffset val="100"/>
        <c:noMultiLvlLbl val="0"/>
      </c:catAx>
      <c:valAx>
        <c:axId val="13214057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4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6880"/>
        <c:axId val="1321409056"/>
      </c:barChart>
      <c:catAx>
        <c:axId val="13214068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9056"/>
        <c:crosses val="autoZero"/>
        <c:auto val="1"/>
        <c:lblAlgn val="ctr"/>
        <c:lblOffset val="100"/>
        <c:noMultiLvlLbl val="0"/>
      </c:catAx>
      <c:valAx>
        <c:axId val="13214090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68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543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1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5_Section Head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32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173" name="Google Shape;173;p3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2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3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dt" idx="10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32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187" name="Google Shape;187;p3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32"/>
          <p:cNvSpPr txBox="1">
            <a:spLocks noGrp="1"/>
          </p:cNvSpPr>
          <p:nvPr>
            <p:ph type="body" idx="4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5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Title and TImeline Infographic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2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3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4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5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6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7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8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9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3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4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5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6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7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8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9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20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2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22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23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Title and Line Char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34"/>
          <p:cNvGraphicFramePr/>
          <p:nvPr/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9" name="Google Shape;229;p34"/>
          <p:cNvGraphicFramePr/>
          <p:nvPr/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2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3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4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5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body" idx="6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7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34"/>
          <p:cNvSpPr>
            <a:spLocks noGrp="1"/>
          </p:cNvSpPr>
          <p:nvPr>
            <p:ph type="chart" idx="8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34"/>
          <p:cNvGraphicFramePr/>
          <p:nvPr/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0" name="Google Shape;240;p34"/>
          <p:cNvGraphicFramePr/>
          <p:nvPr/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1" name="Google Shape;241;p3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Title and Doughnut Chart 2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7" name="Google Shape;247;p35"/>
          <p:cNvGraphicFramePr/>
          <p:nvPr/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8" name="Google Shape;248;p35"/>
          <p:cNvGraphicFramePr/>
          <p:nvPr/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9" name="Google Shape;249;p35"/>
          <p:cNvGraphicFramePr/>
          <p:nvPr/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0" name="Google Shape;250;p35"/>
          <p:cNvSpPr txBox="1">
            <a:spLocks noGrp="1"/>
          </p:cNvSpPr>
          <p:nvPr>
            <p:ph type="body" idx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2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3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4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254" name="Google Shape;254;p35"/>
          <p:cNvGraphicFramePr/>
          <p:nvPr/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5" name="Google Shape;255;p35"/>
          <p:cNvGraphicFramePr/>
          <p:nvPr/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56" name="Google Shape;256;p35"/>
          <p:cNvGraphicFramePr/>
          <p:nvPr/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7" name="Google Shape;257;p35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Title and Infograhic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63" name="Google Shape;263;p36"/>
          <p:cNvGraphicFramePr/>
          <p:nvPr/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>
            <a:spLocks noGrp="1"/>
          </p:cNvSpPr>
          <p:nvPr>
            <p:ph type="body" idx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2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3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4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5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6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7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36"/>
          <p:cNvSpPr txBox="1">
            <a:spLocks noGrp="1"/>
          </p:cNvSpPr>
          <p:nvPr>
            <p:ph type="body" idx="8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9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body" idx="13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14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5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16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body" idx="17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36"/>
          <p:cNvSpPr txBox="1">
            <a:spLocks noGrp="1"/>
          </p:cNvSpPr>
          <p:nvPr>
            <p:ph type="body" idx="18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body" idx="19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36"/>
          <p:cNvSpPr txBox="1">
            <a:spLocks noGrp="1"/>
          </p:cNvSpPr>
          <p:nvPr>
            <p:ph type="body" idx="20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36"/>
          <p:cNvSpPr txBox="1">
            <a:spLocks noGrp="1"/>
          </p:cNvSpPr>
          <p:nvPr>
            <p:ph type="body" idx="2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84" name="Google Shape;28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7" name="Google Shape;28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Title and Infographic 2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p37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 txBox="1">
            <a:spLocks noGrp="1"/>
          </p:cNvSpPr>
          <p:nvPr>
            <p:ph type="body" idx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body" idx="2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3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37"/>
          <p:cNvSpPr txBox="1">
            <a:spLocks noGrp="1"/>
          </p:cNvSpPr>
          <p:nvPr>
            <p:ph type="body" idx="4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37"/>
          <p:cNvSpPr txBox="1">
            <a:spLocks noGrp="1"/>
          </p:cNvSpPr>
          <p:nvPr>
            <p:ph type="body" idx="5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body" idx="6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body" idx="7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body" idx="8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body" idx="9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body" idx="13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Title and Infographic 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38"/>
          <p:cNvSpPr txBox="1">
            <a:spLocks noGrp="1"/>
          </p:cNvSpPr>
          <p:nvPr>
            <p:ph type="body" idx="2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3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body" idx="4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body" idx="5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38"/>
          <p:cNvSpPr txBox="1">
            <a:spLocks noGrp="1"/>
          </p:cNvSpPr>
          <p:nvPr>
            <p:ph type="body" idx="6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body" idx="7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38"/>
          <p:cNvSpPr txBox="1">
            <a:spLocks noGrp="1"/>
          </p:cNvSpPr>
          <p:nvPr>
            <p:ph type="body" idx="8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body" idx="9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body" idx="13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body" idx="14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5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16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38"/>
          <p:cNvSpPr txBox="1">
            <a:spLocks noGrp="1"/>
          </p:cNvSpPr>
          <p:nvPr>
            <p:ph type="body" idx="17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38"/>
          <p:cNvSpPr txBox="1">
            <a:spLocks noGrp="1"/>
          </p:cNvSpPr>
          <p:nvPr>
            <p:ph type="body" idx="18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19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3" name="Google Shape;323;p38"/>
          <p:cNvSpPr txBox="1">
            <a:spLocks noGrp="1"/>
          </p:cNvSpPr>
          <p:nvPr>
            <p:ph type="body" idx="20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2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38"/>
          <p:cNvSpPr txBox="1">
            <a:spLocks noGrp="1"/>
          </p:cNvSpPr>
          <p:nvPr>
            <p:ph type="body" idx="22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38"/>
          <p:cNvSpPr txBox="1">
            <a:spLocks noGrp="1"/>
          </p:cNvSpPr>
          <p:nvPr>
            <p:ph type="body" idx="23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24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38"/>
          <p:cNvSpPr txBox="1">
            <a:spLocks noGrp="1"/>
          </p:cNvSpPr>
          <p:nvPr>
            <p:ph type="body" idx="25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38"/>
          <p:cNvSpPr txBox="1">
            <a:spLocks noGrp="1"/>
          </p:cNvSpPr>
          <p:nvPr>
            <p:ph type="body" idx="26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27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31" name="Google Shape;331;p38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332" name="Google Shape;332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9" name="Google Shape;349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 txBox="1">
            <a:spLocks noGrp="1"/>
          </p:cNvSpPr>
          <p:nvPr>
            <p:ph type="body" idx="28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0" name="Google Shape;360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39"/>
          <p:cNvSpPr txBox="1">
            <a:spLocks noGrp="1"/>
          </p:cNvSpPr>
          <p:nvPr>
            <p:ph type="body" idx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5" name="Google Shape;365;p39"/>
          <p:cNvSpPr>
            <a:spLocks noGrp="1"/>
          </p:cNvSpPr>
          <p:nvPr>
            <p:ph type="chart" idx="2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8" name="Google Shape;36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5990568" cy="56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1_Divi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6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6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3 picture with caption">
  <p:cSld name="Title and 3 picture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7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1445363" y="1382268"/>
            <a:ext cx="1668121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64" name="Google Shape;64;p27"/>
          <p:cNvSpPr>
            <a:spLocks noGrp="1"/>
          </p:cNvSpPr>
          <p:nvPr>
            <p:ph type="pic" idx="3"/>
          </p:nvPr>
        </p:nvSpPr>
        <p:spPr>
          <a:xfrm>
            <a:off x="3744984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65" name="Google Shape;65;p27"/>
          <p:cNvSpPr>
            <a:spLocks noGrp="1"/>
          </p:cNvSpPr>
          <p:nvPr>
            <p:ph type="pic" idx="4"/>
          </p:nvPr>
        </p:nvSpPr>
        <p:spPr>
          <a:xfrm>
            <a:off x="6055443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66" name="Google Shape;66;p27"/>
          <p:cNvSpPr txBox="1">
            <a:spLocks noGrp="1"/>
          </p:cNvSpPr>
          <p:nvPr>
            <p:ph type="body" idx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5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6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7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8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9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629841" y="616199"/>
            <a:ext cx="3612150" cy="43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8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8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8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8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8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8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8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2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3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body" idx="4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5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body" idx="6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7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8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8"/>
          <p:cNvSpPr/>
          <p:nvPr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8"/>
          <p:cNvSpPr/>
          <p:nvPr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8"/>
          <p:cNvSpPr/>
          <p:nvPr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8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8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8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8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8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9"/>
          <p:cNvSpPr>
            <a:spLocks noGrp="1"/>
          </p:cNvSpPr>
          <p:nvPr>
            <p:ph type="pic" idx="2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9"/>
          <p:cNvSpPr txBox="1">
            <a:spLocks noGrp="1"/>
          </p:cNvSpPr>
          <p:nvPr>
            <p:ph type="body" idx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2 pictures">
  <p:cSld name="Title and 2 picture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0"/>
          <p:cNvSpPr txBox="1">
            <a:spLocks noGrp="1"/>
          </p:cNvSpPr>
          <p:nvPr>
            <p:ph type="title"/>
          </p:nvPr>
        </p:nvSpPr>
        <p:spPr>
          <a:xfrm>
            <a:off x="642473" y="546498"/>
            <a:ext cx="5902706" cy="56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0"/>
          <p:cNvSpPr>
            <a:spLocks noGrp="1"/>
          </p:cNvSpPr>
          <p:nvPr>
            <p:ph type="pic" idx="2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30"/>
          <p:cNvSpPr>
            <a:spLocks noGrp="1"/>
          </p:cNvSpPr>
          <p:nvPr>
            <p:ph type="pic" idx="3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sz="131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64247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0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cons and Content">
  <p:cSld name="Title, Icons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 txBox="1">
            <a:spLocks noGrp="1"/>
          </p:cNvSpPr>
          <p:nvPr>
            <p:ph type="body" idx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body" idx="2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3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4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5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6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7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body" idx="8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9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body" idx="13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20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"/>
          <p:cNvSpPr txBox="1"/>
          <p:nvPr/>
        </p:nvSpPr>
        <p:spPr>
          <a:xfrm>
            <a:off x="555037" y="2571750"/>
            <a:ext cx="6895272" cy="107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Lending Club Case Study: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Analysis and Recommendation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By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1200" b="1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Abs Varkey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1200" b="1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Mahesh Krishna</a:t>
            </a:r>
            <a:endParaRPr sz="1200" b="1" i="1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5" name="Google Shape;3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"/>
          <p:cNvSpPr txBox="1"/>
          <p:nvPr/>
        </p:nvSpPr>
        <p:spPr>
          <a:xfrm>
            <a:off x="1157111" y="716037"/>
            <a:ext cx="2695698" cy="131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155957" y="4020398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5" y="837618"/>
            <a:ext cx="189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Univariate</a:t>
            </a:r>
            <a:endParaRPr lang="en-IN" b="1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41906-74D4-46B1-AD9B-607B915FCC38}"/>
              </a:ext>
            </a:extLst>
          </p:cNvPr>
          <p:cNvSpPr txBox="1"/>
          <p:nvPr/>
        </p:nvSpPr>
        <p:spPr>
          <a:xfrm>
            <a:off x="5857158" y="1350222"/>
            <a:ext cx="34412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Final Funded Amount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Most of the loan amounts that are approved are in the range of </a:t>
            </a:r>
          </a:p>
          <a:p>
            <a:pPr algn="ctr"/>
            <a:r>
              <a:rPr lang="en-US" b="1" dirty="0"/>
              <a:t>5000 – 15000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B97FC-5B91-45A3-A4B4-043729F95A77}"/>
              </a:ext>
            </a:extLst>
          </p:cNvPr>
          <p:cNvSpPr txBox="1"/>
          <p:nvPr/>
        </p:nvSpPr>
        <p:spPr>
          <a:xfrm>
            <a:off x="5954064" y="2847914"/>
            <a:ext cx="3120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Interest Rate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Interest rate at which the loan is offered falls in the range of </a:t>
            </a:r>
          </a:p>
          <a:p>
            <a:pPr algn="ctr"/>
            <a:r>
              <a:rPr lang="en-US" b="1" dirty="0"/>
              <a:t>10% to 15 %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FA06E-CB24-425A-A7A8-227FAB42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9" y="1316430"/>
            <a:ext cx="2977770" cy="1464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382529-AFAC-431E-904E-2DC45452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414" y="1350222"/>
            <a:ext cx="2547498" cy="1414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AE287D-D185-44FD-9E68-F5F28EA5E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449" y="2764878"/>
            <a:ext cx="2658069" cy="1518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6639B-923E-42A3-BF3C-04B4E4398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79" y="2765235"/>
            <a:ext cx="2874805" cy="16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70095" y="837618"/>
            <a:ext cx="1898602" cy="3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41906-74D4-46B1-AD9B-607B915FCC38}"/>
              </a:ext>
            </a:extLst>
          </p:cNvPr>
          <p:cNvSpPr txBox="1"/>
          <p:nvPr/>
        </p:nvSpPr>
        <p:spPr>
          <a:xfrm>
            <a:off x="5123432" y="1682217"/>
            <a:ext cx="3441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</a:t>
            </a:r>
            <a:r>
              <a:rPr lang="en-US" b="1" dirty="0"/>
              <a:t>Annual Income</a:t>
            </a:r>
          </a:p>
          <a:p>
            <a:endParaRPr lang="en-US" dirty="0"/>
          </a:p>
          <a:p>
            <a:r>
              <a:rPr lang="en-US" dirty="0"/>
              <a:t>Most of the borrower's income lies in the range of 40000 - 80000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B97FC-5B91-45A3-A4B4-043729F95A77}"/>
              </a:ext>
            </a:extLst>
          </p:cNvPr>
          <p:cNvSpPr txBox="1"/>
          <p:nvPr/>
        </p:nvSpPr>
        <p:spPr>
          <a:xfrm>
            <a:off x="5444519" y="3207005"/>
            <a:ext cx="3120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         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Debt to Income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Majority of the loans have been offered to applicant with a DTI ratio between of 9 to 19.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FD2D1-1CB3-44F6-84C8-C487CD7A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0" y="1619511"/>
            <a:ext cx="4762817" cy="1263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C04EF-FB44-4C05-8356-DFFE84DB8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40" y="3207005"/>
            <a:ext cx="4759131" cy="13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9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892" y="4700851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5" y="837618"/>
            <a:ext cx="1898602" cy="3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41906-74D4-46B1-AD9B-607B915FCC38}"/>
              </a:ext>
            </a:extLst>
          </p:cNvPr>
          <p:cNvSpPr txBox="1"/>
          <p:nvPr/>
        </p:nvSpPr>
        <p:spPr>
          <a:xfrm>
            <a:off x="5458483" y="1430820"/>
            <a:ext cx="3441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b="1" dirty="0"/>
              <a:t>Loan Paying term</a:t>
            </a:r>
          </a:p>
          <a:p>
            <a:endParaRPr lang="en-US" dirty="0"/>
          </a:p>
          <a:p>
            <a:r>
              <a:rPr lang="en-US" dirty="0"/>
              <a:t>75% of loans are given for 36 months</a:t>
            </a:r>
          </a:p>
          <a:p>
            <a:r>
              <a:rPr lang="en-US" dirty="0"/>
              <a:t>25% loans for 60 months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B97FC-5B91-45A3-A4B4-043729F95A77}"/>
              </a:ext>
            </a:extLst>
          </p:cNvPr>
          <p:cNvSpPr txBox="1"/>
          <p:nvPr/>
        </p:nvSpPr>
        <p:spPr>
          <a:xfrm>
            <a:off x="5556205" y="3015651"/>
            <a:ext cx="3120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b="1" dirty="0"/>
              <a:t>Loan Applications issued</a:t>
            </a:r>
          </a:p>
          <a:p>
            <a:endParaRPr lang="en-US" dirty="0"/>
          </a:p>
          <a:p>
            <a:r>
              <a:rPr lang="en-US" sz="1200" dirty="0"/>
              <a:t>There is increase in the number of loans processed every month. Lowest during recession (2008,september) </a:t>
            </a:r>
          </a:p>
          <a:p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number of loans issued is highest in December possibly attributed to the festival season and lowest in February</a:t>
            </a:r>
            <a:endParaRPr lang="en-IN" sz="1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26E7CB-AD65-423B-8559-76734C5F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5" y="3215057"/>
            <a:ext cx="2761522" cy="1523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955061-FB61-44CC-98D1-D488BB3CE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53" y="1148024"/>
            <a:ext cx="3512565" cy="1898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14946-7BF8-44BF-97A1-38C6238E4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363" y="3215057"/>
            <a:ext cx="2383414" cy="149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5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70095" y="837618"/>
            <a:ext cx="1898602" cy="3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Univariate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B97FC-5B91-45A3-A4B4-043729F95A77}"/>
              </a:ext>
            </a:extLst>
          </p:cNvPr>
          <p:cNvSpPr txBox="1"/>
          <p:nvPr/>
        </p:nvSpPr>
        <p:spPr>
          <a:xfrm>
            <a:off x="5674864" y="1835781"/>
            <a:ext cx="3120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</a:t>
            </a:r>
            <a:r>
              <a:rPr lang="en-US" b="1" dirty="0"/>
              <a:t>Open Account</a:t>
            </a:r>
          </a:p>
          <a:p>
            <a:endParaRPr lang="en-US" b="1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Loans were provided to applicant with already high number of existing loans There is an increasing trend of loans sanctioned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upto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7 open accounts.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After 7 open accounts here is a decreasing trend in the loans sanctioned with respect to the number of open accounts.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DCFE8-236C-4F9C-BE49-B205CF021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96" y="1625035"/>
            <a:ext cx="4934428" cy="28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7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4" y="837618"/>
            <a:ext cx="395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Income Vs Charged Off Proportion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BC97B7-FDB2-4C93-AC31-EA49312E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" y="1587675"/>
            <a:ext cx="4668609" cy="279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024DBD-B192-4028-A616-DB8C94F4B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162" y="1591730"/>
            <a:ext cx="3843383" cy="11026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4CDBE8-90B9-48C0-A243-7DC5CA236566}"/>
              </a:ext>
            </a:extLst>
          </p:cNvPr>
          <p:cNvSpPr txBox="1"/>
          <p:nvPr/>
        </p:nvSpPr>
        <p:spPr>
          <a:xfrm>
            <a:off x="4838703" y="3078247"/>
            <a:ext cx="37358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 percentage is </a:t>
            </a:r>
            <a:r>
              <a:rPr lang="en-US" b="1" dirty="0"/>
              <a:t>less</a:t>
            </a:r>
            <a:r>
              <a:rPr lang="en-US" dirty="0"/>
              <a:t> when income of the applicants are above 80000+</a:t>
            </a:r>
          </a:p>
          <a:p>
            <a:endParaRPr lang="en-IN" dirty="0"/>
          </a:p>
          <a:p>
            <a:r>
              <a:rPr lang="en-US" dirty="0"/>
              <a:t>Charged Off percentage is </a:t>
            </a:r>
            <a:r>
              <a:rPr lang="en-US" b="1" dirty="0"/>
              <a:t>highest</a:t>
            </a:r>
            <a:r>
              <a:rPr lang="en-US" dirty="0"/>
              <a:t> when income of the applicants is between </a:t>
            </a:r>
          </a:p>
          <a:p>
            <a:r>
              <a:rPr lang="en-US" b="1" dirty="0"/>
              <a:t>0-20000</a:t>
            </a:r>
          </a:p>
        </p:txBody>
      </p:sp>
    </p:spTree>
    <p:extLst>
      <p:ext uri="{BB962C8B-B14F-4D97-AF65-F5344CB8AC3E}">
        <p14:creationId xmlns:p14="http://schemas.microsoft.com/office/powerpoint/2010/main" val="132489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4" y="837618"/>
            <a:ext cx="395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 of loan Vs Charged Off Proportion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CDBE8-90B9-48C0-A243-7DC5CA236566}"/>
              </a:ext>
            </a:extLst>
          </p:cNvPr>
          <p:cNvSpPr txBox="1"/>
          <p:nvPr/>
        </p:nvSpPr>
        <p:spPr>
          <a:xfrm>
            <a:off x="4838703" y="1800879"/>
            <a:ext cx="37358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 percentage was higher when loans were offered for </a:t>
            </a:r>
            <a:r>
              <a:rPr lang="en-US" b="1" dirty="0"/>
              <a:t>small business</a:t>
            </a:r>
          </a:p>
          <a:p>
            <a:endParaRPr lang="en-IN" dirty="0"/>
          </a:p>
          <a:p>
            <a:r>
              <a:rPr lang="en-US" dirty="0"/>
              <a:t>Charged Off percentage is lowest when offered for </a:t>
            </a:r>
            <a:r>
              <a:rPr lang="en-US" b="1" dirty="0"/>
              <a:t>weddings</a:t>
            </a:r>
            <a:r>
              <a:rPr lang="en-US" dirty="0"/>
              <a:t> or </a:t>
            </a:r>
            <a:r>
              <a:rPr lang="en-US" b="1" dirty="0"/>
              <a:t>major purchases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10DEA-6E86-4EE5-8BCF-D078E1CB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62" y="1478483"/>
            <a:ext cx="4362143" cy="266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4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4" y="837618"/>
            <a:ext cx="395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Ownership Vs Charged Off Proportion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CDBE8-90B9-48C0-A243-7DC5CA236566}"/>
              </a:ext>
            </a:extLst>
          </p:cNvPr>
          <p:cNvSpPr txBox="1"/>
          <p:nvPr/>
        </p:nvSpPr>
        <p:spPr>
          <a:xfrm>
            <a:off x="4108400" y="2885306"/>
            <a:ext cx="37358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Rent and others have higher Charged Off proportion</a:t>
            </a:r>
          </a:p>
          <a:p>
            <a:endParaRPr lang="en-US" dirty="0"/>
          </a:p>
          <a:p>
            <a:r>
              <a:rPr lang="en-US" dirty="0"/>
              <a:t>Mortgage seems to be lower than the average default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8288F7-4574-473F-9A60-1D3128CF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04" y="1494055"/>
            <a:ext cx="2686050" cy="2952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A103D6-B0C2-404A-9749-1346A780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868" y="1591001"/>
            <a:ext cx="4058485" cy="10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1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551434" y="837618"/>
            <a:ext cx="55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Grade(Credit risk indicator) Vs Charged Off Proportion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CDBE8-90B9-48C0-A243-7DC5CA236566}"/>
              </a:ext>
            </a:extLst>
          </p:cNvPr>
          <p:cNvSpPr txBox="1"/>
          <p:nvPr/>
        </p:nvSpPr>
        <p:spPr>
          <a:xfrm>
            <a:off x="5003314" y="2571749"/>
            <a:ext cx="37358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Grade G </a:t>
            </a:r>
            <a:r>
              <a:rPr lang="en-US" dirty="0"/>
              <a:t>followed by </a:t>
            </a:r>
            <a:r>
              <a:rPr lang="en-US" b="1" dirty="0"/>
              <a:t>Grade E </a:t>
            </a:r>
            <a:r>
              <a:rPr lang="en-US" dirty="0"/>
              <a:t>has highest charged off percentage </a:t>
            </a:r>
            <a:endParaRPr lang="en-US" b="1" dirty="0"/>
          </a:p>
          <a:p>
            <a:endParaRPr lang="en-IN" dirty="0"/>
          </a:p>
          <a:p>
            <a:r>
              <a:rPr lang="en-US" dirty="0"/>
              <a:t>Grade A has the lowest charged off percentage</a:t>
            </a:r>
          </a:p>
          <a:p>
            <a:endParaRPr lang="en-US" b="1" dirty="0"/>
          </a:p>
          <a:p>
            <a:r>
              <a:rPr lang="en-US" dirty="0"/>
              <a:t>Applicants with higher credit risk are most likely to default(Charged Off)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2237F-A6B0-4ADA-AF94-8017C621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9" y="1376024"/>
            <a:ext cx="4627257" cy="2929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93F5C-10D0-4493-A037-0BFFACEB5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501" y="870551"/>
            <a:ext cx="3260069" cy="15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4" y="837618"/>
            <a:ext cx="395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 Vs Charged Off Proportion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62E3A-3671-4566-BF75-E73E3A05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40" y="1424448"/>
            <a:ext cx="4574552" cy="3008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288D7-4A39-4C6E-95AE-45BDEC82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802" y="1533016"/>
            <a:ext cx="3821372" cy="979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21D4D7-245A-4503-AB5C-23573FB6257B}"/>
              </a:ext>
            </a:extLst>
          </p:cNvPr>
          <p:cNvSpPr txBox="1"/>
          <p:nvPr/>
        </p:nvSpPr>
        <p:spPr>
          <a:xfrm>
            <a:off x="4858192" y="2694339"/>
            <a:ext cx="3721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Charged off percentage is lowest when interest rate is ranging from 0-10</a:t>
            </a:r>
          </a:p>
          <a:p>
            <a:endParaRPr lang="en-US" sz="1200" dirty="0"/>
          </a:p>
          <a:p>
            <a:r>
              <a:rPr lang="en-US" sz="1200" dirty="0"/>
              <a:t>Charged off percentage is highest when interest rate is above 16%</a:t>
            </a:r>
          </a:p>
          <a:p>
            <a:endParaRPr lang="en-US" sz="1200" dirty="0"/>
          </a:p>
          <a:p>
            <a:r>
              <a:rPr lang="en-US" sz="1200" dirty="0"/>
              <a:t>Gradual increase is seen in charged off percentage when interest rate increases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6215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550532" y="4634806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467670" y="722972"/>
            <a:ext cx="395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Bankruptcy record Vs Charged Off Proportion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1D4D7-245A-4503-AB5C-23573FB6257B}"/>
              </a:ext>
            </a:extLst>
          </p:cNvPr>
          <p:cNvSpPr txBox="1"/>
          <p:nvPr/>
        </p:nvSpPr>
        <p:spPr>
          <a:xfrm>
            <a:off x="4208877" y="1470825"/>
            <a:ext cx="3721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Applicants with higher publicly recorded bankruptcy records have higher likelihood of default</a:t>
            </a:r>
          </a:p>
          <a:p>
            <a:endParaRPr lang="en-US" sz="1200" dirty="0"/>
          </a:p>
          <a:p>
            <a:r>
              <a:rPr lang="en-US" sz="1200" dirty="0"/>
              <a:t>Charged off percentage is highest when publicly recorded bankruptcy count is 2 and lowest when 0</a:t>
            </a:r>
            <a:endParaRPr lang="en-IN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7DB30-6080-4F37-B496-4E818898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22" y="1109589"/>
            <a:ext cx="2744217" cy="19007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90ABF-EA43-41B0-9441-F3969E56BA3B}"/>
              </a:ext>
            </a:extLst>
          </p:cNvPr>
          <p:cNvSpPr txBox="1"/>
          <p:nvPr/>
        </p:nvSpPr>
        <p:spPr>
          <a:xfrm>
            <a:off x="516532" y="3106168"/>
            <a:ext cx="3183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State Vs Charged off Proportion</a:t>
            </a:r>
            <a:endParaRPr lang="en-IN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DC4F6F-92AC-4BBA-A5E7-0C5F7C4D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18" y="3479015"/>
            <a:ext cx="2976624" cy="1558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2DC0B8-B02A-42C8-96A7-91B4B8C28B4D}"/>
              </a:ext>
            </a:extLst>
          </p:cNvPr>
          <p:cNvSpPr txBox="1"/>
          <p:nvPr/>
        </p:nvSpPr>
        <p:spPr>
          <a:xfrm>
            <a:off x="4327695" y="3479015"/>
            <a:ext cx="3378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 shows higher proportion charged offs. However, the number of applicants is only 5</a:t>
            </a:r>
          </a:p>
          <a:p>
            <a:endParaRPr lang="en-US" sz="1200" dirty="0"/>
          </a:p>
          <a:p>
            <a:r>
              <a:rPr lang="en-US" sz="1200" dirty="0"/>
              <a:t>Any state with less than 0.14 as charged off proportion is a less risky candidate for loan disbursal (TX=0.12 and good no of applications)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1083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Science Certification Program</a:t>
            </a:r>
            <a:endParaRPr dirty="0"/>
          </a:p>
        </p:txBody>
      </p:sp>
      <p:sp>
        <p:nvSpPr>
          <p:cNvPr id="393" name="Google Shape;393;p3"/>
          <p:cNvSpPr txBox="1"/>
          <p:nvPr/>
        </p:nvSpPr>
        <p:spPr>
          <a:xfrm>
            <a:off x="2550405" y="406347"/>
            <a:ext cx="40431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"/>
          <p:cNvSpPr/>
          <p:nvPr/>
        </p:nvSpPr>
        <p:spPr>
          <a:xfrm>
            <a:off x="638175" y="1523783"/>
            <a:ext cx="6548814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Approach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127000"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Summary of Analysis</a:t>
            </a:r>
          </a:p>
          <a:p>
            <a:pPr lvl="1" indent="-127000"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lt1"/>
              </a:solidFill>
              <a:latin typeface="Calibri"/>
              <a:ea typeface="Arial"/>
              <a:cs typeface="Calibri"/>
              <a:sym typeface="Calibri"/>
            </a:endParaRPr>
          </a:p>
          <a:p>
            <a:pPr lvl="1" indent="-127000"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Arial"/>
                <a:cs typeface="Calibri"/>
                <a:sym typeface="Calibri"/>
              </a:rPr>
              <a:t>Recommendations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467670" y="722972"/>
            <a:ext cx="395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Employment Length Vs Charged Off Proportion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1D4D7-245A-4503-AB5C-23573FB6257B}"/>
              </a:ext>
            </a:extLst>
          </p:cNvPr>
          <p:cNvSpPr txBox="1"/>
          <p:nvPr/>
        </p:nvSpPr>
        <p:spPr>
          <a:xfrm>
            <a:off x="4188092" y="1640333"/>
            <a:ext cx="372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Employment length seems to have no impact on Charge Off proportion</a:t>
            </a:r>
          </a:p>
          <a:p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90ABF-EA43-41B0-9441-F3969E56BA3B}"/>
              </a:ext>
            </a:extLst>
          </p:cNvPr>
          <p:cNvSpPr txBox="1"/>
          <p:nvPr/>
        </p:nvSpPr>
        <p:spPr>
          <a:xfrm>
            <a:off x="516532" y="2962413"/>
            <a:ext cx="354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Verification Status Vs Charged off Proportion</a:t>
            </a: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DC0B8-B02A-42C8-96A7-91B4B8C28B4D}"/>
              </a:ext>
            </a:extLst>
          </p:cNvPr>
          <p:cNvSpPr txBox="1"/>
          <p:nvPr/>
        </p:nvSpPr>
        <p:spPr>
          <a:xfrm>
            <a:off x="4188092" y="3590531"/>
            <a:ext cx="33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There is no clear pattern observed between verification status and charged off proportion</a:t>
            </a:r>
            <a:endParaRPr lang="en-I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01F36A-4C06-49C3-B6F5-121B47483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37" y="1194476"/>
            <a:ext cx="2364719" cy="14221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BDAFEE-43DC-42B5-A08B-A5DD7590B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36" y="3366941"/>
            <a:ext cx="2930113" cy="149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3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467670" y="722972"/>
            <a:ext cx="395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Loan Term  Vs Charged Off Proportion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1D4D7-245A-4503-AB5C-23573FB6257B}"/>
              </a:ext>
            </a:extLst>
          </p:cNvPr>
          <p:cNvSpPr txBox="1"/>
          <p:nvPr/>
        </p:nvSpPr>
        <p:spPr>
          <a:xfrm>
            <a:off x="4027549" y="2188162"/>
            <a:ext cx="3721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Loans given for a period of 60 months has higher charge off proportion when compared to loans given for 36 months</a:t>
            </a:r>
          </a:p>
          <a:p>
            <a:endParaRPr lang="en-US" sz="1200" dirty="0"/>
          </a:p>
          <a:p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FEC13-1306-4314-A945-EF96231E2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78" y="1532028"/>
            <a:ext cx="2470330" cy="265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86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4" y="837618"/>
            <a:ext cx="395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Debt to Income  Vs Charged Off Proportion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1D4D7-245A-4503-AB5C-23573FB6257B}"/>
              </a:ext>
            </a:extLst>
          </p:cNvPr>
          <p:cNvSpPr txBox="1"/>
          <p:nvPr/>
        </p:nvSpPr>
        <p:spPr>
          <a:xfrm>
            <a:off x="5158333" y="2694339"/>
            <a:ext cx="3721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Charged off percentage is highest when DTI is greater than 25</a:t>
            </a:r>
          </a:p>
          <a:p>
            <a:endParaRPr lang="en-US" sz="1200" dirty="0"/>
          </a:p>
          <a:p>
            <a:r>
              <a:rPr lang="en-US" sz="1200" dirty="0"/>
              <a:t>Charged off percentage is lowest when DTI is ranging between 0-5</a:t>
            </a:r>
          </a:p>
          <a:p>
            <a:endParaRPr lang="en-US" sz="1200" dirty="0"/>
          </a:p>
          <a:p>
            <a:r>
              <a:rPr lang="en-US" sz="1200" dirty="0"/>
              <a:t>Gradual increase is seen in charged off percentage when DTI increases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D58ED-F0FE-44A1-88C9-ABF74A4FE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34" y="1381416"/>
            <a:ext cx="3947097" cy="2625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1B18F6-834E-46EB-A25A-B9043AC7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33" y="1440564"/>
            <a:ext cx="3430130" cy="10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19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4" y="837618"/>
            <a:ext cx="4421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</a:t>
            </a:r>
            <a:r>
              <a:rPr lang="en-US"/>
              <a:t>Funded </a:t>
            </a:r>
            <a:r>
              <a:rPr lang="en-US" dirty="0"/>
              <a:t>A</a:t>
            </a:r>
            <a:r>
              <a:rPr lang="en-US"/>
              <a:t>mount  </a:t>
            </a:r>
            <a:r>
              <a:rPr lang="en-US" dirty="0"/>
              <a:t>Vs Charged Off Proportion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1D4D7-245A-4503-AB5C-23573FB6257B}"/>
              </a:ext>
            </a:extLst>
          </p:cNvPr>
          <p:cNvSpPr txBox="1"/>
          <p:nvPr/>
        </p:nvSpPr>
        <p:spPr>
          <a:xfrm>
            <a:off x="5158333" y="2694339"/>
            <a:ext cx="3721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Charged off percentage is greater when funded amount is 28000+</a:t>
            </a:r>
          </a:p>
          <a:p>
            <a:endParaRPr lang="en-US" sz="1200" dirty="0"/>
          </a:p>
          <a:p>
            <a:r>
              <a:rPr lang="en-US" sz="1200" dirty="0"/>
              <a:t>Charged off percentage is lowest when funded amount is ranging between 7K-14K</a:t>
            </a:r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6E746-30F8-4A12-844E-09162A40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7" y="1425293"/>
            <a:ext cx="4421454" cy="2792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AA5BE5-0FE1-445F-A66F-0DA5E1AF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33" y="1460548"/>
            <a:ext cx="3456158" cy="95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68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03EB2-E433-4622-A7CC-2F96D40628B4}"/>
              </a:ext>
            </a:extLst>
          </p:cNvPr>
          <p:cNvSpPr txBox="1"/>
          <p:nvPr/>
        </p:nvSpPr>
        <p:spPr>
          <a:xfrm>
            <a:off x="2240629" y="1259921"/>
            <a:ext cx="610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giving loans to Grade A applicants.  Avoid Grade F applicants 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4CC78-2E62-41AB-9AE8-6B9A8C6552BC}"/>
              </a:ext>
            </a:extLst>
          </p:cNvPr>
          <p:cNvSpPr txBox="1"/>
          <p:nvPr/>
        </p:nvSpPr>
        <p:spPr>
          <a:xfrm>
            <a:off x="2254592" y="2617545"/>
            <a:ext cx="608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giving loans to applicants who borrow the money to start a small business </a:t>
            </a:r>
            <a:endParaRPr lang="en-IN" dirty="0"/>
          </a:p>
        </p:txBody>
      </p:sp>
      <p:pic>
        <p:nvPicPr>
          <p:cNvPr id="9" name="Graphic 8" descr="Lights On with solid fill">
            <a:extLst>
              <a:ext uri="{FF2B5EF4-FFF2-40B4-BE49-F238E27FC236}">
                <a16:creationId xmlns:a16="http://schemas.microsoft.com/office/drawing/2014/main" id="{7073BB7F-3AE6-4436-853A-C7658BAF6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708" y="1269612"/>
            <a:ext cx="449895" cy="449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7CF1CA-95CC-4250-AE15-AE4B11EF9D03}"/>
              </a:ext>
            </a:extLst>
          </p:cNvPr>
          <p:cNvSpPr txBox="1"/>
          <p:nvPr/>
        </p:nvSpPr>
        <p:spPr>
          <a:xfrm>
            <a:off x="2268551" y="2003302"/>
            <a:ext cx="576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Loans Provided to higher income applicants are relatively safer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7C831-C7A6-419A-A674-3193E2F74481}"/>
              </a:ext>
            </a:extLst>
          </p:cNvPr>
          <p:cNvSpPr txBox="1"/>
          <p:nvPr/>
        </p:nvSpPr>
        <p:spPr>
          <a:xfrm>
            <a:off x="2268551" y="3413300"/>
            <a:ext cx="584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giving loans to those who have publicly known bankruptcy records. Higher the number greater the chance of default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C5D81-455C-4221-B904-B2AAC354CBAC}"/>
              </a:ext>
            </a:extLst>
          </p:cNvPr>
          <p:cNvSpPr txBox="1"/>
          <p:nvPr/>
        </p:nvSpPr>
        <p:spPr>
          <a:xfrm>
            <a:off x="2268551" y="4209032"/>
            <a:ext cx="6275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lower the loan duration, the lesser the risk</a:t>
            </a:r>
            <a:endParaRPr lang="en-IN" dirty="0"/>
          </a:p>
        </p:txBody>
      </p:sp>
      <p:pic>
        <p:nvPicPr>
          <p:cNvPr id="18" name="Graphic 17" descr="Lights On with solid fill">
            <a:extLst>
              <a:ext uri="{FF2B5EF4-FFF2-40B4-BE49-F238E27FC236}">
                <a16:creationId xmlns:a16="http://schemas.microsoft.com/office/drawing/2014/main" id="{762AC5AE-282D-4D0D-A2DD-5C751763C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6891" y="1953664"/>
            <a:ext cx="449895" cy="449895"/>
          </a:xfrm>
          <a:prstGeom prst="rect">
            <a:avLst/>
          </a:prstGeom>
        </p:spPr>
      </p:pic>
      <p:pic>
        <p:nvPicPr>
          <p:cNvPr id="19" name="Graphic 18" descr="Lights On with solid fill">
            <a:extLst>
              <a:ext uri="{FF2B5EF4-FFF2-40B4-BE49-F238E27FC236}">
                <a16:creationId xmlns:a16="http://schemas.microsoft.com/office/drawing/2014/main" id="{06111F26-E761-484D-B29F-31BC55011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6891" y="2635965"/>
            <a:ext cx="449895" cy="449895"/>
          </a:xfrm>
          <a:prstGeom prst="rect">
            <a:avLst/>
          </a:prstGeom>
        </p:spPr>
      </p:pic>
      <p:pic>
        <p:nvPicPr>
          <p:cNvPr id="20" name="Graphic 19" descr="Lights On with solid fill">
            <a:extLst>
              <a:ext uri="{FF2B5EF4-FFF2-40B4-BE49-F238E27FC236}">
                <a16:creationId xmlns:a16="http://schemas.microsoft.com/office/drawing/2014/main" id="{E48276A3-DFDD-44BB-AC37-EBA483060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6890" y="3400766"/>
            <a:ext cx="449895" cy="449895"/>
          </a:xfrm>
          <a:prstGeom prst="rect">
            <a:avLst/>
          </a:prstGeom>
        </p:spPr>
      </p:pic>
      <p:pic>
        <p:nvPicPr>
          <p:cNvPr id="21" name="Graphic 20" descr="Lights On with solid fill">
            <a:extLst>
              <a:ext uri="{FF2B5EF4-FFF2-40B4-BE49-F238E27FC236}">
                <a16:creationId xmlns:a16="http://schemas.microsoft.com/office/drawing/2014/main" id="{2D875E78-EEC9-4B88-A8D7-7B8373E4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708" y="4066914"/>
            <a:ext cx="449895" cy="4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/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03EB2-E433-4622-A7CC-2F96D40628B4}"/>
              </a:ext>
            </a:extLst>
          </p:cNvPr>
          <p:cNvSpPr txBox="1"/>
          <p:nvPr/>
        </p:nvSpPr>
        <p:spPr>
          <a:xfrm>
            <a:off x="2240629" y="1259921"/>
            <a:ext cx="6107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giving loans to applicants with income group 0-20000 whose loan purpose is for debt consolidation 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4CC78-2E62-41AB-9AE8-6B9A8C6552BC}"/>
              </a:ext>
            </a:extLst>
          </p:cNvPr>
          <p:cNvSpPr txBox="1"/>
          <p:nvPr/>
        </p:nvSpPr>
        <p:spPr>
          <a:xfrm>
            <a:off x="2254592" y="2617545"/>
            <a:ext cx="608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Verification expenses can be avoided as they seem to make no impact on charge offs</a:t>
            </a:r>
            <a:endParaRPr lang="en-IN" dirty="0"/>
          </a:p>
        </p:txBody>
      </p:sp>
      <p:pic>
        <p:nvPicPr>
          <p:cNvPr id="9" name="Graphic 8" descr="Lights On with solid fill">
            <a:extLst>
              <a:ext uri="{FF2B5EF4-FFF2-40B4-BE49-F238E27FC236}">
                <a16:creationId xmlns:a16="http://schemas.microsoft.com/office/drawing/2014/main" id="{7073BB7F-3AE6-4436-853A-C7658BAF6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708" y="1269612"/>
            <a:ext cx="449895" cy="449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7CF1CA-95CC-4250-AE15-AE4B11EF9D03}"/>
              </a:ext>
            </a:extLst>
          </p:cNvPr>
          <p:cNvSpPr txBox="1"/>
          <p:nvPr/>
        </p:nvSpPr>
        <p:spPr>
          <a:xfrm>
            <a:off x="2268551" y="2003302"/>
            <a:ext cx="576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giving loans to applicants with 20000-60000 income with debt consolidation as purpose of loan as it accounts for 50% default </a:t>
            </a:r>
            <a:endParaRPr lang="en-IN" dirty="0"/>
          </a:p>
        </p:txBody>
      </p:sp>
      <p:pic>
        <p:nvPicPr>
          <p:cNvPr id="18" name="Graphic 17" descr="Lights On with solid fill">
            <a:extLst>
              <a:ext uri="{FF2B5EF4-FFF2-40B4-BE49-F238E27FC236}">
                <a16:creationId xmlns:a16="http://schemas.microsoft.com/office/drawing/2014/main" id="{762AC5AE-282D-4D0D-A2DD-5C751763C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6891" y="1953664"/>
            <a:ext cx="449895" cy="449895"/>
          </a:xfrm>
          <a:prstGeom prst="rect">
            <a:avLst/>
          </a:prstGeom>
        </p:spPr>
      </p:pic>
      <p:pic>
        <p:nvPicPr>
          <p:cNvPr id="19" name="Graphic 18" descr="Lights On with solid fill">
            <a:extLst>
              <a:ext uri="{FF2B5EF4-FFF2-40B4-BE49-F238E27FC236}">
                <a16:creationId xmlns:a16="http://schemas.microsoft.com/office/drawing/2014/main" id="{06111F26-E761-484D-B29F-31BC55011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6891" y="2635965"/>
            <a:ext cx="449895" cy="449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EBB88-92CA-41C9-9D9A-BC47A2DED8AA}"/>
              </a:ext>
            </a:extLst>
          </p:cNvPr>
          <p:cNvSpPr txBox="1"/>
          <p:nvPr/>
        </p:nvSpPr>
        <p:spPr>
          <a:xfrm>
            <a:off x="2345331" y="3294632"/>
            <a:ext cx="587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giving loans to applicants with DTI greater than 25</a:t>
            </a:r>
            <a:endParaRPr lang="en-IN" dirty="0"/>
          </a:p>
        </p:txBody>
      </p:sp>
      <p:pic>
        <p:nvPicPr>
          <p:cNvPr id="22" name="Graphic 21" descr="Lights On with solid fill">
            <a:extLst>
              <a:ext uri="{FF2B5EF4-FFF2-40B4-BE49-F238E27FC236}">
                <a16:creationId xmlns:a16="http://schemas.microsoft.com/office/drawing/2014/main" id="{E39C4CFF-EABB-468B-AB9A-2074AC84E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8656" y="3256680"/>
            <a:ext cx="449895" cy="449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F47AEC-ACFA-4EF2-9B6F-71D4DC26628D}"/>
              </a:ext>
            </a:extLst>
          </p:cNvPr>
          <p:cNvSpPr txBox="1"/>
          <p:nvPr/>
        </p:nvSpPr>
        <p:spPr>
          <a:xfrm>
            <a:off x="2345331" y="3936806"/>
            <a:ext cx="587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giving loans greater than 28000. Success rate is highest between 7k-14k</a:t>
            </a:r>
            <a:endParaRPr lang="en-IN" dirty="0"/>
          </a:p>
        </p:txBody>
      </p:sp>
      <p:pic>
        <p:nvPicPr>
          <p:cNvPr id="23" name="Graphic 22" descr="Lights On with solid fill">
            <a:extLst>
              <a:ext uri="{FF2B5EF4-FFF2-40B4-BE49-F238E27FC236}">
                <a16:creationId xmlns:a16="http://schemas.microsoft.com/office/drawing/2014/main" id="{52E32528-962A-4D21-BD4D-4D86DDAA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697" y="3936806"/>
            <a:ext cx="449895" cy="4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"/>
          <p:cNvSpPr txBox="1"/>
          <p:nvPr/>
        </p:nvSpPr>
        <p:spPr>
          <a:xfrm>
            <a:off x="555037" y="2571750"/>
            <a:ext cx="6895272" cy="107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Thank you!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5" name="Google Shape;3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"/>
          <p:cNvSpPr txBox="1"/>
          <p:nvPr/>
        </p:nvSpPr>
        <p:spPr>
          <a:xfrm>
            <a:off x="1157111" y="716037"/>
            <a:ext cx="2695698" cy="131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524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00" name="Google Shape;400;p4"/>
          <p:cNvSpPr txBox="1">
            <a:spLocks noGrp="1"/>
          </p:cNvSpPr>
          <p:nvPr>
            <p:ph type="title"/>
          </p:nvPr>
        </p:nvSpPr>
        <p:spPr>
          <a:xfrm>
            <a:off x="316678" y="121966"/>
            <a:ext cx="708926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Lending Club: EDA Case Study Problem Statement</a:t>
            </a:r>
            <a:endParaRPr dirty="0"/>
          </a:p>
        </p:txBody>
      </p:sp>
      <p:sp>
        <p:nvSpPr>
          <p:cNvPr id="401" name="Google Shape;401;p4"/>
          <p:cNvSpPr/>
          <p:nvPr/>
        </p:nvSpPr>
        <p:spPr>
          <a:xfrm>
            <a:off x="502040" y="879480"/>
            <a:ext cx="3626828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Business Objective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dirty="0">
                <a:solidFill>
                  <a:srgbClr val="333333"/>
                </a:solidFill>
                <a:latin typeface="+mn-lt"/>
                <a:ea typeface="Merriweather"/>
                <a:cs typeface="Merriweather"/>
                <a:sym typeface="Merriweather"/>
              </a:rPr>
              <a:t>T</a:t>
            </a:r>
            <a:r>
              <a:rPr lang="en-US" sz="1200" b="0" i="0" u="none" strike="noStrike" cap="none" dirty="0">
                <a:solidFill>
                  <a:srgbClr val="333333"/>
                </a:solidFill>
                <a:latin typeface="+mn-lt"/>
                <a:ea typeface="Merriweather"/>
                <a:cs typeface="Merriweather"/>
                <a:sym typeface="Merriweather"/>
              </a:rPr>
              <a:t>o identify risky loan applicants from the data set </a:t>
            </a:r>
            <a:r>
              <a:rPr lang="en-US" sz="1200" dirty="0">
                <a:solidFill>
                  <a:srgbClr val="333333"/>
                </a:solidFill>
                <a:latin typeface="+mn-lt"/>
                <a:ea typeface="Merriweather"/>
                <a:cs typeface="Merriweather"/>
                <a:sym typeface="Merriweather"/>
              </a:rPr>
              <a:t>so that loans to such applicants can be reduced thereby cutting down the amount of credit loss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Identification of such applicants is the major aim of this case study.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The analysis should also help the company understand the driving factors behind loan default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200" b="0" i="0" u="none" strike="noStrike" cap="none" dirty="0">
              <a:solidFill>
                <a:srgbClr val="333333"/>
              </a:solidFill>
              <a:latin typeface="+mn-lt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02" name="Google Shape;402;p4" descr="Lending Club: Platform Success but P2P failure? - Digital Innovation and  Transform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4999" y="800482"/>
            <a:ext cx="4356961" cy="172765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"/>
          <p:cNvSpPr txBox="1"/>
          <p:nvPr/>
        </p:nvSpPr>
        <p:spPr>
          <a:xfrm>
            <a:off x="582050" y="2824090"/>
            <a:ext cx="7979899" cy="213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Current Situation: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company receives a loan application, it has to make a decision for loan approval based on the applicant’s profile. Two types of risks are associated with the bank’s decision: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applicant is likely to repay the loan, then not approving the loan results in a loss of business to the company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applicant is not likely to repay the loan, i.e. he/she is likely to default, then approving the loan may lead to a financial loss for the company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sz="1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34" name="Google Shape;434;p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Analysis Approach</a:t>
            </a:r>
            <a:endParaRPr dirty="0"/>
          </a:p>
        </p:txBody>
      </p:sp>
      <p:sp>
        <p:nvSpPr>
          <p:cNvPr id="435" name="Google Shape;435;p8"/>
          <p:cNvSpPr txBox="1"/>
          <p:nvPr/>
        </p:nvSpPr>
        <p:spPr>
          <a:xfrm>
            <a:off x="911763" y="896735"/>
            <a:ext cx="760358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30377-FD8E-4A4E-994F-E0150ABA0F9A}"/>
              </a:ext>
            </a:extLst>
          </p:cNvPr>
          <p:cNvSpPr txBox="1"/>
          <p:nvPr/>
        </p:nvSpPr>
        <p:spPr>
          <a:xfrm>
            <a:off x="1354150" y="1758998"/>
            <a:ext cx="68265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39717</a:t>
            </a:r>
            <a:r>
              <a:rPr lang="en-US" dirty="0"/>
              <a:t> rows and </a:t>
            </a:r>
            <a:r>
              <a:rPr lang="en-US" b="1" dirty="0"/>
              <a:t>111</a:t>
            </a:r>
            <a:r>
              <a:rPr lang="en-US" dirty="0"/>
              <a:t> columns in the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numerical variables are </a:t>
            </a:r>
            <a:r>
              <a:rPr lang="en-US" b="1" dirty="0"/>
              <a:t>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categorical variables are </a:t>
            </a:r>
            <a:r>
              <a:rPr lang="en-US" b="1" dirty="0"/>
              <a:t>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</a:t>
            </a:r>
            <a:r>
              <a:rPr lang="en-US" b="1" dirty="0"/>
              <a:t>3%</a:t>
            </a:r>
            <a:r>
              <a:rPr lang="en-US" dirty="0"/>
              <a:t> of records are loans that are still </a:t>
            </a:r>
            <a:r>
              <a:rPr lang="en-US" b="1" dirty="0"/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</a:t>
            </a:r>
            <a:r>
              <a:rPr lang="en-US" b="1" dirty="0"/>
              <a:t>14%</a:t>
            </a:r>
            <a:r>
              <a:rPr lang="en-US" dirty="0"/>
              <a:t> loans have </a:t>
            </a:r>
            <a:r>
              <a:rPr lang="en-US" b="1" dirty="0"/>
              <a:t>defaulted</a:t>
            </a:r>
            <a:endParaRPr lang="en-IN" b="1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EF67D125-5537-466B-A96B-A6D5A19DF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9447" y="1758998"/>
            <a:ext cx="328068" cy="328068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7D737F0F-BCEF-49FE-A282-6061FABDE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9447" y="2571750"/>
            <a:ext cx="328068" cy="328068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65B9C8E0-A7EC-453C-B6FC-5EA2B3513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9447" y="2195907"/>
            <a:ext cx="328068" cy="328068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B5A961BA-7161-49D4-B2D6-C271A555A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9447" y="3462255"/>
            <a:ext cx="328068" cy="328068"/>
          </a:xfrm>
          <a:prstGeom prst="rect">
            <a:avLst/>
          </a:prstGeom>
        </p:spPr>
      </p:pic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5A56F2E8-AD2B-496B-BE7B-FA0E76987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9447" y="3013312"/>
            <a:ext cx="328068" cy="3280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41" name="Google Shape;441;p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Analysis Approach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11FDD-8CCB-4955-864B-059AB3012F89}"/>
              </a:ext>
            </a:extLst>
          </p:cNvPr>
          <p:cNvSpPr txBox="1"/>
          <p:nvPr/>
        </p:nvSpPr>
        <p:spPr>
          <a:xfrm>
            <a:off x="823658" y="796045"/>
            <a:ext cx="3420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</a:t>
            </a:r>
            <a:endParaRPr lang="en-IN" b="1" dirty="0"/>
          </a:p>
        </p:txBody>
      </p:sp>
      <p:pic>
        <p:nvPicPr>
          <p:cNvPr id="4" name="Graphic 3" descr="Mop and bucket with solid fill">
            <a:extLst>
              <a:ext uri="{FF2B5EF4-FFF2-40B4-BE49-F238E27FC236}">
                <a16:creationId xmlns:a16="http://schemas.microsoft.com/office/drawing/2014/main" id="{EE2DDC98-A76B-4C95-BE48-7BE65B2D1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4150" y="1317353"/>
            <a:ext cx="419028" cy="419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3040C-15A4-4A2D-9AD8-26419B40C173}"/>
              </a:ext>
            </a:extLst>
          </p:cNvPr>
          <p:cNvSpPr txBox="1"/>
          <p:nvPr/>
        </p:nvSpPr>
        <p:spPr>
          <a:xfrm>
            <a:off x="1479792" y="1458852"/>
            <a:ext cx="63100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all the columns from the data set where all the values are missing or NA(54 Columns)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all columns where the percentage of missing values were above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columns that are not part of the case study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Extracted the number from </a:t>
            </a:r>
            <a:r>
              <a:rPr lang="en-US" b="1" i="1" dirty="0" err="1"/>
              <a:t>emp_length</a:t>
            </a:r>
            <a:r>
              <a:rPr lang="en-US" dirty="0"/>
              <a:t> field and added 0 for missing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Baguet Scrip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Stripped % symbol from </a:t>
            </a:r>
            <a:r>
              <a:rPr lang="en-US" b="1" dirty="0" err="1">
                <a:latin typeface="+mj-lt"/>
              </a:rPr>
              <a:t>int_rate</a:t>
            </a:r>
            <a:r>
              <a:rPr lang="en-US" dirty="0">
                <a:latin typeface="+mj-lt"/>
              </a:rPr>
              <a:t> and </a:t>
            </a:r>
            <a:r>
              <a:rPr lang="en-US" b="1" dirty="0" err="1">
                <a:latin typeface="+mj-lt"/>
              </a:rPr>
              <a:t>revol_util</a:t>
            </a:r>
            <a:r>
              <a:rPr lang="en-US" dirty="0">
                <a:latin typeface="+mj-lt"/>
              </a:rPr>
              <a:t> fields to retrieve the numeric value for further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Checked if funded amount invested is lesser than or equal to loan amount or funded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Graphic 8" descr="Mop and bucket with solid fill">
            <a:extLst>
              <a:ext uri="{FF2B5EF4-FFF2-40B4-BE49-F238E27FC236}">
                <a16:creationId xmlns:a16="http://schemas.microsoft.com/office/drawing/2014/main" id="{91249D44-5AC3-4B58-AA07-BEC7519A2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4150" y="1913148"/>
            <a:ext cx="419028" cy="419028"/>
          </a:xfrm>
          <a:prstGeom prst="rect">
            <a:avLst/>
          </a:prstGeom>
        </p:spPr>
      </p:pic>
      <p:pic>
        <p:nvPicPr>
          <p:cNvPr id="10" name="Graphic 9" descr="Mop and bucket with solid fill">
            <a:extLst>
              <a:ext uri="{FF2B5EF4-FFF2-40B4-BE49-F238E27FC236}">
                <a16:creationId xmlns:a16="http://schemas.microsoft.com/office/drawing/2014/main" id="{C7AF5259-E5F8-4129-937B-68A49FCD5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7169" y="2553409"/>
            <a:ext cx="419028" cy="419028"/>
          </a:xfrm>
          <a:prstGeom prst="rect">
            <a:avLst/>
          </a:prstGeom>
        </p:spPr>
      </p:pic>
      <p:pic>
        <p:nvPicPr>
          <p:cNvPr id="11" name="Graphic 10" descr="Mop and bucket with solid fill">
            <a:extLst>
              <a:ext uri="{FF2B5EF4-FFF2-40B4-BE49-F238E27FC236}">
                <a16:creationId xmlns:a16="http://schemas.microsoft.com/office/drawing/2014/main" id="{2F0DD0A9-7AC2-4D53-9286-95EC913B1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4150" y="3018906"/>
            <a:ext cx="419028" cy="419028"/>
          </a:xfrm>
          <a:prstGeom prst="rect">
            <a:avLst/>
          </a:prstGeom>
        </p:spPr>
      </p:pic>
      <p:pic>
        <p:nvPicPr>
          <p:cNvPr id="12" name="Graphic 11" descr="Mop and bucket with solid fill">
            <a:extLst>
              <a:ext uri="{FF2B5EF4-FFF2-40B4-BE49-F238E27FC236}">
                <a16:creationId xmlns:a16="http://schemas.microsoft.com/office/drawing/2014/main" id="{D70FA8AA-7D4B-4BDD-8169-383AB4EA7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4150" y="3685429"/>
            <a:ext cx="419028" cy="419028"/>
          </a:xfrm>
          <a:prstGeom prst="rect">
            <a:avLst/>
          </a:prstGeom>
        </p:spPr>
      </p:pic>
      <p:pic>
        <p:nvPicPr>
          <p:cNvPr id="13" name="Graphic 12" descr="Mop and bucket with solid fill">
            <a:extLst>
              <a:ext uri="{FF2B5EF4-FFF2-40B4-BE49-F238E27FC236}">
                <a16:creationId xmlns:a16="http://schemas.microsoft.com/office/drawing/2014/main" id="{D013BD05-52E9-434E-A331-3E32B5F44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7169" y="4280984"/>
            <a:ext cx="419028" cy="4190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48" name="Google Shape;448;p10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Analysis Approach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BA35CD-77DB-40AD-B1DD-759123343442}"/>
              </a:ext>
            </a:extLst>
          </p:cNvPr>
          <p:cNvSpPr txBox="1"/>
          <p:nvPr/>
        </p:nvSpPr>
        <p:spPr>
          <a:xfrm>
            <a:off x="781777" y="949301"/>
            <a:ext cx="291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Analysis</a:t>
            </a:r>
            <a:endParaRPr lang="en-IN" b="1" dirty="0"/>
          </a:p>
        </p:txBody>
      </p:sp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F08FC8AB-D87D-49B7-825A-F84A4A2DC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6753" y="1579484"/>
            <a:ext cx="433205" cy="433205"/>
          </a:xfrm>
          <a:prstGeom prst="rect">
            <a:avLst/>
          </a:prstGeom>
        </p:spPr>
      </p:pic>
      <p:pic>
        <p:nvPicPr>
          <p:cNvPr id="9" name="Graphic 8" descr="Research with solid fill">
            <a:extLst>
              <a:ext uri="{FF2B5EF4-FFF2-40B4-BE49-F238E27FC236}">
                <a16:creationId xmlns:a16="http://schemas.microsoft.com/office/drawing/2014/main" id="{1EE5BBD8-1253-4205-AACD-98FB91AAE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6752" y="2244722"/>
            <a:ext cx="433205" cy="433205"/>
          </a:xfrm>
          <a:prstGeom prst="rect">
            <a:avLst/>
          </a:prstGeom>
        </p:spPr>
      </p:pic>
      <p:pic>
        <p:nvPicPr>
          <p:cNvPr id="10" name="Graphic 9" descr="Research with solid fill">
            <a:extLst>
              <a:ext uri="{FF2B5EF4-FFF2-40B4-BE49-F238E27FC236}">
                <a16:creationId xmlns:a16="http://schemas.microsoft.com/office/drawing/2014/main" id="{5523A137-167E-4F47-B9AC-95FDE58AA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6752" y="2994449"/>
            <a:ext cx="433205" cy="433205"/>
          </a:xfrm>
          <a:prstGeom prst="rect">
            <a:avLst/>
          </a:prstGeom>
        </p:spPr>
      </p:pic>
      <p:pic>
        <p:nvPicPr>
          <p:cNvPr id="11" name="Graphic 10" descr="Research with solid fill">
            <a:extLst>
              <a:ext uri="{FF2B5EF4-FFF2-40B4-BE49-F238E27FC236}">
                <a16:creationId xmlns:a16="http://schemas.microsoft.com/office/drawing/2014/main" id="{15537FF9-7364-49ED-A38E-D2207D538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6752" y="3666684"/>
            <a:ext cx="433205" cy="433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D5D1E-86FA-4187-8C73-420B922FBBC7}"/>
              </a:ext>
            </a:extLst>
          </p:cNvPr>
          <p:cNvSpPr txBox="1"/>
          <p:nvPr/>
        </p:nvSpPr>
        <p:spPr>
          <a:xfrm>
            <a:off x="1982582" y="1620903"/>
            <a:ext cx="65962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Analyzed Single columns individually (Univariate)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Analyzed 2 columns at a time and checked if there were any relation between them(Bivariate)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Checked if columns are dependent/related with each other(correlation)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 graphs were plotted to enhance the understanding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70095" y="837618"/>
            <a:ext cx="1898602" cy="3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B97FC-5B91-45A3-A4B4-043729F95A77}"/>
              </a:ext>
            </a:extLst>
          </p:cNvPr>
          <p:cNvSpPr txBox="1"/>
          <p:nvPr/>
        </p:nvSpPr>
        <p:spPr>
          <a:xfrm>
            <a:off x="5172293" y="2261570"/>
            <a:ext cx="3120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</a:t>
            </a:r>
            <a:r>
              <a:rPr lang="en-US" b="1" dirty="0"/>
              <a:t>Loan Status</a:t>
            </a:r>
          </a:p>
          <a:p>
            <a:endParaRPr lang="en-US" dirty="0"/>
          </a:p>
          <a:p>
            <a:r>
              <a:rPr lang="en-US" dirty="0"/>
              <a:t>14% of the loans are Charged Off, meanwhile 82 % loans are Fully Paid 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27263-7649-4B16-9F13-A4A0BF4EB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4" y="1549271"/>
            <a:ext cx="4096631" cy="305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5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5" y="837618"/>
            <a:ext cx="1898602" cy="3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Univariate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6FB7D4-15CF-496E-95E4-A9E40119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31" y="1311702"/>
            <a:ext cx="2837432" cy="180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441906-74D4-46B1-AD9B-607B915FCC38}"/>
              </a:ext>
            </a:extLst>
          </p:cNvPr>
          <p:cNvSpPr txBox="1"/>
          <p:nvPr/>
        </p:nvSpPr>
        <p:spPr>
          <a:xfrm>
            <a:off x="4822682" y="1311702"/>
            <a:ext cx="3064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</a:t>
            </a:r>
            <a:r>
              <a:rPr lang="en-US" b="1" dirty="0"/>
              <a:t>Purpose of Loan</a:t>
            </a:r>
          </a:p>
          <a:p>
            <a:endParaRPr lang="en-US" b="1" dirty="0"/>
          </a:p>
          <a:p>
            <a:r>
              <a:rPr lang="en-US" dirty="0"/>
              <a:t>Most of the loans were taken for the purpose of debt consolidation(47%) &amp; paying credit card bill(13%).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B97FC-5B91-45A3-A4B4-043729F95A77}"/>
              </a:ext>
            </a:extLst>
          </p:cNvPr>
          <p:cNvSpPr txBox="1"/>
          <p:nvPr/>
        </p:nvSpPr>
        <p:spPr>
          <a:xfrm>
            <a:off x="4897886" y="3288431"/>
            <a:ext cx="3120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</a:t>
            </a:r>
            <a:r>
              <a:rPr lang="en-US" b="1" dirty="0"/>
              <a:t>Verification Status</a:t>
            </a:r>
          </a:p>
          <a:p>
            <a:endParaRPr lang="en-US" b="1" dirty="0"/>
          </a:p>
          <a:p>
            <a:r>
              <a:rPr lang="en-US" dirty="0"/>
              <a:t>43% are Not verified</a:t>
            </a:r>
          </a:p>
          <a:p>
            <a:r>
              <a:rPr lang="en-US" dirty="0"/>
              <a:t>31% are Verified</a:t>
            </a:r>
          </a:p>
          <a:p>
            <a:r>
              <a:rPr lang="en-US" dirty="0"/>
              <a:t>25% are Source Verified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E607AC-3847-4DED-9F17-685EE5300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63" y="3288431"/>
            <a:ext cx="2761500" cy="173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0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5" y="837618"/>
            <a:ext cx="1898602" cy="3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Univariate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41906-74D4-46B1-AD9B-607B915FCC38}"/>
              </a:ext>
            </a:extLst>
          </p:cNvPr>
          <p:cNvSpPr txBox="1"/>
          <p:nvPr/>
        </p:nvSpPr>
        <p:spPr>
          <a:xfrm>
            <a:off x="4983830" y="1421697"/>
            <a:ext cx="34412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</a:t>
            </a:r>
            <a:r>
              <a:rPr lang="en-US" b="1" dirty="0"/>
              <a:t>State</a:t>
            </a:r>
          </a:p>
          <a:p>
            <a:endParaRPr lang="en-US" dirty="0"/>
          </a:p>
          <a:p>
            <a:r>
              <a:rPr lang="en-US" dirty="0"/>
              <a:t>18% loans are offered to State of CA</a:t>
            </a:r>
          </a:p>
          <a:p>
            <a:r>
              <a:rPr lang="en-US" dirty="0"/>
              <a:t> 9% loans are offered to State of NY </a:t>
            </a:r>
          </a:p>
          <a:p>
            <a:r>
              <a:rPr lang="en-US" dirty="0"/>
              <a:t> 7% Offered to state of FL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B97FC-5B91-45A3-A4B4-043729F95A77}"/>
              </a:ext>
            </a:extLst>
          </p:cNvPr>
          <p:cNvSpPr txBox="1"/>
          <p:nvPr/>
        </p:nvSpPr>
        <p:spPr>
          <a:xfrm>
            <a:off x="4922286" y="3216251"/>
            <a:ext cx="3120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b="1" dirty="0"/>
              <a:t>Home Ownership</a:t>
            </a:r>
            <a:r>
              <a:rPr lang="en-US" dirty="0"/>
              <a:t>   </a:t>
            </a:r>
          </a:p>
          <a:p>
            <a:endParaRPr lang="en-US" dirty="0"/>
          </a:p>
          <a:p>
            <a:r>
              <a:rPr lang="en-US" dirty="0"/>
              <a:t>47% are applicants who stay on rent</a:t>
            </a:r>
          </a:p>
          <a:p>
            <a:r>
              <a:rPr lang="en-US" dirty="0"/>
              <a:t>44% stay in Mortgage</a:t>
            </a:r>
          </a:p>
          <a:p>
            <a:r>
              <a:rPr lang="en-US" dirty="0"/>
              <a:t>8% are staying in their own home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CD283-F43B-4D4A-9E44-BFEEFB88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74" y="1421697"/>
            <a:ext cx="2986731" cy="1447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54E0F4-7EDD-438B-B976-F2B73527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2" y="3216251"/>
            <a:ext cx="2997354" cy="15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83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3281</TotalTime>
  <Words>1333</Words>
  <Application>Microsoft Office PowerPoint</Application>
  <PresentationFormat>On-screen Show (16:9)</PresentationFormat>
  <Paragraphs>229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Helvetica Neue</vt:lpstr>
      <vt:lpstr>Arial</vt:lpstr>
      <vt:lpstr>Baguet Script</vt:lpstr>
      <vt:lpstr>Roboto</vt:lpstr>
      <vt:lpstr>Proxima Nova</vt:lpstr>
      <vt:lpstr>Calibri</vt:lpstr>
      <vt:lpstr>MASTER_UPGRAD</vt:lpstr>
      <vt:lpstr>PowerPoint Presentation</vt:lpstr>
      <vt:lpstr>PowerPoint Presentation</vt:lpstr>
      <vt:lpstr>Lending Club: EDA Case Study Problem Statement</vt:lpstr>
      <vt:lpstr>Analysis Approach</vt:lpstr>
      <vt:lpstr>Analysis Approach</vt:lpstr>
      <vt:lpstr>Analysis Approach</vt:lpstr>
      <vt:lpstr>Summary Of Analysis</vt:lpstr>
      <vt:lpstr>Summary Of Analysis</vt:lpstr>
      <vt:lpstr>Summary Of Analysis</vt:lpstr>
      <vt:lpstr>Summary Of Analysis</vt:lpstr>
      <vt:lpstr>Summary Of Analysis</vt:lpstr>
      <vt:lpstr>Summary Of Analysis</vt:lpstr>
      <vt:lpstr>Summary Of Analysis</vt:lpstr>
      <vt:lpstr>Summary Of Analysis - Bivariate</vt:lpstr>
      <vt:lpstr>Summary Of Analysis - Bivariate</vt:lpstr>
      <vt:lpstr>Summary Of Analysis - Bivariate</vt:lpstr>
      <vt:lpstr>Summary Of Analysis - Bivariate</vt:lpstr>
      <vt:lpstr>Summary Of Analysis - Bivariate</vt:lpstr>
      <vt:lpstr>Summary Of Analysis - Bivariate</vt:lpstr>
      <vt:lpstr>Summary Of Analysis - Bivariate</vt:lpstr>
      <vt:lpstr>Summary Of Analysis - Bivariate</vt:lpstr>
      <vt:lpstr>Summary Of Analysis - Bivariate</vt:lpstr>
      <vt:lpstr>Summary Of Analysis - Bivariate</vt:lpstr>
      <vt:lpstr>Recommendations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Krishna, Mahesh</cp:lastModifiedBy>
  <cp:revision>41</cp:revision>
  <dcterms:created xsi:type="dcterms:W3CDTF">2019-01-02T10:18:22Z</dcterms:created>
  <dcterms:modified xsi:type="dcterms:W3CDTF">2022-12-07T16:37:52Z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094ff5-79ca-456b-95f6-d578316a3809_Enabled">
    <vt:lpwstr>true</vt:lpwstr>
  </property>
  <property fmtid="{D5CDD505-2E9C-101B-9397-08002B2CF9AE}" pid="3" name="MSIP_Label_73094ff5-79ca-456b-95f6-d578316a3809_SetDate">
    <vt:lpwstr>2022-12-04T16:14:14Z</vt:lpwstr>
  </property>
  <property fmtid="{D5CDD505-2E9C-101B-9397-08002B2CF9AE}" pid="4" name="MSIP_Label_73094ff5-79ca-456b-95f6-d578316a3809_Method">
    <vt:lpwstr>Privileged</vt:lpwstr>
  </property>
  <property fmtid="{D5CDD505-2E9C-101B-9397-08002B2CF9AE}" pid="5" name="MSIP_Label_73094ff5-79ca-456b-95f6-d578316a3809_Name">
    <vt:lpwstr>Public</vt:lpwstr>
  </property>
  <property fmtid="{D5CDD505-2E9C-101B-9397-08002B2CF9AE}" pid="6" name="MSIP_Label_73094ff5-79ca-456b-95f6-d578316a3809_SiteId">
    <vt:lpwstr>771c9c47-7f24-44dc-958e-34f8713a8394</vt:lpwstr>
  </property>
  <property fmtid="{D5CDD505-2E9C-101B-9397-08002B2CF9AE}" pid="7" name="MSIP_Label_73094ff5-79ca-456b-95f6-d578316a3809_ActionId">
    <vt:lpwstr>e4bac884-cfe1-4edf-b395-d92dbb773bf3</vt:lpwstr>
  </property>
  <property fmtid="{D5CDD505-2E9C-101B-9397-08002B2CF9AE}" pid="8" name="MSIP_Label_73094ff5-79ca-456b-95f6-d578316a3809_ContentBits">
    <vt:lpwstr>0</vt:lpwstr>
  </property>
</Properties>
</file>