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Default Extension="doc" ContentType="application/msword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xls" ContentType="application/vnd.ms-exce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sldIdLst>
    <p:sldId id="256" r:id="rId2"/>
    <p:sldId id="367" r:id="rId3"/>
    <p:sldId id="366" r:id="rId4"/>
    <p:sldId id="257" r:id="rId5"/>
    <p:sldId id="258" r:id="rId6"/>
    <p:sldId id="263" r:id="rId7"/>
    <p:sldId id="259" r:id="rId8"/>
    <p:sldId id="260" r:id="rId9"/>
    <p:sldId id="261" r:id="rId10"/>
    <p:sldId id="264" r:id="rId11"/>
    <p:sldId id="265" r:id="rId12"/>
    <p:sldId id="266" r:id="rId13"/>
    <p:sldId id="267" r:id="rId14"/>
    <p:sldId id="270" r:id="rId15"/>
    <p:sldId id="273" r:id="rId16"/>
    <p:sldId id="274" r:id="rId17"/>
    <p:sldId id="275" r:id="rId18"/>
    <p:sldId id="276" r:id="rId19"/>
    <p:sldId id="288" r:id="rId20"/>
    <p:sldId id="277" r:id="rId21"/>
    <p:sldId id="287" r:id="rId22"/>
    <p:sldId id="278" r:id="rId23"/>
    <p:sldId id="289" r:id="rId24"/>
    <p:sldId id="279" r:id="rId25"/>
    <p:sldId id="281" r:id="rId26"/>
    <p:sldId id="283" r:id="rId27"/>
    <p:sldId id="285" r:id="rId28"/>
    <p:sldId id="286" r:id="rId29"/>
    <p:sldId id="290" r:id="rId30"/>
    <p:sldId id="291" r:id="rId31"/>
    <p:sldId id="292" r:id="rId32"/>
    <p:sldId id="293" r:id="rId33"/>
    <p:sldId id="294" r:id="rId34"/>
    <p:sldId id="295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33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341" r:id="rId55"/>
    <p:sldId id="308" r:id="rId56"/>
    <p:sldId id="311" r:id="rId57"/>
    <p:sldId id="310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42" r:id="rId80"/>
    <p:sldId id="343" r:id="rId81"/>
    <p:sldId id="344" r:id="rId82"/>
    <p:sldId id="345" r:id="rId83"/>
    <p:sldId id="346" r:id="rId84"/>
    <p:sldId id="347" r:id="rId85"/>
    <p:sldId id="348" r:id="rId86"/>
    <p:sldId id="349" r:id="rId87"/>
    <p:sldId id="350" r:id="rId88"/>
    <p:sldId id="351" r:id="rId89"/>
    <p:sldId id="352" r:id="rId90"/>
    <p:sldId id="353" r:id="rId91"/>
    <p:sldId id="354" r:id="rId92"/>
    <p:sldId id="355" r:id="rId93"/>
    <p:sldId id="356" r:id="rId94"/>
    <p:sldId id="357" r:id="rId95"/>
    <p:sldId id="358" r:id="rId96"/>
    <p:sldId id="359" r:id="rId97"/>
    <p:sldId id="360" r:id="rId98"/>
    <p:sldId id="361" r:id="rId99"/>
    <p:sldId id="362" r:id="rId100"/>
    <p:sldId id="364" r:id="rId1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66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480" autoAdjust="0"/>
  </p:normalViewPr>
  <p:slideViewPr>
    <p:cSldViewPr>
      <p:cViewPr varScale="1">
        <p:scale>
          <a:sx n="61" d="100"/>
          <a:sy n="61" d="100"/>
        </p:scale>
        <p:origin x="-16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10" Type="http://schemas.openxmlformats.org/officeDocument/2006/relationships/image" Target="../media/image86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8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4" Type="http://schemas.openxmlformats.org/officeDocument/2006/relationships/image" Target="../media/image8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7.wmf"/><Relationship Id="rId1" Type="http://schemas.openxmlformats.org/officeDocument/2006/relationships/image" Target="../media/image7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08A44-80E8-4A46-8547-CCD2538637D8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27A7B-4D38-43BC-B15D-4EDB732A6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22BE34-E78C-45BE-8C58-6295548F2E97}" type="slidenum">
              <a:rPr lang="ar-SA" smtClean="0"/>
              <a:pPr/>
              <a:t>46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1E8755-EB6A-4604-9F2F-2F9FCACFD54C}" type="slidenum">
              <a:rPr lang="en-US" smtClean="0">
                <a:latin typeface="Arial" pitchFamily="34" charset="0"/>
              </a:rPr>
              <a:pPr/>
              <a:t>91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5035A-14EE-4258-B014-94D531D53C23}" type="slidenum">
              <a:rPr lang="en-US" smtClean="0">
                <a:latin typeface="Arial" pitchFamily="34" charset="0"/>
              </a:rPr>
              <a:pPr/>
              <a:t>92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854915-28AA-4862-8B23-2EE8B18912E7}" type="slidenum">
              <a:rPr lang="en-US" smtClean="0">
                <a:latin typeface="Arial" pitchFamily="34" charset="0"/>
              </a:rPr>
              <a:pPr/>
              <a:t>93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A6725B-443D-45E8-BCB7-635BCE60B23B}" type="slidenum">
              <a:rPr lang="en-US" smtClean="0">
                <a:latin typeface="Arial" pitchFamily="34" charset="0"/>
              </a:rPr>
              <a:pPr/>
              <a:t>94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CEF30-583E-4CEE-927A-261D5FF26C2B}" type="slidenum">
              <a:rPr lang="en-US" smtClean="0">
                <a:latin typeface="Arial" pitchFamily="34" charset="0"/>
              </a:rPr>
              <a:pPr/>
              <a:t>95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875AFC-B24E-43B8-83E0-8E7B88035666}" type="slidenum">
              <a:rPr lang="en-US" smtClean="0">
                <a:latin typeface="Arial" pitchFamily="34" charset="0"/>
              </a:rPr>
              <a:pPr/>
              <a:t>96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3A8A74-A8CB-48CC-84D7-A6B9AB4D71E6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Example: fast forwarding / slow playing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E86641-8182-4689-9581-C5D6B9B75600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33B455-BBCF-4BB3-BC7C-41F8DBCA490C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Example: Playing a tape recorder backward</a:t>
            </a:r>
          </a:p>
          <a:p>
            <a:pPr eaLnBrk="1" hangingPunct="1"/>
            <a:r>
              <a:rPr lang="en-US" smtClean="0"/>
              <a:t>Beatle Revolution 9 is said be played backward!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832C06-80F5-4991-AD54-51625B13303C}" type="slidenum">
              <a:rPr lang="ar-SA" smtClean="0"/>
              <a:pPr/>
              <a:t>54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938A3B-284C-43F7-A503-73DCB1E49868}" type="slidenum">
              <a:rPr lang="en-US" smtClean="0">
                <a:cs typeface="Arial" pitchFamily="34" charset="0"/>
              </a:rPr>
              <a:pPr/>
              <a:t>64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963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  <p:sp>
        <p:nvSpPr>
          <p:cNvPr id="69638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Lecture 1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D754DF-588C-4EC2-9CEA-27EC07CBCC8B}" type="slidenum">
              <a:rPr lang="en-US" smtClean="0">
                <a:cs typeface="Arial" pitchFamily="34" charset="0"/>
              </a:rPr>
              <a:pPr/>
              <a:t>66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  <p:sp>
        <p:nvSpPr>
          <p:cNvPr id="70662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Lecture 1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40E65-9404-4D71-970F-41A1563EAD63}" type="slidenum">
              <a:rPr lang="en-US" smtClean="0">
                <a:cs typeface="Arial" pitchFamily="34" charset="0"/>
              </a:rPr>
              <a:pPr/>
              <a:t>69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  <p:sp>
        <p:nvSpPr>
          <p:cNvPr id="71686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Lecture 1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1B0E7-5D26-40FB-80AC-341318472714}" type="slidenum">
              <a:rPr lang="en-US" smtClean="0">
                <a:cs typeface="Arial" pitchFamily="34" charset="0"/>
              </a:rPr>
              <a:pPr/>
              <a:t>74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37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  <p:sp>
        <p:nvSpPr>
          <p:cNvPr id="73734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Lecture 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4AFC-67E4-4EC5-B986-4595AFE81BFB}" type="datetime1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2D7F-18B7-498B-9E9F-F08CFBB4EB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55A1-4EDA-481C-9361-7E98F446FBA5}" type="datetime1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2D7F-18B7-498B-9E9F-F08CFBB4EB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3D7-EEE9-4E6E-8057-7FEE57C4CC80}" type="datetime1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2D7F-18B7-498B-9E9F-F08CFBB4EB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3E786-FD24-4FCC-AD49-3C4C7B457277}" type="datetime1">
              <a:rPr lang="en-US" smtClean="0"/>
              <a:t>12/1/2014</a:t>
            </a:fld>
            <a:endParaRPr lang="en-GB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C0B5E-E069-45AF-9660-611E6FECFC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03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13200" cy="45255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3600" y="1600200"/>
            <a:ext cx="4013200" cy="2205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73600" y="3919537"/>
            <a:ext cx="4013200" cy="22062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DEA2B-893B-4B2A-BA0E-93B9D20EA508}" type="datetime1">
              <a:rPr lang="en-US" smtClean="0"/>
              <a:t>12/1/2014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92AF5-59A3-4435-A022-3B39235490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2968-E955-47F7-BCBE-D8B9C27F7D4E}" type="datetime1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2D7F-18B7-498B-9E9F-F08CFBB4EB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872E-80B9-4591-9303-95AF3F9BB1C8}" type="datetime1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2D7F-18B7-498B-9E9F-F08CFBB4EB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541D-A746-467D-8737-57C17EBCF2FE}" type="datetime1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2D7F-18B7-498B-9E9F-F08CFBB4EB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BD96-5678-438C-8335-54501E199C7B}" type="datetime1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2D7F-18B7-498B-9E9F-F08CFBB4EB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0078-1099-4639-B091-390507159994}" type="datetime1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2D7F-18B7-498B-9E9F-F08CFBB4EB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8879-FCE9-486B-9235-2B2A73C4EB62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2D7F-18B7-498B-9E9F-F08CFBB4EB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C81B-13B0-4AC0-85F0-5B733EA17129}" type="datetime1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2D7F-18B7-498B-9E9F-F08CFBB4EB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9B64-82F2-4E30-A176-4D8C9CD410F6}" type="datetime1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2D7F-18B7-498B-9E9F-F08CFBB4EB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9FD6D-2B67-40E7-BF13-A8A0BF4FEF47}" type="datetime1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C2D7F-18B7-498B-9E9F-F08CFBB4EB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4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5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oleObject" Target="../embeddings/oleObject9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4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6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8.bin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42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44.bin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52.bin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7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Microsoft_Office_Word_97_-_2003_Document6.doc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432175"/>
          </a:xfrm>
          <a:solidFill>
            <a:schemeClr val="bg1"/>
          </a:solidFill>
          <a:ln w="76200">
            <a:noFill/>
          </a:ln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Digital Signal Processing Applications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T.E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 (2012 Course)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Sem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II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Analog signal Processing</a:t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Analog Signal Processing is signal Processing conducted on analog signals by analog means.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Analog means something that is mathematically indicated as continuous values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Digital uses series of Discrete quantities  to represent signal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Analog Values are typically indicated as voltage or current around components in electronic devices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838201"/>
            <a:ext cx="7391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tabLst>
                <a:tab pos="5486400" algn="l"/>
                <a:tab pos="5600700" algn="l"/>
              </a:tabLst>
            </a:pPr>
            <a:r>
              <a:rPr lang="en-US" sz="22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Upon completion Students will be able to: -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tabLst>
                <a:tab pos="5486400" algn="l"/>
                <a:tab pos="5600700" algn="l"/>
              </a:tabLst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486400" algn="l"/>
                <a:tab pos="5600700" algn="l"/>
              </a:tabLst>
            </a:pPr>
            <a:r>
              <a:rPr lang="en-US" sz="22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Understand the use and applications of DSP technology in different areas.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486400" algn="l"/>
                <a:tab pos="5600700" algn="l"/>
              </a:tabLst>
            </a:pPr>
            <a:r>
              <a:rPr lang="en-US" sz="22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Applying Statistics &amp; probability to reduce noise &amp; interference in acquired data.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486400" algn="l"/>
                <a:tab pos="5600700" algn="l"/>
              </a:tabLst>
            </a:pPr>
            <a:r>
              <a:rPr lang="en-US" sz="22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Analyzing  analog-to-digital conversion (ADC) and digital-to-analog conversion.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486400" algn="l"/>
                <a:tab pos="5600700" algn="l"/>
              </a:tabLst>
            </a:pPr>
            <a:r>
              <a:rPr lang="en-US" sz="22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Apply different mathematical rules to linear system to analyze the signal and system. </a:t>
            </a:r>
            <a:endParaRPr lang="en-US" sz="22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486400" algn="l"/>
                <a:tab pos="5600700" algn="l"/>
              </a:tabLst>
            </a:pPr>
            <a:r>
              <a:rPr lang="en-US" sz="22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Evaluating  third signal by combining two signals using convolution. </a:t>
            </a:r>
            <a:endParaRPr lang="en-US" sz="22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486400" algn="l"/>
                <a:tab pos="5600700" algn="l"/>
              </a:tabLst>
            </a:pPr>
            <a:r>
              <a:rPr lang="en-US" sz="22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Understand the characteristics  of linear systems. </a:t>
            </a:r>
            <a:endParaRPr lang="en-US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Transducers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Transducers Convert physical Quantity into Electrical Signal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Analog &amp; Digital Transducers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Analog Transducers produce output in the form of Analog that is changing continuously with time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Digital Transducers Produce output in terms of discrete digital output signal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Temperature Transducer to produce Analog output </a:t>
            </a:r>
            <a:endParaRPr lang="en-US" dirty="0"/>
          </a:p>
        </p:txBody>
      </p:sp>
      <p:pic>
        <p:nvPicPr>
          <p:cNvPr id="4" name="Content Placeholder 3" descr="analogue signal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7010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Light Sensor used to produce Digital Signal</a:t>
            </a:r>
            <a:endParaRPr lang="en-US" dirty="0"/>
          </a:p>
        </p:txBody>
      </p:sp>
      <p:pic>
        <p:nvPicPr>
          <p:cNvPr id="4" name="Content Placeholder 3" descr="digital signal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6934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3600" dirty="0" smtClean="0">
                <a:latin typeface="Britannic Bold" pitchFamily="34" charset="0"/>
              </a:rPr>
              <a:t>Drawbacks Of Analog Signal Processing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Sensitive to environmental changes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Ageing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Less Accuracy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Cost of system is High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DSP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Audio Signal Processing ,Audio Compression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Digital Image Processing ,Video Compression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Speech Processing , Speech Recognition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Digital Communication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Radar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Sonar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Seismology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Biomedical Application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ADC &amp; DAC-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Sampling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Quantization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Encoding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Statistics, Probability &amp; noise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TO Digital 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Analog Signals that are digitized by ADC normally come from sensors or transducers that capture a signal &amp; transform it into voltage that is proportional to the amplitude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of the signal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The operation required to convert voltage generated by Sensor into its Digital equivalent is a two stage process- Sampling &amp; quantization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Analog TO Digital Conversion Process</a:t>
            </a:r>
            <a:endParaRPr lang="en-US" dirty="0"/>
          </a:p>
        </p:txBody>
      </p:sp>
      <p:pic>
        <p:nvPicPr>
          <p:cNvPr id="4" name="Content Placeholder 3" descr="Two-stage process conversion of the voltage generated by the sensor to its digital equivalent performed by the ADC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77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 D Conversion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Sampling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Conversion Of Analog Signal into Discrete signal By taking sample every Ts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Quantization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Conversion Of Discrete signal into discrete signals with discrete values.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Value Of each sample is represented by Value selected from finite set of possible Values.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Encoding-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the process of assigning each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Quantization level a unique binary code of b bits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914400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b="1" i="1" u="sng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Digital Signal Processing</a:t>
            </a:r>
            <a:r>
              <a:rPr lang="en-US" sz="4800" i="1" u="sng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defRPr/>
            </a:pPr>
            <a:endParaRPr lang="en-US" sz="2400" b="1" i="1" u="sng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Digital :</a:t>
            </a:r>
            <a:endParaRPr lang="en-US" sz="24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Operating by the use of discrete signals to represent data in the form of numbers </a:t>
            </a:r>
          </a:p>
          <a:p>
            <a:pPr algn="just">
              <a:defRPr/>
            </a:pPr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Signal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 variable parameter by which information is conveyed through an electronic circuit </a:t>
            </a:r>
          </a:p>
          <a:p>
            <a:pPr algn="just">
              <a:defRPr/>
            </a:pPr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 perform operations on data according to programmed instructions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&amp; DAC outputs</a:t>
            </a:r>
            <a:endParaRPr lang="en-US" dirty="0"/>
          </a:p>
        </p:txBody>
      </p:sp>
      <p:pic>
        <p:nvPicPr>
          <p:cNvPr id="4" name="Content Placeholder 3" descr="Process of digitizing and converting a signal with an infinite precision ADC-DAC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6858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TO D Converter  is used to convert x(t) into x[n]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Take a sample every sampling period T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S   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Sampling 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219200"/>
            <a:ext cx="66294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124200"/>
            <a:ext cx="69246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4495800"/>
            <a:ext cx="6553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/>
              <a:t>Sampling Theorem Statement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 continuous-time signal x(t) with frequencies no higher than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fmax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(Hz) can be reconstructed exactly  from its samples x[n] = x(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nTs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), if the samples are taken at a rate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= 1/Ts that is greater than 2fmax.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Sampling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066925" y="1809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447800" y="1828800"/>
          <a:ext cx="6400800" cy="3735388"/>
        </p:xfrm>
        <a:graphic>
          <a:graphicData uri="http://schemas.openxmlformats.org/presentationml/2006/ole">
            <p:oleObj spid="_x0000_s1026" name="Chart" r:id="rId3" imgW="3920400" imgH="2293200" progId="Excel.Sheet.8">
              <p:embed/>
            </p:oleObj>
          </a:graphicData>
        </a:graphic>
      </p:graphicFrame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600200" y="5715000"/>
            <a:ext cx="6172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/>
              <a:t>Sampling Frequency = 1/2 X  Wave Frequency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 Worse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066925" y="1809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3248" name="Object 0"/>
          <p:cNvGraphicFramePr>
            <a:graphicFrameLocks noChangeAspect="1"/>
          </p:cNvGraphicFramePr>
          <p:nvPr/>
        </p:nvGraphicFramePr>
        <p:xfrm>
          <a:off x="1447800" y="1752600"/>
          <a:ext cx="7010400" cy="4090988"/>
        </p:xfrm>
        <a:graphic>
          <a:graphicData uri="http://schemas.openxmlformats.org/presentationml/2006/ole">
            <p:oleObj spid="_x0000_s2050" name="Chart" r:id="rId3" imgW="3920400" imgH="2293200" progId="Excel.Sheet.8">
              <p:embed/>
            </p:oleObj>
          </a:graphicData>
        </a:graphic>
      </p:graphicFrame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981200" y="5943600"/>
            <a:ext cx="6172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Sampling Frequency = 1/3 X Wave 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Higher Sampling Frequency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447800" y="1905000"/>
          <a:ext cx="6553200" cy="3824288"/>
        </p:xfrm>
        <a:graphic>
          <a:graphicData uri="http://schemas.openxmlformats.org/presentationml/2006/ole">
            <p:oleObj spid="_x0000_s3074" name="Chart" r:id="rId3" imgW="3920400" imgH="2293200" progId="Excel.Sheet.8">
              <p:embed/>
            </p:oleObj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981200" y="5867400"/>
            <a:ext cx="6172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Sampling Frequency = 2/3 Wave 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Better</a:t>
            </a:r>
          </a:p>
        </p:txBody>
      </p:sp>
      <p:graphicFrame>
        <p:nvGraphicFramePr>
          <p:cNvPr id="54272" name="Object 1024"/>
          <p:cNvGraphicFramePr>
            <a:graphicFrameLocks noChangeAspect="1"/>
          </p:cNvGraphicFramePr>
          <p:nvPr/>
        </p:nvGraphicFramePr>
        <p:xfrm>
          <a:off x="990600" y="1676400"/>
          <a:ext cx="7239000" cy="4224338"/>
        </p:xfrm>
        <a:graphic>
          <a:graphicData uri="http://schemas.openxmlformats.org/presentationml/2006/ole">
            <p:oleObj spid="_x0000_s4098" name="Chart" r:id="rId3" imgW="3920400" imgH="2293200" progId="Excel.Sheet.8">
              <p:embed/>
            </p:oleObj>
          </a:graphicData>
        </a:graphic>
      </p:graphicFrame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209800" y="5943600"/>
            <a:ext cx="55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Sampling Frequency = Wave 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Sampling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057400" y="1676400"/>
          <a:ext cx="5715000" cy="4283075"/>
        </p:xfrm>
        <a:graphic>
          <a:graphicData uri="http://schemas.openxmlformats.org/presentationml/2006/ole">
            <p:oleObj spid="_x0000_s5122" name="Chart" r:id="rId3" imgW="5116320" imgH="3844440" progId="Excel.Sheet.8">
              <p:embed/>
            </p:oleObj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133600" y="6035675"/>
            <a:ext cx="563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Sampling Frequency = 2 X Wave 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Sampling-</a:t>
            </a:r>
            <a:r>
              <a:rPr lang="en-US" sz="2400" dirty="0" smtClean="0"/>
              <a:t>means multiplying it with train of impulses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1" y="1447800"/>
            <a:ext cx="2895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599" y="3581400"/>
            <a:ext cx="29622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34000" y="3657600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86200" y="2286000"/>
            <a:ext cx="1371601" cy="1142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962400" y="4191000"/>
            <a:ext cx="1295400" cy="882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2667000"/>
            <a:ext cx="25146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200" spc="-15" dirty="0" smtClean="0">
                <a:latin typeface="Times New Roman" pitchFamily="18" charset="0"/>
                <a:ea typeface="Calibri"/>
                <a:cs typeface="Times New Roman" pitchFamily="18" charset="0"/>
              </a:rPr>
              <a:t>Breadth </a:t>
            </a:r>
            <a:r>
              <a:rPr lang="en-US" sz="2200" spc="-15" dirty="0" smtClean="0">
                <a:latin typeface="Times New Roman" pitchFamily="18" charset="0"/>
                <a:ea typeface="Calibri"/>
                <a:cs typeface="Times New Roman" pitchFamily="18" charset="0"/>
              </a:rPr>
              <a:t>&amp; Depth Of DSP , Statistics </a:t>
            </a:r>
            <a:r>
              <a:rPr lang="en-US" sz="2200" spc="-15" dirty="0" smtClean="0">
                <a:latin typeface="Times New Roman" pitchFamily="18" charset="0"/>
                <a:ea typeface="Calibri"/>
                <a:cs typeface="Times New Roman" pitchFamily="18" charset="0"/>
              </a:rPr>
              <a:t>, Probability </a:t>
            </a:r>
            <a:r>
              <a:rPr lang="en-US" sz="2200" spc="-15" dirty="0" smtClean="0">
                <a:latin typeface="Times New Roman" pitchFamily="18" charset="0"/>
                <a:ea typeface="Calibri"/>
                <a:cs typeface="Times New Roman" pitchFamily="18" charset="0"/>
              </a:rPr>
              <a:t>&amp; </a:t>
            </a:r>
            <a:r>
              <a:rPr lang="en-US" sz="2200" spc="-15" dirty="0" smtClean="0">
                <a:latin typeface="Times New Roman" pitchFamily="18" charset="0"/>
                <a:ea typeface="Calibri"/>
                <a:cs typeface="Times New Roman" pitchFamily="18" charset="0"/>
              </a:rPr>
              <a:t>noise.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200" spc="-10" dirty="0" smtClean="0">
                <a:latin typeface="Times New Roman" pitchFamily="18" charset="0"/>
                <a:ea typeface="Calibri"/>
                <a:cs typeface="Times New Roman" pitchFamily="18" charset="0"/>
              </a:rPr>
              <a:t>Use of Transducers in Signal Processing, How Digital signal is created-ADC &amp; </a:t>
            </a:r>
            <a:r>
              <a:rPr lang="en-US" sz="2200" spc="-10" dirty="0" smtClean="0">
                <a:latin typeface="Times New Roman" pitchFamily="18" charset="0"/>
                <a:ea typeface="Calibri"/>
                <a:cs typeface="Times New Roman" pitchFamily="18" charset="0"/>
              </a:rPr>
              <a:t>DAC.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200" dirty="0" smtClean="0">
                <a:latin typeface="Times New Roman" pitchFamily="18" charset="0"/>
                <a:ea typeface="Calibri"/>
                <a:cs typeface="Times New Roman" pitchFamily="18" charset="0"/>
              </a:rPr>
              <a:t>Signal, Signal Modeling, Signal Representation ,Operations on </a:t>
            </a:r>
            <a:r>
              <a:rPr lang="en-US" sz="2200" dirty="0" smtClean="0">
                <a:latin typeface="Times New Roman" pitchFamily="18" charset="0"/>
                <a:ea typeface="Calibri"/>
                <a:cs typeface="Times New Roman" pitchFamily="18" charset="0"/>
              </a:rPr>
              <a:t>signals.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200" spc="-10" dirty="0" smtClean="0">
                <a:latin typeface="Times New Roman" pitchFamily="18" charset="0"/>
                <a:ea typeface="Calibri"/>
                <a:cs typeface="Times New Roman" pitchFamily="18" charset="0"/>
              </a:rPr>
              <a:t>Classification Of Signals- Part1 </a:t>
            </a:r>
            <a:endParaRPr lang="en-US" sz="22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200" spc="-10" dirty="0" smtClean="0">
                <a:latin typeface="Times New Roman" pitchFamily="18" charset="0"/>
                <a:ea typeface="Calibri"/>
                <a:cs typeface="Times New Roman" pitchFamily="18" charset="0"/>
              </a:rPr>
              <a:t>Classification Of Signals- </a:t>
            </a:r>
            <a:r>
              <a:rPr lang="en-US" sz="2200" spc="-10" dirty="0" smtClean="0">
                <a:latin typeface="Times New Roman" pitchFamily="18" charset="0"/>
                <a:ea typeface="Calibri"/>
                <a:cs typeface="Times New Roman" pitchFamily="18" charset="0"/>
              </a:rPr>
              <a:t>Part2 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200" spc="-10" dirty="0" smtClean="0">
                <a:latin typeface="Times New Roman" pitchFamily="18" charset="0"/>
                <a:ea typeface="Calibri"/>
                <a:cs typeface="Times New Roman" pitchFamily="18" charset="0"/>
              </a:rPr>
              <a:t>Properties Of  Discrete Time Systems. </a:t>
            </a:r>
            <a:endParaRPr lang="en-US" sz="2200" spc="-1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200" spc="-10" dirty="0" smtClean="0">
                <a:latin typeface="Times New Roman" pitchFamily="18" charset="0"/>
                <a:ea typeface="Calibri"/>
                <a:cs typeface="Times New Roman" pitchFamily="18" charset="0"/>
              </a:rPr>
              <a:t>Mathematical models for representation of DT system: Linear </a:t>
            </a:r>
            <a:r>
              <a:rPr lang="en-US" sz="2200" spc="-10" dirty="0" smtClean="0">
                <a:latin typeface="Times New Roman" pitchFamily="18" charset="0"/>
                <a:ea typeface="Calibri"/>
                <a:cs typeface="Times New Roman" pitchFamily="18" charset="0"/>
              </a:rPr>
              <a:t>convolution.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200" spc="-10" dirty="0" smtClean="0">
                <a:latin typeface="Times New Roman" pitchFamily="18" charset="0"/>
                <a:ea typeface="Calibri"/>
                <a:cs typeface="Times New Roman" pitchFamily="18" charset="0"/>
              </a:rPr>
              <a:t>Linear constant coefficient difference equation</a:t>
            </a:r>
            <a:endParaRPr lang="en-US" sz="22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514350" indent="-514350">
              <a:buFont typeface="Arial" pitchFamily="34" charset="0"/>
              <a:buAutoNum type="arabicPeriod"/>
            </a:pPr>
            <a:endParaRPr lang="en-US" sz="22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514350" indent="-514350">
              <a:buFont typeface="Arial" pitchFamily="34" charset="0"/>
              <a:buAutoNum type="arabicPeriod"/>
            </a:pPr>
            <a:endParaRPr lang="en-US" sz="22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514350" indent="-514350">
              <a:buFont typeface="Arial" pitchFamily="34" charset="0"/>
              <a:buAutoNum type="arabicPeriod"/>
            </a:pPr>
            <a:endParaRPr lang="en-US" sz="22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514350" indent="-514350">
              <a:buFont typeface="Arial" pitchFamily="34" charset="0"/>
              <a:buAutoNum type="arabicPeriod"/>
            </a:pPr>
            <a:endParaRPr lang="en-US" sz="22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2200" spc="-15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22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>
              <a:buNone/>
            </a:pPr>
            <a:endParaRPr lang="en-US" sz="2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UNIT 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Statistics</a:t>
            </a:r>
            <a:r>
              <a:rPr lang="en-US" sz="3600" b="1" dirty="0" smtClean="0"/>
              <a:t>, Probability </a:t>
            </a:r>
            <a:r>
              <a:rPr lang="en-US" sz="3600" b="1" dirty="0" smtClean="0"/>
              <a:t>&amp; noise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Statistics &amp; Probability are used in DSP to characterize signals &amp; processes that generate them.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Primary use of DSP is to reduce  interference ,noise &amp; undesirable components in acquired 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These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the inherent part of signal being measured that arise from imperfections in Data Acquisition system. Statistics &amp; Probability allow these features to be measured &amp; classified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Mean and Weighted Average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sz="4400" b="1" dirty="0" smtClean="0"/>
              <a:t>Standard Deviation</a:t>
            </a:r>
            <a:endParaRPr lang="en-US" sz="4400" b="1" dirty="0"/>
          </a:p>
        </p:txBody>
      </p:sp>
      <p:pic>
        <p:nvPicPr>
          <p:cNvPr id="4" name="Picture 3" descr="\bar{X} = \frac{\sum_{i=1}^{i=n}{X_i}}{n}&#10;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39243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\sigma = \sqrt{\frac{1}{n-1}{\sum_{i=1}^{i=n}(X_i-\bar{X})^2}}&#10;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4114800"/>
            <a:ext cx="36576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Signals</a:t>
            </a:r>
          </a:p>
          <a:p>
            <a:r>
              <a:rPr lang="en-US" dirty="0" smtClean="0"/>
              <a:t>Signal </a:t>
            </a:r>
            <a:r>
              <a:rPr lang="en-US" dirty="0" smtClean="0"/>
              <a:t>Modeling</a:t>
            </a:r>
            <a:endParaRPr lang="en-US" dirty="0" smtClean="0"/>
          </a:p>
          <a:p>
            <a:r>
              <a:rPr lang="en-US" dirty="0" smtClean="0"/>
              <a:t>Signal Representation</a:t>
            </a:r>
          </a:p>
          <a:p>
            <a:r>
              <a:rPr lang="en-US" dirty="0" smtClean="0"/>
              <a:t>Operations On Signals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Signal Modeling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Representation Of Signal by mathematical expression is Known as Signal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Modelling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can represent a signal by mathematical equation then signal is said to be deterministic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Signal.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If we are not able to represent a signal by mathematical form then signal is called random Signal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Fundamentals Of Signals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Dependent Variables</a:t>
            </a:r>
          </a:p>
          <a:p>
            <a:r>
              <a:rPr lang="en-US" dirty="0" smtClean="0"/>
              <a:t>Independent Variables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b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Fundamentals:</a:t>
            </a:r>
            <a:endParaRPr lang="en-US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3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Dependent Variable:</a:t>
            </a:r>
          </a:p>
          <a:p>
            <a:pPr>
              <a:buFont typeface="Wingdings" pitchFamily="2" charset="2"/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 signal can be described by a function of one or more dependent variables.</a:t>
            </a:r>
          </a:p>
          <a:p>
            <a:pPr>
              <a:buFont typeface="Wingdings" pitchFamily="2" charset="2"/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dependent variable can be:</a:t>
            </a:r>
          </a:p>
          <a:p>
            <a:pPr>
              <a:buFont typeface="Wingdings" pitchFamily="2" charset="2"/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1-</a:t>
            </a:r>
            <a:r>
              <a:rPr lang="ar-E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real valued scalar quantity,</a:t>
            </a:r>
          </a:p>
          <a:p>
            <a:pPr>
              <a:buFont typeface="Wingdings" pitchFamily="2" charset="2"/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ar-E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 complex valued quantity, </a:t>
            </a:r>
          </a:p>
          <a:p>
            <a:pPr>
              <a:buFont typeface="Wingdings" pitchFamily="2" charset="2"/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3-</a:t>
            </a:r>
            <a:r>
              <a:rPr lang="ar-E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or a vector (multi</a:t>
            </a:r>
            <a:r>
              <a:rPr lang="ar-EG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channel). </a:t>
            </a:r>
          </a:p>
          <a:p>
            <a:pPr>
              <a:buFont typeface="Wingdings" pitchFamily="2" charset="2"/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786438" y="3857625"/>
          <a:ext cx="3357562" cy="1162050"/>
        </p:xfrm>
        <a:graphic>
          <a:graphicData uri="http://schemas.openxmlformats.org/presentationml/2006/ole">
            <p:oleObj spid="_x0000_s8194" name="معادلة" r:id="rId3" imgW="952200" imgH="4316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215063" y="4429125"/>
          <a:ext cx="2357437" cy="684213"/>
        </p:xfrm>
        <a:graphic>
          <a:graphicData uri="http://schemas.openxmlformats.org/presentationml/2006/ole">
            <p:oleObj spid="_x0000_s8195" name="معادلة" r:id="rId4" imgW="787320" imgH="22860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072063" y="5484813"/>
          <a:ext cx="1643062" cy="1373187"/>
        </p:xfrm>
        <a:graphic>
          <a:graphicData uri="http://schemas.openxmlformats.org/presentationml/2006/ole">
            <p:oleObj spid="_x0000_s8196" name="معادلة" r:id="rId5" imgW="85068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142875" y="274638"/>
            <a:ext cx="90011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b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Fundamentals:</a:t>
            </a:r>
            <a:r>
              <a:rPr lang="ar-EG" b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ar-EG" b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GB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GB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GB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u="sng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Dependent Variable:</a:t>
            </a:r>
            <a:br>
              <a:rPr lang="en-GB" u="sng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Example of a multi channel signal is the EEG: </a:t>
            </a:r>
            <a:r>
              <a:rPr lang="en-US" i="1" u="sng" dirty="0" smtClean="0">
                <a:latin typeface="Times New Roman" pitchFamily="18" charset="0"/>
                <a:cs typeface="Times New Roman" pitchFamily="18" charset="0"/>
              </a:rPr>
              <a:t>electroencephalography</a:t>
            </a:r>
            <a:endParaRPr lang="ar-EG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None/>
            </a:pPr>
            <a:r>
              <a:rPr lang="ar-EG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12 lead EEG ( input)</a:t>
            </a:r>
          </a:p>
          <a:p>
            <a:pPr marL="514350" indent="-514350">
              <a:buFont typeface="Wingdings" pitchFamily="2" charset="2"/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Result 12 channel signal( output)</a:t>
            </a:r>
          </a:p>
          <a:p>
            <a:pPr marL="514350" indent="-514350">
              <a:buFont typeface="Wingdings" pitchFamily="2" charset="2"/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None/>
            </a:pPr>
            <a:endParaRPr lang="en-GB" u="sng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None/>
            </a:pPr>
            <a:endParaRPr lang="en-GB" u="sng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None/>
            </a:pPr>
            <a:endParaRPr lang="en-GB" u="sng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571750" y="4071938"/>
          <a:ext cx="2112963" cy="2111375"/>
        </p:xfrm>
        <a:graphic>
          <a:graphicData uri="http://schemas.openxmlformats.org/presentationml/2006/ole">
            <p:oleObj spid="_x0000_s9218" name="معادلة" r:id="rId3" imgW="939600" imgH="939600" progId="Equation.3">
              <p:embed/>
            </p:oleObj>
          </a:graphicData>
        </a:graphic>
      </p:graphicFrame>
      <p:pic>
        <p:nvPicPr>
          <p:cNvPr id="2054" name="Picture 9" descr="EEG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3" y="4500563"/>
            <a:ext cx="1874837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10" descr="EEG3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86625" y="4259263"/>
            <a:ext cx="1357313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defRPr/>
            </a:pPr>
            <a:r>
              <a:rPr lang="en-GB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Fundamentals:</a:t>
            </a:r>
            <a:r>
              <a:rPr 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GB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b. The Independent Variable:</a:t>
            </a:r>
            <a:br>
              <a:rPr lang="en-GB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1600200"/>
            <a:ext cx="8472487" cy="5043488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Signals can be functions of single or multiple independent variables.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speech signal is function of single independent variable, particularly time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s(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t)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Image signal is function of two independent variables 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TV  signal is function of 3 independent variables  </a:t>
            </a:r>
            <a:r>
              <a:rPr lang="en-GB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x,y,t</a:t>
            </a:r>
            <a:r>
              <a:rPr lang="en-GB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en-GB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en-GB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00563"/>
            <a:ext cx="8748713" cy="165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Line 10"/>
          <p:cNvSpPr>
            <a:spLocks noChangeShapeType="1"/>
          </p:cNvSpPr>
          <p:nvPr/>
        </p:nvSpPr>
        <p:spPr bwMode="auto">
          <a:xfrm>
            <a:off x="1619250" y="3776663"/>
            <a:ext cx="0" cy="2376487"/>
          </a:xfrm>
          <a:prstGeom prst="line">
            <a:avLst/>
          </a:prstGeom>
          <a:noFill/>
          <a:ln w="19050">
            <a:solidFill>
              <a:srgbClr val="990033"/>
            </a:solidFill>
            <a:prstDash val="lgDashDot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9" name="Line 11"/>
          <p:cNvSpPr>
            <a:spLocks noChangeShapeType="1"/>
          </p:cNvSpPr>
          <p:nvPr/>
        </p:nvSpPr>
        <p:spPr bwMode="auto">
          <a:xfrm>
            <a:off x="5148263" y="3776663"/>
            <a:ext cx="0" cy="2376487"/>
          </a:xfrm>
          <a:prstGeom prst="line">
            <a:avLst/>
          </a:prstGeom>
          <a:noFill/>
          <a:ln w="19050">
            <a:solidFill>
              <a:srgbClr val="990033"/>
            </a:solidFill>
            <a:prstDash val="lgDashDot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0" name="Line 12"/>
          <p:cNvSpPr>
            <a:spLocks noChangeShapeType="1"/>
          </p:cNvSpPr>
          <p:nvPr/>
        </p:nvSpPr>
        <p:spPr bwMode="auto">
          <a:xfrm>
            <a:off x="2195513" y="3776663"/>
            <a:ext cx="0" cy="2376487"/>
          </a:xfrm>
          <a:prstGeom prst="line">
            <a:avLst/>
          </a:prstGeom>
          <a:noFill/>
          <a:ln w="19050">
            <a:solidFill>
              <a:srgbClr val="990033"/>
            </a:solidFill>
            <a:prstDash val="lgDashDot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Line 13"/>
          <p:cNvSpPr>
            <a:spLocks noChangeShapeType="1"/>
          </p:cNvSpPr>
          <p:nvPr/>
        </p:nvSpPr>
        <p:spPr bwMode="auto">
          <a:xfrm>
            <a:off x="971550" y="3776663"/>
            <a:ext cx="0" cy="2376487"/>
          </a:xfrm>
          <a:prstGeom prst="line">
            <a:avLst/>
          </a:prstGeom>
          <a:noFill/>
          <a:ln w="19050">
            <a:solidFill>
              <a:srgbClr val="990033"/>
            </a:solidFill>
            <a:prstDash val="lgDashDot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Line 14"/>
          <p:cNvSpPr>
            <a:spLocks noChangeShapeType="1"/>
          </p:cNvSpPr>
          <p:nvPr/>
        </p:nvSpPr>
        <p:spPr bwMode="auto">
          <a:xfrm>
            <a:off x="3995738" y="3776663"/>
            <a:ext cx="0" cy="2376487"/>
          </a:xfrm>
          <a:prstGeom prst="line">
            <a:avLst/>
          </a:prstGeom>
          <a:noFill/>
          <a:ln w="19050">
            <a:solidFill>
              <a:srgbClr val="990033"/>
            </a:solidFill>
            <a:prstDash val="lgDashDot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Line 15"/>
          <p:cNvSpPr>
            <a:spLocks noChangeShapeType="1"/>
          </p:cNvSpPr>
          <p:nvPr/>
        </p:nvSpPr>
        <p:spPr bwMode="auto">
          <a:xfrm>
            <a:off x="3419475" y="3776663"/>
            <a:ext cx="0" cy="2376487"/>
          </a:xfrm>
          <a:prstGeom prst="line">
            <a:avLst/>
          </a:prstGeom>
          <a:noFill/>
          <a:ln w="19050">
            <a:solidFill>
              <a:srgbClr val="990033"/>
            </a:solidFill>
            <a:prstDash val="lgDashDot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Line 16"/>
          <p:cNvSpPr>
            <a:spLocks noChangeShapeType="1"/>
          </p:cNvSpPr>
          <p:nvPr/>
        </p:nvSpPr>
        <p:spPr bwMode="auto">
          <a:xfrm>
            <a:off x="2771775" y="3776663"/>
            <a:ext cx="0" cy="2376487"/>
          </a:xfrm>
          <a:prstGeom prst="line">
            <a:avLst/>
          </a:prstGeom>
          <a:noFill/>
          <a:ln w="19050">
            <a:solidFill>
              <a:srgbClr val="990033"/>
            </a:solidFill>
            <a:prstDash val="lgDashDot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Line 17"/>
          <p:cNvSpPr>
            <a:spLocks noChangeShapeType="1"/>
          </p:cNvSpPr>
          <p:nvPr/>
        </p:nvSpPr>
        <p:spPr bwMode="auto">
          <a:xfrm>
            <a:off x="4572000" y="3776663"/>
            <a:ext cx="0" cy="2376487"/>
          </a:xfrm>
          <a:prstGeom prst="line">
            <a:avLst/>
          </a:prstGeom>
          <a:noFill/>
          <a:ln w="19050">
            <a:solidFill>
              <a:srgbClr val="990033"/>
            </a:solidFill>
            <a:prstDash val="lgDashDot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6" name="Line 18"/>
          <p:cNvSpPr>
            <a:spLocks noChangeShapeType="1"/>
          </p:cNvSpPr>
          <p:nvPr/>
        </p:nvSpPr>
        <p:spPr bwMode="auto">
          <a:xfrm>
            <a:off x="5795963" y="3776663"/>
            <a:ext cx="0" cy="2376487"/>
          </a:xfrm>
          <a:prstGeom prst="line">
            <a:avLst/>
          </a:prstGeom>
          <a:noFill/>
          <a:ln w="19050">
            <a:solidFill>
              <a:srgbClr val="990033"/>
            </a:solidFill>
            <a:prstDash val="lgDashDot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7" name="Line 19"/>
          <p:cNvSpPr>
            <a:spLocks noChangeShapeType="1"/>
          </p:cNvSpPr>
          <p:nvPr/>
        </p:nvSpPr>
        <p:spPr bwMode="auto">
          <a:xfrm>
            <a:off x="6372225" y="3776663"/>
            <a:ext cx="0" cy="2376487"/>
          </a:xfrm>
          <a:prstGeom prst="line">
            <a:avLst/>
          </a:prstGeom>
          <a:noFill/>
          <a:ln w="19050">
            <a:solidFill>
              <a:srgbClr val="990033"/>
            </a:solidFill>
            <a:prstDash val="lgDashDot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8" name="Rectangle 20"/>
          <p:cNvSpPr>
            <a:spLocks noChangeArrowheads="1"/>
          </p:cNvSpPr>
          <p:nvPr/>
        </p:nvSpPr>
        <p:spPr bwMode="auto">
          <a:xfrm>
            <a:off x="428625" y="1857375"/>
            <a:ext cx="73580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/>
              <a:t>1. One  dimensional signal: (speech)</a:t>
            </a:r>
          </a:p>
        </p:txBody>
      </p:sp>
      <p:sp>
        <p:nvSpPr>
          <p:cNvPr id="26639" name="Text Box 24"/>
          <p:cNvSpPr txBox="1">
            <a:spLocks noChangeArrowheads="1"/>
          </p:cNvSpPr>
          <p:nvPr/>
        </p:nvSpPr>
        <p:spPr bwMode="auto">
          <a:xfrm>
            <a:off x="8675688" y="6072188"/>
            <a:ext cx="468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b="1" i="1"/>
              <a:t>t</a:t>
            </a:r>
          </a:p>
        </p:txBody>
      </p:sp>
      <p:sp>
        <p:nvSpPr>
          <p:cNvPr id="26640" name="Rectangle 2"/>
          <p:cNvSpPr txBox="1">
            <a:spLocks noChangeArrowheads="1"/>
          </p:cNvSpPr>
          <p:nvPr/>
        </p:nvSpPr>
        <p:spPr bwMode="auto">
          <a:xfrm>
            <a:off x="484188" y="785813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800" b="1">
                <a:solidFill>
                  <a:srgbClr val="0000CC"/>
                </a:solidFill>
              </a:rPr>
              <a:t>Fundamentals</a:t>
            </a:r>
          </a:p>
          <a:p>
            <a:r>
              <a:rPr lang="en-GB" sz="4000">
                <a:solidFill>
                  <a:srgbClr val="C00000"/>
                </a:solidFill>
              </a:rPr>
              <a:t>b. The Independent Variable:</a:t>
            </a:r>
          </a:p>
          <a:p>
            <a:endParaRPr lang="en-US" sz="38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428750"/>
            <a:ext cx="8229600" cy="785813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smtClean="0">
                <a:solidFill>
                  <a:schemeClr val="tx1"/>
                </a:solidFill>
              </a:rPr>
              <a:t>2. Two  dimensional signal (</a:t>
            </a:r>
            <a:r>
              <a:rPr lang="en-GB" sz="3200" b="1" smtClean="0">
                <a:solidFill>
                  <a:schemeClr val="tx1"/>
                </a:solidFill>
              </a:rPr>
              <a:t>Image)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2171700"/>
            <a:ext cx="8229600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GB" dirty="0" smtClean="0"/>
          </a:p>
          <a:p>
            <a:pPr eaLnBrk="1" hangingPunct="1">
              <a:buFont typeface="Wingdings" pitchFamily="2" charset="2"/>
              <a:buNone/>
            </a:pPr>
            <a:endParaRPr lang="en-GB" dirty="0" smtClean="0"/>
          </a:p>
          <a:p>
            <a:pPr eaLnBrk="1" hangingPunct="1">
              <a:buFont typeface="Wingdings" pitchFamily="2" charset="2"/>
              <a:buNone/>
            </a:pPr>
            <a:endParaRPr lang="en-GB" dirty="0" smtClean="0"/>
          </a:p>
          <a:p>
            <a:pPr eaLnBrk="1" hangingPunct="1">
              <a:buFont typeface="Wingdings" pitchFamily="2" charset="2"/>
              <a:buNone/>
            </a:pPr>
            <a:endParaRPr lang="en-GB" dirty="0" smtClean="0"/>
          </a:p>
          <a:p>
            <a:pPr eaLnBrk="1" hangingPunct="1">
              <a:buFont typeface="Wingdings" pitchFamily="2" charset="2"/>
              <a:buNone/>
            </a:pPr>
            <a:r>
              <a:rPr lang="en-GB" dirty="0" smtClean="0"/>
              <a:t>pixels</a:t>
            </a:r>
          </a:p>
          <a:p>
            <a:pPr eaLnBrk="1" hangingPunct="1"/>
            <a:endParaRPr lang="en-GB" dirty="0" smtClean="0"/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3025" y="2416175"/>
            <a:ext cx="60483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6716713" y="5224463"/>
            <a:ext cx="1871662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f(x,y) =110</a:t>
            </a:r>
          </a:p>
        </p:txBody>
      </p:sp>
      <p:sp>
        <p:nvSpPr>
          <p:cNvPr id="27655" name="Line 6"/>
          <p:cNvSpPr>
            <a:spLocks noChangeShapeType="1"/>
          </p:cNvSpPr>
          <p:nvPr/>
        </p:nvSpPr>
        <p:spPr bwMode="auto">
          <a:xfrm>
            <a:off x="2540000" y="6664325"/>
            <a:ext cx="5256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V="1">
            <a:off x="2755900" y="2200275"/>
            <a:ext cx="0" cy="4824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7740650" y="6021388"/>
            <a:ext cx="647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b="1" i="1"/>
              <a:t>x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963738" y="2200275"/>
            <a:ext cx="647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b="1" i="1"/>
              <a:t>y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V="1">
            <a:off x="1747838" y="3136900"/>
            <a:ext cx="165735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1820863" y="4864100"/>
            <a:ext cx="18716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28625" y="0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8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Fundamentals</a:t>
            </a:r>
          </a:p>
        </p:txBody>
      </p:sp>
      <p:sp>
        <p:nvSpPr>
          <p:cNvPr id="27662" name="Rectangle 2"/>
          <p:cNvSpPr txBox="1">
            <a:spLocks noChangeArrowheads="1"/>
          </p:cNvSpPr>
          <p:nvPr/>
        </p:nvSpPr>
        <p:spPr bwMode="auto">
          <a:xfrm>
            <a:off x="500063" y="1071563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4000">
                <a:solidFill>
                  <a:srgbClr val="C00000"/>
                </a:solidFill>
              </a:rPr>
              <a:t>b. The Independent Variable:</a:t>
            </a:r>
          </a:p>
          <a:p>
            <a:endParaRPr lang="en-US" sz="38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  <p:bldP spid="13318" grpId="0" animBg="1"/>
      <p:bldP spid="13323" grpId="0" animBg="1"/>
      <p:bldP spid="133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38100">
            <a:noFill/>
          </a:ln>
        </p:spPr>
        <p:txBody>
          <a:bodyPr/>
          <a:lstStyle/>
          <a:p>
            <a:r>
              <a:rPr lang="en-US" u="sng" dirty="0" smtClean="0">
                <a:latin typeface="Arial Black" pitchFamily="34" charset="0"/>
              </a:rPr>
              <a:t>SESSION </a:t>
            </a:r>
            <a:r>
              <a:rPr lang="en-US" u="sng" dirty="0" smtClean="0">
                <a:latin typeface="Arial Black" pitchFamily="34" charset="0"/>
              </a:rPr>
              <a:t>1 </a:t>
            </a:r>
            <a:endParaRPr lang="en-US" u="sng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Signal &amp; Signal Characteristics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Reasons For Signal Processing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 Diagram Of Digital Signal Processing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Analog Signal Processing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Transducers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Advantages Of Digital Signal Processing over analog signal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Processing.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b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Fundamentals:</a:t>
            </a:r>
            <a:endParaRPr lang="en-US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1285875"/>
            <a:ext cx="8472487" cy="53578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GB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The Independent Variable:</a:t>
            </a:r>
          </a:p>
          <a:p>
            <a:pPr>
              <a:buFont typeface="Wingdings" pitchFamily="2" charset="2"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 Three  dimensional signal: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Coloured TV  signal is function of 3 independent variables for 3 colours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GB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i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x,y,t</a:t>
            </a:r>
            <a:r>
              <a:rPr lang="en-GB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  - </a:t>
            </a:r>
            <a:r>
              <a:rPr lang="en-GB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GB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i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GB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x,y,t</a:t>
            </a:r>
            <a:r>
              <a:rPr lang="en-GB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GB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GB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i="1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GB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i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x,y,t</a:t>
            </a:r>
            <a:r>
              <a:rPr lang="en-GB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dirty="0" smtClean="0">
                <a:solidFill>
                  <a:srgbClr val="161618"/>
                </a:solidFill>
                <a:latin typeface="Times New Roman" pitchFamily="18" charset="0"/>
                <a:cs typeface="Times New Roman" pitchFamily="18" charset="0"/>
              </a:rPr>
              <a:t>Coloured TV is a 3-channel , 3-dimensional signal</a:t>
            </a:r>
          </a:p>
          <a:p>
            <a:pPr eaLnBrk="1" hangingPunct="1">
              <a:buFont typeface="Wingdings" pitchFamily="2" charset="2"/>
              <a:buNone/>
            </a:pPr>
            <a:endParaRPr lang="en-GB" dirty="0" smtClean="0">
              <a:solidFill>
                <a:srgbClr val="161618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GB" dirty="0" smtClean="0">
              <a:solidFill>
                <a:srgbClr val="161618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GB" dirty="0" smtClean="0">
              <a:solidFill>
                <a:srgbClr val="161618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solidFill>
                <a:srgbClr val="161618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GB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GB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242" name="معادلة" r:id="rId3" imgW="114120" imgH="215640" progId="Equation.3">
              <p:embed/>
            </p:oleObj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2746375" y="4714875"/>
          <a:ext cx="3579813" cy="1822450"/>
        </p:xfrm>
        <a:graphic>
          <a:graphicData uri="http://schemas.openxmlformats.org/presentationml/2006/ole">
            <p:oleObj spid="_x0000_s10243" name="معادلة" r:id="rId4" imgW="139680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b="1" dirty="0" smtClean="0">
                <a:solidFill>
                  <a:srgbClr val="0000CC"/>
                </a:solidFill>
              </a:rPr>
              <a:t>Types of Signals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2286000"/>
            <a:ext cx="4114801" cy="45720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b="1" dirty="0" smtClean="0">
                <a:solidFill>
                  <a:srgbClr val="A50021"/>
                </a:solidFill>
              </a:rPr>
              <a:t>Continuous-time (CT) </a:t>
            </a:r>
          </a:p>
          <a:p>
            <a:pPr marL="971550" lvl="1" indent="-514350" eaLnBrk="1" hangingPunct="1">
              <a:buFont typeface="Wingdings" pitchFamily="2" charset="2"/>
              <a:buNone/>
            </a:pPr>
            <a:r>
              <a:rPr lang="en-US" sz="3200" b="1" i="1" dirty="0" smtClean="0">
                <a:solidFill>
                  <a:srgbClr val="A50021"/>
                </a:solidFill>
              </a:rPr>
              <a:t>x(t)</a:t>
            </a:r>
            <a:r>
              <a:rPr lang="en-US" sz="3200" b="1" dirty="0" smtClean="0">
                <a:solidFill>
                  <a:srgbClr val="A50021"/>
                </a:solidFill>
              </a:rPr>
              <a:t>, </a:t>
            </a:r>
            <a:r>
              <a:rPr lang="en-US" sz="3200" b="1" i="1" dirty="0" smtClean="0">
                <a:solidFill>
                  <a:srgbClr val="A50021"/>
                </a:solidFill>
              </a:rPr>
              <a:t>t </a:t>
            </a:r>
            <a:r>
              <a:rPr lang="en-US" sz="3200" b="1" dirty="0" smtClean="0">
                <a:solidFill>
                  <a:srgbClr val="A50021"/>
                </a:solidFill>
              </a:rPr>
              <a:t> is real. </a:t>
            </a:r>
          </a:p>
          <a:p>
            <a:pPr marL="971550" lvl="1" indent="-514350" eaLnBrk="1" hangingPunct="1">
              <a:buFont typeface="Wingdings" pitchFamily="2" charset="2"/>
              <a:buNone/>
            </a:pPr>
            <a:r>
              <a:rPr lang="en-US" sz="3200" b="1" dirty="0" smtClean="0"/>
              <a:t>                              </a:t>
            </a:r>
          </a:p>
          <a:p>
            <a:pPr marL="971550" lvl="1" indent="-514350" eaLnBrk="1" hangingPunct="1">
              <a:buFont typeface="Wingdings" pitchFamily="2" charset="2"/>
              <a:buNone/>
            </a:pPr>
            <a:r>
              <a:rPr lang="en-US" sz="3200" b="1" dirty="0" smtClean="0"/>
              <a:t> </a:t>
            </a:r>
          </a:p>
          <a:p>
            <a:pPr marL="1752600" lvl="3" indent="-381000" eaLnBrk="1" hangingPunct="1">
              <a:buFontTx/>
              <a:buNone/>
            </a:pPr>
            <a:r>
              <a:rPr lang="en-US" sz="2700" b="1" dirty="0" smtClean="0"/>
              <a:t>    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953000" y="2286000"/>
            <a:ext cx="3733800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 startAt="2"/>
            </a:pPr>
            <a:r>
              <a:rPr lang="en-US" sz="3200" b="1" dirty="0">
                <a:solidFill>
                  <a:srgbClr val="0070C0"/>
                </a:solidFill>
              </a:rPr>
              <a:t>Discrete-time (DT)      </a:t>
            </a:r>
            <a:endParaRPr lang="ar-EG" sz="3200" b="1" dirty="0">
              <a:solidFill>
                <a:srgbClr val="0070C0"/>
              </a:solidFill>
            </a:endParaRPr>
          </a:p>
          <a:p>
            <a:pPr marL="609600" indent="-609600">
              <a:spcBef>
                <a:spcPct val="20000"/>
              </a:spcBef>
              <a:buClr>
                <a:schemeClr val="accent1"/>
              </a:buClr>
            </a:pPr>
            <a:r>
              <a:rPr lang="en-US" sz="3200" b="1" i="1" dirty="0" smtClean="0">
                <a:solidFill>
                  <a:srgbClr val="0070C0"/>
                </a:solidFill>
              </a:rPr>
              <a:t>       x[n</a:t>
            </a:r>
            <a:r>
              <a:rPr lang="en-US" sz="3200" b="1" i="1" dirty="0">
                <a:solidFill>
                  <a:srgbClr val="0070C0"/>
                </a:solidFill>
              </a:rPr>
              <a:t>]</a:t>
            </a:r>
            <a:r>
              <a:rPr lang="en-US" sz="3200" b="1" dirty="0">
                <a:solidFill>
                  <a:srgbClr val="0070C0"/>
                </a:solidFill>
              </a:rPr>
              <a:t>, </a:t>
            </a:r>
            <a:r>
              <a:rPr lang="en-US" sz="3200" b="1" i="1" dirty="0">
                <a:solidFill>
                  <a:srgbClr val="0070C0"/>
                </a:solidFill>
              </a:rPr>
              <a:t>n</a:t>
            </a:r>
            <a:r>
              <a:rPr lang="en-US" sz="3200" b="1" dirty="0">
                <a:solidFill>
                  <a:srgbClr val="0070C0"/>
                </a:solidFill>
              </a:rPr>
              <a:t> is integer.           </a:t>
            </a:r>
          </a:p>
          <a:p>
            <a:pPr marL="971550" lvl="1" indent="-5143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sz="3200" b="1" dirty="0"/>
          </a:p>
          <a:p>
            <a:pPr marL="1752600" lvl="3" indent="-381000">
              <a:spcBef>
                <a:spcPct val="20000"/>
              </a:spcBef>
              <a:buClr>
                <a:schemeClr val="accent1"/>
              </a:buClr>
            </a:pPr>
            <a:r>
              <a:rPr lang="en-US" sz="2700" b="1" dirty="0"/>
              <a:t>     </a:t>
            </a:r>
          </a:p>
        </p:txBody>
      </p:sp>
      <p:pic>
        <p:nvPicPr>
          <p:cNvPr id="409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599" y="4343400"/>
            <a:ext cx="36480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962400"/>
            <a:ext cx="4191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 bwMode="auto">
          <a:xfrm rot="10800000" flipV="1">
            <a:off x="2357438" y="1428750"/>
            <a:ext cx="857250" cy="78581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rot="16200000" flipH="1">
            <a:off x="4929188" y="1428750"/>
            <a:ext cx="714375" cy="7143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Types of Signals:</a:t>
            </a:r>
            <a:endParaRPr lang="en-US" b="1" smtClean="0">
              <a:solidFill>
                <a:srgbClr val="161618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57338"/>
            <a:ext cx="9144000" cy="5300662"/>
          </a:xfrm>
        </p:spPr>
        <p:txBody>
          <a:bodyPr/>
          <a:lstStyle/>
          <a:p>
            <a:pPr marL="971550" lvl="1" indent="-514350" eaLnBrk="1" hangingPunct="1">
              <a:buFont typeface="Wingdings" pitchFamily="2" charset="2"/>
              <a:buAutoNum type="arabicPeriod"/>
            </a:pPr>
            <a:r>
              <a:rPr 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Continuous-time signals (CT)  or Analog signals:</a:t>
            </a:r>
          </a:p>
          <a:p>
            <a:pPr marL="971550" lvl="1" indent="-514350" eaLnBrk="1" hangingPunct="1">
              <a:buFont typeface="Wingdings" pitchFamily="2" charset="2"/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Are defined for every value of time and they take on values in the continuous interval 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 where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can be –∞ and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can ∞  </a:t>
            </a:r>
          </a:p>
          <a:p>
            <a:pPr marL="971550" lvl="1" indent="-514350" eaLnBrk="1" hangingPunct="1">
              <a:buFont typeface="Wingdings" pitchFamily="2" charset="2"/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1752600" lvl="3" indent="-381000" eaLnBrk="1" hangingPunct="1">
              <a:buFontTx/>
              <a:buNone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Types of Signals:</a:t>
            </a:r>
            <a:endParaRPr lang="en-US" b="1" smtClean="0">
              <a:solidFill>
                <a:srgbClr val="161618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28688"/>
            <a:ext cx="9144000" cy="5929312"/>
          </a:xfrm>
        </p:spPr>
        <p:txBody>
          <a:bodyPr/>
          <a:lstStyle/>
          <a:p>
            <a:pPr marL="971550" lvl="1" indent="-514350" eaLnBrk="1" hangingPunct="1">
              <a:buFont typeface="Wingdings" pitchFamily="2" charset="2"/>
              <a:buAutoNum type="arabicPeriod"/>
            </a:pPr>
            <a:r>
              <a:rPr lang="en-US" sz="3200" dirty="0" smtClean="0">
                <a:solidFill>
                  <a:srgbClr val="C00000"/>
                </a:solidFill>
              </a:rPr>
              <a:t>Examples of Continuous-time signals (CT)  or Analog signals:</a:t>
            </a:r>
          </a:p>
          <a:p>
            <a:pPr marL="971550" lvl="1" indent="-514350" eaLnBrk="1" hangingPunct="1">
              <a:buFont typeface="Wingdings" pitchFamily="2" charset="2"/>
              <a:buNone/>
            </a:pPr>
            <a:endParaRPr lang="en-US" sz="3200" dirty="0" smtClean="0"/>
          </a:p>
          <a:p>
            <a:pPr marL="1752600" lvl="3" indent="-381000" eaLnBrk="1" hangingPunct="1">
              <a:buFontTx/>
              <a:buNone/>
            </a:pPr>
            <a:r>
              <a:rPr lang="en-US" sz="2700" dirty="0" smtClean="0"/>
              <a:t>     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214563"/>
            <a:ext cx="5143500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00250"/>
            <a:ext cx="3736975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0" y="4214813"/>
            <a:ext cx="371475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8" y="4610100"/>
            <a:ext cx="4071937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57338"/>
            <a:ext cx="9144000" cy="5300662"/>
          </a:xfrm>
        </p:spPr>
        <p:txBody>
          <a:bodyPr/>
          <a:lstStyle/>
          <a:p>
            <a:pPr marL="971550" lvl="1" indent="-514350" eaLnBrk="1" hangingPunct="1">
              <a:buFont typeface="Wingdings" pitchFamily="2" charset="2"/>
              <a:buAutoNum type="arabicPeriod" startAt="2"/>
            </a:pPr>
            <a:r>
              <a:rPr lang="en-US" sz="3200" smtClean="0">
                <a:solidFill>
                  <a:srgbClr val="C00000"/>
                </a:solidFill>
              </a:rPr>
              <a:t>Examples of Discrete-time Signals (DT)      </a:t>
            </a:r>
            <a:endParaRPr lang="en-US" sz="3200" i="1" smtClean="0">
              <a:solidFill>
                <a:srgbClr val="C00000"/>
              </a:solidFill>
            </a:endParaRPr>
          </a:p>
          <a:p>
            <a:pPr marL="971550" lvl="1" indent="-514350" eaLnBrk="1" hangingPunct="1">
              <a:buFont typeface="Wingdings" pitchFamily="2" charset="2"/>
              <a:buNone/>
            </a:pPr>
            <a:endParaRPr lang="en-US" sz="3200" smtClean="0"/>
          </a:p>
          <a:p>
            <a:pPr marL="1752600" lvl="3" indent="-381000" eaLnBrk="1" hangingPunct="1">
              <a:buFontTx/>
              <a:buNone/>
            </a:pPr>
            <a:r>
              <a:rPr lang="en-US" sz="2700" smtClean="0"/>
              <a:t>     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Types of Signals:</a:t>
            </a:r>
            <a:endParaRPr lang="en-US" b="1" smtClean="0">
              <a:solidFill>
                <a:srgbClr val="161618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94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2428875"/>
            <a:ext cx="381793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0" y="2571750"/>
            <a:ext cx="3394075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3" y="5000625"/>
            <a:ext cx="39814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b="1" smtClean="0">
                <a:solidFill>
                  <a:srgbClr val="0000CC"/>
                </a:solidFill>
              </a:rPr>
              <a:t>Signals Representation</a:t>
            </a:r>
          </a:p>
        </p:txBody>
      </p:sp>
      <p:sp>
        <p:nvSpPr>
          <p:cNvPr id="41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147763"/>
            <a:ext cx="8715375" cy="5786437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Signals can be represented in a mathematical form: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x(t) = e</a:t>
            </a:r>
            <a:r>
              <a:rPr lang="en-US" sz="2800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, 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y(t)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= 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= n/2  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Discrete signals can also be represented as sequences: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] = {…,1,0,1,0,1,0,1,0,1,0,…}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or  in a tabular form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buFont typeface="Wingdings" pitchFamily="2" charset="2"/>
              <a:buNone/>
            </a:pPr>
            <a:endParaRPr lang="en-GB" sz="23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643063" y="2000250"/>
          <a:ext cx="1800225" cy="1085850"/>
        </p:xfrm>
        <a:graphic>
          <a:graphicData uri="http://schemas.openxmlformats.org/presentationml/2006/ole">
            <p:oleObj spid="_x0000_s11266" name="Equation" r:id="rId3" imgW="799920" imgH="482400" progId="Equation.3">
              <p:embed/>
            </p:oleObj>
          </a:graphicData>
        </a:graphic>
      </p:graphicFrame>
      <p:sp>
        <p:nvSpPr>
          <p:cNvPr id="2" name="Line 5"/>
          <p:cNvSpPr>
            <a:spLocks noChangeShapeType="1"/>
          </p:cNvSpPr>
          <p:nvPr/>
        </p:nvSpPr>
        <p:spPr bwMode="auto">
          <a:xfrm flipV="1">
            <a:off x="3348038" y="54451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410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75" y="6072188"/>
            <a:ext cx="535305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99" name="Object 10"/>
          <p:cNvGraphicFramePr>
            <a:graphicFrameLocks noChangeAspect="1"/>
          </p:cNvGraphicFramePr>
          <p:nvPr/>
        </p:nvGraphicFramePr>
        <p:xfrm>
          <a:off x="785813" y="3571875"/>
          <a:ext cx="3214687" cy="504825"/>
        </p:xfrm>
        <a:graphic>
          <a:graphicData uri="http://schemas.openxmlformats.org/presentationml/2006/ole">
            <p:oleObj spid="_x0000_s11267" name="معادلة" r:id="rId5" imgW="12952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build="p" bldLvl="5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chemeClr val="accent6"/>
                </a:solidFill>
              </a:rPr>
              <a:t>Operations of Signals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Sometime a given mathematical function may completely describe a signal 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Different operations are required for different purposes of arbitrary signals.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operations on signals can be </a:t>
            </a:r>
          </a:p>
          <a:p>
            <a:pPr marL="514350" indent="-51435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Time Shifting 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Time Scaling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Time Inversion or Time Folding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solidFill>
                  <a:schemeClr val="accent6"/>
                </a:solidFill>
              </a:rPr>
              <a:t>Time Shifting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original signal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is shifted by an amount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tₒ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X(t)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X(t-to) Signal Delayed Shift to the right</a:t>
            </a:r>
          </a:p>
          <a:p>
            <a:pPr eaLnBrk="1" hangingPunct="1">
              <a:lnSpc>
                <a:spcPct val="8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905000"/>
            <a:ext cx="23050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4038600"/>
            <a:ext cx="27813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solidFill>
                  <a:schemeClr val="accent6"/>
                </a:solidFill>
              </a:rPr>
              <a:t>Time Shifting Contd.</a:t>
            </a:r>
            <a:endParaRPr lang="en-US" sz="4000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X(t)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X(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t+to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 Signal Advanced Shift to the left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276600"/>
            <a:ext cx="36576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solidFill>
                  <a:schemeClr val="accent6"/>
                </a:solidFill>
              </a:rPr>
              <a:t>Time Scaling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the given function x(t), x(at) is the time scaled version of x(t)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a ˃ 1,period of function x(t) reduces and function speeds up. Graph of the function shrinks.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a ˂ 1, the period of the x(t) increases and the function slows down. Graph of the function expands.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Signal &amp; Signal Characteristics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Signal is 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detectable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 measurable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Physical quantity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 impulse by which messages or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 be transmitted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Signal Characteristics</a:t>
            </a:r>
          </a:p>
          <a:p>
            <a:pPr marL="514350" indent="-514350"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Signals are Physical Quantities</a:t>
            </a:r>
          </a:p>
          <a:p>
            <a:pPr marL="514350" indent="-514350"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Signals are measurable</a:t>
            </a:r>
          </a:p>
          <a:p>
            <a:pPr marL="514350" indent="-514350"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Signals Contain information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chemeClr val="accent6"/>
                </a:solidFill>
              </a:rPr>
              <a:t>Time scaling Contd.</a:t>
            </a:r>
          </a:p>
        </p:txBody>
      </p:sp>
      <p:sp>
        <p:nvSpPr>
          <p:cNvPr id="54275" name="Oval 6"/>
          <p:cNvSpPr>
            <a:spLocks noChangeArrowheads="1"/>
          </p:cNvSpPr>
          <p:nvPr/>
        </p:nvSpPr>
        <p:spPr bwMode="auto">
          <a:xfrm>
            <a:off x="5562600" y="2590800"/>
            <a:ext cx="7620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Text Box 7"/>
          <p:cNvSpPr txBox="1">
            <a:spLocks noChangeArrowheads="1"/>
          </p:cNvSpPr>
          <p:nvPr/>
        </p:nvSpPr>
        <p:spPr bwMode="auto">
          <a:xfrm>
            <a:off x="381000" y="1905000"/>
            <a:ext cx="65532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Example: Given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 and we are to find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). </a:t>
            </a:r>
          </a:p>
        </p:txBody>
      </p:sp>
      <p:sp>
        <p:nvSpPr>
          <p:cNvPr id="54277" name="Rectangle 8"/>
          <p:cNvSpPr>
            <a:spLocks noChangeArrowheads="1"/>
          </p:cNvSpPr>
          <p:nvPr/>
        </p:nvSpPr>
        <p:spPr bwMode="auto">
          <a:xfrm>
            <a:off x="1828800" y="5257800"/>
            <a:ext cx="3962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143000" y="5562600"/>
            <a:ext cx="6553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The period of </a:t>
            </a:r>
            <a:r>
              <a:rPr lang="en-US" i="1"/>
              <a:t>x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) is 2 and the period of </a:t>
            </a:r>
            <a:r>
              <a:rPr lang="en-US" i="1"/>
              <a:t>y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) is 1, </a:t>
            </a:r>
          </a:p>
        </p:txBody>
      </p:sp>
      <p:sp>
        <p:nvSpPr>
          <p:cNvPr id="54279" name="Oval 11"/>
          <p:cNvSpPr>
            <a:spLocks noChangeArrowheads="1"/>
          </p:cNvSpPr>
          <p:nvPr/>
        </p:nvSpPr>
        <p:spPr bwMode="auto">
          <a:xfrm>
            <a:off x="5486400" y="2362200"/>
            <a:ext cx="9144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428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667000"/>
            <a:ext cx="43434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6"/>
                </a:solidFill>
              </a:rPr>
              <a:t>Time scaling Contd.</a:t>
            </a:r>
            <a:endParaRPr lang="en-US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267200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(3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lvl="1" eaLnBrk="1" hangingPunct="1">
              <a:buFontTx/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and 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/3). </a:t>
            </a:r>
          </a:p>
        </p:txBody>
      </p:sp>
      <p:pic>
        <p:nvPicPr>
          <p:cNvPr id="5530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1295400"/>
            <a:ext cx="33242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solidFill>
                  <a:schemeClr val="accent6"/>
                </a:solidFill>
              </a:rPr>
              <a:t>Time Reversal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 reversal is also called time folding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Time reversal signal is reversed with respect to time i.e.</a:t>
            </a:r>
          </a:p>
          <a:p>
            <a:pPr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y(t) = x(-t) is obtained for the given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chemeClr val="accent6"/>
                </a:solidFill>
              </a:rPr>
              <a:t>Time reversal Contd.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295400" y="1828800"/>
            <a:ext cx="6858000" cy="3962400"/>
            <a:chOff x="3888" y="960"/>
            <a:chExt cx="1626" cy="1980"/>
          </a:xfrm>
        </p:grpSpPr>
        <p:pic>
          <p:nvPicPr>
            <p:cNvPr id="5734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88" y="960"/>
              <a:ext cx="1626" cy="1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349" name="Oval 5"/>
            <p:cNvSpPr>
              <a:spLocks noChangeArrowheads="1"/>
            </p:cNvSpPr>
            <p:nvPr/>
          </p:nvSpPr>
          <p:spPr bwMode="auto">
            <a:xfrm>
              <a:off x="3936" y="1920"/>
              <a:ext cx="384" cy="384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0" name="Oval 6"/>
            <p:cNvSpPr>
              <a:spLocks noChangeArrowheads="1"/>
            </p:cNvSpPr>
            <p:nvPr/>
          </p:nvSpPr>
          <p:spPr bwMode="auto">
            <a:xfrm>
              <a:off x="3936" y="1920"/>
              <a:ext cx="528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447800" y="1676400"/>
          <a:ext cx="5310188" cy="381000"/>
        </p:xfrm>
        <a:graphic>
          <a:graphicData uri="http://schemas.openxmlformats.org/presentationml/2006/ole">
            <p:oleObj spid="_x0000_s16386" name="Equation" r:id="rId4" imgW="5308560" imgH="380880" progId="">
              <p:embed/>
            </p:oleObj>
          </a:graphicData>
        </a:graphic>
      </p:graphicFrame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>
                <a:solidFill>
                  <a:schemeClr val="accent1"/>
                </a:solidFill>
              </a:rPr>
              <a:t>Operations of Discrete Time Functions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2438400"/>
            <a:ext cx="3986213" cy="297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2362200"/>
            <a:ext cx="3354388" cy="297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</a:t>
            </a:r>
            <a:r>
              <a:rPr lang="en-US" dirty="0" smtClean="0"/>
              <a:t>4 &amp; 5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Of Signals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solidFill>
                  <a:srgbClr val="0000CC"/>
                </a:solidFill>
              </a:rPr>
              <a:t> Signals Classifications</a:t>
            </a:r>
            <a:endParaRPr lang="en-GB" b="1" smtClean="0">
              <a:solidFill>
                <a:srgbClr val="0000CC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7205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CT signals and DT Signals can be: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Deterministic or Random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Periodic or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 periodic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Real or complex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Causal or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non-causal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Even or Odd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Power or Energy Signals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>
              <a:defRPr/>
            </a:pPr>
            <a:r>
              <a:rPr lang="en-US" b="1" smtClean="0">
                <a:solidFill>
                  <a:srgbClr val="0000CC"/>
                </a:solidFill>
              </a:rPr>
              <a:t>Signals Classifications</a:t>
            </a:r>
            <a:endParaRPr lang="en-US" b="1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AutoNum type="arabicPeriod"/>
            </a:pPr>
            <a:r>
              <a:rPr lang="en-GB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Deterministic signals </a:t>
            </a:r>
          </a:p>
          <a:p>
            <a:pPr marL="514350" indent="-514350">
              <a:buFont typeface="Wingdings" pitchFamily="2" charset="2"/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Deterministic signals can be described by explicit mathematical expression, a table of data or a well defined rule.</a:t>
            </a:r>
          </a:p>
          <a:p>
            <a:pPr marL="514350" indent="-514350">
              <a:buFont typeface="Wingdings" pitchFamily="2" charset="2"/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All past, present and future values of the signal are known precisely without any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uncertainty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rgbClr val="0000CC"/>
                </a:solidFill>
              </a:rPr>
              <a:t>Signals Classifications</a:t>
            </a:r>
            <a:endParaRPr lang="en-US" b="1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14313" y="1071563"/>
            <a:ext cx="8715375" cy="5643562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</a:pPr>
            <a:r>
              <a:rPr lang="en-GB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2. Random signals (stochastic)</a:t>
            </a:r>
          </a:p>
          <a:p>
            <a:pPr marL="514350" indent="-514350">
              <a:buFont typeface="Wingdings" pitchFamily="2" charset="2"/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Random signals either can not be described to any reasonable degree of accuracy by explicit mathematical formula, or such a description is too complicated to be of any practical use.  </a:t>
            </a:r>
          </a:p>
          <a:p>
            <a:pPr marL="514350" indent="-514350">
              <a:buFont typeface="Wingdings" pitchFamily="2" charset="2"/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These signals evolve in time in unpredictable manner</a:t>
            </a:r>
          </a:p>
          <a:p>
            <a:pPr marL="514350" indent="-514350">
              <a:buFont typeface="Wingdings" pitchFamily="2" charset="2"/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Analysis and description of random signals needs statistical techniques instead of explicit formulas.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solidFill>
                  <a:srgbClr val="0000CC"/>
                </a:solidFill>
              </a:rPr>
              <a:t>Periodic and aperiodic signals</a:t>
            </a:r>
            <a:br>
              <a:rPr lang="en-US" sz="3600" b="1" smtClean="0">
                <a:solidFill>
                  <a:srgbClr val="0000CC"/>
                </a:solidFill>
              </a:rPr>
            </a:br>
            <a:r>
              <a:rPr lang="en-US" sz="2800" b="1" smtClean="0">
                <a:solidFill>
                  <a:schemeClr val="tx1"/>
                </a:solidFill>
              </a:rPr>
              <a:t> </a:t>
            </a:r>
            <a:r>
              <a:rPr lang="en-US" sz="2800" b="1" smtClean="0">
                <a:solidFill>
                  <a:srgbClr val="C00000"/>
                </a:solidFill>
              </a:rPr>
              <a:t>a) </a:t>
            </a:r>
            <a:r>
              <a:rPr lang="en-US" sz="2800" smtClean="0">
                <a:solidFill>
                  <a:srgbClr val="C00000"/>
                </a:solidFill>
              </a:rPr>
              <a:t>For </a:t>
            </a:r>
            <a:r>
              <a:rPr lang="en-GB" sz="2800" smtClean="0">
                <a:solidFill>
                  <a:srgbClr val="C00000"/>
                </a:solidFill>
              </a:rPr>
              <a:t>Continuous-time signals</a:t>
            </a:r>
            <a:endParaRPr lang="en-US" sz="2800" smtClean="0">
              <a:solidFill>
                <a:srgbClr val="C00000"/>
              </a:solidFill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77988"/>
            <a:ext cx="8229600" cy="52562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Periodic signals have the property that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      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       for all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The smallest value of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that satisfies the definition is called the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period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301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3843338"/>
            <a:ext cx="2881312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573463"/>
            <a:ext cx="41052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5" name="Line 8"/>
          <p:cNvSpPr>
            <a:spLocks noChangeShapeType="1"/>
          </p:cNvSpPr>
          <p:nvPr/>
        </p:nvSpPr>
        <p:spPr bwMode="auto">
          <a:xfrm>
            <a:off x="6084888" y="558958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016" name="Line 10"/>
          <p:cNvSpPr>
            <a:spLocks noChangeShapeType="1"/>
          </p:cNvSpPr>
          <p:nvPr/>
        </p:nvSpPr>
        <p:spPr bwMode="auto">
          <a:xfrm>
            <a:off x="6084888" y="54451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017" name="Line 11"/>
          <p:cNvSpPr>
            <a:spLocks noChangeShapeType="1"/>
          </p:cNvSpPr>
          <p:nvPr/>
        </p:nvSpPr>
        <p:spPr bwMode="auto">
          <a:xfrm>
            <a:off x="7092950" y="54451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018" name="Rectangle 6"/>
          <p:cNvSpPr>
            <a:spLocks noChangeArrowheads="1"/>
          </p:cNvSpPr>
          <p:nvPr/>
        </p:nvSpPr>
        <p:spPr bwMode="auto">
          <a:xfrm>
            <a:off x="827088" y="5876925"/>
            <a:ext cx="6808274" cy="39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400" b="1" dirty="0"/>
              <a:t>an </a:t>
            </a:r>
            <a:r>
              <a:rPr lang="en-US" sz="2400" b="1" dirty="0" smtClean="0"/>
              <a:t>a periodic </a:t>
            </a:r>
            <a:r>
              <a:rPr lang="en-US" sz="2400" b="1" dirty="0" smtClean="0"/>
              <a:t>signal                                        </a:t>
            </a:r>
            <a:r>
              <a:rPr lang="en-US" sz="2400" b="1" dirty="0"/>
              <a:t>a periodic </a:t>
            </a:r>
            <a:r>
              <a:rPr lang="ar-EG" sz="2400" b="1" dirty="0"/>
              <a:t> 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Examples Of Signals 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Speech is encountered in Telephony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Radio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&amp; everyday life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Biomedical Signals (heart signals, Brain signals)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Sound &amp; Music as reproduced by CD Player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Video &amp; Image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Radar Signals which are used to determine distant Targets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solidFill>
                  <a:srgbClr val="0000CC"/>
                </a:solidFill>
              </a:rPr>
              <a:t>Periodic and aperiodic signals</a:t>
            </a:r>
            <a:br>
              <a:rPr lang="en-US" sz="3600" b="1" smtClean="0">
                <a:solidFill>
                  <a:srgbClr val="0000CC"/>
                </a:solidFill>
              </a:rPr>
            </a:br>
            <a:r>
              <a:rPr lang="en-US" sz="2800" b="1" smtClean="0">
                <a:solidFill>
                  <a:schemeClr val="tx1"/>
                </a:solidFill>
              </a:rPr>
              <a:t> </a:t>
            </a:r>
            <a:r>
              <a:rPr lang="en-US" sz="2800" b="1" smtClean="0">
                <a:solidFill>
                  <a:srgbClr val="C00000"/>
                </a:solidFill>
              </a:rPr>
              <a:t>a) </a:t>
            </a:r>
            <a:r>
              <a:rPr lang="en-US" sz="2800" smtClean="0">
                <a:solidFill>
                  <a:srgbClr val="C00000"/>
                </a:solidFill>
              </a:rPr>
              <a:t>For </a:t>
            </a:r>
            <a:r>
              <a:rPr lang="en-GB" sz="2800" smtClean="0">
                <a:solidFill>
                  <a:srgbClr val="C00000"/>
                </a:solidFill>
              </a:rPr>
              <a:t>Continuous-time signals</a:t>
            </a:r>
            <a:endParaRPr lang="en-US" sz="2800" smtClean="0">
              <a:solidFill>
                <a:srgbClr val="C00000"/>
              </a:solidFill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01788"/>
            <a:ext cx="8229600" cy="52562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Periodic signals have the property that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      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       for all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The smallest value of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that satisfies the definition is called the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period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301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3843338"/>
            <a:ext cx="2881312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573463"/>
            <a:ext cx="41052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5" name="Line 8"/>
          <p:cNvSpPr>
            <a:spLocks noChangeShapeType="1"/>
          </p:cNvSpPr>
          <p:nvPr/>
        </p:nvSpPr>
        <p:spPr bwMode="auto">
          <a:xfrm>
            <a:off x="6084888" y="558958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016" name="Line 10"/>
          <p:cNvSpPr>
            <a:spLocks noChangeShapeType="1"/>
          </p:cNvSpPr>
          <p:nvPr/>
        </p:nvSpPr>
        <p:spPr bwMode="auto">
          <a:xfrm>
            <a:off x="6084888" y="54451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017" name="Line 11"/>
          <p:cNvSpPr>
            <a:spLocks noChangeShapeType="1"/>
          </p:cNvSpPr>
          <p:nvPr/>
        </p:nvSpPr>
        <p:spPr bwMode="auto">
          <a:xfrm>
            <a:off x="7092950" y="54451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018" name="Rectangle 6"/>
          <p:cNvSpPr>
            <a:spLocks noChangeArrowheads="1"/>
          </p:cNvSpPr>
          <p:nvPr/>
        </p:nvSpPr>
        <p:spPr bwMode="auto">
          <a:xfrm>
            <a:off x="827088" y="5876925"/>
            <a:ext cx="6808274" cy="39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400" b="1" dirty="0"/>
              <a:t>an </a:t>
            </a:r>
            <a:r>
              <a:rPr lang="en-US" sz="2400" b="1" dirty="0" smtClean="0"/>
              <a:t>a periodic signal                                        </a:t>
            </a:r>
            <a:r>
              <a:rPr lang="en-US" sz="2400" b="1" dirty="0"/>
              <a:t>a </a:t>
            </a:r>
            <a:r>
              <a:rPr lang="en-US" sz="2400" b="1" dirty="0" smtClean="0"/>
              <a:t>periodic </a:t>
            </a:r>
            <a:r>
              <a:rPr lang="ar-EG" sz="2400" b="1" dirty="0" smtClean="0"/>
              <a:t> 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period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x(t)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then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x(t) = x(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t+mT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where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m=0,1,2…</a:t>
            </a:r>
          </a:p>
          <a:p>
            <a:pPr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fundamental Period: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The fundamental period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x(t)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smallest possible value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solidFill>
                  <a:srgbClr val="0000CC"/>
                </a:solidFill>
              </a:rPr>
              <a:t>Periodic and aperiodic signals (cont)</a:t>
            </a:r>
            <a:r>
              <a:rPr lang="en-GB" sz="3400" smtClean="0"/>
              <a:t> </a:t>
            </a:r>
            <a:br>
              <a:rPr lang="en-GB" sz="3400" smtClean="0"/>
            </a:b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solidFill>
                  <a:srgbClr val="0000CC"/>
                </a:solidFill>
              </a:rPr>
              <a:t>Periodic and aperiodic signals (cont)</a:t>
            </a:r>
            <a:r>
              <a:rPr lang="en-GB" sz="3400" smtClean="0"/>
              <a:t> </a:t>
            </a:r>
            <a:br>
              <a:rPr lang="en-GB" sz="3400" smtClean="0"/>
            </a:br>
            <a:r>
              <a:rPr lang="en-GB" sz="2800" smtClean="0">
                <a:solidFill>
                  <a:srgbClr val="C00000"/>
                </a:solidFill>
              </a:rPr>
              <a:t>b) </a:t>
            </a:r>
            <a:r>
              <a:rPr lang="en-US" sz="2800" smtClean="0">
                <a:solidFill>
                  <a:srgbClr val="C00000"/>
                </a:solidFill>
              </a:rPr>
              <a:t>For </a:t>
            </a:r>
            <a:r>
              <a:rPr lang="en-GB" sz="2800" smtClean="0">
                <a:solidFill>
                  <a:srgbClr val="C00000"/>
                </a:solidFill>
              </a:rPr>
              <a:t>Discrete-time signals</a:t>
            </a:r>
            <a:endParaRPr lang="en-US" sz="2800" smtClean="0">
              <a:solidFill>
                <a:srgbClr val="C00000"/>
              </a:solidFill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Periodic signals have the property that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i="1" smtClean="0"/>
              <a:t>       x</a:t>
            </a:r>
            <a:r>
              <a:rPr lang="en-US" sz="2800" smtClean="0"/>
              <a:t>[</a:t>
            </a:r>
            <a:r>
              <a:rPr lang="en-US" sz="2800" i="1" smtClean="0"/>
              <a:t>n+N</a:t>
            </a:r>
            <a:r>
              <a:rPr lang="en-US" sz="2800" smtClean="0"/>
              <a:t>] = </a:t>
            </a:r>
            <a:r>
              <a:rPr lang="en-US" sz="2800" i="1" smtClean="0"/>
              <a:t>x</a:t>
            </a:r>
            <a:r>
              <a:rPr lang="en-US" sz="2800" smtClean="0"/>
              <a:t>[</a:t>
            </a:r>
            <a:r>
              <a:rPr lang="en-US" sz="2800" i="1" smtClean="0"/>
              <a:t>n</a:t>
            </a:r>
            <a:r>
              <a:rPr lang="en-US" sz="2800" smtClean="0"/>
              <a:t>]       for all </a:t>
            </a:r>
            <a:r>
              <a:rPr lang="en-US" sz="2800" i="1" smtClean="0"/>
              <a:t>n</a:t>
            </a:r>
            <a:r>
              <a:rPr lang="en-US" sz="280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  </a:t>
            </a:r>
          </a:p>
          <a:p>
            <a:pPr eaLnBrk="1" hangingPunct="1"/>
            <a:endParaRPr lang="en-US" smtClean="0"/>
          </a:p>
        </p:txBody>
      </p:sp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4550" y="3357563"/>
            <a:ext cx="5759450" cy="232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198813"/>
            <a:ext cx="4071938" cy="258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857250" y="6000750"/>
            <a:ext cx="6792244" cy="395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400" b="1" dirty="0"/>
              <a:t>an </a:t>
            </a:r>
            <a:r>
              <a:rPr lang="en-US" sz="2400" b="1" dirty="0" smtClean="0"/>
              <a:t>a periodic </a:t>
            </a:r>
            <a:r>
              <a:rPr lang="en-US" sz="2400" b="1" dirty="0"/>
              <a:t>signal </a:t>
            </a:r>
            <a:r>
              <a:rPr lang="en-US" sz="2400" b="1" dirty="0" smtClean="0"/>
              <a:t>                                        </a:t>
            </a:r>
            <a:r>
              <a:rPr lang="en-US" sz="2400" b="1" dirty="0"/>
              <a:t>a periodic </a:t>
            </a: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flipV="1">
            <a:off x="5214938" y="5572125"/>
            <a:ext cx="1500187" cy="30163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 type="arrow" w="med" len="med"/>
          </a:ln>
        </p:spPr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000750" y="5643563"/>
            <a:ext cx="357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>
                <a:solidFill>
                  <a:srgbClr val="C00000"/>
                </a:solidFill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107156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u="sng" smtClean="0"/>
              <a:t>Example</a:t>
            </a:r>
            <a:endParaRPr lang="en-US" u="sng" smtClean="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8750" y="1916113"/>
            <a:ext cx="88265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200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0063" y="2327275"/>
            <a:ext cx="8229600" cy="4530725"/>
          </a:xfrm>
        </p:spPr>
        <p:txBody>
          <a:bodyPr/>
          <a:lstStyle/>
          <a:p>
            <a:pPr eaLnBrk="1" hangingPunct="1"/>
            <a:r>
              <a:rPr lang="en-GB" smtClean="0"/>
              <a:t>Discrete-time signal </a:t>
            </a:r>
            <a:r>
              <a:rPr lang="en-GB" i="1" smtClean="0"/>
              <a:t>x </a:t>
            </a:r>
            <a:r>
              <a:rPr lang="en-GB" smtClean="0"/>
              <a:t>[</a:t>
            </a:r>
            <a:r>
              <a:rPr lang="en-GB" i="1" smtClean="0"/>
              <a:t>n</a:t>
            </a:r>
            <a:r>
              <a:rPr lang="en-GB" smtClean="0"/>
              <a:t>]= 1 is periodic with fundamental period </a:t>
            </a:r>
            <a:r>
              <a:rPr lang="en-GB" i="1" smtClean="0"/>
              <a:t>N </a:t>
            </a:r>
            <a:r>
              <a:rPr lang="en-GB" smtClean="0"/>
              <a:t>=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mtClean="0"/>
              <a:t> </a:t>
            </a:r>
          </a:p>
          <a:p>
            <a:pPr eaLnBrk="1" hangingPunct="1"/>
            <a:endParaRPr lang="en-US" smtClean="0"/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38" y="4143375"/>
            <a:ext cx="4219575" cy="237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5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b="1">
                <a:solidFill>
                  <a:srgbClr val="0000CC"/>
                </a:solidFill>
              </a:rPr>
              <a:t>Periodic and aperiodic signals (cont)</a:t>
            </a:r>
            <a:r>
              <a:rPr lang="en-GB" sz="3400">
                <a:solidFill>
                  <a:schemeClr val="tx2"/>
                </a:solidFill>
              </a:rPr>
              <a:t> </a:t>
            </a:r>
            <a:br>
              <a:rPr lang="en-GB" sz="3400">
                <a:solidFill>
                  <a:schemeClr val="tx2"/>
                </a:solidFill>
              </a:rPr>
            </a:br>
            <a:endParaRPr lang="en-US" sz="28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solidFill>
                  <a:srgbClr val="0000CC"/>
                </a:solidFill>
              </a:rPr>
              <a:t> Signals Classifications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57188" y="1214438"/>
            <a:ext cx="10009188" cy="5300662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smtClean="0"/>
              <a:t>     </a:t>
            </a:r>
          </a:p>
          <a:p>
            <a:pPr marL="971550" lvl="1" indent="-514350" eaLnBrk="1" hangingPunct="1">
              <a:buFont typeface="Wingdings" pitchFamily="2" charset="2"/>
              <a:buNone/>
            </a:pPr>
            <a:endParaRPr lang="en-US" sz="3200" smtClean="0"/>
          </a:p>
          <a:p>
            <a:pPr marL="1752600" lvl="3" indent="-381000" eaLnBrk="1" hangingPunct="1">
              <a:buFontTx/>
              <a:buNone/>
            </a:pPr>
            <a:r>
              <a:rPr lang="en-US" sz="2700" smtClean="0"/>
              <a:t>     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5357813" y="3286125"/>
            <a:ext cx="1143000" cy="78581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rot="10800000" flipV="1">
            <a:off x="2428875" y="3214688"/>
            <a:ext cx="1285875" cy="7858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63" y="4214813"/>
            <a:ext cx="2214562" cy="5238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2800">
                <a:solidFill>
                  <a:srgbClr val="000000"/>
                </a:solidFill>
              </a:rPr>
              <a:t>Real signals 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625" y="4286250"/>
            <a:ext cx="3000375" cy="5238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2800">
                <a:solidFill>
                  <a:srgbClr val="000000"/>
                </a:solidFill>
              </a:rPr>
              <a:t>Complex signals 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43188" y="1785938"/>
            <a:ext cx="4143375" cy="12858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pPr marL="971550" lvl="1" indent="-514350">
              <a:buFont typeface="Wingdings" pitchFamily="2" charset="2"/>
              <a:buAutoNum type="arabicPeriod"/>
              <a:defRPr/>
            </a:pPr>
            <a:r>
              <a:rPr lang="en-US" sz="3200">
                <a:solidFill>
                  <a:srgbClr val="000000"/>
                </a:solidFill>
              </a:rPr>
              <a:t>Continuous-time  </a:t>
            </a:r>
          </a:p>
          <a:p>
            <a:pPr marL="971550" lvl="1" indent="-514350">
              <a:buFont typeface="Wingdings" pitchFamily="2" charset="2"/>
              <a:buAutoNum type="arabicPeriod"/>
              <a:defRPr/>
            </a:pPr>
            <a:r>
              <a:rPr lang="en-US" sz="3200">
                <a:solidFill>
                  <a:srgbClr val="000000"/>
                </a:solidFill>
              </a:rPr>
              <a:t>Discrete-time       </a:t>
            </a:r>
          </a:p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build="p" bldLvl="5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solidFill>
                  <a:srgbClr val="0000CC"/>
                </a:solidFill>
              </a:rPr>
              <a:t>Real and complex signals 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720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Signals can be real, imaginary, or complex. An important class  of signals are the complex exponentials: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CT signal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baseline="30000" dirty="0" err="1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 complex number,</a:t>
            </a:r>
            <a:r>
              <a:rPr lang="ar-EG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E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DT signal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 complex number.</a:t>
            </a:r>
          </a:p>
          <a:p>
            <a:pPr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solidFill>
                  <a:srgbClr val="0000CC"/>
                </a:solidFill>
              </a:rPr>
              <a:t> Signals Classifications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10009188" cy="5300663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smtClean="0"/>
              <a:t>     </a:t>
            </a:r>
          </a:p>
          <a:p>
            <a:pPr marL="971550" lvl="1" indent="-514350" eaLnBrk="1" hangingPunct="1">
              <a:buFont typeface="Wingdings" pitchFamily="2" charset="2"/>
              <a:buNone/>
            </a:pPr>
            <a:endParaRPr lang="en-US" sz="3200" smtClean="0"/>
          </a:p>
          <a:p>
            <a:pPr marL="1752600" lvl="3" indent="-381000" eaLnBrk="1" hangingPunct="1">
              <a:buFontTx/>
              <a:buNone/>
            </a:pPr>
            <a:r>
              <a:rPr lang="en-US" sz="2700" smtClean="0"/>
              <a:t>     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5357813" y="3286125"/>
            <a:ext cx="1143000" cy="78581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rot="10800000" flipV="1">
            <a:off x="2428875" y="3214688"/>
            <a:ext cx="1285875" cy="7858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63" y="4214813"/>
            <a:ext cx="2214562" cy="9540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2800">
                <a:solidFill>
                  <a:srgbClr val="000000"/>
                </a:solidFill>
              </a:rPr>
              <a:t>Causal signals 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625" y="4286250"/>
            <a:ext cx="2214563" cy="954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2800">
                <a:solidFill>
                  <a:srgbClr val="000000"/>
                </a:solidFill>
              </a:rPr>
              <a:t>Non causal signals 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43188" y="1785938"/>
            <a:ext cx="3857625" cy="12858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pPr marL="971550" lvl="1" indent="-514350">
              <a:buFont typeface="Wingdings" pitchFamily="2" charset="2"/>
              <a:buAutoNum type="arabicPeriod"/>
              <a:defRPr/>
            </a:pPr>
            <a:r>
              <a:rPr lang="en-US" sz="3200">
                <a:solidFill>
                  <a:srgbClr val="000000"/>
                </a:solidFill>
              </a:rPr>
              <a:t>Continuous-time  </a:t>
            </a:r>
          </a:p>
          <a:p>
            <a:pPr marL="971550" lvl="1" indent="-514350">
              <a:buFont typeface="Wingdings" pitchFamily="2" charset="2"/>
              <a:buAutoNum type="arabicPeriod"/>
              <a:defRPr/>
            </a:pPr>
            <a:r>
              <a:rPr lang="en-US" sz="3200">
                <a:solidFill>
                  <a:srgbClr val="000000"/>
                </a:solidFill>
              </a:rPr>
              <a:t>Discrete-time       </a:t>
            </a:r>
          </a:p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0375" y="5643563"/>
            <a:ext cx="2214563" cy="9540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2800">
                <a:solidFill>
                  <a:srgbClr val="000000"/>
                </a:solidFill>
              </a:rPr>
              <a:t>Anti causal signals </a:t>
            </a:r>
            <a:endParaRPr lang="en-US" sz="280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rot="5400000">
            <a:off x="3321844" y="4250532"/>
            <a:ext cx="1857375" cy="714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b="1" smtClean="0">
                <a:solidFill>
                  <a:srgbClr val="0000CC"/>
                </a:solidFill>
              </a:rPr>
              <a:t>Causal and non-causal signals</a:t>
            </a:r>
            <a:br>
              <a:rPr lang="en-GB" b="1" smtClean="0">
                <a:solidFill>
                  <a:srgbClr val="0000CC"/>
                </a:solidFill>
              </a:rPr>
            </a:br>
            <a:r>
              <a:rPr lang="en-GB" b="1" smtClean="0">
                <a:solidFill>
                  <a:srgbClr val="C00000"/>
                </a:solidFill>
              </a:rPr>
              <a:t>a) CT signals</a:t>
            </a:r>
            <a:endParaRPr lang="en-US" b="1" smtClean="0">
              <a:solidFill>
                <a:srgbClr val="C00000"/>
              </a:solidFill>
            </a:endParaRP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eaLnBrk="1" hangingPunct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A causal Signal is zero for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&lt;0, </a:t>
            </a:r>
          </a:p>
          <a:p>
            <a:pPr eaLnBrk="1" hangingPunct="1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A non-causal signal has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a value for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t&lt;0 and t&gt;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eaLnBrk="1" hangingPunct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An anti-causal signal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is zero for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&gt;0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1150938"/>
            <a:ext cx="2303462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3" y="4857750"/>
            <a:ext cx="3306762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50" y="3357563"/>
            <a:ext cx="2493963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b="1" smtClean="0">
                <a:solidFill>
                  <a:srgbClr val="0000CC"/>
                </a:solidFill>
              </a:rPr>
              <a:t>Causal and non-causal signals</a:t>
            </a:r>
            <a:br>
              <a:rPr lang="en-GB" b="1" smtClean="0">
                <a:solidFill>
                  <a:srgbClr val="0000CC"/>
                </a:solidFill>
              </a:rPr>
            </a:br>
            <a:r>
              <a:rPr lang="en-GB" b="1" smtClean="0">
                <a:solidFill>
                  <a:srgbClr val="C00000"/>
                </a:solidFill>
              </a:rPr>
              <a:t>b) DT signals</a:t>
            </a:r>
            <a:endParaRPr lang="en-US" b="1" smtClean="0">
              <a:solidFill>
                <a:srgbClr val="C00000"/>
              </a:solidFill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 causal Signal is zero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for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&lt;0, </a:t>
            </a:r>
          </a:p>
          <a:p>
            <a:pPr eaLnBrk="1" hangingPunct="1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 non-causal signal has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a value for n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&lt;0 and n&gt;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eaLnBrk="1" hangingPunct="1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An anti-causal signal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is zero for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&gt;0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701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1295401"/>
            <a:ext cx="312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0675" y="2928938"/>
            <a:ext cx="37433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0" y="4894263"/>
            <a:ext cx="2695575" cy="196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solidFill>
                  <a:srgbClr val="0000CC"/>
                </a:solidFill>
              </a:rPr>
              <a:t> Signals Classifications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57188" y="1214438"/>
            <a:ext cx="10009188" cy="5300662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smtClean="0"/>
              <a:t>     </a:t>
            </a:r>
          </a:p>
          <a:p>
            <a:pPr marL="971550" lvl="1" indent="-514350" eaLnBrk="1" hangingPunct="1">
              <a:buFont typeface="Wingdings" pitchFamily="2" charset="2"/>
              <a:buNone/>
            </a:pPr>
            <a:endParaRPr lang="en-US" sz="3200" smtClean="0"/>
          </a:p>
          <a:p>
            <a:pPr marL="1752600" lvl="3" indent="-381000" eaLnBrk="1" hangingPunct="1">
              <a:buFontTx/>
              <a:buNone/>
            </a:pPr>
            <a:r>
              <a:rPr lang="en-US" sz="2700" smtClean="0"/>
              <a:t>     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5357813" y="3286125"/>
            <a:ext cx="1143000" cy="78581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rot="10800000" flipV="1">
            <a:off x="2428875" y="3214688"/>
            <a:ext cx="1285875" cy="7858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63" y="4214813"/>
            <a:ext cx="2214562" cy="9540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2800">
                <a:solidFill>
                  <a:srgbClr val="000000"/>
                </a:solidFill>
              </a:rPr>
              <a:t>Bounded signals 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625" y="4286250"/>
            <a:ext cx="2500313" cy="954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2800">
                <a:solidFill>
                  <a:srgbClr val="000000"/>
                </a:solidFill>
              </a:rPr>
              <a:t>unbounded signals 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43188" y="1785938"/>
            <a:ext cx="4143375" cy="12858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pPr marL="971550" lvl="1" indent="-514350">
              <a:buFont typeface="Wingdings" pitchFamily="2" charset="2"/>
              <a:buAutoNum type="arabicPeriod"/>
              <a:defRPr/>
            </a:pPr>
            <a:r>
              <a:rPr lang="en-US" sz="3200">
                <a:solidFill>
                  <a:srgbClr val="000000"/>
                </a:solidFill>
              </a:rPr>
              <a:t>Continuous-time  </a:t>
            </a:r>
          </a:p>
          <a:p>
            <a:pPr marL="971550" lvl="1" indent="-514350">
              <a:buFont typeface="Wingdings" pitchFamily="2" charset="2"/>
              <a:buAutoNum type="arabicPeriod"/>
              <a:defRPr/>
            </a:pPr>
            <a:r>
              <a:rPr lang="en-US" sz="3200">
                <a:solidFill>
                  <a:srgbClr val="000000"/>
                </a:solidFill>
              </a:rPr>
              <a:t>Discrete-time       </a:t>
            </a:r>
          </a:p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Reasons For Signal Processing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Extract information about the signal (Amplitute,Phase,frequency,Spectral content,Timing relationship) </a:t>
            </a:r>
          </a:p>
          <a:p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Reformat the signal (CDMA,TDMA,FDMA,Telephony)</a:t>
            </a:r>
          </a:p>
          <a:p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Compress Data( Modems,Cellular Telephones)</a:t>
            </a:r>
          </a:p>
          <a:p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Generate feedback Control Signal (Feedback Control System)</a:t>
            </a:r>
          </a:p>
          <a:p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Extract Signal from noise (Filtering)</a:t>
            </a:r>
          </a:p>
          <a:p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Capture &amp; store signal in digital format for analysis (FFT)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smtClean="0">
                <a:solidFill>
                  <a:srgbClr val="0000CC"/>
                </a:solidFill>
              </a:rPr>
              <a:t>Bounded and Unbounded signals</a:t>
            </a:r>
            <a:endParaRPr lang="en-US" b="1" smtClean="0">
              <a:solidFill>
                <a:srgbClr val="0000CC"/>
              </a:solidFill>
            </a:endParaRPr>
          </a:p>
        </p:txBody>
      </p:sp>
      <p:pic>
        <p:nvPicPr>
          <p:cNvPr id="5734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847850"/>
            <a:ext cx="8316913" cy="36687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solidFill>
                  <a:srgbClr val="0000CC"/>
                </a:solidFill>
              </a:rPr>
              <a:t>Even and Odd Signals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38"/>
            <a:ext cx="8229600" cy="49164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800" i="1" u="sng" dirty="0" smtClean="0">
                <a:latin typeface="Times New Roman" pitchFamily="18" charset="0"/>
                <a:cs typeface="Times New Roman" pitchFamily="18" charset="0"/>
              </a:rPr>
              <a:t>CT signals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x(t)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even, if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x(t)=x(-t)</a:t>
            </a:r>
          </a:p>
          <a:p>
            <a:pPr eaLnBrk="1" hangingPunct="1">
              <a:lnSpc>
                <a:spcPct val="90000"/>
              </a:lnSpc>
            </a:pP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x(t)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odd, if x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(t)= -x(-t)</a:t>
            </a:r>
          </a:p>
          <a:p>
            <a:pPr eaLnBrk="1" hangingPunct="1">
              <a:lnSpc>
                <a:spcPct val="90000"/>
              </a:lnSpc>
            </a:pP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800" i="1" u="sng" dirty="0" smtClean="0">
                <a:latin typeface="Times New Roman" pitchFamily="18" charset="0"/>
                <a:cs typeface="Times New Roman" pitchFamily="18" charset="0"/>
              </a:rPr>
              <a:t>DT signals</a:t>
            </a:r>
            <a:endParaRPr lang="en-US" sz="28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x[n]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even, if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x[n]=x[-n]</a:t>
            </a:r>
          </a:p>
          <a:p>
            <a:pPr eaLnBrk="1" hangingPunct="1">
              <a:lnSpc>
                <a:spcPct val="90000"/>
              </a:lnSpc>
            </a:pP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x[n]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odd, if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x[n]=-x[-n]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798" name="Picture 4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3" y="1071563"/>
            <a:ext cx="24288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4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25" y="2500313"/>
            <a:ext cx="24003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0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88" y="4071938"/>
            <a:ext cx="3001962" cy="140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1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6438" y="5500688"/>
            <a:ext cx="2643187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3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3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3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37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solidFill>
                  <a:srgbClr val="0000CC"/>
                </a:solidFill>
              </a:rPr>
              <a:t>Even and Odd Signals (cont)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even part of any signal is: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Ev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)} = 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(-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))/2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Ev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]} = 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]+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[-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])/2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odd part of any signal is: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)} = 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)-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(-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))/2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]} = 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]-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[-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])/2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48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48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build="p" bldLvl="5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solidFill>
                  <a:srgbClr val="0000CC"/>
                </a:solidFill>
              </a:rPr>
              <a:t>Even and Odd Signals (cont)</a:t>
            </a:r>
          </a:p>
        </p:txBody>
      </p:sp>
      <p:pic>
        <p:nvPicPr>
          <p:cNvPr id="61444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268412"/>
            <a:ext cx="8642350" cy="2693988"/>
          </a:xfrm>
          <a:noFill/>
        </p:spPr>
      </p:pic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2538" y="3886199"/>
            <a:ext cx="2266950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9975" y="5143500"/>
            <a:ext cx="2420938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0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67150" y="4000500"/>
            <a:ext cx="21907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2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62400" y="5286375"/>
            <a:ext cx="20574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solidFill>
                  <a:srgbClr val="0000CC"/>
                </a:solidFill>
              </a:rPr>
              <a:t> Signals Classifications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57188" y="1214438"/>
            <a:ext cx="10009188" cy="5300662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smtClean="0"/>
              <a:t>     </a:t>
            </a:r>
          </a:p>
          <a:p>
            <a:pPr marL="971550" lvl="1" indent="-514350" eaLnBrk="1" hangingPunct="1">
              <a:buFont typeface="Wingdings" pitchFamily="2" charset="2"/>
              <a:buNone/>
            </a:pPr>
            <a:endParaRPr lang="en-US" sz="3200" smtClean="0"/>
          </a:p>
          <a:p>
            <a:pPr marL="1752600" lvl="3" indent="-381000" eaLnBrk="1" hangingPunct="1">
              <a:buFontTx/>
              <a:buNone/>
            </a:pPr>
            <a:r>
              <a:rPr lang="en-US" sz="2700" smtClean="0"/>
              <a:t>     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5357813" y="3286125"/>
            <a:ext cx="1143000" cy="78581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rot="10800000" flipV="1">
            <a:off x="2428875" y="3214688"/>
            <a:ext cx="1285875" cy="7858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63" y="4214813"/>
            <a:ext cx="2714625" cy="5238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2800">
                <a:solidFill>
                  <a:srgbClr val="000000"/>
                </a:solidFill>
              </a:rPr>
              <a:t>Energy signals 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625" y="4286250"/>
            <a:ext cx="2500313" cy="5238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2800">
                <a:solidFill>
                  <a:srgbClr val="000000"/>
                </a:solidFill>
              </a:rPr>
              <a:t>Power signals 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43188" y="1785938"/>
            <a:ext cx="4214812" cy="12858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pPr marL="971550" lvl="1" indent="-514350">
              <a:buFont typeface="Wingdings" pitchFamily="2" charset="2"/>
              <a:buAutoNum type="arabicPeriod"/>
              <a:defRPr/>
            </a:pPr>
            <a:r>
              <a:rPr lang="en-US" sz="3200">
                <a:solidFill>
                  <a:srgbClr val="000000"/>
                </a:solidFill>
              </a:rPr>
              <a:t>Continuous-time  </a:t>
            </a:r>
          </a:p>
          <a:p>
            <a:pPr marL="971550" lvl="1" indent="-514350">
              <a:buFont typeface="Wingdings" pitchFamily="2" charset="2"/>
              <a:buAutoNum type="arabicPeriod"/>
              <a:defRPr/>
            </a:pPr>
            <a:r>
              <a:rPr lang="en-US" sz="3200">
                <a:solidFill>
                  <a:srgbClr val="000000"/>
                </a:solidFill>
              </a:rPr>
              <a:t>Discrete-time       </a:t>
            </a:r>
          </a:p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5"/>
            <a:ext cx="8229600" cy="1052513"/>
          </a:xfrm>
        </p:spPr>
        <p:txBody>
          <a:bodyPr/>
          <a:lstStyle/>
          <a:p>
            <a:pPr eaLnBrk="1" hangingPunct="1">
              <a:defRPr/>
            </a:pPr>
            <a:r>
              <a:rPr lang="en-US" sz="3400" b="1" dirty="0" smtClean="0">
                <a:solidFill>
                  <a:srgbClr val="0000CC"/>
                </a:solidFill>
              </a:rPr>
              <a:t>Power and Energy Signals</a:t>
            </a:r>
          </a:p>
        </p:txBody>
      </p:sp>
      <p:sp>
        <p:nvSpPr>
          <p:cNvPr id="20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1288"/>
            <a:ext cx="8229600" cy="5589587"/>
          </a:xfrm>
        </p:spPr>
        <p:txBody>
          <a:bodyPr/>
          <a:lstStyle/>
          <a:p>
            <a:pPr eaLnBrk="1" hangingPunct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Energy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signal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0&lt;E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and so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P=0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examples: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Power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signal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0&lt;P&lt;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and so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E=.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Neither energy nor power, when both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infinite.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771775" y="1916113"/>
          <a:ext cx="2455863" cy="992187"/>
        </p:xfrm>
        <a:graphic>
          <a:graphicData uri="http://schemas.openxmlformats.org/presentationml/2006/ole">
            <p:oleObj spid="_x0000_s12290" name="Equation" r:id="rId3" imgW="1130040" imgH="457200" progId="Equation.3">
              <p:embed/>
            </p:oleObj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2339975" y="2852738"/>
          <a:ext cx="3779838" cy="466725"/>
        </p:xfrm>
        <a:graphic>
          <a:graphicData uri="http://schemas.openxmlformats.org/presentationml/2006/ole">
            <p:oleObj spid="_x0000_s12291" name="Equation" r:id="rId4" imgW="1739880" imgH="215640" progId="Equation.3">
              <p:embed/>
            </p:oleObj>
          </a:graphicData>
        </a:graphic>
      </p:graphicFrame>
      <p:graphicFrame>
        <p:nvGraphicFramePr>
          <p:cNvPr id="2052" name="Object 6"/>
          <p:cNvGraphicFramePr>
            <a:graphicFrameLocks noChangeAspect="1"/>
          </p:cNvGraphicFramePr>
          <p:nvPr/>
        </p:nvGraphicFramePr>
        <p:xfrm>
          <a:off x="2643188" y="4098925"/>
          <a:ext cx="1428750" cy="611188"/>
        </p:xfrm>
        <a:graphic>
          <a:graphicData uri="http://schemas.openxmlformats.org/presentationml/2006/ole">
            <p:oleObj spid="_x0000_s12292" name="Equation" r:id="rId5" imgW="5331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0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0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solidFill>
                  <a:srgbClr val="0000CC"/>
                </a:solidFill>
              </a:rPr>
              <a:t>Power and Energy of Signals</a:t>
            </a:r>
          </a:p>
        </p:txBody>
      </p:sp>
      <p:sp>
        <p:nvSpPr>
          <p:cNvPr id="41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energy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a signal is the accumulation of absolute value of the signal</a:t>
            </a:r>
          </a:p>
          <a:p>
            <a:pPr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214438" y="3000375"/>
          <a:ext cx="5626100" cy="1377950"/>
        </p:xfrm>
        <a:graphic>
          <a:graphicData uri="http://schemas.openxmlformats.org/presentationml/2006/ole">
            <p:oleObj spid="_x0000_s13314" name="Equation" r:id="rId3" imgW="1917360" imgH="469800" progId="Equation.3">
              <p:embed/>
            </p:oleObj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1357313" y="4429125"/>
          <a:ext cx="5287962" cy="1214438"/>
        </p:xfrm>
        <a:graphic>
          <a:graphicData uri="http://schemas.openxmlformats.org/presentationml/2006/ole">
            <p:oleObj spid="_x0000_s13315" name="Equation" r:id="rId4" imgW="18795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solidFill>
                  <a:srgbClr val="0000CC"/>
                </a:solidFill>
              </a:rPr>
              <a:t>Power and Energy of Signals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Power of a signal is the average of absolute value of the signal</a:t>
            </a: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1214438" y="3214688"/>
          <a:ext cx="5086350" cy="1214437"/>
        </p:xfrm>
        <a:graphic>
          <a:graphicData uri="http://schemas.openxmlformats.org/presentationml/2006/ole">
            <p:oleObj spid="_x0000_s14338" name="Equation" r:id="rId3" imgW="1968480" imgH="469800" progId="Equation.3">
              <p:embed/>
            </p:oleObj>
          </a:graphicData>
        </a:graphic>
      </p:graphicFrame>
      <p:graphicFrame>
        <p:nvGraphicFramePr>
          <p:cNvPr id="5123" name="Object 7"/>
          <p:cNvGraphicFramePr>
            <a:graphicFrameLocks noChangeAspect="1"/>
          </p:cNvGraphicFramePr>
          <p:nvPr/>
        </p:nvGraphicFramePr>
        <p:xfrm>
          <a:off x="1214438" y="4714875"/>
          <a:ext cx="5986462" cy="1071563"/>
        </p:xfrm>
        <a:graphic>
          <a:graphicData uri="http://schemas.openxmlformats.org/presentationml/2006/ole">
            <p:oleObj spid="_x0000_s14339" name="Equation" r:id="rId4" imgW="24127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solidFill>
                  <a:srgbClr val="0000CC"/>
                </a:solidFill>
              </a:rPr>
              <a:t>Power and Energy of Signals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1950"/>
            <a:ext cx="8229600" cy="4997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Power of a signal is the average of absolute value of the signal</a:t>
            </a: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1214438" y="3214688"/>
          <a:ext cx="5086350" cy="1214437"/>
        </p:xfrm>
        <a:graphic>
          <a:graphicData uri="http://schemas.openxmlformats.org/presentationml/2006/ole">
            <p:oleObj spid="_x0000_s15362" name="Equation" r:id="rId3" imgW="1968480" imgH="469800" progId="Equation.3">
              <p:embed/>
            </p:oleObj>
          </a:graphicData>
        </a:graphic>
      </p:graphicFrame>
      <p:graphicFrame>
        <p:nvGraphicFramePr>
          <p:cNvPr id="5123" name="Object 7"/>
          <p:cNvGraphicFramePr>
            <a:graphicFrameLocks noChangeAspect="1"/>
          </p:cNvGraphicFramePr>
          <p:nvPr/>
        </p:nvGraphicFramePr>
        <p:xfrm>
          <a:off x="1214438" y="4714875"/>
          <a:ext cx="5986462" cy="1071563"/>
        </p:xfrm>
        <a:graphic>
          <a:graphicData uri="http://schemas.openxmlformats.org/presentationml/2006/ole">
            <p:oleObj spid="_x0000_s15363" name="Equation" r:id="rId4" imgW="24127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Linear Systems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Properties Of Discrete Time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of DSP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5300" y="1752600"/>
            <a:ext cx="83439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日期占位符 3"/>
          <p:cNvSpPr txBox="1">
            <a:spLocks noGrp="1"/>
          </p:cNvSpPr>
          <p:nvPr/>
        </p:nvSpPr>
        <p:spPr bwMode="auto">
          <a:xfrm>
            <a:off x="1835150" y="6453188"/>
            <a:ext cx="20891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eaLnBrk="1" hangingPunct="1"/>
            <a:endParaRPr lang="en-US" sz="1400" b="0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7546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Discrete-Time System</a:t>
            </a:r>
          </a:p>
        </p:txBody>
      </p:sp>
      <p:sp>
        <p:nvSpPr>
          <p:cNvPr id="2754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7338" y="1233488"/>
            <a:ext cx="8785225" cy="27003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Discrete-Time System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transformation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operator that maps input sequence x[n] into a unique y[n]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y[n]=T{x[n]}, x[n], y[n]: discrete-time signal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68538" y="4292600"/>
            <a:ext cx="4246562" cy="1166813"/>
            <a:chOff x="0" y="0"/>
            <a:chExt cx="6689" cy="1837"/>
          </a:xfrm>
        </p:grpSpPr>
        <p:sp>
          <p:nvSpPr>
            <p:cNvPr id="148488" name="Text Box 5"/>
            <p:cNvSpPr txBox="1">
              <a:spLocks noChangeArrowheads="1"/>
            </p:cNvSpPr>
            <p:nvPr/>
          </p:nvSpPr>
          <p:spPr bwMode="auto">
            <a:xfrm>
              <a:off x="2042" y="113"/>
              <a:ext cx="2269" cy="17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299085" bIns="299085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  <a:latin typeface="Arial" pitchFamily="34" charset="0"/>
                  <a:ea typeface="宋体" charset="-122"/>
                </a:rPr>
                <a:t>T{‧}</a:t>
              </a:r>
            </a:p>
          </p:txBody>
        </p:sp>
        <p:sp>
          <p:nvSpPr>
            <p:cNvPr id="148489" name="Line 6"/>
            <p:cNvSpPr>
              <a:spLocks noChangeShapeType="1"/>
            </p:cNvSpPr>
            <p:nvPr/>
          </p:nvSpPr>
          <p:spPr bwMode="auto">
            <a:xfrm>
              <a:off x="0" y="1020"/>
              <a:ext cx="2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90" name="Line 7"/>
            <p:cNvSpPr>
              <a:spLocks noChangeShapeType="1"/>
            </p:cNvSpPr>
            <p:nvPr/>
          </p:nvSpPr>
          <p:spPr bwMode="auto">
            <a:xfrm>
              <a:off x="4195" y="1020"/>
              <a:ext cx="2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91" name="Text Box 8"/>
            <p:cNvSpPr txBox="1">
              <a:spLocks noChangeArrowheads="1"/>
            </p:cNvSpPr>
            <p:nvPr/>
          </p:nvSpPr>
          <p:spPr bwMode="auto">
            <a:xfrm>
              <a:off x="0" y="0"/>
              <a:ext cx="1473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  <a:latin typeface="Arial" pitchFamily="34" charset="0"/>
                  <a:ea typeface="宋体" charset="-122"/>
                </a:rPr>
                <a:t>x[n]</a:t>
              </a:r>
            </a:p>
          </p:txBody>
        </p:sp>
        <p:sp>
          <p:nvSpPr>
            <p:cNvPr id="148492" name="Text Box 9"/>
            <p:cNvSpPr txBox="1">
              <a:spLocks noChangeArrowheads="1"/>
            </p:cNvSpPr>
            <p:nvPr/>
          </p:nvSpPr>
          <p:spPr bwMode="auto">
            <a:xfrm>
              <a:off x="5329" y="0"/>
              <a:ext cx="136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  <a:latin typeface="Arial" pitchFamily="34" charset="0"/>
                  <a:ea typeface="宋体" charset="-122"/>
                </a:rPr>
                <a:t>y[n]</a:t>
              </a:r>
            </a:p>
          </p:txBody>
        </p:sp>
      </p:grpSp>
      <p:sp>
        <p:nvSpPr>
          <p:cNvPr id="148502" name="Rectangle 22"/>
          <p:cNvSpPr>
            <a:spLocks noChangeArrowheads="1"/>
          </p:cNvSpPr>
          <p:nvPr/>
        </p:nvSpPr>
        <p:spPr bwMode="auto">
          <a:xfrm>
            <a:off x="1871663" y="5768975"/>
            <a:ext cx="46561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ea typeface="宋体" charset="-122"/>
              </a:rPr>
              <a:t>Discrete-Time System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5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5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2" grpId="0" build="p" autoUpdateAnimBg="0"/>
      <p:bldP spid="14850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0" y="404813"/>
            <a:ext cx="7956550" cy="982662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sz="3200" dirty="0" smtClean="0"/>
              <a:t>Properties of Discrete-time systems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CC3300"/>
                </a:solidFill>
              </a:rPr>
              <a:t>Memory less </a:t>
            </a:r>
            <a:r>
              <a:rPr lang="en-US" sz="3200" dirty="0" smtClean="0">
                <a:solidFill>
                  <a:srgbClr val="CC3300"/>
                </a:solidFill>
              </a:rPr>
              <a:t>(memory) system</a:t>
            </a:r>
          </a:p>
        </p:txBody>
      </p:sp>
      <p:sp>
        <p:nvSpPr>
          <p:cNvPr id="27853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5900" y="1736725"/>
            <a:ext cx="8748713" cy="216058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sz="3200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Memory less </a:t>
            </a:r>
            <a:r>
              <a:rPr lang="en-US" sz="3200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systems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the output y[n] at every value of n depends only on the input x[n] at the same value of n</a:t>
            </a:r>
          </a:p>
        </p:txBody>
      </p:sp>
      <p:graphicFrame>
        <p:nvGraphicFramePr>
          <p:cNvPr id="278535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3168650" y="4400550"/>
          <a:ext cx="2832100" cy="841375"/>
        </p:xfrm>
        <a:graphic>
          <a:graphicData uri="http://schemas.openxmlformats.org/presentationml/2006/ole">
            <p:oleObj spid="_x0000_s17410" r:id="rId3" imgW="828333" imgH="242352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8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8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85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4" grpId="0" build="p" autoUpdateAnimBg="0"/>
      <p:bldP spid="278535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3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1150938" y="692150"/>
            <a:ext cx="759777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dirty="0" smtClean="0"/>
              <a:t>Properties of Discrete-time systems</a:t>
            </a:r>
            <a:br>
              <a:rPr lang="en-US" sz="3200" dirty="0" smtClean="0"/>
            </a:br>
            <a:r>
              <a:rPr lang="en-US" dirty="0" smtClean="0">
                <a:solidFill>
                  <a:schemeClr val="hlink"/>
                </a:solidFill>
              </a:rPr>
              <a:t>   </a:t>
            </a:r>
            <a:r>
              <a:rPr lang="en-US" sz="3200" dirty="0" smtClean="0">
                <a:solidFill>
                  <a:srgbClr val="CC3300"/>
                </a:solidFill>
              </a:rPr>
              <a:t>Linear Systems</a:t>
            </a:r>
          </a:p>
        </p:txBody>
      </p:sp>
      <p:sp>
        <p:nvSpPr>
          <p:cNvPr id="22544" name="Rectangle 3"/>
          <p:cNvSpPr>
            <a:spLocks noGrp="1" noChangeArrowheads="1"/>
          </p:cNvSpPr>
          <p:nvPr/>
        </p:nvSpPr>
        <p:spPr bwMode="auto">
          <a:xfrm>
            <a:off x="468313" y="1341438"/>
            <a:ext cx="10477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u"/>
            </a:pPr>
            <a:r>
              <a:rPr lang="en-US" altLang="zh-CN" sz="2800" b="0">
                <a:solidFill>
                  <a:schemeClr val="hlink"/>
                </a:solidFill>
              </a:rPr>
              <a:t>If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95513" y="1412875"/>
            <a:ext cx="3816350" cy="1393825"/>
            <a:chOff x="0" y="0"/>
            <a:chExt cx="6010" cy="2196"/>
          </a:xfrm>
        </p:grpSpPr>
        <p:graphicFrame>
          <p:nvGraphicFramePr>
            <p:cNvPr id="22536" name="Object 6"/>
            <p:cNvGraphicFramePr>
              <a:graphicFrameLocks noChangeAspect="1"/>
            </p:cNvGraphicFramePr>
            <p:nvPr/>
          </p:nvGraphicFramePr>
          <p:xfrm>
            <a:off x="4707" y="0"/>
            <a:ext cx="1246" cy="830"/>
          </p:xfrm>
          <a:graphic>
            <a:graphicData uri="http://schemas.openxmlformats.org/presentationml/2006/ole">
              <p:oleObj spid="_x0000_s18440" r:id="rId3" imgW="332391" imgH="217442" progId="Equation.3">
                <p:embed/>
              </p:oleObj>
            </a:graphicData>
          </a:graphic>
        </p:graphicFrame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192" y="4"/>
              <a:ext cx="3515" cy="954"/>
              <a:chOff x="0" y="0"/>
              <a:chExt cx="3515" cy="954"/>
            </a:xfrm>
          </p:grpSpPr>
          <p:sp>
            <p:nvSpPr>
              <p:cNvPr id="22572" name="Text Box 8"/>
              <p:cNvSpPr txBox="1">
                <a:spLocks noChangeArrowheads="1"/>
              </p:cNvSpPr>
              <p:nvPr/>
            </p:nvSpPr>
            <p:spPr bwMode="auto">
              <a:xfrm>
                <a:off x="851" y="0"/>
                <a:ext cx="1873" cy="95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b="0">
                    <a:solidFill>
                      <a:schemeClr val="tx1"/>
                    </a:solidFill>
                    <a:latin typeface="Arial" pitchFamily="34" charset="0"/>
                    <a:ea typeface="宋体" charset="-122"/>
                  </a:rPr>
                  <a:t>T{‧}</a:t>
                </a:r>
              </a:p>
            </p:txBody>
          </p:sp>
          <p:sp>
            <p:nvSpPr>
              <p:cNvPr id="22573" name="Line 9"/>
              <p:cNvSpPr>
                <a:spLocks noChangeShapeType="1"/>
              </p:cNvSpPr>
              <p:nvPr/>
            </p:nvSpPr>
            <p:spPr bwMode="auto">
              <a:xfrm>
                <a:off x="0" y="450"/>
                <a:ext cx="8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4" name="Line 10"/>
              <p:cNvSpPr>
                <a:spLocks noChangeShapeType="1"/>
              </p:cNvSpPr>
              <p:nvPr/>
            </p:nvSpPr>
            <p:spPr bwMode="auto">
              <a:xfrm flipV="1">
                <a:off x="2665" y="450"/>
                <a:ext cx="85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22537" name="Object 11"/>
            <p:cNvGraphicFramePr>
              <a:graphicFrameLocks noChangeAspect="1"/>
            </p:cNvGraphicFramePr>
            <p:nvPr/>
          </p:nvGraphicFramePr>
          <p:xfrm>
            <a:off x="0" y="0"/>
            <a:ext cx="1304" cy="886"/>
          </p:xfrm>
          <a:graphic>
            <a:graphicData uri="http://schemas.openxmlformats.org/presentationml/2006/ole">
              <p:oleObj spid="_x0000_s18441" r:id="rId4" imgW="319619" imgH="217442" progId="Equation.3">
                <p:embed/>
              </p:oleObj>
            </a:graphicData>
          </a:graphic>
        </p:graphicFrame>
        <p:graphicFrame>
          <p:nvGraphicFramePr>
            <p:cNvPr id="22538" name="Object 12"/>
            <p:cNvGraphicFramePr>
              <a:graphicFrameLocks noChangeAspect="1"/>
            </p:cNvGraphicFramePr>
            <p:nvPr/>
          </p:nvGraphicFramePr>
          <p:xfrm>
            <a:off x="4764" y="1191"/>
            <a:ext cx="1246" cy="830"/>
          </p:xfrm>
          <a:graphic>
            <a:graphicData uri="http://schemas.openxmlformats.org/presentationml/2006/ole">
              <p:oleObj spid="_x0000_s18442" r:id="rId5" imgW="344120" imgH="216638" progId="Equation.3">
                <p:embed/>
              </p:oleObj>
            </a:graphicData>
          </a:graphic>
        </p:graphicFrame>
        <p:graphicFrame>
          <p:nvGraphicFramePr>
            <p:cNvPr id="22539" name="Object 13"/>
            <p:cNvGraphicFramePr>
              <a:graphicFrameLocks noChangeAspect="1"/>
            </p:cNvGraphicFramePr>
            <p:nvPr/>
          </p:nvGraphicFramePr>
          <p:xfrm>
            <a:off x="1" y="1248"/>
            <a:ext cx="1304" cy="886"/>
          </p:xfrm>
          <a:graphic>
            <a:graphicData uri="http://schemas.openxmlformats.org/presentationml/2006/ole">
              <p:oleObj spid="_x0000_s18443" r:id="rId6" imgW="344120" imgH="216638" progId="Equation.3">
                <p:embed/>
              </p:oleObj>
            </a:graphicData>
          </a:graphic>
        </p:graphicFrame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1248" y="1242"/>
              <a:ext cx="3515" cy="954"/>
              <a:chOff x="0" y="0"/>
              <a:chExt cx="3515" cy="954"/>
            </a:xfrm>
          </p:grpSpPr>
          <p:sp>
            <p:nvSpPr>
              <p:cNvPr id="22569" name="Text Box 15"/>
              <p:cNvSpPr txBox="1">
                <a:spLocks noChangeArrowheads="1"/>
              </p:cNvSpPr>
              <p:nvPr/>
            </p:nvSpPr>
            <p:spPr bwMode="auto">
              <a:xfrm>
                <a:off x="851" y="0"/>
                <a:ext cx="1873" cy="95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b="0">
                    <a:solidFill>
                      <a:schemeClr val="tx1"/>
                    </a:solidFill>
                    <a:latin typeface="Arial" pitchFamily="34" charset="0"/>
                    <a:ea typeface="宋体" charset="-122"/>
                  </a:rPr>
                  <a:t>T{‧}</a:t>
                </a:r>
              </a:p>
            </p:txBody>
          </p:sp>
          <p:sp>
            <p:nvSpPr>
              <p:cNvPr id="22570" name="Line 16"/>
              <p:cNvSpPr>
                <a:spLocks noChangeShapeType="1"/>
              </p:cNvSpPr>
              <p:nvPr/>
            </p:nvSpPr>
            <p:spPr bwMode="auto">
              <a:xfrm>
                <a:off x="0" y="450"/>
                <a:ext cx="8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1" name="Line 17"/>
              <p:cNvSpPr>
                <a:spLocks noChangeShapeType="1"/>
              </p:cNvSpPr>
              <p:nvPr/>
            </p:nvSpPr>
            <p:spPr bwMode="auto">
              <a:xfrm flipV="1">
                <a:off x="2665" y="450"/>
                <a:ext cx="85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1223963" y="4221163"/>
            <a:ext cx="3887787" cy="606425"/>
            <a:chOff x="0" y="0"/>
            <a:chExt cx="6122" cy="954"/>
          </a:xfrm>
        </p:grpSpPr>
        <p:graphicFrame>
          <p:nvGraphicFramePr>
            <p:cNvPr id="22534" name="Object 26"/>
            <p:cNvGraphicFramePr>
              <a:graphicFrameLocks noChangeAspect="1"/>
            </p:cNvGraphicFramePr>
            <p:nvPr/>
          </p:nvGraphicFramePr>
          <p:xfrm>
            <a:off x="4876" y="16"/>
            <a:ext cx="1246" cy="830"/>
          </p:xfrm>
          <a:graphic>
            <a:graphicData uri="http://schemas.openxmlformats.org/presentationml/2006/ole">
              <p:oleObj spid="_x0000_s18438" r:id="rId7" imgW="356760" imgH="216638" progId="Equation.3">
                <p:embed/>
              </p:oleObj>
            </a:graphicData>
          </a:graphic>
        </p:graphicFrame>
        <p:graphicFrame>
          <p:nvGraphicFramePr>
            <p:cNvPr id="22535" name="Object 27"/>
            <p:cNvGraphicFramePr>
              <a:graphicFrameLocks noChangeAspect="1"/>
            </p:cNvGraphicFramePr>
            <p:nvPr/>
          </p:nvGraphicFramePr>
          <p:xfrm>
            <a:off x="0" y="16"/>
            <a:ext cx="1304" cy="886"/>
          </p:xfrm>
          <a:graphic>
            <a:graphicData uri="http://schemas.openxmlformats.org/presentationml/2006/ole">
              <p:oleObj spid="_x0000_s18439" r:id="rId8" imgW="344120" imgH="216638" progId="Equation.3">
                <p:embed/>
              </p:oleObj>
            </a:graphicData>
          </a:graphic>
        </p:graphicFrame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345" y="0"/>
              <a:ext cx="3516" cy="954"/>
              <a:chOff x="0" y="0"/>
              <a:chExt cx="3515" cy="954"/>
            </a:xfrm>
          </p:grpSpPr>
          <p:sp>
            <p:nvSpPr>
              <p:cNvPr id="22564" name="Text Box 29"/>
              <p:cNvSpPr txBox="1">
                <a:spLocks noChangeArrowheads="1"/>
              </p:cNvSpPr>
              <p:nvPr/>
            </p:nvSpPr>
            <p:spPr bwMode="auto">
              <a:xfrm>
                <a:off x="851" y="0"/>
                <a:ext cx="1873" cy="95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b="0">
                    <a:solidFill>
                      <a:schemeClr val="tx1"/>
                    </a:solidFill>
                    <a:latin typeface="Arial" pitchFamily="34" charset="0"/>
                    <a:ea typeface="宋体" charset="-122"/>
                  </a:rPr>
                  <a:t>T{‧}</a:t>
                </a:r>
              </a:p>
            </p:txBody>
          </p:sp>
          <p:sp>
            <p:nvSpPr>
              <p:cNvPr id="22565" name="Line 30"/>
              <p:cNvSpPr>
                <a:spLocks noChangeShapeType="1"/>
              </p:cNvSpPr>
              <p:nvPr/>
            </p:nvSpPr>
            <p:spPr bwMode="auto">
              <a:xfrm>
                <a:off x="0" y="450"/>
                <a:ext cx="8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6" name="Line 31"/>
              <p:cNvSpPr>
                <a:spLocks noChangeShapeType="1"/>
              </p:cNvSpPr>
              <p:nvPr/>
            </p:nvSpPr>
            <p:spPr bwMode="auto">
              <a:xfrm flipV="1">
                <a:off x="2665" y="450"/>
                <a:ext cx="85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142875" y="5626100"/>
            <a:ext cx="8991600" cy="676275"/>
            <a:chOff x="0" y="0"/>
            <a:chExt cx="14160" cy="1067"/>
          </a:xfrm>
        </p:grpSpPr>
        <p:graphicFrame>
          <p:nvGraphicFramePr>
            <p:cNvPr id="22532" name="Object 33"/>
            <p:cNvGraphicFramePr>
              <a:graphicFrameLocks noChangeAspect="1"/>
            </p:cNvGraphicFramePr>
            <p:nvPr/>
          </p:nvGraphicFramePr>
          <p:xfrm>
            <a:off x="0" y="0"/>
            <a:ext cx="5068" cy="901"/>
          </p:xfrm>
          <a:graphic>
            <a:graphicData uri="http://schemas.openxmlformats.org/presentationml/2006/ole">
              <p:oleObj spid="_x0000_s18436" r:id="rId9" imgW="1325142" imgH="229614" progId="Equation.3">
                <p:embed/>
              </p:oleObj>
            </a:graphicData>
          </a:graphic>
        </p:graphicFrame>
        <p:graphicFrame>
          <p:nvGraphicFramePr>
            <p:cNvPr id="22533" name="Object 34"/>
            <p:cNvGraphicFramePr>
              <a:graphicFrameLocks noChangeAspect="1"/>
            </p:cNvGraphicFramePr>
            <p:nvPr/>
          </p:nvGraphicFramePr>
          <p:xfrm>
            <a:off x="8506" y="0"/>
            <a:ext cx="5654" cy="977"/>
          </p:xfrm>
          <a:graphic>
            <a:graphicData uri="http://schemas.openxmlformats.org/presentationml/2006/ole">
              <p:oleObj spid="_x0000_s18437" r:id="rId10" imgW="1338463" imgH="229714" progId="Equation.3">
                <p:embed/>
              </p:oleObj>
            </a:graphicData>
          </a:graphic>
        </p:graphicFrame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5160" y="113"/>
              <a:ext cx="3516" cy="954"/>
              <a:chOff x="0" y="0"/>
              <a:chExt cx="3515" cy="954"/>
            </a:xfrm>
          </p:grpSpPr>
          <p:sp>
            <p:nvSpPr>
              <p:cNvPr id="22560" name="Text Box 36"/>
              <p:cNvSpPr txBox="1">
                <a:spLocks noChangeArrowheads="1"/>
              </p:cNvSpPr>
              <p:nvPr/>
            </p:nvSpPr>
            <p:spPr bwMode="auto">
              <a:xfrm>
                <a:off x="851" y="0"/>
                <a:ext cx="1873" cy="95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b="0">
                    <a:solidFill>
                      <a:schemeClr val="tx1"/>
                    </a:solidFill>
                    <a:latin typeface="Arial" pitchFamily="34" charset="0"/>
                    <a:ea typeface="宋体" charset="-122"/>
                  </a:rPr>
                  <a:t>T{‧}</a:t>
                </a:r>
              </a:p>
            </p:txBody>
          </p:sp>
          <p:sp>
            <p:nvSpPr>
              <p:cNvPr id="22561" name="Line 37"/>
              <p:cNvSpPr>
                <a:spLocks noChangeShapeType="1"/>
              </p:cNvSpPr>
              <p:nvPr/>
            </p:nvSpPr>
            <p:spPr bwMode="auto">
              <a:xfrm>
                <a:off x="0" y="450"/>
                <a:ext cx="8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2" name="Line 38"/>
              <p:cNvSpPr>
                <a:spLocks noChangeShapeType="1"/>
              </p:cNvSpPr>
              <p:nvPr/>
            </p:nvSpPr>
            <p:spPr bwMode="auto">
              <a:xfrm flipV="1">
                <a:off x="2665" y="450"/>
                <a:ext cx="85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144463" y="3429000"/>
            <a:ext cx="5913437" cy="1223963"/>
            <a:chOff x="91" y="2160"/>
            <a:chExt cx="3725" cy="771"/>
          </a:xfrm>
        </p:grpSpPr>
        <p:grpSp>
          <p:nvGrpSpPr>
            <p:cNvPr id="10" name="Group 18"/>
            <p:cNvGrpSpPr>
              <a:grpSpLocks/>
            </p:cNvGrpSpPr>
            <p:nvPr/>
          </p:nvGrpSpPr>
          <p:grpSpPr bwMode="auto">
            <a:xfrm>
              <a:off x="249" y="2160"/>
              <a:ext cx="3567" cy="387"/>
              <a:chOff x="0" y="0"/>
              <a:chExt cx="8915" cy="968"/>
            </a:xfrm>
          </p:grpSpPr>
          <p:graphicFrame>
            <p:nvGraphicFramePr>
              <p:cNvPr id="22530" name="Object 19"/>
              <p:cNvGraphicFramePr>
                <a:graphicFrameLocks noChangeAspect="1"/>
              </p:cNvGraphicFramePr>
              <p:nvPr/>
            </p:nvGraphicFramePr>
            <p:xfrm>
              <a:off x="6143" y="0"/>
              <a:ext cx="2772" cy="830"/>
            </p:xfrm>
            <a:graphic>
              <a:graphicData uri="http://schemas.openxmlformats.org/presentationml/2006/ole">
                <p:oleObj spid="_x0000_s18434" r:id="rId11" imgW="763279" imgH="216297" progId="Equation.3">
                  <p:embed/>
                </p:oleObj>
              </a:graphicData>
            </a:graphic>
          </p:graphicFrame>
          <p:graphicFrame>
            <p:nvGraphicFramePr>
              <p:cNvPr id="22531" name="Object 20"/>
              <p:cNvGraphicFramePr>
                <a:graphicFrameLocks noChangeAspect="1"/>
              </p:cNvGraphicFramePr>
              <p:nvPr/>
            </p:nvGraphicFramePr>
            <p:xfrm>
              <a:off x="0" y="0"/>
              <a:ext cx="2852" cy="886"/>
            </p:xfrm>
            <a:graphic>
              <a:graphicData uri="http://schemas.openxmlformats.org/presentationml/2006/ole">
                <p:oleObj spid="_x0000_s18435" r:id="rId12" imgW="750659" imgH="216297" progId="Equation.3">
                  <p:embed/>
                </p:oleObj>
              </a:graphicData>
            </a:graphic>
          </p:graphicFrame>
          <p:grpSp>
            <p:nvGrpSpPr>
              <p:cNvPr id="11" name="Group 21"/>
              <p:cNvGrpSpPr>
                <a:grpSpLocks/>
              </p:cNvGrpSpPr>
              <p:nvPr/>
            </p:nvGrpSpPr>
            <p:grpSpPr bwMode="auto">
              <a:xfrm>
                <a:off x="2704" y="14"/>
                <a:ext cx="3515" cy="954"/>
                <a:chOff x="0" y="0"/>
                <a:chExt cx="3515" cy="954"/>
              </a:xfrm>
            </p:grpSpPr>
            <p:sp>
              <p:nvSpPr>
                <p:cNvPr id="2255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851" y="0"/>
                  <a:ext cx="1873" cy="95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0">
                      <a:solidFill>
                        <a:schemeClr val="tx1"/>
                      </a:solidFill>
                      <a:latin typeface="Arial" pitchFamily="34" charset="0"/>
                      <a:ea typeface="宋体" charset="-122"/>
                    </a:rPr>
                    <a:t>T{‧}</a:t>
                  </a:r>
                </a:p>
              </p:txBody>
            </p:sp>
            <p:sp>
              <p:nvSpPr>
                <p:cNvPr id="22557" name="Line 23"/>
                <p:cNvSpPr>
                  <a:spLocks noChangeShapeType="1"/>
                </p:cNvSpPr>
                <p:nvPr/>
              </p:nvSpPr>
              <p:spPr bwMode="auto">
                <a:xfrm>
                  <a:off x="0" y="450"/>
                  <a:ext cx="8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8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665" y="450"/>
                  <a:ext cx="851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554" name="AutoShape 39"/>
            <p:cNvSpPr>
              <a:spLocks/>
            </p:cNvSpPr>
            <p:nvPr/>
          </p:nvSpPr>
          <p:spPr bwMode="auto">
            <a:xfrm>
              <a:off x="91" y="2206"/>
              <a:ext cx="249" cy="725"/>
            </a:xfrm>
            <a:prstGeom prst="leftBrace">
              <a:avLst>
                <a:gd name="adj1" fmla="val 2426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l" eaLnBrk="1" hangingPunct="1"/>
              <a:endParaRPr lang="en-US" b="0">
                <a:solidFill>
                  <a:schemeClr val="tx1"/>
                </a:solidFill>
                <a:ea typeface="宋体" charset="-122"/>
              </a:endParaRPr>
            </a:p>
          </p:txBody>
        </p:sp>
      </p:grpSp>
      <p:sp>
        <p:nvSpPr>
          <p:cNvPr id="22549" name="Rectangle 40"/>
          <p:cNvSpPr>
            <a:spLocks noGrp="1" noChangeArrowheads="1"/>
          </p:cNvSpPr>
          <p:nvPr/>
        </p:nvSpPr>
        <p:spPr bwMode="auto">
          <a:xfrm>
            <a:off x="6156325" y="3346450"/>
            <a:ext cx="32035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</a:rPr>
              <a:t>additivity property</a:t>
            </a:r>
          </a:p>
        </p:txBody>
      </p:sp>
      <p:sp>
        <p:nvSpPr>
          <p:cNvPr id="279596" name="Rectangle 41"/>
          <p:cNvSpPr>
            <a:spLocks noGrp="1" noChangeArrowheads="1"/>
          </p:cNvSpPr>
          <p:nvPr/>
        </p:nvSpPr>
        <p:spPr bwMode="auto">
          <a:xfrm>
            <a:off x="5359400" y="4148138"/>
            <a:ext cx="3751263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</a:rPr>
              <a:t>homogeneity or </a:t>
            </a:r>
            <a:r>
              <a:rPr lang="en-US" altLang="zh-CN" sz="2800" dirty="0" smtClean="0">
                <a:solidFill>
                  <a:schemeClr val="hlink"/>
                </a:solidFill>
                <a:latin typeface="Times New Roman" pitchFamily="18" charset="0"/>
              </a:rPr>
              <a:t>scaling property</a:t>
            </a:r>
            <a:endParaRPr lang="en-US" altLang="zh-CN" sz="2800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79597" name="Rectangle 42"/>
          <p:cNvSpPr>
            <a:spLocks noGrp="1" noChangeArrowheads="1"/>
          </p:cNvSpPr>
          <p:nvPr/>
        </p:nvSpPr>
        <p:spPr bwMode="auto">
          <a:xfrm>
            <a:off x="215900" y="5086350"/>
            <a:ext cx="460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buClr>
                <a:schemeClr val="hlink"/>
              </a:buClr>
              <a:buFont typeface="Wingdings" pitchFamily="2" charset="2"/>
              <a:buChar char="u"/>
            </a:pP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principle of superposition</a:t>
            </a:r>
          </a:p>
        </p:txBody>
      </p:sp>
      <p:sp>
        <p:nvSpPr>
          <p:cNvPr id="22552" name="Rectangle 4"/>
          <p:cNvSpPr>
            <a:spLocks noGrp="1" noChangeArrowheads="1"/>
          </p:cNvSpPr>
          <p:nvPr/>
        </p:nvSpPr>
        <p:spPr bwMode="auto">
          <a:xfrm>
            <a:off x="395288" y="2781300"/>
            <a:ext cx="2700337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u"/>
            </a:pPr>
            <a:r>
              <a:rPr lang="en-US" altLang="zh-CN" sz="2800" b="0">
                <a:solidFill>
                  <a:schemeClr val="hlink"/>
                </a:solidFill>
              </a:rPr>
              <a:t>and only If: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7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9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96" grpId="0"/>
      <p:bldP spid="27959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20725" y="215900"/>
            <a:ext cx="8027988" cy="5492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 </a:t>
            </a:r>
            <a:r>
              <a:rPr lang="en-US" altLang="zh-CN" dirty="0" smtClean="0"/>
              <a:t> </a:t>
            </a:r>
            <a:r>
              <a:rPr lang="en-US" dirty="0" smtClean="0"/>
              <a:t>Nonlinear System</a:t>
            </a:r>
            <a:r>
              <a:rPr lang="en-US" altLang="zh-CN" dirty="0" smtClean="0"/>
              <a:t>s</a:t>
            </a:r>
            <a:endParaRPr lang="en-US" dirty="0" smtClean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68313" y="2420938"/>
            <a:ext cx="6838950" cy="771525"/>
            <a:chOff x="295" y="1525"/>
            <a:chExt cx="4308" cy="486"/>
          </a:xfrm>
        </p:grpSpPr>
        <p:graphicFrame>
          <p:nvGraphicFramePr>
            <p:cNvPr id="24581" name="Object 6"/>
            <p:cNvGraphicFramePr>
              <a:graphicFrameLocks noChangeAspect="1"/>
            </p:cNvGraphicFramePr>
            <p:nvPr/>
          </p:nvGraphicFramePr>
          <p:xfrm>
            <a:off x="2744" y="1525"/>
            <a:ext cx="1859" cy="486"/>
          </p:xfrm>
          <a:graphic>
            <a:graphicData uri="http://schemas.openxmlformats.org/presentationml/2006/ole">
              <p:oleObj spid="_x0000_s19461" r:id="rId3" imgW="941399" imgH="241897" progId="Equation.3">
                <p:embed/>
              </p:oleObj>
            </a:graphicData>
          </a:graphic>
        </p:graphicFrame>
        <p:sp>
          <p:nvSpPr>
            <p:cNvPr id="24593" name="Rectangle 2"/>
            <p:cNvSpPr>
              <a:spLocks noChangeArrowheads="1"/>
            </p:cNvSpPr>
            <p:nvPr/>
          </p:nvSpPr>
          <p:spPr bwMode="auto">
            <a:xfrm>
              <a:off x="295" y="1616"/>
              <a:ext cx="2698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algn="l" eaLnBrk="1" hangingPunct="1">
                <a:spcBef>
                  <a:spcPct val="25000"/>
                </a:spcBef>
                <a:buClr>
                  <a:schemeClr val="hlink"/>
                </a:buClr>
                <a:buFont typeface="Wingdings" pitchFamily="2" charset="2"/>
                <a:buChar char="u"/>
              </a:pPr>
              <a:r>
                <a:rPr lang="en-US" altLang="zh-CN"/>
                <a:t> </a:t>
              </a:r>
              <a:r>
                <a:rPr lang="en-US" altLang="zh-CN" b="0">
                  <a:solidFill>
                    <a:schemeClr val="hlink"/>
                  </a:solidFill>
                </a:rPr>
                <a:t>counterexample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31800" y="1520825"/>
            <a:ext cx="4968875" cy="771525"/>
            <a:chOff x="272" y="958"/>
            <a:chExt cx="3130" cy="486"/>
          </a:xfrm>
        </p:grpSpPr>
        <p:graphicFrame>
          <p:nvGraphicFramePr>
            <p:cNvPr id="24580" name="Object 3"/>
            <p:cNvGraphicFramePr>
              <a:graphicFrameLocks noChangeAspect="1"/>
            </p:cNvGraphicFramePr>
            <p:nvPr/>
          </p:nvGraphicFramePr>
          <p:xfrm>
            <a:off x="1769" y="958"/>
            <a:ext cx="1633" cy="486"/>
          </p:xfrm>
          <a:graphic>
            <a:graphicData uri="http://schemas.openxmlformats.org/presentationml/2006/ole">
              <p:oleObj spid="_x0000_s19460" r:id="rId4" imgW="828333" imgH="242352" progId="Equation.3">
                <p:embed/>
              </p:oleObj>
            </a:graphicData>
          </a:graphic>
        </p:graphicFrame>
        <p:sp>
          <p:nvSpPr>
            <p:cNvPr id="24592" name="Rectangle 2"/>
            <p:cNvSpPr>
              <a:spLocks noChangeArrowheads="1"/>
            </p:cNvSpPr>
            <p:nvPr/>
          </p:nvSpPr>
          <p:spPr bwMode="auto">
            <a:xfrm>
              <a:off x="272" y="1071"/>
              <a:ext cx="1202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algn="l" eaLnBrk="1" hangingPunct="1">
                <a:spcBef>
                  <a:spcPct val="25000"/>
                </a:spcBef>
                <a:buClr>
                  <a:schemeClr val="hlink"/>
                </a:buClr>
                <a:buFont typeface="Wingdings" pitchFamily="2" charset="2"/>
                <a:buChar char="u"/>
              </a:pPr>
              <a:r>
                <a:rPr lang="en-US" altLang="zh-CN"/>
                <a:t> </a:t>
              </a:r>
              <a:r>
                <a:rPr lang="en-US" altLang="zh-CN" sz="3600">
                  <a:solidFill>
                    <a:schemeClr val="hlink"/>
                  </a:solidFill>
                </a:rPr>
                <a:t>For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03238" y="3681413"/>
            <a:ext cx="7756525" cy="2571750"/>
            <a:chOff x="317" y="2319"/>
            <a:chExt cx="4886" cy="1620"/>
          </a:xfrm>
        </p:grpSpPr>
        <p:graphicFrame>
          <p:nvGraphicFramePr>
            <p:cNvPr id="24578" name="Object 4"/>
            <p:cNvGraphicFramePr>
              <a:graphicFrameLocks noChangeAspect="1"/>
            </p:cNvGraphicFramePr>
            <p:nvPr/>
          </p:nvGraphicFramePr>
          <p:xfrm>
            <a:off x="2154" y="2319"/>
            <a:ext cx="2310" cy="532"/>
          </p:xfrm>
          <a:graphic>
            <a:graphicData uri="http://schemas.openxmlformats.org/presentationml/2006/ole">
              <p:oleObj spid="_x0000_s19458" r:id="rId5" imgW="1120835" imgH="254980" progId="Equation.3">
                <p:embed/>
              </p:oleObj>
            </a:graphicData>
          </a:graphic>
        </p:graphicFrame>
        <p:graphicFrame>
          <p:nvGraphicFramePr>
            <p:cNvPr id="24579" name="Object 9"/>
            <p:cNvGraphicFramePr>
              <a:graphicFrameLocks noChangeAspect="1"/>
            </p:cNvGraphicFramePr>
            <p:nvPr/>
          </p:nvGraphicFramePr>
          <p:xfrm>
            <a:off x="1791" y="3407"/>
            <a:ext cx="3412" cy="532"/>
          </p:xfrm>
          <a:graphic>
            <a:graphicData uri="http://schemas.openxmlformats.org/presentationml/2006/ole">
              <p:oleObj spid="_x0000_s19459" r:id="rId6" imgW="1651277" imgH="254117" progId="Equation.3">
                <p:embed/>
              </p:oleObj>
            </a:graphicData>
          </a:graphic>
        </p:graphicFrame>
        <p:sp>
          <p:nvSpPr>
            <p:cNvPr id="24590" name="Rectangle 2"/>
            <p:cNvSpPr>
              <a:spLocks noChangeArrowheads="1"/>
            </p:cNvSpPr>
            <p:nvPr/>
          </p:nvSpPr>
          <p:spPr bwMode="auto">
            <a:xfrm>
              <a:off x="340" y="3045"/>
              <a:ext cx="2698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algn="l" eaLnBrk="1" hangingPunct="1">
                <a:spcBef>
                  <a:spcPct val="25000"/>
                </a:spcBef>
                <a:buClr>
                  <a:schemeClr val="hlink"/>
                </a:buClr>
                <a:buFont typeface="Wingdings" pitchFamily="2" charset="2"/>
                <a:buChar char="u"/>
              </a:pPr>
              <a:r>
                <a:rPr lang="en-US" altLang="zh-CN"/>
                <a:t> </a:t>
              </a:r>
              <a:r>
                <a:rPr lang="en-US" altLang="zh-CN" b="0">
                  <a:solidFill>
                    <a:schemeClr val="hlink"/>
                  </a:solidFill>
                </a:rPr>
                <a:t>counterexample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24591" name="Rectangle 2"/>
            <p:cNvSpPr>
              <a:spLocks noChangeArrowheads="1"/>
            </p:cNvSpPr>
            <p:nvPr/>
          </p:nvSpPr>
          <p:spPr bwMode="auto">
            <a:xfrm>
              <a:off x="317" y="2432"/>
              <a:ext cx="1202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algn="l" eaLnBrk="1" hangingPunct="1">
                <a:spcBef>
                  <a:spcPct val="25000"/>
                </a:spcBef>
                <a:buClr>
                  <a:schemeClr val="hlink"/>
                </a:buClr>
                <a:buFont typeface="Wingdings" pitchFamily="2" charset="2"/>
                <a:buChar char="u"/>
              </a:pPr>
              <a:r>
                <a:rPr lang="en-US" altLang="zh-CN"/>
                <a:t> </a:t>
              </a:r>
              <a:r>
                <a:rPr lang="en-US" altLang="zh-CN" sz="3600">
                  <a:solidFill>
                    <a:schemeClr val="hlink"/>
                  </a:solidFill>
                </a:rPr>
                <a:t>For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765175"/>
            <a:ext cx="7597775" cy="5508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dirty="0" smtClean="0"/>
              <a:t>Properties of Discrete-time systems</a:t>
            </a:r>
            <a:br>
              <a:rPr lang="en-US" sz="3200" dirty="0" smtClean="0"/>
            </a:b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rgbClr val="CC3300"/>
                </a:solidFill>
              </a:rPr>
              <a:t>Time-Invariant Systems</a:t>
            </a:r>
          </a:p>
        </p:txBody>
      </p:sp>
      <p:sp>
        <p:nvSpPr>
          <p:cNvPr id="256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00200"/>
            <a:ext cx="8027988" cy="6477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CC3300"/>
                </a:solidFill>
              </a:rPr>
              <a:t>Shift-Invariant Systems</a:t>
            </a:r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504825" y="4113213"/>
          <a:ext cx="3006725" cy="671512"/>
        </p:xfrm>
        <a:graphic>
          <a:graphicData uri="http://schemas.openxmlformats.org/presentationml/2006/ole">
            <p:oleObj spid="_x0000_s20482" r:id="rId3" imgW="1032601" imgH="229714" progId="Equation.3">
              <p:embed/>
            </p:oleObj>
          </a:graphicData>
        </a:graphic>
      </p:graphicFrame>
      <p:graphicFrame>
        <p:nvGraphicFramePr>
          <p:cNvPr id="25603" name="Object 5"/>
          <p:cNvGraphicFramePr>
            <a:graphicFrameLocks noChangeAspect="1"/>
          </p:cNvGraphicFramePr>
          <p:nvPr/>
        </p:nvGraphicFramePr>
        <p:xfrm>
          <a:off x="5327650" y="4149725"/>
          <a:ext cx="3384550" cy="733425"/>
        </p:xfrm>
        <a:graphic>
          <a:graphicData uri="http://schemas.openxmlformats.org/presentationml/2006/ole">
            <p:oleObj spid="_x0000_s20483" r:id="rId4" imgW="1058090" imgH="229714" progId="Equation.3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28900" y="2492375"/>
            <a:ext cx="3779838" cy="609600"/>
            <a:chOff x="0" y="0"/>
            <a:chExt cx="5953" cy="958"/>
          </a:xfrm>
        </p:grpSpPr>
        <p:graphicFrame>
          <p:nvGraphicFramePr>
            <p:cNvPr id="25604" name="Object 7"/>
            <p:cNvGraphicFramePr>
              <a:graphicFrameLocks noChangeAspect="1"/>
            </p:cNvGraphicFramePr>
            <p:nvPr/>
          </p:nvGraphicFramePr>
          <p:xfrm>
            <a:off x="4707" y="0"/>
            <a:ext cx="1246" cy="830"/>
          </p:xfrm>
          <a:graphic>
            <a:graphicData uri="http://schemas.openxmlformats.org/presentationml/2006/ole">
              <p:oleObj spid="_x0000_s20484" r:id="rId5" imgW="332391" imgH="217442" progId="Equation.3">
                <p:embed/>
              </p:oleObj>
            </a:graphicData>
          </a:graphic>
        </p:graphicFrame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192" y="4"/>
              <a:ext cx="3514" cy="954"/>
              <a:chOff x="0" y="0"/>
              <a:chExt cx="3515" cy="954"/>
            </a:xfrm>
          </p:grpSpPr>
          <p:sp>
            <p:nvSpPr>
              <p:cNvPr id="25617" name="Text Box 9"/>
              <p:cNvSpPr txBox="1">
                <a:spLocks noChangeArrowheads="1"/>
              </p:cNvSpPr>
              <p:nvPr/>
            </p:nvSpPr>
            <p:spPr bwMode="auto">
              <a:xfrm>
                <a:off x="851" y="0"/>
                <a:ext cx="1873" cy="95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b="0">
                    <a:solidFill>
                      <a:schemeClr val="tx1"/>
                    </a:solidFill>
                    <a:latin typeface="Arial" pitchFamily="34" charset="0"/>
                    <a:ea typeface="宋体" charset="-122"/>
                  </a:rPr>
                  <a:t>T{‧}</a:t>
                </a:r>
              </a:p>
            </p:txBody>
          </p:sp>
          <p:sp>
            <p:nvSpPr>
              <p:cNvPr id="25618" name="Line 10"/>
              <p:cNvSpPr>
                <a:spLocks noChangeShapeType="1"/>
              </p:cNvSpPr>
              <p:nvPr/>
            </p:nvSpPr>
            <p:spPr bwMode="auto">
              <a:xfrm>
                <a:off x="0" y="450"/>
                <a:ext cx="8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9" name="Line 11"/>
              <p:cNvSpPr>
                <a:spLocks noChangeShapeType="1"/>
              </p:cNvSpPr>
              <p:nvPr/>
            </p:nvSpPr>
            <p:spPr bwMode="auto">
              <a:xfrm flipV="1">
                <a:off x="2665" y="450"/>
                <a:ext cx="85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25605" name="Object 12"/>
            <p:cNvGraphicFramePr>
              <a:graphicFrameLocks noChangeAspect="1"/>
            </p:cNvGraphicFramePr>
            <p:nvPr/>
          </p:nvGraphicFramePr>
          <p:xfrm>
            <a:off x="0" y="0"/>
            <a:ext cx="1304" cy="886"/>
          </p:xfrm>
          <a:graphic>
            <a:graphicData uri="http://schemas.openxmlformats.org/presentationml/2006/ole">
              <p:oleObj spid="_x0000_s20485" r:id="rId6" imgW="319619" imgH="217442" progId="Equation.3">
                <p:embed/>
              </p:oleObj>
            </a:graphicData>
          </a:graphic>
        </p:graphicFrame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311525" y="4725988"/>
            <a:ext cx="2232025" cy="604837"/>
            <a:chOff x="0" y="0"/>
            <a:chExt cx="3515" cy="954"/>
          </a:xfrm>
        </p:grpSpPr>
        <p:sp>
          <p:nvSpPr>
            <p:cNvPr id="25613" name="Text Box 14"/>
            <p:cNvSpPr txBox="1">
              <a:spLocks noChangeArrowheads="1"/>
            </p:cNvSpPr>
            <p:nvPr/>
          </p:nvSpPr>
          <p:spPr bwMode="auto">
            <a:xfrm>
              <a:off x="851" y="0"/>
              <a:ext cx="1873" cy="95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  <a:latin typeface="Arial" pitchFamily="34" charset="0"/>
                  <a:ea typeface="宋体" charset="-122"/>
                </a:rPr>
                <a:t>T{‧}</a:t>
              </a:r>
            </a:p>
          </p:txBody>
        </p:sp>
        <p:sp>
          <p:nvSpPr>
            <p:cNvPr id="25614" name="Line 15"/>
            <p:cNvSpPr>
              <a:spLocks noChangeShapeType="1"/>
            </p:cNvSpPr>
            <p:nvPr/>
          </p:nvSpPr>
          <p:spPr bwMode="auto">
            <a:xfrm>
              <a:off x="0" y="450"/>
              <a:ext cx="8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Line 16"/>
            <p:cNvSpPr>
              <a:spLocks noChangeShapeType="1"/>
            </p:cNvSpPr>
            <p:nvPr/>
          </p:nvSpPr>
          <p:spPr bwMode="auto">
            <a:xfrm flipV="1">
              <a:off x="2665" y="450"/>
              <a:ext cx="85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日期占位符 5"/>
          <p:cNvSpPr txBox="1">
            <a:spLocks noGrp="1"/>
          </p:cNvSpPr>
          <p:nvPr/>
        </p:nvSpPr>
        <p:spPr bwMode="auto">
          <a:xfrm>
            <a:off x="1835150" y="6453188"/>
            <a:ext cx="20891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eaLnBrk="1" hangingPunct="1"/>
            <a:endParaRPr lang="en-US" sz="1400" b="0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8678" name="灯片编号占位符 6"/>
          <p:cNvSpPr txBox="1">
            <a:spLocks noGrp="1"/>
          </p:cNvSpPr>
          <p:nvPr/>
        </p:nvSpPr>
        <p:spPr bwMode="auto">
          <a:xfrm flipV="1">
            <a:off x="179388" y="6858000"/>
            <a:ext cx="57308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endParaRPr lang="en-US" sz="1400" b="0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86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0" y="682625"/>
            <a:ext cx="7597775" cy="10541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75000"/>
              </a:lnSpc>
              <a:spcBef>
                <a:spcPct val="100000"/>
              </a:spcBef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Properties of Discrete-time systems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CC3300"/>
                </a:solidFill>
              </a:rPr>
              <a:t> c</a:t>
            </a:r>
            <a:r>
              <a:rPr lang="en-US" sz="3200" dirty="0" smtClean="0">
                <a:solidFill>
                  <a:srgbClr val="CC3300"/>
                </a:solidFill>
              </a:rPr>
              <a:t>ausality</a:t>
            </a:r>
          </a:p>
        </p:txBody>
      </p:sp>
      <p:sp>
        <p:nvSpPr>
          <p:cNvPr id="2868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3238" y="2384425"/>
            <a:ext cx="8389937" cy="259238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system is causal if, for every choice of       , the output sequence value at the index            depends only on the input sequence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value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</a:p>
        </p:txBody>
      </p:sp>
      <p:graphicFrame>
        <p:nvGraphicFramePr>
          <p:cNvPr id="28674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7467600" y="2362200"/>
          <a:ext cx="487363" cy="685800"/>
        </p:xfrm>
        <a:graphic>
          <a:graphicData uri="http://schemas.openxmlformats.org/presentationml/2006/ole">
            <p:oleObj spid="_x0000_s21506" r:id="rId3" imgW="166936" imgH="231020" progId="Equation.3">
              <p:embed/>
            </p:oleObj>
          </a:graphicData>
        </a:graphic>
      </p:graphicFrame>
      <p:graphicFrame>
        <p:nvGraphicFramePr>
          <p:cNvPr id="28675" name="Object 5"/>
          <p:cNvGraphicFramePr>
            <a:graphicFrameLocks noChangeAspect="1"/>
          </p:cNvGraphicFramePr>
          <p:nvPr>
            <p:ph sz="quarter" idx="4294967295"/>
          </p:nvPr>
        </p:nvGraphicFramePr>
        <p:xfrm>
          <a:off x="7543800" y="2895600"/>
          <a:ext cx="1116012" cy="658813"/>
        </p:xfrm>
        <a:graphic>
          <a:graphicData uri="http://schemas.openxmlformats.org/presentationml/2006/ole">
            <p:oleObj spid="_x0000_s21507" r:id="rId4" imgW="396597" imgH="230415" progId="Equation.3">
              <p:embed/>
            </p:oleObj>
          </a:graphicData>
        </a:graphic>
      </p:graphicFrame>
      <p:graphicFrame>
        <p:nvGraphicFramePr>
          <p:cNvPr id="28676" name="Object 6"/>
          <p:cNvGraphicFramePr>
            <a:graphicFrameLocks noChangeAspect="1"/>
          </p:cNvGraphicFramePr>
          <p:nvPr/>
        </p:nvGraphicFramePr>
        <p:xfrm>
          <a:off x="914400" y="4038600"/>
          <a:ext cx="1223962" cy="709613"/>
        </p:xfrm>
        <a:graphic>
          <a:graphicData uri="http://schemas.openxmlformats.org/presentationml/2006/ole">
            <p:oleObj spid="_x0000_s21508" r:id="rId5" imgW="396597" imgH="230415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1800" y="214313"/>
            <a:ext cx="8893175" cy="5508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/>
              <a:t>Example for Causal System</a:t>
            </a:r>
          </a:p>
        </p:txBody>
      </p:sp>
      <p:sp>
        <p:nvSpPr>
          <p:cNvPr id="28672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288" y="1196975"/>
            <a:ext cx="8389937" cy="3311525"/>
          </a:xfrm>
        </p:spPr>
        <p:txBody>
          <a:bodyPr/>
          <a:lstStyle/>
          <a:p>
            <a:pPr eaLnBrk="1" hangingPunct="1"/>
            <a:r>
              <a:rPr lang="en-US" sz="3200" smtClean="0"/>
              <a:t>Forward difference system</a:t>
            </a:r>
            <a:r>
              <a:rPr lang="en-US" altLang="zh-CN" sz="3200" smtClean="0"/>
              <a:t> is </a:t>
            </a:r>
            <a:r>
              <a:rPr lang="en-US" altLang="zh-CN" sz="3200" smtClean="0">
                <a:solidFill>
                  <a:schemeClr val="hlink"/>
                </a:solidFill>
              </a:rPr>
              <a:t>not </a:t>
            </a:r>
            <a:r>
              <a:rPr lang="en-US" sz="3200" smtClean="0">
                <a:solidFill>
                  <a:schemeClr val="hlink"/>
                </a:solidFill>
              </a:rPr>
              <a:t>Causal</a:t>
            </a:r>
          </a:p>
          <a:p>
            <a:pPr eaLnBrk="1" hangingPunct="1"/>
            <a:endParaRPr lang="en-US" sz="3200" smtClean="0"/>
          </a:p>
          <a:p>
            <a:pPr eaLnBrk="1" hangingPunct="1"/>
            <a:endParaRPr lang="en-US" sz="3200" smtClean="0"/>
          </a:p>
          <a:p>
            <a:pPr eaLnBrk="1" hangingPunct="1"/>
            <a:endParaRPr lang="en-US" sz="3200" smtClean="0"/>
          </a:p>
          <a:p>
            <a:pPr eaLnBrk="1" hangingPunct="1"/>
            <a:r>
              <a:rPr lang="en-US" sz="3200" smtClean="0"/>
              <a:t>Backward difference system </a:t>
            </a:r>
            <a:r>
              <a:rPr lang="en-US" altLang="zh-CN" sz="3200" smtClean="0"/>
              <a:t>is </a:t>
            </a:r>
            <a:r>
              <a:rPr lang="en-US" sz="3200" smtClean="0">
                <a:solidFill>
                  <a:schemeClr val="hlink"/>
                </a:solidFill>
              </a:rPr>
              <a:t>Causal</a:t>
            </a:r>
          </a:p>
        </p:txBody>
      </p:sp>
      <p:graphicFrame>
        <p:nvGraphicFramePr>
          <p:cNvPr id="286727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411413" y="2205038"/>
          <a:ext cx="3570287" cy="644525"/>
        </p:xfrm>
        <a:graphic>
          <a:graphicData uri="http://schemas.openxmlformats.org/presentationml/2006/ole">
            <p:oleObj spid="_x0000_s22530" r:id="rId3" imgW="1222169" imgH="216687" progId="Equation.3">
              <p:embed/>
            </p:oleObj>
          </a:graphicData>
        </a:graphic>
      </p:graphicFrame>
      <p:graphicFrame>
        <p:nvGraphicFramePr>
          <p:cNvPr id="286728" name="Object 5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447925" y="4824413"/>
          <a:ext cx="3779838" cy="681037"/>
        </p:xfrm>
        <a:graphic>
          <a:graphicData uri="http://schemas.openxmlformats.org/presentationml/2006/ole">
            <p:oleObj spid="_x0000_s22531" r:id="rId4" imgW="1222169" imgH="216687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7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6" grpId="0" build="p" autoUpdateAnimBg="0"/>
      <p:bldP spid="286727" grpId="0" build="p" autoUpdateAnimBg="0"/>
      <p:bldP spid="286728" grpId="0" build="p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717550"/>
            <a:ext cx="7597775" cy="5508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dirty="0" smtClean="0"/>
              <a:t>Properties of Discrete-time systems</a:t>
            </a:r>
            <a:br>
              <a:rPr lang="en-US" sz="3200" dirty="0" smtClean="0"/>
            </a:br>
            <a:r>
              <a:rPr lang="en-US" dirty="0" smtClean="0">
                <a:solidFill>
                  <a:schemeClr val="hlink"/>
                </a:solidFill>
              </a:rPr>
              <a:t>  </a:t>
            </a:r>
            <a:r>
              <a:rPr lang="en-US" sz="3200" dirty="0" smtClean="0">
                <a:solidFill>
                  <a:srgbClr val="CC3300"/>
                </a:solidFill>
              </a:rPr>
              <a:t>Stability</a:t>
            </a:r>
          </a:p>
        </p:txBody>
      </p:sp>
      <p:sp>
        <p:nvSpPr>
          <p:cNvPr id="28775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8435975" cy="17208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Bounded-Input Bounded-Output (</a:t>
            </a:r>
            <a:r>
              <a:rPr lang="en-US" sz="3200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BIBO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200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Stability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every bounded input sequence produces a bounded output sequence.</a:t>
            </a:r>
          </a:p>
        </p:txBody>
      </p:sp>
      <p:graphicFrame>
        <p:nvGraphicFramePr>
          <p:cNvPr id="287751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016125" y="3644900"/>
          <a:ext cx="4387850" cy="719138"/>
        </p:xfrm>
        <a:graphic>
          <a:graphicData uri="http://schemas.openxmlformats.org/presentationml/2006/ole">
            <p:oleObj spid="_x0000_s23554" r:id="rId3" imgW="1573751" imgH="254097" progId="Equation.3">
              <p:embed/>
            </p:oleObj>
          </a:graphicData>
        </a:graphic>
      </p:graphicFrame>
      <p:graphicFrame>
        <p:nvGraphicFramePr>
          <p:cNvPr id="287752" name="Object 5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979613" y="4797425"/>
          <a:ext cx="4538662" cy="741363"/>
        </p:xfrm>
        <a:graphic>
          <a:graphicData uri="http://schemas.openxmlformats.org/presentationml/2006/ole">
            <p:oleObj spid="_x0000_s23555" r:id="rId4" imgW="1586440" imgH="254097" progId="Equation.3">
              <p:embed/>
            </p:oleObj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95288" y="3681413"/>
            <a:ext cx="989012" cy="1766887"/>
            <a:chOff x="249" y="2319"/>
            <a:chExt cx="623" cy="1113"/>
          </a:xfrm>
        </p:grpSpPr>
        <p:sp>
          <p:nvSpPr>
            <p:cNvPr id="30738" name="Rectangle 18"/>
            <p:cNvSpPr>
              <a:spLocks noChangeArrowheads="1"/>
            </p:cNvSpPr>
            <p:nvPr/>
          </p:nvSpPr>
          <p:spPr bwMode="auto">
            <a:xfrm>
              <a:off x="340" y="2319"/>
              <a:ext cx="25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b="0">
                  <a:solidFill>
                    <a:schemeClr val="tx1"/>
                  </a:solidFill>
                </a:rPr>
                <a:t>if</a:t>
              </a:r>
              <a:endParaRPr lang="zh-CN" altLang="en-US" b="0">
                <a:solidFill>
                  <a:schemeClr val="tx1"/>
                </a:solidFill>
              </a:endParaRPr>
            </a:p>
          </p:txBody>
        </p:sp>
        <p:sp>
          <p:nvSpPr>
            <p:cNvPr id="30739" name="Rectangle 19"/>
            <p:cNvSpPr>
              <a:spLocks noChangeArrowheads="1"/>
            </p:cNvSpPr>
            <p:nvPr/>
          </p:nvSpPr>
          <p:spPr bwMode="auto">
            <a:xfrm>
              <a:off x="249" y="3067"/>
              <a:ext cx="62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b="0">
                  <a:solidFill>
                    <a:schemeClr val="tx1"/>
                  </a:solidFill>
                </a:rPr>
                <a:t>then</a:t>
              </a:r>
              <a:endParaRPr lang="zh-CN" altLang="en-US" b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77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77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0" grpId="0" build="p" autoUpdateAnimBg="0"/>
      <p:bldP spid="287751" grpId="0" build="p" autoUpdateAnimBg="0"/>
      <p:bldP spid="287752" grpId="0" build="p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225425"/>
            <a:ext cx="8964613" cy="5508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/>
              <a:t>Test for Stability or Instability</a:t>
            </a:r>
          </a:p>
        </p:txBody>
      </p:sp>
      <p:graphicFrame>
        <p:nvGraphicFramePr>
          <p:cNvPr id="288774" name="Object 3"/>
          <p:cNvGraphicFramePr>
            <a:graphicFrameLocks noChangeAspect="1"/>
          </p:cNvGraphicFramePr>
          <p:nvPr>
            <p:ph sz="half" idx="4294967295"/>
          </p:nvPr>
        </p:nvGraphicFramePr>
        <p:xfrm>
          <a:off x="2051050" y="1376363"/>
          <a:ext cx="2678113" cy="795337"/>
        </p:xfrm>
        <a:graphic>
          <a:graphicData uri="http://schemas.openxmlformats.org/presentationml/2006/ole">
            <p:oleObj spid="_x0000_s24578" r:id="rId3" imgW="828333" imgH="242352" progId="Equation.3">
              <p:embed/>
            </p:oleObj>
          </a:graphicData>
        </a:graphic>
      </p:graphicFrame>
      <p:graphicFrame>
        <p:nvGraphicFramePr>
          <p:cNvPr id="288775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447925" y="2997200"/>
          <a:ext cx="4387850" cy="719138"/>
        </p:xfrm>
        <a:graphic>
          <a:graphicData uri="http://schemas.openxmlformats.org/presentationml/2006/ole">
            <p:oleObj spid="_x0000_s24579" r:id="rId4" imgW="1573751" imgH="254097" progId="Equation.3">
              <p:embed/>
            </p:oleObj>
          </a:graphicData>
        </a:graphic>
      </p:graphicFrame>
      <p:graphicFrame>
        <p:nvGraphicFramePr>
          <p:cNvPr id="288776" name="Object 5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159000" y="4329113"/>
          <a:ext cx="5651500" cy="765175"/>
        </p:xfrm>
        <a:graphic>
          <a:graphicData uri="http://schemas.openxmlformats.org/presentationml/2006/ole">
            <p:oleObj spid="_x0000_s24580" r:id="rId5" imgW="1903665" imgH="254097" progId="Equation.3">
              <p:embed/>
            </p:oleObj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76263" y="2997200"/>
            <a:ext cx="989012" cy="1766888"/>
            <a:chOff x="249" y="2319"/>
            <a:chExt cx="623" cy="1113"/>
          </a:xfrm>
        </p:grpSpPr>
        <p:sp>
          <p:nvSpPr>
            <p:cNvPr id="31763" name="Rectangle 19"/>
            <p:cNvSpPr>
              <a:spLocks noChangeArrowheads="1"/>
            </p:cNvSpPr>
            <p:nvPr/>
          </p:nvSpPr>
          <p:spPr bwMode="auto">
            <a:xfrm>
              <a:off x="340" y="2319"/>
              <a:ext cx="25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b="0">
                  <a:solidFill>
                    <a:schemeClr val="tx1"/>
                  </a:solidFill>
                </a:rPr>
                <a:t>if</a:t>
              </a:r>
              <a:endParaRPr lang="zh-CN" altLang="en-US" b="0">
                <a:solidFill>
                  <a:schemeClr val="tx1"/>
                </a:solidFill>
              </a:endParaRPr>
            </a:p>
          </p:txBody>
        </p:sp>
        <p:sp>
          <p:nvSpPr>
            <p:cNvPr id="31764" name="Rectangle 20"/>
            <p:cNvSpPr>
              <a:spLocks noChangeArrowheads="1"/>
            </p:cNvSpPr>
            <p:nvPr/>
          </p:nvSpPr>
          <p:spPr bwMode="auto">
            <a:xfrm>
              <a:off x="249" y="3067"/>
              <a:ext cx="62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b="0">
                  <a:solidFill>
                    <a:schemeClr val="tx1"/>
                  </a:solidFill>
                </a:rPr>
                <a:t>then</a:t>
              </a:r>
              <a:endParaRPr lang="zh-CN" altLang="en-US" b="0">
                <a:solidFill>
                  <a:schemeClr val="tx1"/>
                </a:solidFill>
              </a:endParaRPr>
            </a:p>
          </p:txBody>
        </p:sp>
      </p:grp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5724525" y="1484313"/>
            <a:ext cx="18764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>
                <a:solidFill>
                  <a:schemeClr val="hlink"/>
                </a:solidFill>
              </a:rPr>
              <a:t>is s</a:t>
            </a:r>
            <a:r>
              <a:rPr lang="en-US">
                <a:solidFill>
                  <a:schemeClr val="hlink"/>
                </a:solidFill>
              </a:rPr>
              <a:t>tab</a:t>
            </a:r>
            <a:r>
              <a:rPr lang="en-US" altLang="zh-CN">
                <a:solidFill>
                  <a:schemeClr val="hlink"/>
                </a:solidFill>
              </a:rPr>
              <a:t>le</a:t>
            </a:r>
            <a:endParaRPr lang="zh-CN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87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87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87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4" grpId="0" build="p" autoUpdateAnimBg="0"/>
      <p:bldP spid="288775" grpId="0" build="p" autoUpdateAnimBg="0"/>
      <p:bldP spid="288776" grpId="0" build="p" autoUpdateAnimBg="0"/>
      <p:bldP spid="3176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765175"/>
            <a:ext cx="8534400" cy="5508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Linear Time-Invariant (LTI) Systems</a:t>
            </a:r>
          </a:p>
        </p:txBody>
      </p:sp>
      <p:sp>
        <p:nvSpPr>
          <p:cNvPr id="338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84313"/>
            <a:ext cx="7848600" cy="900112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CC3300"/>
                </a:solidFill>
              </a:rPr>
              <a:t>Impulse response</a:t>
            </a:r>
          </a:p>
        </p:txBody>
      </p:sp>
      <p:graphicFrame>
        <p:nvGraphicFramePr>
          <p:cNvPr id="33794" name="Object 4"/>
          <p:cNvGraphicFramePr>
            <a:graphicFrameLocks noChangeAspect="1"/>
          </p:cNvGraphicFramePr>
          <p:nvPr/>
        </p:nvGraphicFramePr>
        <p:xfrm>
          <a:off x="1511300" y="4184650"/>
          <a:ext cx="1581150" cy="608013"/>
        </p:xfrm>
        <a:graphic>
          <a:graphicData uri="http://schemas.openxmlformats.org/presentationml/2006/ole">
            <p:oleObj spid="_x0000_s25602" r:id="rId3" imgW="599297" imgH="229714" progId="Equation.3">
              <p:embed/>
            </p:oleObj>
          </a:graphicData>
        </a:graphic>
      </p:graphicFrame>
      <p:graphicFrame>
        <p:nvGraphicFramePr>
          <p:cNvPr id="33795" name="Object 5"/>
          <p:cNvGraphicFramePr>
            <a:graphicFrameLocks noChangeAspect="1"/>
          </p:cNvGraphicFramePr>
          <p:nvPr/>
        </p:nvGraphicFramePr>
        <p:xfrm>
          <a:off x="5435600" y="2600325"/>
          <a:ext cx="930275" cy="687388"/>
        </p:xfrm>
        <a:graphic>
          <a:graphicData uri="http://schemas.openxmlformats.org/presentationml/2006/ole">
            <p:oleObj spid="_x0000_s25603" r:id="rId4" imgW="294203" imgH="217537" progId="Equation.3">
              <p:embed/>
            </p:oleObj>
          </a:graphicData>
        </a:graphic>
      </p:graphicFrame>
      <p:graphicFrame>
        <p:nvGraphicFramePr>
          <p:cNvPr id="33796" name="Object 6"/>
          <p:cNvGraphicFramePr>
            <a:graphicFrameLocks noChangeAspect="1"/>
          </p:cNvGraphicFramePr>
          <p:nvPr/>
        </p:nvGraphicFramePr>
        <p:xfrm>
          <a:off x="1979613" y="2600325"/>
          <a:ext cx="969962" cy="588963"/>
        </p:xfrm>
        <a:graphic>
          <a:graphicData uri="http://schemas.openxmlformats.org/presentationml/2006/ole">
            <p:oleObj spid="_x0000_s25604" r:id="rId5" imgW="357935" imgH="217442" progId="Equation.3">
              <p:embed/>
            </p:oleObj>
          </a:graphicData>
        </a:graphic>
      </p:graphicFrame>
      <p:graphicFrame>
        <p:nvGraphicFramePr>
          <p:cNvPr id="33797" name="Object 7"/>
          <p:cNvGraphicFramePr>
            <a:graphicFrameLocks noChangeAspect="1"/>
          </p:cNvGraphicFramePr>
          <p:nvPr/>
        </p:nvGraphicFramePr>
        <p:xfrm>
          <a:off x="5435600" y="4184650"/>
          <a:ext cx="1619250" cy="647700"/>
        </p:xfrm>
        <a:graphic>
          <a:graphicData uri="http://schemas.openxmlformats.org/presentationml/2006/ole">
            <p:oleObj spid="_x0000_s25605" r:id="rId6" imgW="573559" imgH="229614" progId="Equation.3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095625" y="2708275"/>
            <a:ext cx="2232025" cy="608013"/>
            <a:chOff x="0" y="0"/>
            <a:chExt cx="3516" cy="959"/>
          </a:xfrm>
        </p:grpSpPr>
        <p:sp>
          <p:nvSpPr>
            <p:cNvPr id="33808" name="Text Box 9"/>
            <p:cNvSpPr txBox="1">
              <a:spLocks noChangeArrowheads="1"/>
            </p:cNvSpPr>
            <p:nvPr/>
          </p:nvSpPr>
          <p:spPr bwMode="auto">
            <a:xfrm>
              <a:off x="850" y="0"/>
              <a:ext cx="1875" cy="9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  <a:latin typeface="Arial" pitchFamily="34" charset="0"/>
                  <a:ea typeface="宋体" charset="-122"/>
                </a:rPr>
                <a:t>T{‧}</a:t>
              </a:r>
            </a:p>
          </p:txBody>
        </p:sp>
        <p:sp>
          <p:nvSpPr>
            <p:cNvPr id="33809" name="Line 10"/>
            <p:cNvSpPr>
              <a:spLocks noChangeShapeType="1"/>
            </p:cNvSpPr>
            <p:nvPr/>
          </p:nvSpPr>
          <p:spPr bwMode="auto">
            <a:xfrm>
              <a:off x="0" y="450"/>
              <a:ext cx="8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0" name="Line 11"/>
            <p:cNvSpPr>
              <a:spLocks noChangeShapeType="1"/>
            </p:cNvSpPr>
            <p:nvPr/>
          </p:nvSpPr>
          <p:spPr bwMode="auto">
            <a:xfrm flipV="1">
              <a:off x="2665" y="450"/>
              <a:ext cx="85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167063" y="4545013"/>
            <a:ext cx="2232025" cy="608012"/>
            <a:chOff x="0" y="0"/>
            <a:chExt cx="3516" cy="959"/>
          </a:xfrm>
        </p:grpSpPr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850" y="0"/>
              <a:ext cx="1875" cy="9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  <a:latin typeface="Arial" pitchFamily="34" charset="0"/>
                  <a:ea typeface="宋体" charset="-122"/>
                </a:rPr>
                <a:t>T{‧}</a:t>
              </a:r>
            </a:p>
          </p:txBody>
        </p:sp>
        <p:sp>
          <p:nvSpPr>
            <p:cNvPr id="33806" name="Line 14"/>
            <p:cNvSpPr>
              <a:spLocks noChangeShapeType="1"/>
            </p:cNvSpPr>
            <p:nvPr/>
          </p:nvSpPr>
          <p:spPr bwMode="auto">
            <a:xfrm>
              <a:off x="0" y="450"/>
              <a:ext cx="8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 flipV="1">
              <a:off x="2665" y="450"/>
              <a:ext cx="85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36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Britannic Bold" pitchFamily="34" charset="0"/>
              </a:rPr>
              <a:t>Analog Signal Processing Components</a:t>
            </a:r>
            <a:br>
              <a:rPr lang="en-US" dirty="0" smtClean="0">
                <a:latin typeface="Britannic Bold" pitchFamily="34" charset="0"/>
              </a:rPr>
            </a:br>
            <a:endParaRPr lang="en-US" dirty="0"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Measurand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Physical Quantity to be measured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Transducers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Converts Physical Variable into  electrical signal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Signal Conditioner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Prepare sensor output for further signal Processing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Low Pass Filter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Reduces Noise. It Consist of Resistor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Inductor, Capacitor.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</a:t>
            </a:r>
            <a:r>
              <a:rPr lang="en-US" dirty="0" smtClean="0"/>
              <a:t>7 &amp;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Mathematical Models for representation Of DT System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Linear Convolution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Linear Constant Coefficient Difference Equation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80999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b="1" dirty="0" smtClean="0"/>
              <a:t>Linear Time Invariant Systems</a:t>
            </a:r>
            <a:br>
              <a:rPr lang="en-US" sz="3600" b="1" dirty="0" smtClean="0"/>
            </a:br>
            <a:endParaRPr lang="en-US" sz="3600" b="1" dirty="0" smtClean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153400" cy="5287566"/>
          </a:xfrm>
        </p:spPr>
        <p:txBody>
          <a:bodyPr>
            <a:noAutofit/>
          </a:bodyPr>
          <a:lstStyle/>
          <a:p>
            <a:pPr eaLnBrk="1" hangingPunct="1">
              <a:spcBef>
                <a:spcPct val="45000"/>
              </a:spcBef>
              <a:spcAft>
                <a:spcPct val="45000"/>
              </a:spcAft>
              <a:buFontTx/>
              <a:buNone/>
            </a:pPr>
            <a:r>
              <a:rPr lang="en-GB" sz="2200" b="1" u="sng" dirty="0" smtClean="0">
                <a:latin typeface="Times New Roman" pitchFamily="18" charset="0"/>
              </a:rPr>
              <a:t>Definitions</a:t>
            </a:r>
            <a:endParaRPr lang="en-US" sz="2200" b="1" u="sng" dirty="0" smtClean="0">
              <a:latin typeface="Times New Roman" pitchFamily="18" charset="0"/>
            </a:endParaRPr>
          </a:p>
          <a:p>
            <a:pPr eaLnBrk="1" hangingPunct="1">
              <a:spcBef>
                <a:spcPct val="45000"/>
              </a:spcBef>
              <a:spcAft>
                <a:spcPct val="45000"/>
              </a:spcAft>
            </a:pPr>
            <a:r>
              <a:rPr lang="en-US" sz="2200" b="1" dirty="0" smtClean="0">
                <a:latin typeface="Times New Roman" pitchFamily="18" charset="0"/>
              </a:rPr>
              <a:t>A linear system</a:t>
            </a:r>
            <a:r>
              <a:rPr lang="en-US" sz="2200" dirty="0" smtClean="0">
                <a:latin typeface="Times New Roman" pitchFamily="18" charset="0"/>
              </a:rPr>
              <a:t> may be defined as one which obeys the </a:t>
            </a:r>
            <a:r>
              <a:rPr lang="en-US" sz="2200" b="1" i="1" dirty="0" smtClean="0">
                <a:latin typeface="Times New Roman" pitchFamily="18" charset="0"/>
              </a:rPr>
              <a:t>Principle of Superposition</a:t>
            </a:r>
            <a:r>
              <a:rPr lang="en-US" sz="2200" dirty="0" smtClean="0">
                <a:latin typeface="Times New Roman" pitchFamily="18" charset="0"/>
              </a:rPr>
              <a:t>, which may be stated as follows:</a:t>
            </a:r>
            <a:endParaRPr lang="en-US" sz="2200" b="1" dirty="0" smtClean="0">
              <a:latin typeface="Times New Roman" pitchFamily="18" charset="0"/>
            </a:endParaRPr>
          </a:p>
          <a:p>
            <a:pPr eaLnBrk="1" hangingPunct="1">
              <a:spcBef>
                <a:spcPct val="45000"/>
              </a:spcBef>
              <a:spcAft>
                <a:spcPct val="45000"/>
              </a:spcAft>
              <a:buFontTx/>
              <a:buNone/>
            </a:pPr>
            <a:r>
              <a:rPr lang="en-US" sz="2200" i="1" dirty="0" smtClean="0">
                <a:latin typeface="Times New Roman" pitchFamily="18" charset="0"/>
              </a:rPr>
              <a:t>If an input consisting the sum of a number of signals is applied to a linear system, then the output is the sum, or superposition, of the system’s responses to each signal considered separately.</a:t>
            </a:r>
            <a:endParaRPr lang="en-US" sz="2200" b="1" dirty="0" smtClean="0">
              <a:latin typeface="Times New Roman" pitchFamily="18" charset="0"/>
            </a:endParaRPr>
          </a:p>
          <a:p>
            <a:pPr eaLnBrk="1" hangingPunct="1">
              <a:spcBef>
                <a:spcPct val="45000"/>
              </a:spcBef>
              <a:spcAft>
                <a:spcPct val="45000"/>
              </a:spcAft>
            </a:pPr>
            <a:r>
              <a:rPr lang="en-US" sz="2200" b="1" dirty="0" smtClean="0">
                <a:latin typeface="Times New Roman" pitchFamily="18" charset="0"/>
              </a:rPr>
              <a:t>A time-invariant system</a:t>
            </a:r>
            <a:r>
              <a:rPr lang="en-US" sz="2200" dirty="0" smtClean="0">
                <a:latin typeface="Times New Roman" pitchFamily="18" charset="0"/>
              </a:rPr>
              <a:t> is one whose properties do not vary with time. The only effect of a time-shift on an input signal to the system is a corresponding time-shift in its output.</a:t>
            </a:r>
            <a:endParaRPr lang="en-US" sz="2200" b="1" dirty="0" smtClean="0">
              <a:latin typeface="Times New Roman" pitchFamily="18" charset="0"/>
            </a:endParaRPr>
          </a:p>
          <a:p>
            <a:pPr eaLnBrk="1" hangingPunct="1">
              <a:spcBef>
                <a:spcPct val="45000"/>
              </a:spcBef>
              <a:spcAft>
                <a:spcPct val="45000"/>
              </a:spcAft>
            </a:pPr>
            <a:r>
              <a:rPr lang="en-US" sz="2200" b="1" dirty="0" smtClean="0">
                <a:latin typeface="Times New Roman" pitchFamily="18" charset="0"/>
              </a:rPr>
              <a:t>A causal system</a:t>
            </a:r>
            <a:r>
              <a:rPr lang="en-US" sz="2200" dirty="0" smtClean="0">
                <a:latin typeface="Times New Roman" pitchFamily="18" charset="0"/>
              </a:rPr>
              <a:t> is one if the output signal depends only on present and/or previous values of the input. In other words all real time systems must be causal; but if data were stored and subsequently processed at a later date, it need not be causal.</a:t>
            </a:r>
            <a:endParaRPr lang="en-US" sz="2200" b="1" dirty="0" smtClean="0">
              <a:latin typeface="Times New Roman" pitchFamily="18" charset="0"/>
            </a:endParaRPr>
          </a:p>
          <a:p>
            <a:pPr eaLnBrk="1" hangingPunct="1">
              <a:spcBef>
                <a:spcPct val="45000"/>
              </a:spcBef>
              <a:spcAft>
                <a:spcPct val="45000"/>
              </a:spcAft>
            </a:pPr>
            <a:endParaRPr lang="en-US" sz="2200" dirty="0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5035"/>
            <a:ext cx="8229600" cy="582215"/>
          </a:xfrm>
        </p:spPr>
        <p:txBody>
          <a:bodyPr/>
          <a:lstStyle/>
          <a:p>
            <a:pPr eaLnBrk="1" hangingPunct="1"/>
            <a:r>
              <a:rPr lang="en-US" sz="2800" b="1" smtClean="0"/>
              <a:t>The Unit Impulse Response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5001" y="857251"/>
            <a:ext cx="7651751" cy="1821656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unit impulse is a single vertical line of zero width and a height of 1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.		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is also sometimes known as the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delta function</a:t>
            </a:r>
          </a:p>
          <a:p>
            <a:pPr eaLnBrk="1" hangingPunct="1">
              <a:lnSpc>
                <a:spcPct val="90000"/>
              </a:lnSpc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d[n] is the symbol given to the line where d means infinitely small.</a:t>
            </a:r>
          </a:p>
          <a:p>
            <a:pPr eaLnBrk="1" hangingPunct="1">
              <a:lnSpc>
                <a:spcPct val="90000"/>
              </a:lnSpc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n is the sampling period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shifted impulse such as d[n – 2] is the line shifted to the right 2 sampling periods.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200" b="1" i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200" b="1" i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2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 smtClean="0">
              <a:latin typeface="Times New Roman" pitchFamily="18" charset="0"/>
            </a:endParaRPr>
          </a:p>
        </p:txBody>
      </p:sp>
      <p:pic>
        <p:nvPicPr>
          <p:cNvPr id="7174" name="Picture 4" descr="Shifted_impuls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5105400"/>
            <a:ext cx="9144000" cy="1524000"/>
          </a:xfrm>
          <a:noFill/>
        </p:spPr>
      </p:pic>
      <p:graphicFrame>
        <p:nvGraphicFramePr>
          <p:cNvPr id="13380" name="Group 68"/>
          <p:cNvGraphicFramePr>
            <a:graphicFrameLocks noGrp="1"/>
          </p:cNvGraphicFramePr>
          <p:nvPr>
            <p:ph sz="quarter" idx="3"/>
          </p:nvPr>
        </p:nvGraphicFramePr>
        <p:xfrm>
          <a:off x="457200" y="3710940"/>
          <a:ext cx="7666564" cy="1165860"/>
        </p:xfrm>
        <a:graphic>
          <a:graphicData uri="http://schemas.openxmlformats.org/drawingml/2006/table">
            <a:tbl>
              <a:tblPr/>
              <a:tblGrid>
                <a:gridCol w="863600"/>
                <a:gridCol w="414867"/>
                <a:gridCol w="639233"/>
                <a:gridCol w="637116"/>
                <a:gridCol w="639233"/>
                <a:gridCol w="609600"/>
                <a:gridCol w="668866"/>
                <a:gridCol w="639233"/>
                <a:gridCol w="639233"/>
                <a:gridCol w="637117"/>
                <a:gridCol w="639233"/>
                <a:gridCol w="639233"/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-2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d</a:t>
                      </a:r>
                      <a:r>
                        <a:rPr kumimoji="0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[n]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d</a:t>
                      </a:r>
                      <a:r>
                        <a:rPr kumimoji="0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[n-2]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4501" y="351235"/>
            <a:ext cx="8159751" cy="457795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Now consider the following signal: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	x[n] = 2d[n ] + 4d[n – 1] + 6d[n – 2] + 4d[n – 3] + 2d[n – 4]</a:t>
            </a:r>
          </a:p>
          <a:p>
            <a:pPr eaLnBrk="1" hangingPunct="1">
              <a:lnSpc>
                <a:spcPct val="80000"/>
              </a:lnSpc>
            </a:pP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511" name="Group 127"/>
          <p:cNvGraphicFramePr>
            <a:graphicFrameLocks noGrp="1"/>
          </p:cNvGraphicFramePr>
          <p:nvPr>
            <p:ph sz="half" idx="2"/>
          </p:nvPr>
        </p:nvGraphicFramePr>
        <p:xfrm>
          <a:off x="444501" y="1371602"/>
          <a:ext cx="8064499" cy="1828799"/>
        </p:xfrm>
        <a:graphic>
          <a:graphicData uri="http://schemas.openxmlformats.org/drawingml/2006/table">
            <a:tbl>
              <a:tblPr/>
              <a:tblGrid>
                <a:gridCol w="1056217"/>
                <a:gridCol w="575733"/>
                <a:gridCol w="577849"/>
                <a:gridCol w="670984"/>
                <a:gridCol w="673100"/>
                <a:gridCol w="670983"/>
                <a:gridCol w="592667"/>
                <a:gridCol w="687917"/>
                <a:gridCol w="639233"/>
                <a:gridCol w="673100"/>
                <a:gridCol w="670983"/>
                <a:gridCol w="575733"/>
              </a:tblGrid>
              <a:tr h="2612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2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d</a:t>
                      </a: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[n]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2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d</a:t>
                      </a: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[n-1]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2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d</a:t>
                      </a: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[n-2]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2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d</a:t>
                      </a: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[n-3]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2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d</a:t>
                      </a: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[n-4]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2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X[n]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7" name="Rectangle 129"/>
          <p:cNvSpPr>
            <a:spLocks noChangeArrowheads="1"/>
          </p:cNvSpPr>
          <p:nvPr/>
        </p:nvSpPr>
        <p:spPr bwMode="auto">
          <a:xfrm>
            <a:off x="922868" y="3213498"/>
            <a:ext cx="5949064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bIns="0" anchor="ctr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Hence any sequence can be represented by the equation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1600" dirty="0">
              <a:latin typeface="Times New Roman" pitchFamily="18" charset="0"/>
            </a:endParaRPr>
          </a:p>
        </p:txBody>
      </p:sp>
      <p:graphicFrame>
        <p:nvGraphicFramePr>
          <p:cNvPr id="1026" name="Object 128"/>
          <p:cNvGraphicFramePr>
            <a:graphicFrameLocks noChangeAspect="1"/>
          </p:cNvGraphicFramePr>
          <p:nvPr/>
        </p:nvGraphicFramePr>
        <p:xfrm>
          <a:off x="2760663" y="3581400"/>
          <a:ext cx="2947987" cy="1066799"/>
        </p:xfrm>
        <a:graphic>
          <a:graphicData uri="http://schemas.openxmlformats.org/presentationml/2006/ole">
            <p:oleObj spid="_x0000_s26626" name="Equation" r:id="rId4" imgW="1358640" imgH="444240" progId="Equation.3">
              <p:embed/>
            </p:oleObj>
          </a:graphicData>
        </a:graphic>
      </p:graphicFrame>
      <p:sp>
        <p:nvSpPr>
          <p:cNvPr id="1138" name="Rectangle 130"/>
          <p:cNvSpPr>
            <a:spLocks noChangeArrowheads="1"/>
          </p:cNvSpPr>
          <p:nvPr/>
        </p:nvSpPr>
        <p:spPr bwMode="auto">
          <a:xfrm>
            <a:off x="539751" y="4400551"/>
            <a:ext cx="7634816" cy="176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ctr">
            <a:spAutoFit/>
          </a:bodyPr>
          <a:lstStyle/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= +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x[-1]</a:t>
            </a:r>
            <a:r>
              <a:rPr lang="en-US" sz="2400" b="1" i="1" dirty="0"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[n + 1]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x[0]</a:t>
            </a:r>
            <a:r>
              <a:rPr lang="en-US" sz="2400" b="1" i="1" dirty="0"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[n]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x[1]</a:t>
            </a:r>
            <a:r>
              <a:rPr lang="en-US" sz="2400" b="1" i="1" dirty="0"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[n - 1]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x[2]</a:t>
            </a:r>
            <a:r>
              <a:rPr lang="en-US" sz="2400" b="1" i="1" dirty="0"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[n - 2]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+…….</a:t>
            </a:r>
          </a:p>
          <a:p>
            <a:pPr eaLnBrk="0" hangingPunct="0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2400" b="1" dirty="0"/>
          </a:p>
        </p:txBody>
      </p:sp>
      <p:sp>
        <p:nvSpPr>
          <p:cNvPr id="1139" name="TextBox 9"/>
          <p:cNvSpPr txBox="1">
            <a:spLocks noChangeArrowheads="1"/>
          </p:cNvSpPr>
          <p:nvPr/>
        </p:nvSpPr>
        <p:spPr bwMode="auto">
          <a:xfrm>
            <a:off x="285752" y="5562600"/>
            <a:ext cx="816415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x[k] is the height of each impulse, frequently known as the coefficient.</a:t>
            </a:r>
          </a:p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[n - k] is the time slot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5035"/>
            <a:ext cx="8229600" cy="561975"/>
          </a:xfrm>
        </p:spPr>
        <p:txBody>
          <a:bodyPr/>
          <a:lstStyle/>
          <a:p>
            <a:pPr eaLnBrk="1" hangingPunct="1"/>
            <a:r>
              <a:rPr lang="en-GB" sz="2800" smtClean="0"/>
              <a:t>Impulse Response</a:t>
            </a:r>
            <a:endParaRPr lang="en-US" sz="2800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5000" y="944166"/>
            <a:ext cx="8147051" cy="69413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When the input to an FIR filter is a unit impulse sequence,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x[n] = d[n]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the output is known as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unit impulse response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which is normally donated as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h[n]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8" name="Picture 4" descr="Imp_resp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020234" y="2025254"/>
            <a:ext cx="6910917" cy="1425178"/>
          </a:xfrm>
          <a:noFill/>
        </p:spPr>
      </p:pic>
      <p:pic>
        <p:nvPicPr>
          <p:cNvPr id="8199" name="Picture 6" descr="dtconv1e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1828800" y="4000500"/>
            <a:ext cx="6815667" cy="1109663"/>
          </a:xfrm>
          <a:noFill/>
        </p:spPr>
      </p:pic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1016001" y="5314950"/>
            <a:ext cx="69502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single impulse input yields the system’s impulse response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4" descr="dtconv2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581400"/>
            <a:ext cx="6432551" cy="137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5" descr="dtconv3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2868" y="272653"/>
            <a:ext cx="5856817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09601" y="548640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200" dirty="0">
                <a:latin typeface="Times New Roman" pitchFamily="18" charset="0"/>
              </a:rPr>
              <a:t>A scaled impulse input yields a scaled response, due to the </a:t>
            </a:r>
            <a:r>
              <a:rPr lang="en-US" sz="2200" b="1" i="1" dirty="0">
                <a:latin typeface="Times New Roman" pitchFamily="18" charset="0"/>
              </a:rPr>
              <a:t>scaling property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smtClean="0">
                <a:latin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</a:rPr>
              <a:t>of </a:t>
            </a:r>
            <a:r>
              <a:rPr lang="en-US" sz="2200" dirty="0">
                <a:latin typeface="Times New Roman" pitchFamily="18" charset="0"/>
              </a:rPr>
              <a:t>the system's linearity.</a:t>
            </a:r>
            <a:r>
              <a:rPr lang="en-US" sz="2200" b="1" dirty="0">
                <a:latin typeface="Times New Roman" pitchFamily="18" charset="0"/>
              </a:rPr>
              <a:t> 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4322234" y="188952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b="1"/>
          </a:p>
        </p:txBody>
      </p:sp>
      <p:graphicFrame>
        <p:nvGraphicFramePr>
          <p:cNvPr id="2050" name="Object 10"/>
          <p:cNvGraphicFramePr>
            <a:graphicFrameLocks noChangeAspect="1"/>
          </p:cNvGraphicFramePr>
          <p:nvPr/>
        </p:nvGraphicFramePr>
        <p:xfrm>
          <a:off x="406400" y="1897063"/>
          <a:ext cx="8636000" cy="1168400"/>
        </p:xfrm>
        <a:graphic>
          <a:graphicData uri="http://schemas.openxmlformats.org/presentationml/2006/ole">
            <p:oleObj spid="_x0000_s27650" name="Document" r:id="rId6" imgW="7039580" imgH="964687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6" descr="dtconv4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685800"/>
            <a:ext cx="8534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406401" y="4000500"/>
            <a:ext cx="8352367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ctr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This now demonstrates the additivity portion of the linearity property of the system to complete the picture. Since any discrete-time signal is just a sum of scaled and shifted discrete-time impulses, we can find the output from knowing the input and the impulse </a:t>
            </a:r>
            <a:r>
              <a:rPr lang="en-US" sz="2400" dirty="0" smtClean="0">
                <a:latin typeface="Times New Roman" pitchFamily="18" charset="0"/>
              </a:rPr>
              <a:t>response.</a:t>
            </a:r>
            <a:endParaRPr lang="en-US" sz="2400" b="1" dirty="0">
              <a:latin typeface="Times New Roman" pitchFamily="18" charset="0"/>
            </a:endParaRPr>
          </a:p>
          <a:p>
            <a:pPr eaLnBrk="0" hangingPunct="0"/>
            <a:endParaRPr lang="en-US" sz="16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762000"/>
            <a:ext cx="7696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Description of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LTI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discrete systems via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difference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equations 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• This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 an implicit specification of the system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– Difference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equations describe a relationship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between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input and the output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rather than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explicit expression for the system output as 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of its input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- For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finding this explicit expression, we must solve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differential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equation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- To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find a solution, we need more information than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provided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by the differential equation alone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- This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information is specified by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auxiliary conditions.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14400"/>
            <a:ext cx="72390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General formula 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• 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linear constant-coefficient difference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equation of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order N looks like: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• All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solutions y[n] can be expressed as a sum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yh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]+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yp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4138" y="2928938"/>
            <a:ext cx="38957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57200"/>
            <a:ext cx="75438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Difference equation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rewritten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be rewritten as: 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need to know the input for all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n as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well as a set of N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auxiliary conditions such as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y[-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N], y[-N+1], ..., y[-1] in order to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able to solve the equation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990600"/>
            <a:ext cx="3581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9388" y="2590800"/>
            <a:ext cx="37052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3188</Words>
  <Application>Microsoft Office PowerPoint</Application>
  <PresentationFormat>On-screen Show (4:3)</PresentationFormat>
  <Paragraphs>675</Paragraphs>
  <Slides>100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100</vt:i4>
      </vt:variant>
    </vt:vector>
  </HeadingPairs>
  <TitlesOfParts>
    <vt:vector size="106" baseType="lpstr">
      <vt:lpstr>Office Theme</vt:lpstr>
      <vt:lpstr>Chart</vt:lpstr>
      <vt:lpstr>معادلة</vt:lpstr>
      <vt:lpstr>Equation</vt:lpstr>
      <vt:lpstr>Microsoft Equation 3.0</vt:lpstr>
      <vt:lpstr>Microsoft Office Word 97 - 2003 Document</vt:lpstr>
      <vt:lpstr>Digital Signal Processing Applications T.E Comp (2012 Course)  Sem II </vt:lpstr>
      <vt:lpstr>Slide 2</vt:lpstr>
      <vt:lpstr>UNIT I</vt:lpstr>
      <vt:lpstr>SESSION 1 </vt:lpstr>
      <vt:lpstr>Signal &amp; Signal Characteristics</vt:lpstr>
      <vt:lpstr>Examples Of Signals </vt:lpstr>
      <vt:lpstr>Reasons For Signal Processing</vt:lpstr>
      <vt:lpstr>Block Diagram of DSP</vt:lpstr>
      <vt:lpstr> Analog Signal Processing Components </vt:lpstr>
      <vt:lpstr>           Analog signal Processing           </vt:lpstr>
      <vt:lpstr>Transducers</vt:lpstr>
      <vt:lpstr>Example of Temperature Transducer to produce Analog output </vt:lpstr>
      <vt:lpstr>Light Sensor used to produce Digital Signal</vt:lpstr>
      <vt:lpstr>     Drawbacks Of Analog Signal Processing      </vt:lpstr>
      <vt:lpstr>DSP Applications</vt:lpstr>
      <vt:lpstr>Session 2</vt:lpstr>
      <vt:lpstr>Analog TO Digital Converter</vt:lpstr>
      <vt:lpstr>Analog TO Digital Conversion Process</vt:lpstr>
      <vt:lpstr>A TO D Conversion Process</vt:lpstr>
      <vt:lpstr>ADC &amp; DAC outputs</vt:lpstr>
      <vt:lpstr>Sampling </vt:lpstr>
      <vt:lpstr> Sampling  </vt:lpstr>
      <vt:lpstr>        Sampling Theorem Statement  A continuous-time signal x(t) with frequencies no higher than fmax (Hz) can be reconstructed exactly  from its samples x[n] = x(nTs), if the samples are taken at a rate fs = 1/Ts that is greater than 2fmax. </vt:lpstr>
      <vt:lpstr>Poor Sampling</vt:lpstr>
      <vt:lpstr>Even Worse</vt:lpstr>
      <vt:lpstr>Higher Sampling Frequency</vt:lpstr>
      <vt:lpstr>Getting Better</vt:lpstr>
      <vt:lpstr>Good Sampling</vt:lpstr>
      <vt:lpstr>Sampling-means multiplying it with train of impulses</vt:lpstr>
      <vt:lpstr>Statistics, Probability &amp; noise</vt:lpstr>
      <vt:lpstr>Mean and Weighted Average </vt:lpstr>
      <vt:lpstr>Session 3</vt:lpstr>
      <vt:lpstr>Signal Modeling </vt:lpstr>
      <vt:lpstr> Fundamentals Of Signals </vt:lpstr>
      <vt:lpstr>Fundamentals:</vt:lpstr>
      <vt:lpstr>Fundamentals: a. The Dependent Variable: </vt:lpstr>
      <vt:lpstr>Fundamentals: b. The Independent Variable: </vt:lpstr>
      <vt:lpstr>Slide 38</vt:lpstr>
      <vt:lpstr>2. Two  dimensional signal (Image)</vt:lpstr>
      <vt:lpstr>Fundamentals:</vt:lpstr>
      <vt:lpstr>Types of Signals</vt:lpstr>
      <vt:lpstr>Types of Signals:</vt:lpstr>
      <vt:lpstr>Types of Signals:</vt:lpstr>
      <vt:lpstr>Types of Signals:</vt:lpstr>
      <vt:lpstr>Signals Representation</vt:lpstr>
      <vt:lpstr>Operations of Signals</vt:lpstr>
      <vt:lpstr>Time Shifting</vt:lpstr>
      <vt:lpstr>Time Shifting Contd.</vt:lpstr>
      <vt:lpstr>Time Scaling</vt:lpstr>
      <vt:lpstr>Time scaling Contd.</vt:lpstr>
      <vt:lpstr>Time scaling Contd.</vt:lpstr>
      <vt:lpstr>Time Reversal</vt:lpstr>
      <vt:lpstr>Time reversal Contd.</vt:lpstr>
      <vt:lpstr>Operations of Discrete Time Functions</vt:lpstr>
      <vt:lpstr>Session 4 &amp; 5</vt:lpstr>
      <vt:lpstr> Signals Classifications</vt:lpstr>
      <vt:lpstr>Signals Classifications</vt:lpstr>
      <vt:lpstr>Signals Classifications</vt:lpstr>
      <vt:lpstr>Periodic and aperiodic signals  a) For Continuous-time signals</vt:lpstr>
      <vt:lpstr>Periodic and aperiodic signals  a) For Continuous-time signals</vt:lpstr>
      <vt:lpstr>Periodic and aperiodic signals (cont)  </vt:lpstr>
      <vt:lpstr>Periodic and aperiodic signals (cont)  b) For Discrete-time signals</vt:lpstr>
      <vt:lpstr>Example</vt:lpstr>
      <vt:lpstr> Signals Classifications</vt:lpstr>
      <vt:lpstr>Real and complex signals </vt:lpstr>
      <vt:lpstr> Signals Classifications</vt:lpstr>
      <vt:lpstr>Causal and non-causal signals a) CT signals</vt:lpstr>
      <vt:lpstr>Causal and non-causal signals b) DT signals</vt:lpstr>
      <vt:lpstr> Signals Classifications</vt:lpstr>
      <vt:lpstr>Bounded and Unbounded signals</vt:lpstr>
      <vt:lpstr>Even and Odd Signals</vt:lpstr>
      <vt:lpstr>Even and Odd Signals (cont)</vt:lpstr>
      <vt:lpstr>Even and Odd Signals (cont)</vt:lpstr>
      <vt:lpstr> Signals Classifications</vt:lpstr>
      <vt:lpstr>Power and Energy Signals</vt:lpstr>
      <vt:lpstr>Power and Energy of Signals</vt:lpstr>
      <vt:lpstr>Power and Energy of Signals</vt:lpstr>
      <vt:lpstr>Power and Energy of Signals</vt:lpstr>
      <vt:lpstr>Session 6</vt:lpstr>
      <vt:lpstr>Discrete-Time System</vt:lpstr>
      <vt:lpstr>Properties of Discrete-time systems Memory less (memory) system</vt:lpstr>
      <vt:lpstr>Properties of Discrete-time systems    Linear Systems</vt:lpstr>
      <vt:lpstr>  Nonlinear Systems</vt:lpstr>
      <vt:lpstr>Properties of Discrete-time systems  Time-Invariant Systems</vt:lpstr>
      <vt:lpstr> Properties of Discrete-time systems  causality</vt:lpstr>
      <vt:lpstr> Example for Causal System</vt:lpstr>
      <vt:lpstr>Properties of Discrete-time systems   Stability</vt:lpstr>
      <vt:lpstr> Test for Stability or Instability</vt:lpstr>
      <vt:lpstr>Linear Time-Invariant (LTI) Systems</vt:lpstr>
      <vt:lpstr>Session 7 &amp; 8</vt:lpstr>
      <vt:lpstr>Linear Time Invariant Systems </vt:lpstr>
      <vt:lpstr>The Unit Impulse Response</vt:lpstr>
      <vt:lpstr>Slide 93</vt:lpstr>
      <vt:lpstr>Impulse Response</vt:lpstr>
      <vt:lpstr>Slide 95</vt:lpstr>
      <vt:lpstr>Slide 96</vt:lpstr>
      <vt:lpstr>Slide 97</vt:lpstr>
      <vt:lpstr>Slide 98</vt:lpstr>
      <vt:lpstr>Slide 99</vt:lpstr>
      <vt:lpstr>Slide 100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 Applications</dc:title>
  <dc:creator>sai</dc:creator>
  <cp:lastModifiedBy>INTERNET54</cp:lastModifiedBy>
  <cp:revision>87</cp:revision>
  <dcterms:created xsi:type="dcterms:W3CDTF">2014-11-30T14:12:59Z</dcterms:created>
  <dcterms:modified xsi:type="dcterms:W3CDTF">2014-12-01T09:11:46Z</dcterms:modified>
</cp:coreProperties>
</file>