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63"/>
  </p:notesMasterIdLst>
  <p:handoutMasterIdLst>
    <p:handoutMasterId r:id="rId1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406" r:id="rId86"/>
    <p:sldId id="407" r:id="rId87"/>
    <p:sldId id="408" r:id="rId88"/>
    <p:sldId id="409" r:id="rId89"/>
    <p:sldId id="410" r:id="rId90"/>
    <p:sldId id="411" r:id="rId91"/>
    <p:sldId id="412" r:id="rId92"/>
    <p:sldId id="413" r:id="rId93"/>
    <p:sldId id="414" r:id="rId94"/>
    <p:sldId id="415" r:id="rId95"/>
    <p:sldId id="416"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Lst>
  <p:sldSz cx="9144000" cy="6858000" type="screen4x3"/>
  <p:notesSz cx="6858000" cy="9144000"/>
  <p:defaultTextStyle>
    <a:defPPr>
      <a:defRPr lang="en-US"/>
    </a:defPPr>
    <a:lvl1pPr algn="r" rtl="0" eaLnBrk="0" fontAlgn="base" hangingPunct="0">
      <a:spcBef>
        <a:spcPct val="0"/>
      </a:spcBef>
      <a:spcAft>
        <a:spcPct val="0"/>
      </a:spcAft>
      <a:defRPr sz="800" kern="1200">
        <a:solidFill>
          <a:schemeClr val="tx1"/>
        </a:solidFill>
        <a:latin typeface="Arial" charset="0"/>
        <a:ea typeface="+mn-ea"/>
        <a:cs typeface="+mn-cs"/>
      </a:defRPr>
    </a:lvl1pPr>
    <a:lvl2pPr marL="457200" algn="r" rtl="0" eaLnBrk="0" fontAlgn="base" hangingPunct="0">
      <a:spcBef>
        <a:spcPct val="0"/>
      </a:spcBef>
      <a:spcAft>
        <a:spcPct val="0"/>
      </a:spcAft>
      <a:defRPr sz="800" kern="1200">
        <a:solidFill>
          <a:schemeClr val="tx1"/>
        </a:solidFill>
        <a:latin typeface="Arial" charset="0"/>
        <a:ea typeface="+mn-ea"/>
        <a:cs typeface="+mn-cs"/>
      </a:defRPr>
    </a:lvl2pPr>
    <a:lvl3pPr marL="914400" algn="r" rtl="0" eaLnBrk="0" fontAlgn="base" hangingPunct="0">
      <a:spcBef>
        <a:spcPct val="0"/>
      </a:spcBef>
      <a:spcAft>
        <a:spcPct val="0"/>
      </a:spcAft>
      <a:defRPr sz="800" kern="1200">
        <a:solidFill>
          <a:schemeClr val="tx1"/>
        </a:solidFill>
        <a:latin typeface="Arial" charset="0"/>
        <a:ea typeface="+mn-ea"/>
        <a:cs typeface="+mn-cs"/>
      </a:defRPr>
    </a:lvl3pPr>
    <a:lvl4pPr marL="1371600" algn="r" rtl="0" eaLnBrk="0" fontAlgn="base" hangingPunct="0">
      <a:spcBef>
        <a:spcPct val="0"/>
      </a:spcBef>
      <a:spcAft>
        <a:spcPct val="0"/>
      </a:spcAft>
      <a:defRPr sz="800" kern="1200">
        <a:solidFill>
          <a:schemeClr val="tx1"/>
        </a:solidFill>
        <a:latin typeface="Arial" charset="0"/>
        <a:ea typeface="+mn-ea"/>
        <a:cs typeface="+mn-cs"/>
      </a:defRPr>
    </a:lvl4pPr>
    <a:lvl5pPr marL="1828800" algn="r" rtl="0" eaLnBrk="0" fontAlgn="base" hangingPunct="0">
      <a:spcBef>
        <a:spcPct val="0"/>
      </a:spcBef>
      <a:spcAft>
        <a:spcPct val="0"/>
      </a:spcAft>
      <a:defRPr sz="800" kern="1200">
        <a:solidFill>
          <a:schemeClr val="tx1"/>
        </a:solidFill>
        <a:latin typeface="Arial" charset="0"/>
        <a:ea typeface="+mn-ea"/>
        <a:cs typeface="+mn-cs"/>
      </a:defRPr>
    </a:lvl5pPr>
    <a:lvl6pPr marL="2286000" algn="l" defTabSz="914400" rtl="0" eaLnBrk="1" latinLnBrk="0" hangingPunct="1">
      <a:defRPr sz="800" kern="1200">
        <a:solidFill>
          <a:schemeClr val="tx1"/>
        </a:solidFill>
        <a:latin typeface="Arial" charset="0"/>
        <a:ea typeface="+mn-ea"/>
        <a:cs typeface="+mn-cs"/>
      </a:defRPr>
    </a:lvl6pPr>
    <a:lvl7pPr marL="2743200" algn="l" defTabSz="914400" rtl="0" eaLnBrk="1" latinLnBrk="0" hangingPunct="1">
      <a:defRPr sz="800" kern="1200">
        <a:solidFill>
          <a:schemeClr val="tx1"/>
        </a:solidFill>
        <a:latin typeface="Arial" charset="0"/>
        <a:ea typeface="+mn-ea"/>
        <a:cs typeface="+mn-cs"/>
      </a:defRPr>
    </a:lvl7pPr>
    <a:lvl8pPr marL="3200400" algn="l" defTabSz="914400" rtl="0" eaLnBrk="1" latinLnBrk="0" hangingPunct="1">
      <a:defRPr sz="800" kern="1200">
        <a:solidFill>
          <a:schemeClr val="tx1"/>
        </a:solidFill>
        <a:latin typeface="Arial" charset="0"/>
        <a:ea typeface="+mn-ea"/>
        <a:cs typeface="+mn-cs"/>
      </a:defRPr>
    </a:lvl8pPr>
    <a:lvl9pPr marL="3657600" algn="l" defTabSz="914400" rtl="0" eaLnBrk="1" latinLnBrk="0" hangingPunct="1">
      <a:defRPr sz="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CC00"/>
    <a:srgbClr val="FFA833"/>
    <a:srgbClr val="B2B2B2"/>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napToGrid="0">
      <p:cViewPr>
        <p:scale>
          <a:sx n="74" d="100"/>
          <a:sy n="74" d="100"/>
        </p:scale>
        <p:origin x="-9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60"/>
    </p:cViewPr>
  </p:sorterViewPr>
  <p:notesViewPr>
    <p:cSldViewPr snapToGrid="0">
      <p:cViewPr>
        <p:scale>
          <a:sx n="100" d="100"/>
          <a:sy n="100" d="100"/>
        </p:scale>
        <p:origin x="-858"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4242"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charset="0"/>
              </a:defRPr>
            </a:lvl1pPr>
          </a:lstStyle>
          <a:p>
            <a:r>
              <a:rPr lang="en-US"/>
              <a:t>An Interactive Introduction to OpenGL Programming</a:t>
            </a:r>
          </a:p>
        </p:txBody>
      </p:sp>
      <p:sp>
        <p:nvSpPr>
          <p:cNvPr id="394243" name="Rectangle 3"/>
          <p:cNvSpPr>
            <a:spLocks noGrp="1" noChangeArrowheads="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p>
        </p:txBody>
      </p:sp>
      <p:sp>
        <p:nvSpPr>
          <p:cNvPr id="394244" name="Rectangle 4"/>
          <p:cNvSpPr>
            <a:spLocks noGrp="1" noChangeArrowheads="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charset="0"/>
              </a:defRPr>
            </a:lvl1pPr>
          </a:lstStyle>
          <a:p>
            <a:r>
              <a:rPr lang="en-US"/>
              <a:t>SIGGRAPH 2000 - New Orleans</a:t>
            </a:r>
          </a:p>
        </p:txBody>
      </p:sp>
      <p:sp>
        <p:nvSpPr>
          <p:cNvPr id="39424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fld id="{E703D21E-3A0B-47AD-BFE4-32EE7C0AC9AC}" type="slidenum">
              <a:rPr lang="en-US"/>
              <a:pPr/>
              <a:t>‹#›</a:t>
            </a:fld>
            <a:endParaRPr lang="en-US"/>
          </a:p>
        </p:txBody>
      </p:sp>
    </p:spTree>
    <p:extLst>
      <p:ext uri="{BB962C8B-B14F-4D97-AF65-F5344CB8AC3E}">
        <p14:creationId xmlns:p14="http://schemas.microsoft.com/office/powerpoint/2010/main" val="1010111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12713" y="0"/>
            <a:ext cx="6629400" cy="457200"/>
          </a:xfrm>
          <a:prstGeom prst="rect">
            <a:avLst/>
          </a:prstGeom>
          <a:noFill/>
          <a:ln w="12700">
            <a:noFill/>
            <a:miter lim="800000"/>
            <a:headEnd/>
            <a:tailEnd/>
          </a:ln>
          <a:effectLst/>
        </p:spPr>
        <p:txBody>
          <a:bodyPr vert="horz" wrap="square" lIns="91440" tIns="45720" rIns="91440" bIns="45720" numCol="1" anchor="t" anchorCtr="1" compatLnSpc="1">
            <a:prstTxWarp prst="textNoShape">
              <a:avLst/>
            </a:prstTxWarp>
          </a:bodyPr>
          <a:lstStyle>
            <a:lvl1pPr algn="l">
              <a:defRPr sz="1000"/>
            </a:lvl1pPr>
          </a:lstStyle>
          <a:p>
            <a:r>
              <a:rPr lang="en-US"/>
              <a:t>An Interactive Introduction to OpenGL Programming</a:t>
            </a:r>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fld id="{3CCEEED1-613E-4442-9654-C4FF39707BA5}" type="slidenum">
              <a:rPr lang="en-US"/>
              <a:pPr/>
              <a:t>‹#›</a:t>
            </a:fld>
            <a:endParaRPr lang="en-US"/>
          </a:p>
        </p:txBody>
      </p:sp>
    </p:spTree>
    <p:extLst>
      <p:ext uri="{BB962C8B-B14F-4D97-AF65-F5344CB8AC3E}">
        <p14:creationId xmlns:p14="http://schemas.microsoft.com/office/powerpoint/2010/main" val="63322458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2500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3" Type="http://schemas.openxmlformats.org/officeDocument/2006/relationships/slide" Target="../slides/slide138.xml"/><Relationship Id="rId7" Type="http://schemas.openxmlformats.org/officeDocument/2006/relationships/image" Target="../media/image42.wmf"/><Relationship Id="rId2" Type="http://schemas.openxmlformats.org/officeDocument/2006/relationships/notesMaster" Target="../notesMasters/notesMaster1.xml"/><Relationship Id="rId1" Type="http://schemas.openxmlformats.org/officeDocument/2006/relationships/vmlDrawing" Target="../drawings/vmlDrawing15.vml"/><Relationship Id="rId6" Type="http://schemas.openxmlformats.org/officeDocument/2006/relationships/oleObject" Target="../embeddings/oleObject18.bin"/><Relationship Id="rId5" Type="http://schemas.openxmlformats.org/officeDocument/2006/relationships/image" Target="../media/image41.wmf"/><Relationship Id="rId4" Type="http://schemas.openxmlformats.org/officeDocument/2006/relationships/oleObject" Target="../embeddings/oleObject17.bin"/></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9.bin"/></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11.bin"/></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0BC9961-00D2-408E-AB82-9BC6FD0918EC}" type="slidenum">
              <a:rPr lang="en-US"/>
              <a:pPr/>
              <a:t>1</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DAEACEC-067C-4D2F-A185-491F90BBF103}" type="slidenum">
              <a:rPr lang="en-US"/>
              <a:pPr/>
              <a:t>10</a:t>
            </a:fld>
            <a:endParaRPr lang="en-US"/>
          </a:p>
        </p:txBody>
      </p:sp>
      <p:sp>
        <p:nvSpPr>
          <p:cNvPr id="422914"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422915" name="Rectangle 3"/>
          <p:cNvSpPr>
            <a:spLocks noGrp="1" noChangeArrowheads="1"/>
          </p:cNvSpPr>
          <p:nvPr>
            <p:ph type="body" idx="1"/>
          </p:nvPr>
        </p:nvSpPr>
        <p:spPr>
          <a:xfrm>
            <a:off x="914400" y="4341813"/>
            <a:ext cx="5029200" cy="4113212"/>
          </a:xfrm>
          <a:noFill/>
          <a:ln/>
        </p:spPr>
        <p:txBody>
          <a:bodyPr lIns="92075" tIns="46038" rIns="92075" bIns="46038"/>
          <a:lstStyle/>
          <a:p>
            <a:pPr>
              <a:spcBef>
                <a:spcPct val="20000"/>
              </a:spcBef>
            </a:pPr>
            <a:r>
              <a:rPr lang="en-US"/>
              <a:t>The above diagram illustrates the relationships of the various libraries and window system components.</a:t>
            </a:r>
          </a:p>
          <a:p>
            <a:pPr>
              <a:spcBef>
                <a:spcPct val="20000"/>
              </a:spcBef>
            </a:pPr>
            <a:r>
              <a:rPr lang="en-US"/>
              <a:t>Generally, applications which require more user interface support will use a library designed to support those types of features (i.e. buttons, menu and scroll bars, etc.) such as Motif or the Win32 API.</a:t>
            </a:r>
          </a:p>
          <a:p>
            <a:pPr>
              <a:spcBef>
                <a:spcPct val="20000"/>
              </a:spcBef>
            </a:pPr>
            <a:r>
              <a:rPr lang="en-US"/>
              <a:t>Prototype applications, or one which don’t require all the bells and whistles of a full GUI, may choose to use GLUT instead because of its simplified programming model and window system independence.</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351AD2F-399C-40F7-B92C-885701E598EA}" type="slidenum">
              <a:rPr lang="en-US"/>
              <a:pPr/>
              <a:t>100</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a:t>This example is from the tutorial demo.</a:t>
            </a:r>
          </a:p>
          <a:p>
            <a:r>
              <a:rPr lang="en-US"/>
              <a:t>The size of textures must be a power of two. However, we can use image manipulation routines to convert an image to the required size.</a:t>
            </a:r>
          </a:p>
          <a:p>
            <a:r>
              <a:rPr lang="en-US"/>
              <a:t>Texture can replace lighting and material effects or be used  in combination with them.</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72407AE-5EFC-4F3F-9AEF-0C8C083FCDA7}" type="slidenum">
              <a:rPr lang="en-US"/>
              <a:pPr/>
              <a:t>101</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r>
              <a:rPr lang="en-US"/>
              <a:t>In the simplest approach, we must perform these three steps.</a:t>
            </a:r>
          </a:p>
          <a:p>
            <a:r>
              <a:rPr lang="en-US"/>
              <a:t>Textures reside in texture memory. When we assign an image to a texture it is copied from processor memory to texture memory where pixels are formatted differently. </a:t>
            </a:r>
          </a:p>
          <a:p>
            <a:r>
              <a:rPr lang="en-US"/>
              <a:t>Texture coordinates are actually part of the state as are other vertex attributes such as color and normals. As with colors, OpenGL interpolates texture inside geometric objects.</a:t>
            </a:r>
          </a:p>
          <a:p>
            <a:r>
              <a:rPr lang="en-US"/>
              <a:t>Because textures are really discrete and of limited extent, texture mapping is subject to aliasing errors that can be controlled through filtering.</a:t>
            </a:r>
          </a:p>
          <a:p>
            <a:r>
              <a:rPr lang="en-US"/>
              <a:t>Texture memory is a limited resource and having only  a single active texture can lead to inefficient code.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8ADB4B2-B85A-4892-BE71-32C0419CD6E7}" type="slidenum">
              <a:rPr lang="en-US"/>
              <a:pPr/>
              <a:t>102</a:t>
            </a:fld>
            <a:endParaRPr lang="en-US"/>
          </a:p>
        </p:txBody>
      </p:sp>
      <p:sp>
        <p:nvSpPr>
          <p:cNvPr id="588802"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588803"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The general steps to enable texturing are listed above.  Some steps are optional, and due to the number of combinations, complete coverage of the topic is outside the scope of this course.</a:t>
            </a:r>
          </a:p>
          <a:p>
            <a:r>
              <a:rPr lang="en-US"/>
              <a:t>Here we use the </a:t>
            </a:r>
            <a:r>
              <a:rPr lang="en-US" i="1"/>
              <a:t>texture object</a:t>
            </a:r>
            <a:r>
              <a:rPr lang="en-US"/>
              <a:t> approach.  Using texture objects may enable your OpenGL implementation to make some optimizations behind the scenes.</a:t>
            </a:r>
          </a:p>
          <a:p>
            <a:r>
              <a:rPr lang="en-US"/>
              <a:t>As with any other OpenGL state, texture mapping requires that </a:t>
            </a:r>
            <a:r>
              <a:rPr lang="en-US">
                <a:latin typeface="Courier New" pitchFamily="49" charset="0"/>
              </a:rPr>
              <a:t>glEnable()</a:t>
            </a:r>
            <a:r>
              <a:rPr lang="en-US"/>
              <a:t> be called.  The tokens for texturing are:</a:t>
            </a:r>
          </a:p>
          <a:p>
            <a:r>
              <a:rPr lang="en-US"/>
              <a:t>	</a:t>
            </a:r>
            <a:r>
              <a:rPr lang="en-US">
                <a:latin typeface="Courier New" pitchFamily="49" charset="0"/>
              </a:rPr>
              <a:t>GL_TEXTURE_1D</a:t>
            </a:r>
            <a:r>
              <a:rPr lang="en-US"/>
              <a:t> - one dimensional texturing</a:t>
            </a:r>
          </a:p>
          <a:p>
            <a:r>
              <a:rPr lang="en-US"/>
              <a:t>	</a:t>
            </a:r>
            <a:r>
              <a:rPr lang="en-US">
                <a:latin typeface="Courier New" pitchFamily="49" charset="0"/>
              </a:rPr>
              <a:t>GL_TEXTURE_2D</a:t>
            </a:r>
            <a:r>
              <a:rPr lang="en-US"/>
              <a:t> - two dimensional texturing</a:t>
            </a:r>
          </a:p>
          <a:p>
            <a:r>
              <a:rPr lang="en-US"/>
              <a:t>	</a:t>
            </a:r>
            <a:r>
              <a:rPr lang="en-US">
                <a:latin typeface="Courier New" pitchFamily="49" charset="0"/>
              </a:rPr>
              <a:t>GL_TEXTURE_3D</a:t>
            </a:r>
            <a:r>
              <a:rPr lang="en-US"/>
              <a:t> - three dimensional texturing</a:t>
            </a:r>
          </a:p>
          <a:p>
            <a:r>
              <a:rPr lang="en-US"/>
              <a:t>2D texturing is the most commonly used.  1D texturing is useful for applying contours to objects ( like altitude contours to mountains ).  3D texturing is useful for volume rendering.</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505EB89-BEE2-4F68-B036-EA614C3342C2}" type="slidenum">
              <a:rPr lang="en-US"/>
              <a:pPr/>
              <a:t>103</a:t>
            </a:fld>
            <a:endParaRPr lang="en-US"/>
          </a:p>
        </p:txBody>
      </p:sp>
      <p:sp>
        <p:nvSpPr>
          <p:cNvPr id="590852" name="Rectangle 4"/>
          <p:cNvSpPr>
            <a:spLocks noGrp="1" noRot="1" noChangeAspect="1" noChangeArrowheads="1" noTextEdit="1"/>
          </p:cNvSpPr>
          <p:nvPr>
            <p:ph type="sldImg"/>
          </p:nvPr>
        </p:nvSpPr>
        <p:spPr>
          <a:ln/>
        </p:spPr>
      </p:sp>
      <p:sp>
        <p:nvSpPr>
          <p:cNvPr id="590853" name="Rectangle 5"/>
          <p:cNvSpPr>
            <a:spLocks noGrp="1" noChangeArrowheads="1"/>
          </p:cNvSpPr>
          <p:nvPr>
            <p:ph type="body" idx="1"/>
          </p:nvPr>
        </p:nvSpPr>
        <p:spPr/>
        <p:txBody>
          <a:bodyPr/>
          <a:lstStyle/>
          <a:p>
            <a:r>
              <a:rPr lang="en-US"/>
              <a:t>The first step in creating texture objects is to have OpenGL reserve some indices for your objects.  </a:t>
            </a:r>
            <a:r>
              <a:rPr lang="en-US">
                <a:latin typeface="Courier New" pitchFamily="49" charset="0"/>
              </a:rPr>
              <a:t>glGenTextures()</a:t>
            </a:r>
            <a:r>
              <a:rPr lang="en-US"/>
              <a:t> will request </a:t>
            </a:r>
            <a:r>
              <a:rPr lang="en-US" i="1"/>
              <a:t>n</a:t>
            </a:r>
            <a:r>
              <a:rPr lang="en-US"/>
              <a:t> texture ids and return those values back to you in </a:t>
            </a:r>
            <a:r>
              <a:rPr lang="en-US">
                <a:latin typeface="Courier New" pitchFamily="49" charset="0"/>
              </a:rPr>
              <a:t>texIds</a:t>
            </a:r>
            <a:r>
              <a:rPr lang="en-US"/>
              <a:t>.</a:t>
            </a:r>
          </a:p>
          <a:p>
            <a:r>
              <a:rPr lang="en-US"/>
              <a:t>To begin defining a texture object, you call </a:t>
            </a:r>
            <a:r>
              <a:rPr lang="en-US">
                <a:latin typeface="Courier New" pitchFamily="49" charset="0"/>
              </a:rPr>
              <a:t>glBindTexture()</a:t>
            </a:r>
            <a:r>
              <a:rPr lang="en-US"/>
              <a:t> with the id of the object you want to create.  The target is one of </a:t>
            </a:r>
            <a:r>
              <a:rPr lang="en-US">
                <a:latin typeface="Courier New" pitchFamily="49" charset="0"/>
              </a:rPr>
              <a:t>GL_TEXTURE_{123}D()</a:t>
            </a:r>
            <a:r>
              <a:rPr lang="en-US"/>
              <a:t>.  All texturing calls become part of the object until the next </a:t>
            </a:r>
            <a:r>
              <a:rPr lang="en-US">
                <a:latin typeface="Courier New" pitchFamily="49" charset="0"/>
              </a:rPr>
              <a:t>glBindTexture()</a:t>
            </a:r>
            <a:r>
              <a:rPr lang="en-US"/>
              <a:t> is called.</a:t>
            </a:r>
          </a:p>
          <a:p>
            <a:r>
              <a:rPr lang="en-US"/>
              <a:t>To have OpenGL use a particular texture object, call </a:t>
            </a:r>
            <a:r>
              <a:rPr lang="en-US">
                <a:latin typeface="Courier New" pitchFamily="49" charset="0"/>
              </a:rPr>
              <a:t>glBindTexture()</a:t>
            </a:r>
            <a:r>
              <a:rPr lang="en-US"/>
              <a:t> with the target and id of the object you want to be active.</a:t>
            </a:r>
          </a:p>
          <a:p>
            <a:r>
              <a:rPr lang="en-US"/>
              <a:t>To delete texture objects, use </a:t>
            </a:r>
            <a:r>
              <a:rPr lang="en-US">
                <a:latin typeface="Courier New" pitchFamily="49" charset="0"/>
              </a:rPr>
              <a:t>glDeleteTextures( n, *texIds )</a:t>
            </a:r>
            <a:r>
              <a:rPr lang="en-US"/>
              <a:t>, where </a:t>
            </a:r>
            <a:r>
              <a:rPr lang="en-US">
                <a:latin typeface="Courier New" pitchFamily="49" charset="0"/>
              </a:rPr>
              <a:t>texIds </a:t>
            </a:r>
            <a:r>
              <a:rPr lang="en-US"/>
              <a:t>is an array of texture object identifiers to be deleted. </a:t>
            </a:r>
          </a:p>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2D8E03D-1BE0-420D-A774-99F7818C5C84}" type="slidenum">
              <a:rPr lang="en-US"/>
              <a:pPr/>
              <a:t>104</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4247F83-758E-4833-968F-7FAAD1352C29}" type="slidenum">
              <a:rPr lang="en-US"/>
              <a:pPr/>
              <a:t>105</a:t>
            </a:fld>
            <a:endParaRPr lang="en-US"/>
          </a:p>
        </p:txBody>
      </p:sp>
      <p:sp>
        <p:nvSpPr>
          <p:cNvPr id="593924" name="Rectangle 4"/>
          <p:cNvSpPr>
            <a:spLocks noGrp="1" noRot="1" noChangeAspect="1" noChangeArrowheads="1" noTextEdit="1"/>
          </p:cNvSpPr>
          <p:nvPr>
            <p:ph type="sldImg"/>
          </p:nvPr>
        </p:nvSpPr>
        <p:spPr>
          <a:ln/>
        </p:spPr>
      </p:sp>
      <p:sp>
        <p:nvSpPr>
          <p:cNvPr id="593925" name="Rectangle 5"/>
          <p:cNvSpPr>
            <a:spLocks noGrp="1" noChangeArrowheads="1"/>
          </p:cNvSpPr>
          <p:nvPr>
            <p:ph type="body" idx="1"/>
          </p:nvPr>
        </p:nvSpPr>
        <p:spPr/>
        <p:txBody>
          <a:bodyPr/>
          <a:lstStyle/>
          <a:p>
            <a:r>
              <a:rPr lang="en-US"/>
              <a:t>Specifying the texels for a texture is done using the </a:t>
            </a:r>
            <a:r>
              <a:rPr lang="en-US">
                <a:latin typeface="Courier New" pitchFamily="49" charset="0"/>
              </a:rPr>
              <a:t>glTexImage{123}D()</a:t>
            </a:r>
            <a:r>
              <a:rPr lang="en-US"/>
              <a:t> call.  This will transfer the texels in CPU memory to OpenGL, where they will be processed and converted into an internal format.</a:t>
            </a:r>
          </a:p>
          <a:p>
            <a:r>
              <a:rPr lang="en-US"/>
              <a:t>The array of texels sent to OpenGL with </a:t>
            </a:r>
            <a:r>
              <a:rPr lang="en-US">
                <a:latin typeface="Courier New" pitchFamily="49" charset="0"/>
              </a:rPr>
              <a:t>glTexImage*()</a:t>
            </a:r>
            <a:r>
              <a:rPr lang="en-US"/>
              <a:t> must be a power of two in both directions.  An optional one texel wide border may be added around the image.  This is useful for certain wrapping modes.</a:t>
            </a:r>
          </a:p>
          <a:p>
            <a:r>
              <a:rPr lang="en-US"/>
              <a:t>The level parameter is used for defining how OpenGL should use this image when mapping texels to pixels.  Generally, you’ll set the level to 0, unless you’re using a texturing technique called mipmapping, which we’ll discuss in a few slides.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129A165-FE24-4407-ABA6-C3807371ECCA}" type="slidenum">
              <a:rPr lang="en-US"/>
              <a:pPr/>
              <a:t>106</a:t>
            </a:fld>
            <a:endParaRPr lang="en-US"/>
          </a:p>
        </p:txBody>
      </p:sp>
      <p:sp>
        <p:nvSpPr>
          <p:cNvPr id="595972" name="Rectangle 4"/>
          <p:cNvSpPr>
            <a:spLocks noGrp="1" noRot="1" noChangeAspect="1" noChangeArrowheads="1" noTextEdit="1"/>
          </p:cNvSpPr>
          <p:nvPr>
            <p:ph type="sldImg"/>
          </p:nvPr>
        </p:nvSpPr>
        <p:spPr>
          <a:ln/>
        </p:spPr>
      </p:sp>
      <p:sp>
        <p:nvSpPr>
          <p:cNvPr id="595973" name="Rectangle 5"/>
          <p:cNvSpPr>
            <a:spLocks noGrp="1" noChangeArrowheads="1"/>
          </p:cNvSpPr>
          <p:nvPr>
            <p:ph type="body" idx="1"/>
          </p:nvPr>
        </p:nvSpPr>
        <p:spPr/>
        <p:txBody>
          <a:bodyPr/>
          <a:lstStyle/>
          <a:p>
            <a:r>
              <a:rPr lang="en-US"/>
              <a:t>If your image does not meet the power of two requirement for a dimension, the </a:t>
            </a:r>
            <a:r>
              <a:rPr lang="en-US">
                <a:latin typeface="Courier New" pitchFamily="49" charset="0"/>
              </a:rPr>
              <a:t>gluScaleImage()</a:t>
            </a:r>
            <a:r>
              <a:rPr lang="en-US"/>
              <a:t> call will resample an image to a particular size.  It uses a simple box filter to interpolate the new images pixels from the source image.</a:t>
            </a:r>
          </a:p>
          <a:p>
            <a:r>
              <a:rPr lang="en-US"/>
              <a:t>Additionally, </a:t>
            </a:r>
            <a:r>
              <a:rPr lang="en-US">
                <a:latin typeface="Courier New" pitchFamily="49" charset="0"/>
              </a:rPr>
              <a:t>gluScaleImage()</a:t>
            </a:r>
            <a:r>
              <a:rPr lang="en-US"/>
              <a:t> can be used to convert from one data type ( i.e. </a:t>
            </a:r>
            <a:r>
              <a:rPr lang="en-US">
                <a:latin typeface="Courier New" pitchFamily="49" charset="0"/>
              </a:rPr>
              <a:t>GL_FLOAT </a:t>
            </a:r>
            <a:r>
              <a:rPr lang="en-US"/>
              <a:t>) to another type, which may better match the internal format in which OpenGL stores your texture.</a:t>
            </a:r>
          </a:p>
          <a:p>
            <a:r>
              <a:rPr lang="en-US"/>
              <a:t>Note that use of </a:t>
            </a:r>
            <a:r>
              <a:rPr lang="en-US">
                <a:latin typeface="Courier New" pitchFamily="49" charset="0"/>
              </a:rPr>
              <a:t>gluScaleImage() </a:t>
            </a:r>
            <a:r>
              <a:rPr lang="en-US"/>
              <a:t>can also save memory.</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E48B882-FC05-43C0-B17C-7525740BE1BC}" type="slidenum">
              <a:rPr lang="en-US"/>
              <a:pPr/>
              <a:t>107</a:t>
            </a:fld>
            <a:endParaRPr lang="en-US"/>
          </a:p>
        </p:txBody>
      </p:sp>
      <p:sp>
        <p:nvSpPr>
          <p:cNvPr id="598020" name="Rectangle 4"/>
          <p:cNvSpPr>
            <a:spLocks noGrp="1" noRot="1" noChangeAspect="1" noChangeArrowheads="1" noTextEdit="1"/>
          </p:cNvSpPr>
          <p:nvPr>
            <p:ph type="sldImg"/>
          </p:nvPr>
        </p:nvSpPr>
        <p:spPr>
          <a:ln/>
        </p:spPr>
      </p:sp>
      <p:sp>
        <p:nvSpPr>
          <p:cNvPr id="598021" name="Rectangle 5"/>
          <p:cNvSpPr>
            <a:spLocks noGrp="1" noChangeArrowheads="1"/>
          </p:cNvSpPr>
          <p:nvPr>
            <p:ph type="body" idx="1"/>
          </p:nvPr>
        </p:nvSpPr>
        <p:spPr/>
        <p:txBody>
          <a:bodyPr/>
          <a:lstStyle/>
          <a:p>
            <a:r>
              <a:rPr lang="en-US">
                <a:latin typeface="Courier New" pitchFamily="49" charset="0"/>
              </a:rPr>
              <a:t>glCopyTexImage*() </a:t>
            </a:r>
            <a:r>
              <a:rPr lang="en-US"/>
              <a:t>allows textures to be defined by rendering into any of OpenGL’s buffers.  The source buffer is selected using the </a:t>
            </a:r>
            <a:r>
              <a:rPr lang="en-US">
                <a:latin typeface="Courier New" pitchFamily="49" charset="0"/>
              </a:rPr>
              <a:t>glReadBuffer()</a:t>
            </a:r>
            <a:r>
              <a:rPr lang="en-US"/>
              <a:t> command.</a:t>
            </a:r>
          </a:p>
          <a:p>
            <a:r>
              <a:rPr lang="en-US"/>
              <a:t>Using </a:t>
            </a:r>
            <a:r>
              <a:rPr lang="en-US">
                <a:latin typeface="Courier New" pitchFamily="49" charset="0"/>
              </a:rPr>
              <a:t>glTexSubImage*()</a:t>
            </a:r>
            <a:r>
              <a:rPr lang="en-US"/>
              <a:t> to replace all or part of an existing texture often outperforms using </a:t>
            </a:r>
            <a:r>
              <a:rPr lang="en-US">
                <a:latin typeface="Courier New" pitchFamily="49" charset="0"/>
              </a:rPr>
              <a:t>glTexImage*()</a:t>
            </a:r>
            <a:r>
              <a:rPr lang="en-US"/>
              <a:t> to allocate and define a new one.  This can be useful for creating a “texture movie” ( sequence of textures which changes appearance on an object’s surface ).</a:t>
            </a:r>
          </a:p>
          <a:p>
            <a:r>
              <a:rPr lang="en-US"/>
              <a:t>There are some advanced techniques using </a:t>
            </a:r>
            <a:r>
              <a:rPr lang="en-US">
                <a:latin typeface="Courier New" pitchFamily="49" charset="0"/>
              </a:rPr>
              <a:t>glTexSubImage*()</a:t>
            </a:r>
            <a:r>
              <a:rPr lang="en-US"/>
              <a:t> which include loading an image which doesn’t meet the power of two requirement.  Additionally, several small images can be “packed” into one larger image</a:t>
            </a:r>
            <a:br>
              <a:rPr lang="en-US"/>
            </a:br>
            <a:r>
              <a:rPr lang="en-US"/>
              <a:t>( which was originally created with </a:t>
            </a:r>
            <a:r>
              <a:rPr lang="en-US">
                <a:latin typeface="Courier New" pitchFamily="49" charset="0"/>
              </a:rPr>
              <a:t>glTexImage*() </a:t>
            </a:r>
            <a:r>
              <a:rPr lang="en-US"/>
              <a:t>), and loaded individually with </a:t>
            </a:r>
            <a:r>
              <a:rPr lang="en-US">
                <a:latin typeface="Courier New" pitchFamily="49" charset="0"/>
              </a:rPr>
              <a:t>glTexSubImage*()</a:t>
            </a:r>
            <a:r>
              <a:rPr lang="en-US"/>
              <a:t>.  Both of these techniques require the manipulation of the texture transform matrix, which is outside the scope of this course.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A32144F-6131-4F92-9A68-6CD002C14240}" type="slidenum">
              <a:rPr lang="en-US"/>
              <a:pPr/>
              <a:t>108</a:t>
            </a:fld>
            <a:endParaRPr lang="en-US"/>
          </a:p>
        </p:txBody>
      </p:sp>
      <p:sp>
        <p:nvSpPr>
          <p:cNvPr id="600068" name="Rectangle 4"/>
          <p:cNvSpPr>
            <a:spLocks noGrp="1" noRot="1" noChangeAspect="1" noChangeArrowheads="1" noTextEdit="1"/>
          </p:cNvSpPr>
          <p:nvPr>
            <p:ph type="sldImg"/>
          </p:nvPr>
        </p:nvSpPr>
        <p:spPr>
          <a:ln/>
        </p:spPr>
      </p:sp>
      <p:sp>
        <p:nvSpPr>
          <p:cNvPr id="600069" name="Rectangle 5"/>
          <p:cNvSpPr>
            <a:spLocks noGrp="1" noChangeArrowheads="1"/>
          </p:cNvSpPr>
          <p:nvPr>
            <p:ph type="body" idx="1"/>
          </p:nvPr>
        </p:nvSpPr>
        <p:spPr/>
        <p:txBody>
          <a:bodyPr/>
          <a:lstStyle/>
          <a:p>
            <a:r>
              <a:rPr lang="en-US"/>
              <a:t>When you want to map a texture onto a geometric primitive, you need to provide texture coordinates.  The </a:t>
            </a:r>
            <a:r>
              <a:rPr lang="en-US">
                <a:latin typeface="Courier New" pitchFamily="49" charset="0"/>
              </a:rPr>
              <a:t>glTexCoord*()</a:t>
            </a:r>
            <a:r>
              <a:rPr lang="en-US"/>
              <a:t> call sets the current texture coordinates.  Valid texture coordinates are between 0 and 1, for each texture dimension, and the default texture coordinate is ( 0, 0, 0, 1 ).  If you pass fewer texture coordinates than the currently active texture mode ( for example, using </a:t>
            </a:r>
            <a:r>
              <a:rPr lang="en-US">
                <a:latin typeface="Courier New" pitchFamily="49" charset="0"/>
              </a:rPr>
              <a:t>glTexCoord1d() </a:t>
            </a:r>
            <a:r>
              <a:rPr lang="en-US"/>
              <a:t>while </a:t>
            </a:r>
            <a:r>
              <a:rPr lang="en-US">
                <a:latin typeface="Courier New" pitchFamily="49" charset="0"/>
              </a:rPr>
              <a:t>GL_TEXTURE_2D </a:t>
            </a:r>
            <a:r>
              <a:rPr lang="en-US"/>
              <a:t>is enabled ), the additionally required texture coordinates take on default values.</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52944ED-DFA1-48F0-8AE3-E93338E0AF68}" type="slidenum">
              <a:rPr lang="en-US"/>
              <a:pPr/>
              <a:t>109</a:t>
            </a:fld>
            <a:endParaRPr lang="en-US"/>
          </a:p>
        </p:txBody>
      </p:sp>
      <p:sp>
        <p:nvSpPr>
          <p:cNvPr id="602116" name="Rectangle 4"/>
          <p:cNvSpPr>
            <a:spLocks noGrp="1" noRot="1" noChangeAspect="1" noChangeArrowheads="1" noTextEdit="1"/>
          </p:cNvSpPr>
          <p:nvPr>
            <p:ph type="sldImg"/>
          </p:nvPr>
        </p:nvSpPr>
        <p:spPr>
          <a:ln/>
        </p:spPr>
      </p:sp>
      <p:sp>
        <p:nvSpPr>
          <p:cNvPr id="602117" name="Rectangle 5"/>
          <p:cNvSpPr>
            <a:spLocks noGrp="1" noChangeArrowheads="1"/>
          </p:cNvSpPr>
          <p:nvPr>
            <p:ph type="body" idx="1"/>
          </p:nvPr>
        </p:nvSpPr>
        <p:spPr/>
        <p:txBody>
          <a:bodyPr/>
          <a:lstStyle/>
          <a:p>
            <a:r>
              <a:rPr lang="en-US"/>
              <a:t>You can have OpenGL automatically generate texture coordinates for vertices by using the </a:t>
            </a:r>
            <a:r>
              <a:rPr lang="en-US">
                <a:latin typeface="Courier New" pitchFamily="49" charset="0"/>
              </a:rPr>
              <a:t>glTexGen()</a:t>
            </a:r>
            <a:r>
              <a:rPr lang="en-US"/>
              <a:t> and </a:t>
            </a:r>
            <a:r>
              <a:rPr lang="en-US">
                <a:latin typeface="Courier New" pitchFamily="49" charset="0"/>
              </a:rPr>
              <a:t>glEnable(GL_TEXTURE_GEN_{STRQ})</a:t>
            </a:r>
            <a:r>
              <a:rPr lang="en-US"/>
              <a:t>.  The coordinates are computed by determining the vertex’s distance from each of the enabled generation planes.</a:t>
            </a:r>
          </a:p>
          <a:p>
            <a:r>
              <a:rPr lang="en-US"/>
              <a:t>As with lighting positions, texture generation planes are transformed by the ModelView matrix, which allows different results based upon when the </a:t>
            </a:r>
            <a:r>
              <a:rPr lang="en-US">
                <a:latin typeface="Courier New" pitchFamily="49" charset="0"/>
              </a:rPr>
              <a:t>glTexGen()</a:t>
            </a:r>
            <a:r>
              <a:rPr lang="en-US"/>
              <a:t> is issued. </a:t>
            </a:r>
          </a:p>
          <a:p>
            <a:r>
              <a:rPr lang="en-US"/>
              <a:t>There are three ways in which texture coordinates are generated:</a:t>
            </a:r>
          </a:p>
          <a:p>
            <a:r>
              <a:rPr lang="en-US"/>
              <a:t>   </a:t>
            </a:r>
            <a:r>
              <a:rPr lang="en-US">
                <a:latin typeface="Courier New" pitchFamily="49" charset="0"/>
              </a:rPr>
              <a:t>GL_OBJECT_LINEAR </a:t>
            </a:r>
            <a:r>
              <a:rPr lang="en-US"/>
              <a:t>- textures are fixed to the object ( like wall paper )</a:t>
            </a:r>
          </a:p>
          <a:p>
            <a:r>
              <a:rPr lang="en-US"/>
              <a:t>   </a:t>
            </a:r>
            <a:r>
              <a:rPr lang="en-US">
                <a:latin typeface="Courier New" pitchFamily="49" charset="0"/>
              </a:rPr>
              <a:t>GL_EYE_LINEAR </a:t>
            </a:r>
            <a:r>
              <a:rPr lang="en-US"/>
              <a:t>- texture fixed in space, and object move through</a:t>
            </a:r>
            <a:br>
              <a:rPr lang="en-US"/>
            </a:br>
            <a:r>
              <a:rPr lang="en-US"/>
              <a:t>        texture ( like underwater light shining on a swimming fish)</a:t>
            </a:r>
          </a:p>
          <a:p>
            <a:r>
              <a:rPr lang="en-US"/>
              <a:t>   </a:t>
            </a:r>
            <a:r>
              <a:rPr lang="en-US">
                <a:latin typeface="Courier New" pitchFamily="49" charset="0"/>
              </a:rPr>
              <a:t>GL_SPHERE_MAP</a:t>
            </a:r>
            <a:r>
              <a:rPr lang="en-US"/>
              <a:t> - object reflects environment, as if it were made of</a:t>
            </a:r>
            <a:br>
              <a:rPr lang="en-US"/>
            </a:br>
            <a:r>
              <a:rPr lang="en-US"/>
              <a:t>       mirrors  (like the shiny guy in Terminator 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E1362AF-80D7-41C2-B1AA-5BB09E2462E5}" type="slidenum">
              <a:rPr lang="en-US"/>
              <a:pPr/>
              <a:t>11</a:t>
            </a:fld>
            <a:endParaRPr 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en-US"/>
              <a:t>All of our discussions today will be presented in the C computer language.</a:t>
            </a:r>
          </a:p>
          <a:p>
            <a:r>
              <a:rPr lang="en-US"/>
              <a:t>For C, there are a few required elements which an application must do:</a:t>
            </a:r>
          </a:p>
          <a:p>
            <a:pPr lvl="1">
              <a:buFontTx/>
              <a:buChar char="•"/>
            </a:pPr>
            <a:r>
              <a:rPr lang="en-US"/>
              <a:t>  </a:t>
            </a:r>
            <a:r>
              <a:rPr lang="en-US" i="1"/>
              <a:t>Header files</a:t>
            </a:r>
            <a:r>
              <a:rPr lang="en-US"/>
              <a:t> describe all of the function calls, their parameters and defined constant values to the compiler.  OpenGL has header files for GL (the core library), GLU (the utility library), and GLUT (freeware windowing toolkit). </a:t>
            </a:r>
          </a:p>
          <a:p>
            <a:pPr lvl="1"/>
            <a:r>
              <a:rPr lang="en-US" i="1" u="sng"/>
              <a:t>Note</a:t>
            </a:r>
            <a:r>
              <a:rPr lang="en-US"/>
              <a:t>: </a:t>
            </a:r>
            <a:r>
              <a:rPr lang="en-US">
                <a:latin typeface="Courier New" pitchFamily="49" charset="0"/>
              </a:rPr>
              <a:t>glut.h</a:t>
            </a:r>
            <a:r>
              <a:rPr lang="en-US"/>
              <a:t> includes </a:t>
            </a:r>
            <a:r>
              <a:rPr lang="en-US">
                <a:latin typeface="Courier New" pitchFamily="49" charset="0"/>
              </a:rPr>
              <a:t>gl.h</a:t>
            </a:r>
            <a:r>
              <a:rPr lang="en-US"/>
              <a:t> and </a:t>
            </a:r>
            <a:r>
              <a:rPr lang="en-US">
                <a:latin typeface="Courier New" pitchFamily="49" charset="0"/>
              </a:rPr>
              <a:t>glu.h</a:t>
            </a:r>
            <a:r>
              <a:rPr lang="en-US"/>
              <a:t>. On Microsoft Windows, including </a:t>
            </a:r>
            <a:r>
              <a:rPr lang="en-US" i="1"/>
              <a:t>only</a:t>
            </a:r>
            <a:r>
              <a:rPr lang="en-US"/>
              <a:t> </a:t>
            </a:r>
            <a:r>
              <a:rPr lang="en-US">
                <a:latin typeface="Courier New" pitchFamily="49" charset="0"/>
              </a:rPr>
              <a:t>glut.h</a:t>
            </a:r>
            <a:r>
              <a:rPr lang="en-US"/>
              <a:t> is  recommended to avoid warnings about redefining Windows macros.</a:t>
            </a:r>
          </a:p>
          <a:p>
            <a:pPr lvl="1">
              <a:buFontTx/>
              <a:buChar char="•"/>
            </a:pPr>
            <a:r>
              <a:rPr lang="en-US"/>
              <a:t>  </a:t>
            </a:r>
            <a:r>
              <a:rPr lang="en-US" i="1"/>
              <a:t>Libraries</a:t>
            </a:r>
            <a:r>
              <a:rPr lang="en-US"/>
              <a:t> are the operating system dependent implementation of OpenGL on the system you’re using. Each operating system has its own set of libraries.  For Unix systems, the OpenGL library is commonly named </a:t>
            </a:r>
            <a:r>
              <a:rPr lang="en-US">
                <a:latin typeface="Courier New" pitchFamily="49" charset="0"/>
              </a:rPr>
              <a:t>libGL.so</a:t>
            </a:r>
            <a:r>
              <a:rPr lang="en-US"/>
              <a:t> and for Microsoft Windows, it’s named </a:t>
            </a:r>
            <a:r>
              <a:rPr lang="en-US">
                <a:latin typeface="Courier New" pitchFamily="49" charset="0"/>
              </a:rPr>
              <a:t>opengl32.lib</a:t>
            </a:r>
            <a:r>
              <a:rPr lang="en-US"/>
              <a:t>.</a:t>
            </a:r>
          </a:p>
          <a:p>
            <a:pPr lvl="1">
              <a:buFontTx/>
              <a:buChar char="•"/>
            </a:pPr>
            <a:r>
              <a:rPr lang="en-US"/>
              <a:t>  Finally, </a:t>
            </a:r>
            <a:r>
              <a:rPr lang="en-US" i="1"/>
              <a:t>enumerated types</a:t>
            </a:r>
            <a:r>
              <a:rPr lang="en-US"/>
              <a:t> are definitions for the basic types (i.e. float, double, int, etc.) which your program uses to store variables. To simplify platform independence for OpenGL programs, a complete set of enumerated types are defined. Use them to simplify transferring your programs to other operating systems.</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10F2DB2-3450-416A-9D2A-5FD5CC86B4B5}" type="slidenum">
              <a:rPr lang="en-US"/>
              <a:pPr/>
              <a:t>110</a:t>
            </a:fld>
            <a:endParaRPr lang="en-US"/>
          </a:p>
        </p:txBody>
      </p:sp>
      <p:sp>
        <p:nvSpPr>
          <p:cNvPr id="604162" name="Rectangle 2"/>
          <p:cNvSpPr>
            <a:spLocks noGrp="1" noRot="1" noChangeAspect="1" noChangeArrowheads="1" noTextEdit="1"/>
          </p:cNvSpPr>
          <p:nvPr>
            <p:ph type="sldImg"/>
          </p:nvPr>
        </p:nvSpPr>
        <p:spPr>
          <a:xfrm>
            <a:off x="1144588" y="685800"/>
            <a:ext cx="4568825" cy="3427413"/>
          </a:xfrm>
          <a:ln/>
        </p:spPr>
      </p:sp>
      <p:sp>
        <p:nvSpPr>
          <p:cNvPr id="604163" name="Rectangle 3"/>
          <p:cNvSpPr>
            <a:spLocks noGrp="1" noChangeArrowheads="1"/>
          </p:cNvSpPr>
          <p:nvPr>
            <p:ph type="body" idx="1"/>
          </p:nvPr>
        </p:nvSpPr>
        <p:spPr>
          <a:xfrm>
            <a:off x="914400" y="4341813"/>
            <a:ext cx="5029200" cy="4113212"/>
          </a:xfrm>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C328FCC-E5CD-432B-9C4D-C67A001CA795}" type="slidenum">
              <a:rPr lang="en-US"/>
              <a:pPr/>
              <a:t>111</a:t>
            </a:fld>
            <a:endParaRPr lang="en-US"/>
          </a:p>
        </p:txBody>
      </p:sp>
      <p:sp>
        <p:nvSpPr>
          <p:cNvPr id="606212" name="Rectangle 4"/>
          <p:cNvSpPr>
            <a:spLocks noGrp="1" noRot="1" noChangeAspect="1" noChangeArrowheads="1" noTextEdit="1"/>
          </p:cNvSpPr>
          <p:nvPr>
            <p:ph type="sldImg"/>
          </p:nvPr>
        </p:nvSpPr>
        <p:spPr>
          <a:ln/>
        </p:spPr>
      </p:sp>
      <p:sp>
        <p:nvSpPr>
          <p:cNvPr id="606213" name="Rectangle 5"/>
          <p:cNvSpPr>
            <a:spLocks noGrp="1" noChangeArrowheads="1"/>
          </p:cNvSpPr>
          <p:nvPr>
            <p:ph type="body" idx="1"/>
          </p:nvPr>
        </p:nvSpPr>
        <p:spPr/>
        <p:txBody>
          <a:bodyPr/>
          <a:lstStyle/>
          <a:p>
            <a:r>
              <a:rPr lang="en-US"/>
              <a:t>Textures and the objects being textured are rarely the same size ( in pixels ).  Filter modes determine the methods used by how texels should be expanded </a:t>
            </a:r>
            <a:br>
              <a:rPr lang="en-US"/>
            </a:br>
            <a:r>
              <a:rPr lang="en-US"/>
              <a:t>( magnification ), or shrunk ( minification ) to match a pixel’s size.  An additional technique, called mipmapping is a special instance of a minification filter.</a:t>
            </a:r>
          </a:p>
          <a:p>
            <a:r>
              <a:rPr lang="en-US"/>
              <a:t>Wrap modes determine how to process texture coordinates outside of the [0,1] range. The available modes are:</a:t>
            </a:r>
          </a:p>
          <a:p>
            <a:r>
              <a:rPr lang="en-US"/>
              <a:t>   </a:t>
            </a:r>
            <a:r>
              <a:rPr lang="en-US">
                <a:latin typeface="Courier New" pitchFamily="49" charset="0"/>
              </a:rPr>
              <a:t>GL_CLAMP </a:t>
            </a:r>
            <a:r>
              <a:rPr lang="en-US"/>
              <a:t>- clamp any values outside the range to closest valid value, </a:t>
            </a:r>
            <a:br>
              <a:rPr lang="en-US"/>
            </a:br>
            <a:r>
              <a:rPr lang="en-US"/>
              <a:t>      causing the edges of the texture to be “smeared” across the primitive</a:t>
            </a:r>
          </a:p>
          <a:p>
            <a:r>
              <a:rPr lang="en-US"/>
              <a:t>   </a:t>
            </a:r>
            <a:r>
              <a:rPr lang="en-US">
                <a:latin typeface="Courier New" pitchFamily="49" charset="0"/>
              </a:rPr>
              <a:t>GL_REPEAT</a:t>
            </a:r>
            <a:r>
              <a:rPr lang="en-US"/>
              <a:t> - use only the fractional part of the texture coordinate, causing</a:t>
            </a:r>
            <a:br>
              <a:rPr lang="en-US"/>
            </a:br>
            <a:r>
              <a:rPr lang="en-US"/>
              <a:t>      the texture to repeat across an object</a:t>
            </a:r>
          </a:p>
          <a:p>
            <a:r>
              <a:rPr lang="en-US"/>
              <a:t>Finally, the texture environment describes how a primitives fragment colors and texel colors should be combined to produce the final framebuffer color.  Depending upon the type of texture ( i.e. intensity texture vs. RGBA texture ) and the mode, pixels and texels may be simply multiplied, linearly combined, or the texel may replace the fragment’s color altogether.</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9B5BFB5-5C10-4BE2-AEF1-B626EFFF3C18}" type="slidenum">
              <a:rPr lang="en-US"/>
              <a:pPr/>
              <a:t>112</a:t>
            </a:fld>
            <a:endParaRPr lang="en-US"/>
          </a:p>
        </p:txBody>
      </p:sp>
      <p:sp>
        <p:nvSpPr>
          <p:cNvPr id="608260" name="Rectangle 4"/>
          <p:cNvSpPr>
            <a:spLocks noGrp="1" noRot="1" noChangeAspect="1" noChangeArrowheads="1" noTextEdit="1"/>
          </p:cNvSpPr>
          <p:nvPr>
            <p:ph type="sldImg"/>
          </p:nvPr>
        </p:nvSpPr>
        <p:spPr>
          <a:ln/>
        </p:spPr>
      </p:sp>
      <p:sp>
        <p:nvSpPr>
          <p:cNvPr id="608261" name="Rectangle 5"/>
          <p:cNvSpPr>
            <a:spLocks noGrp="1" noChangeArrowheads="1"/>
          </p:cNvSpPr>
          <p:nvPr>
            <p:ph type="body" idx="1"/>
          </p:nvPr>
        </p:nvSpPr>
        <p:spPr/>
        <p:txBody>
          <a:bodyPr/>
          <a:lstStyle/>
          <a:p>
            <a:r>
              <a:rPr lang="en-US"/>
              <a:t>Filter modes control how pixels are minified or magnified.  Generally a color is computed using the nearest texel or by a linear average of several texels.</a:t>
            </a:r>
          </a:p>
          <a:p>
            <a:r>
              <a:rPr lang="en-US"/>
              <a:t>The filter type, above is one of </a:t>
            </a:r>
            <a:r>
              <a:rPr lang="en-US">
                <a:latin typeface="Courier New" pitchFamily="49" charset="0"/>
              </a:rPr>
              <a:t>GL_TEXTURE_MIN_FILTER </a:t>
            </a:r>
            <a:r>
              <a:rPr lang="en-US"/>
              <a:t>or </a:t>
            </a:r>
            <a:r>
              <a:rPr lang="en-US">
                <a:latin typeface="Courier New" pitchFamily="49" charset="0"/>
              </a:rPr>
              <a:t>GL_TEXTURE_MAG_FILTER</a:t>
            </a:r>
            <a:r>
              <a:rPr lang="en-US"/>
              <a:t>.</a:t>
            </a:r>
          </a:p>
          <a:p>
            <a:r>
              <a:rPr lang="en-US"/>
              <a:t>The mode is one of  </a:t>
            </a:r>
            <a:r>
              <a:rPr lang="en-US">
                <a:latin typeface="Courier New" pitchFamily="49" charset="0"/>
              </a:rPr>
              <a:t>GL_NEAREST</a:t>
            </a:r>
            <a:r>
              <a:rPr lang="en-US"/>
              <a:t>, </a:t>
            </a:r>
            <a:r>
              <a:rPr lang="en-US">
                <a:latin typeface="Courier New" pitchFamily="49" charset="0"/>
              </a:rPr>
              <a:t>GL_LINEAR</a:t>
            </a:r>
            <a:r>
              <a:rPr lang="en-US"/>
              <a:t>, or special modes for mipmapping.  Mipmapping modes are used for minification only, and have values of:</a:t>
            </a:r>
            <a:br>
              <a:rPr lang="en-US"/>
            </a:br>
            <a:r>
              <a:rPr lang="en-US"/>
              <a:t/>
            </a:r>
            <a:br>
              <a:rPr lang="en-US"/>
            </a:br>
            <a:r>
              <a:rPr lang="en-US"/>
              <a:t>       </a:t>
            </a:r>
            <a:r>
              <a:rPr lang="en-US">
                <a:latin typeface="Courier New" pitchFamily="49" charset="0"/>
              </a:rPr>
              <a:t>GL_NEAREST_MIPMAP_NEAREST</a:t>
            </a:r>
          </a:p>
          <a:p>
            <a:r>
              <a:rPr lang="en-US">
                <a:latin typeface="Courier New" pitchFamily="49" charset="0"/>
              </a:rPr>
              <a:t>   GL_NEAREST_MIPMAP_LINEAR</a:t>
            </a:r>
          </a:p>
          <a:p>
            <a:r>
              <a:rPr lang="en-US">
                <a:latin typeface="Courier New" pitchFamily="49" charset="0"/>
              </a:rPr>
              <a:t>   GL_LINEAR_MIPMAP_NEAREST</a:t>
            </a:r>
          </a:p>
          <a:p>
            <a:r>
              <a:rPr lang="en-US">
                <a:latin typeface="Courier New" pitchFamily="49" charset="0"/>
              </a:rPr>
              <a:t>   GL_LINEAR_MIPMAP_LINEAR</a:t>
            </a:r>
          </a:p>
          <a:p>
            <a:r>
              <a:rPr lang="en-US"/>
              <a:t>Full coverage of mipmap texture filters is outside the scope of this course.</a:t>
            </a:r>
            <a:br>
              <a:rPr lang="en-US"/>
            </a:br>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0010438-A8A8-4475-8A9A-D0B2AC2AEF58}" type="slidenum">
              <a:rPr lang="en-US"/>
              <a:pPr/>
              <a:t>113</a:t>
            </a:fld>
            <a:endParaRPr lang="en-US"/>
          </a:p>
        </p:txBody>
      </p:sp>
      <p:sp>
        <p:nvSpPr>
          <p:cNvPr id="610308" name="Rectangle 4"/>
          <p:cNvSpPr>
            <a:spLocks noGrp="1" noRot="1" noChangeAspect="1" noChangeArrowheads="1" noTextEdit="1"/>
          </p:cNvSpPr>
          <p:nvPr>
            <p:ph type="sldImg"/>
          </p:nvPr>
        </p:nvSpPr>
        <p:spPr>
          <a:ln/>
        </p:spPr>
      </p:sp>
      <p:sp>
        <p:nvSpPr>
          <p:cNvPr id="610309" name="Rectangle 5"/>
          <p:cNvSpPr>
            <a:spLocks noGrp="1" noChangeArrowheads="1"/>
          </p:cNvSpPr>
          <p:nvPr>
            <p:ph type="body" idx="1"/>
          </p:nvPr>
        </p:nvSpPr>
        <p:spPr/>
        <p:txBody>
          <a:bodyPr/>
          <a:lstStyle/>
          <a:p>
            <a:r>
              <a:rPr lang="en-US"/>
              <a:t>As primitives become smaller in screen space, a texture may appear to shimmer as the minification filters creates rougher approximations.  Mipmapping is an attempt to reduce the shimmer effect by creating several approximations of the original image at lower resolutions.</a:t>
            </a:r>
          </a:p>
          <a:p>
            <a:r>
              <a:rPr lang="en-US"/>
              <a:t> Each mipmap level should have an image which is one-half the height and width of the previous level, to a minimum of one texel in either dimension.  For example, level 0 could be 32 x 8 texels.  Then level 1 would be 16 x 4; level 2 would be 8 x 2; level 3, 4 x 1; level 4, 2 x 1, and finally, level 5, 1 x 1.</a:t>
            </a:r>
          </a:p>
          <a:p>
            <a:r>
              <a:rPr lang="en-US"/>
              <a:t>The </a:t>
            </a:r>
            <a:r>
              <a:rPr lang="en-US">
                <a:latin typeface="Courier New" pitchFamily="49" charset="0"/>
              </a:rPr>
              <a:t>gluBuild*Dmipmaps() </a:t>
            </a:r>
            <a:r>
              <a:rPr lang="en-US"/>
              <a:t>routines will automatically generate each mipmap image, and call </a:t>
            </a:r>
            <a:r>
              <a:rPr lang="en-US">
                <a:latin typeface="Courier New" pitchFamily="49" charset="0"/>
              </a:rPr>
              <a:t>glTexImage*D() </a:t>
            </a:r>
            <a:r>
              <a:rPr lang="en-US"/>
              <a:t>with the appropriate level value.</a:t>
            </a:r>
          </a:p>
          <a:p>
            <a:r>
              <a:rPr lang="en-US"/>
              <a:t>OpenGL 1.2 introduces control over the minimum and maximum mipmap levels, so you don’t have to specify every mipmap level (and also add more levels, on the fly).</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03A1F22-51D9-4CF0-8F0E-89FF4E897293}" type="slidenum">
              <a:rPr lang="en-US"/>
              <a:pPr/>
              <a:t>114</a:t>
            </a:fld>
            <a:endParaRPr lang="en-US"/>
          </a:p>
        </p:txBody>
      </p:sp>
      <p:sp>
        <p:nvSpPr>
          <p:cNvPr id="612356" name="Rectangle 4"/>
          <p:cNvSpPr>
            <a:spLocks noGrp="1" noRot="1" noChangeAspect="1" noChangeArrowheads="1" noTextEdit="1"/>
          </p:cNvSpPr>
          <p:nvPr>
            <p:ph type="sldImg"/>
          </p:nvPr>
        </p:nvSpPr>
        <p:spPr>
          <a:ln/>
        </p:spPr>
      </p:sp>
      <p:sp>
        <p:nvSpPr>
          <p:cNvPr id="612357" name="Rectangle 5"/>
          <p:cNvSpPr>
            <a:spLocks noGrp="1" noChangeArrowheads="1"/>
          </p:cNvSpPr>
          <p:nvPr>
            <p:ph type="body" idx="1"/>
          </p:nvPr>
        </p:nvSpPr>
        <p:spPr/>
        <p:txBody>
          <a:bodyPr/>
          <a:lstStyle/>
          <a:p>
            <a:r>
              <a:rPr lang="en-US"/>
              <a:t>Wrap mode determines what should happen if a texture coordinate lies outside of the [0,1] range. If the </a:t>
            </a:r>
            <a:r>
              <a:rPr lang="en-US">
                <a:latin typeface="Courier New" pitchFamily="49" charset="0"/>
              </a:rPr>
              <a:t>GL_REPEAT </a:t>
            </a:r>
            <a:r>
              <a:rPr lang="en-US"/>
              <a:t>wrap mode is used, for texture coordinate values less than zero or greater than one, the integer is ignored and only the fractional value is used.</a:t>
            </a:r>
          </a:p>
          <a:p>
            <a:r>
              <a:rPr lang="en-US"/>
              <a:t>If the </a:t>
            </a:r>
            <a:r>
              <a:rPr lang="en-US">
                <a:latin typeface="Courier New" pitchFamily="49" charset="0"/>
              </a:rPr>
              <a:t>GL_CLAMP </a:t>
            </a:r>
            <a:r>
              <a:rPr lang="en-US"/>
              <a:t>wrap mode is used, the texture value at the extreme (either 0 or 1) is used.</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7FA8240-3BF1-43D9-974B-F01B4E3985F0}" type="slidenum">
              <a:rPr lang="en-US"/>
              <a:pPr/>
              <a:t>115</a:t>
            </a:fld>
            <a:endParaRPr lang="en-US"/>
          </a:p>
        </p:txBody>
      </p:sp>
      <p:sp>
        <p:nvSpPr>
          <p:cNvPr id="614404" name="Rectangle 4"/>
          <p:cNvSpPr>
            <a:spLocks noGrp="1" noRot="1" noChangeAspect="1" noChangeArrowheads="1" noTextEdit="1"/>
          </p:cNvSpPr>
          <p:nvPr>
            <p:ph type="sldImg"/>
          </p:nvPr>
        </p:nvSpPr>
        <p:spPr>
          <a:ln/>
        </p:spPr>
      </p:sp>
      <p:sp>
        <p:nvSpPr>
          <p:cNvPr id="614405" name="Rectangle 5"/>
          <p:cNvSpPr>
            <a:spLocks noGrp="1" noChangeArrowheads="1"/>
          </p:cNvSpPr>
          <p:nvPr>
            <p:ph type="body" idx="1"/>
          </p:nvPr>
        </p:nvSpPr>
        <p:spPr/>
        <p:txBody>
          <a:bodyPr/>
          <a:lstStyle/>
          <a:p>
            <a:r>
              <a:rPr lang="en-US"/>
              <a:t>The texture mode determines how texels and fragment colors are combined.  The most common modes are:</a:t>
            </a:r>
          </a:p>
          <a:p>
            <a:pPr lvl="1"/>
            <a:r>
              <a:rPr lang="en-US">
                <a:latin typeface="Courier New" pitchFamily="49" charset="0"/>
              </a:rPr>
              <a:t>GL_MODULATE </a:t>
            </a:r>
            <a:r>
              <a:rPr lang="en-US"/>
              <a:t>- multiply texel and fragment color</a:t>
            </a:r>
          </a:p>
          <a:p>
            <a:pPr lvl="1"/>
            <a:r>
              <a:rPr lang="en-US">
                <a:latin typeface="Courier New" pitchFamily="49" charset="0"/>
              </a:rPr>
              <a:t>GL_BLEND </a:t>
            </a:r>
            <a:r>
              <a:rPr lang="en-US"/>
              <a:t>- linearly blend texel, fragment, env color</a:t>
            </a:r>
          </a:p>
          <a:p>
            <a:pPr lvl="1"/>
            <a:r>
              <a:rPr lang="en-US">
                <a:latin typeface="Courier New" pitchFamily="49" charset="0"/>
              </a:rPr>
              <a:t>GL_REPLACE </a:t>
            </a:r>
            <a:r>
              <a:rPr lang="en-US"/>
              <a:t>- replace fragment’s color with texel</a:t>
            </a:r>
          </a:p>
          <a:p>
            <a:r>
              <a:rPr lang="en-US"/>
              <a:t>If prop is </a:t>
            </a:r>
            <a:r>
              <a:rPr lang="en-US">
                <a:latin typeface="Courier New" pitchFamily="49" charset="0"/>
              </a:rPr>
              <a:t>GL_TEXTURE_ENV_COLOR</a:t>
            </a:r>
            <a:r>
              <a:rPr lang="en-US"/>
              <a:t>, param is an array of four floating point values representing the color to be used with the </a:t>
            </a:r>
            <a:r>
              <a:rPr lang="en-US">
                <a:latin typeface="Courier New" pitchFamily="49" charset="0"/>
              </a:rPr>
              <a:t>GL_BLEND </a:t>
            </a:r>
            <a:r>
              <a:rPr lang="en-US"/>
              <a:t>texture function.</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D6057F8-7817-47B8-9FC4-A93A3A2062E1}" type="slidenum">
              <a:rPr lang="en-US"/>
              <a:pPr/>
              <a:t>116</a:t>
            </a:fld>
            <a:endParaRPr lang="en-US"/>
          </a:p>
        </p:txBody>
      </p:sp>
      <p:sp>
        <p:nvSpPr>
          <p:cNvPr id="616452" name="Rectangle 4"/>
          <p:cNvSpPr>
            <a:spLocks noGrp="1" noRot="1" noChangeAspect="1" noChangeArrowheads="1" noTextEdit="1"/>
          </p:cNvSpPr>
          <p:nvPr>
            <p:ph type="sldImg"/>
          </p:nvPr>
        </p:nvSpPr>
        <p:spPr>
          <a:ln/>
        </p:spPr>
      </p:sp>
      <p:sp>
        <p:nvSpPr>
          <p:cNvPr id="616453" name="Rectangle 5"/>
          <p:cNvSpPr>
            <a:spLocks noGrp="1" noChangeArrowheads="1"/>
          </p:cNvSpPr>
          <p:nvPr>
            <p:ph type="body" idx="1"/>
          </p:nvPr>
        </p:nvSpPr>
        <p:spPr/>
        <p:txBody>
          <a:bodyPr/>
          <a:lstStyle/>
          <a:p>
            <a:r>
              <a:rPr lang="en-US"/>
              <a:t>An OpenGL implementation may chose to ignore hints.</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D8C0F20-8C62-469B-8BD7-B9E45143FFF8}" type="slidenum">
              <a:rPr lang="en-US"/>
              <a:pPr/>
              <a:t>117</a:t>
            </a:fld>
            <a:endParaRPr lang="en-US"/>
          </a:p>
        </p:txBody>
      </p:sp>
      <p:sp>
        <p:nvSpPr>
          <p:cNvPr id="618500" name="Rectangle 4"/>
          <p:cNvSpPr>
            <a:spLocks noGrp="1" noRot="1" noChangeAspect="1" noChangeArrowheads="1" noTextEdit="1"/>
          </p:cNvSpPr>
          <p:nvPr>
            <p:ph type="sldImg"/>
          </p:nvPr>
        </p:nvSpPr>
        <p:spPr>
          <a:ln/>
        </p:spPr>
      </p:sp>
      <p:sp>
        <p:nvSpPr>
          <p:cNvPr id="618501" name="Rectangle 5"/>
          <p:cNvSpPr>
            <a:spLocks noGrp="1" noChangeArrowheads="1"/>
          </p:cNvSpPr>
          <p:nvPr>
            <p:ph type="body" idx="1"/>
          </p:nvPr>
        </p:nvSpPr>
        <p:spPr/>
        <p:txBody>
          <a:bodyPr/>
          <a:lstStyle/>
          <a:p>
            <a:r>
              <a:rPr lang="en-US"/>
              <a:t>GLint proxyComponents;</a:t>
            </a:r>
          </a:p>
          <a:p>
            <a:r>
              <a:rPr lang="en-US">
                <a:latin typeface="Courier New" pitchFamily="49" charset="0"/>
              </a:rPr>
              <a:t>glTexImage2D(GL_PROXY_TEXTURE_2D, 0, GL_RGBA8, 64, 64, 0, GL_RGBA, GL_UNSIGNED_BYTE, NULL);</a:t>
            </a:r>
          </a:p>
          <a:p>
            <a:r>
              <a:rPr lang="en-US">
                <a:latin typeface="Courier New" pitchFamily="49" charset="0"/>
              </a:rPr>
              <a:t>glGetTexLevelParameteriv(GL_PROXY_TEXTURE_2D, 0, GL_TEXTURE_COMPONENTS, &amp;proxyComponents);</a:t>
            </a:r>
          </a:p>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0A04BBE-BB2E-40D4-9321-DF1CBC820708}" type="slidenum">
              <a:rPr lang="en-US"/>
              <a:pPr/>
              <a:t>118</a:t>
            </a:fld>
            <a:endParaRPr lang="en-US"/>
          </a:p>
        </p:txBody>
      </p:sp>
      <p:sp>
        <p:nvSpPr>
          <p:cNvPr id="620548" name="Rectangle 4"/>
          <p:cNvSpPr>
            <a:spLocks noGrp="1" noRot="1" noChangeAspect="1" noChangeArrowheads="1" noTextEdit="1"/>
          </p:cNvSpPr>
          <p:nvPr>
            <p:ph type="sldImg"/>
          </p:nvPr>
        </p:nvSpPr>
        <p:spPr>
          <a:ln/>
        </p:spPr>
      </p:sp>
      <p:sp>
        <p:nvSpPr>
          <p:cNvPr id="620549" name="Rectangle 5"/>
          <p:cNvSpPr>
            <a:spLocks noGrp="1" noChangeArrowheads="1"/>
          </p:cNvSpPr>
          <p:nvPr>
            <p:ph type="body" idx="1"/>
          </p:nvPr>
        </p:nvSpPr>
        <p:spPr/>
        <p:txBody>
          <a:bodyPr/>
          <a:lstStyle/>
          <a:p>
            <a:r>
              <a:rPr lang="en-US"/>
              <a:t>Query for residency of an array of texture objects:</a:t>
            </a:r>
          </a:p>
          <a:p>
            <a:r>
              <a:rPr lang="en-US">
                <a:latin typeface="Courier New" pitchFamily="49" charset="0"/>
              </a:rPr>
              <a:t>GLboolean glAreTexturesResident(GLsizei n, </a:t>
            </a:r>
            <a:br>
              <a:rPr lang="en-US">
                <a:latin typeface="Courier New" pitchFamily="49" charset="0"/>
              </a:rPr>
            </a:br>
            <a:r>
              <a:rPr lang="en-US">
                <a:latin typeface="Courier New" pitchFamily="49" charset="0"/>
              </a:rPr>
              <a:t>   Gluint *texNums, GLboolean *residences)</a:t>
            </a:r>
          </a:p>
          <a:p>
            <a:r>
              <a:rPr lang="en-US"/>
              <a:t>Set priority numbers for an array of texture objects:</a:t>
            </a:r>
          </a:p>
          <a:p>
            <a:r>
              <a:rPr lang="en-US">
                <a:latin typeface="Courier New" pitchFamily="49" charset="0"/>
              </a:rPr>
              <a:t>glPrioritizeTextures(GLsizei n, GLuint *texNums,</a:t>
            </a:r>
            <a:br>
              <a:rPr lang="en-US">
                <a:latin typeface="Courier New" pitchFamily="49" charset="0"/>
              </a:rPr>
            </a:br>
            <a:r>
              <a:rPr lang="en-US">
                <a:latin typeface="Courier New" pitchFamily="49" charset="0"/>
              </a:rPr>
              <a:t>   GLclampf *priorities)</a:t>
            </a:r>
            <a:endParaRPr lang="en-US"/>
          </a:p>
          <a:p>
            <a:r>
              <a:rPr lang="en-US"/>
              <a:t>Lower priority numbers mean that, in a crunch, these texture objects will be more likely to be moved out of the working set.</a:t>
            </a:r>
          </a:p>
          <a:p>
            <a:r>
              <a:rPr lang="en-US"/>
              <a:t>One common strategy is avoid prioritization, because many implementations will automatically implement an LRU (least recently used) scheme, when removing textures from the working set.</a:t>
            </a:r>
          </a:p>
          <a:p>
            <a:r>
              <a:rPr lang="en-US"/>
              <a:t>If there is no high-performance working set, then all texture objects are considered to be resident.</a:t>
            </a:r>
          </a:p>
          <a:p>
            <a:r>
              <a:rPr lang="en-US"/>
              <a:t> </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6B46801-7A1B-4A51-8BF3-C72F350A0DEC}" type="slidenum">
              <a:rPr lang="en-US"/>
              <a:pPr/>
              <a:t>119</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E077945-37DD-4DEA-907C-C15535686FA6}" type="slidenum">
              <a:rPr lang="en-US"/>
              <a:pPr/>
              <a:t>12</a:t>
            </a:fld>
            <a:endParaRPr 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r>
              <a:rPr lang="en-US"/>
              <a:t>Here’s the basic structure that we’ll be using in our applications. This is generally what you’d do in your own OpenGL applications.</a:t>
            </a:r>
          </a:p>
          <a:p>
            <a:r>
              <a:rPr lang="en-US"/>
              <a:t>The steps are:</a:t>
            </a:r>
          </a:p>
          <a:p>
            <a:r>
              <a:rPr lang="en-US"/>
              <a:t>   1) Choose the type of window that you need for your application and initialize it.</a:t>
            </a:r>
          </a:p>
          <a:p>
            <a:r>
              <a:rPr lang="en-US"/>
              <a:t>   2) Initialize any OpenGL state that you don’t need to change every frame of your program. This might include things like the background color, light positions and texture maps.</a:t>
            </a:r>
          </a:p>
          <a:p>
            <a:r>
              <a:rPr lang="en-US"/>
              <a:t>   3) Register the </a:t>
            </a:r>
            <a:r>
              <a:rPr lang="en-US" i="1"/>
              <a:t>callback</a:t>
            </a:r>
            <a:r>
              <a:rPr lang="en-US"/>
              <a:t> functions that you’ll need. Callbacks are routines you write that GLUT calls when a certain sequence of events occurs, like the window needing to be refreshed, or the user moving the mouse. The most important callback function is the one to render your scene, which we’ll discuss in a few slides.</a:t>
            </a:r>
          </a:p>
          <a:p>
            <a:r>
              <a:rPr lang="en-US"/>
              <a:t>   4) Enter the main event processing loop. This is where your application receives events, and schedules when callback functions are called.</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ED57E1D-F381-4803-A8B1-4D685B9ECE2A}" type="slidenum">
              <a:rPr lang="en-US"/>
              <a:pPr/>
              <a:t>120</a:t>
            </a:fld>
            <a:endParaRPr 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C654C54-C88B-4033-ADD3-8F4D29FDC305}" type="slidenum">
              <a:rPr lang="en-US"/>
              <a:pPr/>
              <a:t>121</a:t>
            </a:fld>
            <a:endParaRPr lang="en-US"/>
          </a:p>
        </p:txBody>
      </p:sp>
      <p:sp>
        <p:nvSpPr>
          <p:cNvPr id="626690"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626691"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If display lists are shared, texture objects are also shared. </a:t>
            </a:r>
          </a:p>
          <a:p>
            <a:r>
              <a:rPr lang="en-US"/>
              <a:t>To share display lists among graphics contexts in the X Window System, use the </a:t>
            </a:r>
            <a:r>
              <a:rPr lang="en-US" sz="1000">
                <a:latin typeface="Courier New" pitchFamily="49" charset="0"/>
              </a:rPr>
              <a:t>glXCreateContext()</a:t>
            </a:r>
            <a:r>
              <a:rPr lang="en-US"/>
              <a:t> routine. </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5BC8814-F591-4BCD-A1F2-406B8D46A5F0}" type="slidenum">
              <a:rPr lang="en-US"/>
              <a:pPr/>
              <a:t>122</a:t>
            </a:fld>
            <a:endParaRPr lang="en-US"/>
          </a:p>
        </p:txBody>
      </p:sp>
      <p:sp>
        <p:nvSpPr>
          <p:cNvPr id="628738" name="Rectangle 2"/>
          <p:cNvSpPr>
            <a:spLocks noGrp="1" noRot="1" noChangeAspect="1" noChangeArrowheads="1" noTextEdit="1"/>
          </p:cNvSpPr>
          <p:nvPr>
            <p:ph type="sldImg"/>
          </p:nvPr>
        </p:nvSpPr>
        <p:spPr>
          <a:xfrm>
            <a:off x="1144588" y="685800"/>
            <a:ext cx="4568825" cy="3427413"/>
          </a:xfrm>
          <a:ln/>
        </p:spPr>
      </p:sp>
      <p:sp>
        <p:nvSpPr>
          <p:cNvPr id="628739" name="Rectangle 3"/>
          <p:cNvSpPr>
            <a:spLocks noGrp="1" noChangeArrowheads="1"/>
          </p:cNvSpPr>
          <p:nvPr>
            <p:ph type="body" idx="1"/>
          </p:nvPr>
        </p:nvSpPr>
        <p:spPr>
          <a:xfrm>
            <a:off x="914400" y="4341813"/>
            <a:ext cx="5029200" cy="4113212"/>
          </a:xfrm>
        </p:spPr>
        <p:txBody>
          <a:bodyPr/>
          <a:lstStyle/>
          <a:p>
            <a:r>
              <a:rPr lang="en-US"/>
              <a:t>In immediate mode, primitives (vertices, pixels) flow through the system and produce images. These data are lost. New images are created by reexecuting the display function and regenerating the primitives.</a:t>
            </a:r>
          </a:p>
          <a:p>
            <a:r>
              <a:rPr lang="en-US"/>
              <a:t>In retained mode, the primitives are stored in a display list (in “compiled” form). Images can be recreated by “executing” the display list. Even without a network between the server and client, display lists should be more efficient than repeated executions of the display function.</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5B86B22-CD77-4DD9-9D89-55578BC53641}" type="slidenum">
              <a:rPr lang="en-US"/>
              <a:pPr/>
              <a:t>123</a:t>
            </a:fld>
            <a:endParaRPr lang="en-US"/>
          </a:p>
        </p:txBody>
      </p:sp>
      <p:sp>
        <p:nvSpPr>
          <p:cNvPr id="630786"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630787"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Instead of </a:t>
            </a:r>
            <a:r>
              <a:rPr lang="en-US">
                <a:latin typeface="Courier New" pitchFamily="49" charset="0"/>
              </a:rPr>
              <a:t>GL_COMPILE</a:t>
            </a:r>
            <a:r>
              <a:rPr lang="en-US"/>
              <a:t>, </a:t>
            </a:r>
            <a:r>
              <a:rPr lang="en-US" sz="1000">
                <a:latin typeface="Courier New" pitchFamily="49" charset="0"/>
              </a:rPr>
              <a:t>glNewList</a:t>
            </a:r>
            <a:r>
              <a:rPr lang="en-US"/>
              <a:t> also accepts the constant </a:t>
            </a:r>
            <a:r>
              <a:rPr lang="en-US">
                <a:latin typeface="Courier New" pitchFamily="49" charset="0"/>
              </a:rPr>
              <a:t>GL_COMPILE_AND_EXECUTE</a:t>
            </a:r>
            <a:r>
              <a:rPr lang="en-US"/>
              <a:t>, which both creates and executes a display list.</a:t>
            </a:r>
          </a:p>
          <a:p>
            <a:r>
              <a:rPr lang="en-US"/>
              <a:t>If a new list is created with the same identifying number as an existing display list, the old list is replaced with the new calls. No error occurs.</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B6B0250-D481-4C7A-AAA9-DD57EA83F36C}" type="slidenum">
              <a:rPr lang="en-US"/>
              <a:pPr/>
              <a:t>124</a:t>
            </a:fld>
            <a:endParaRPr lang="en-US"/>
          </a:p>
        </p:txBody>
      </p:sp>
      <p:sp>
        <p:nvSpPr>
          <p:cNvPr id="632834"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632835" name="Rectangle 3"/>
          <p:cNvSpPr>
            <a:spLocks noGrp="1" noChangeArrowheads="1"/>
          </p:cNvSpPr>
          <p:nvPr>
            <p:ph type="body" idx="1"/>
          </p:nvPr>
        </p:nvSpPr>
        <p:spPr>
          <a:xfrm>
            <a:off x="914400" y="4267200"/>
            <a:ext cx="5486400" cy="4189413"/>
          </a:xfrm>
          <a:noFill/>
          <a:ln/>
        </p:spPr>
        <p:txBody>
          <a:bodyPr lIns="92075" tIns="46038" rIns="92075" bIns="46038"/>
          <a:lstStyle/>
          <a:p>
            <a:pPr>
              <a:tabLst>
                <a:tab pos="1485900" algn="l"/>
                <a:tab pos="2971800" algn="l"/>
              </a:tabLst>
            </a:pPr>
            <a:r>
              <a:rPr lang="en-US"/>
              <a:t>Some routines cannot be stored in a display list. Here are some of them:</a:t>
            </a:r>
          </a:p>
          <a:p>
            <a:pPr>
              <a:tabLst>
                <a:tab pos="1485900" algn="l"/>
                <a:tab pos="2971800" algn="l"/>
              </a:tabLst>
            </a:pPr>
            <a:r>
              <a:rPr lang="en-US"/>
              <a:t>all </a:t>
            </a:r>
            <a:r>
              <a:rPr lang="en-US">
                <a:latin typeface="Courier New" pitchFamily="49" charset="0"/>
              </a:rPr>
              <a:t>glGet* </a:t>
            </a:r>
            <a:r>
              <a:rPr lang="en-US"/>
              <a:t>routines</a:t>
            </a:r>
          </a:p>
          <a:p>
            <a:pPr>
              <a:tabLst>
                <a:tab pos="1485900" algn="l"/>
                <a:tab pos="2971800" algn="l"/>
              </a:tabLst>
            </a:pPr>
            <a:r>
              <a:rPr lang="en-US">
                <a:latin typeface="Courier New" pitchFamily="49" charset="0"/>
              </a:rPr>
              <a:t>glIs* </a:t>
            </a:r>
            <a:r>
              <a:rPr lang="en-US"/>
              <a:t>routines</a:t>
            </a:r>
            <a:r>
              <a:rPr lang="en-US">
                <a:latin typeface="Courier New" pitchFamily="49" charset="0"/>
              </a:rPr>
              <a:t> (e.g., glIsEnabled, glIsList, glIsTexture)</a:t>
            </a:r>
          </a:p>
          <a:p>
            <a:pPr>
              <a:tabLst>
                <a:tab pos="1485900" algn="l"/>
                <a:tab pos="2971800" algn="l"/>
              </a:tabLst>
            </a:pPr>
            <a:r>
              <a:rPr lang="en-US">
                <a:latin typeface="Courier New" pitchFamily="49" charset="0"/>
              </a:rPr>
              <a:t>glGenLists	glDeleteLists	glFeedbackBuffer</a:t>
            </a:r>
          </a:p>
          <a:p>
            <a:pPr>
              <a:tabLst>
                <a:tab pos="1485900" algn="l"/>
                <a:tab pos="2971800" algn="l"/>
              </a:tabLst>
            </a:pPr>
            <a:r>
              <a:rPr lang="en-US">
                <a:latin typeface="Courier New" pitchFamily="49" charset="0"/>
              </a:rPr>
              <a:t>glSelectBuffer	glRenderMode	glVertexPointer</a:t>
            </a:r>
          </a:p>
          <a:p>
            <a:pPr>
              <a:tabLst>
                <a:tab pos="1485900" algn="l"/>
                <a:tab pos="2971800" algn="l"/>
              </a:tabLst>
            </a:pPr>
            <a:r>
              <a:rPr lang="en-US">
                <a:latin typeface="Courier New" pitchFamily="49" charset="0"/>
              </a:rPr>
              <a:t>glNormalPointer	glColorPointer	glIndexPointer</a:t>
            </a:r>
          </a:p>
          <a:p>
            <a:pPr>
              <a:tabLst>
                <a:tab pos="1485900" algn="l"/>
                <a:tab pos="2971800" algn="l"/>
              </a:tabLst>
            </a:pPr>
            <a:r>
              <a:rPr lang="en-US">
                <a:latin typeface="Courier New" pitchFamily="49" charset="0"/>
              </a:rPr>
              <a:t>glReadPixels	glPixelStore	glGenTextures</a:t>
            </a:r>
          </a:p>
          <a:p>
            <a:pPr>
              <a:tabLst>
                <a:tab pos="1485900" algn="l"/>
                <a:tab pos="2971800" algn="l"/>
              </a:tabLst>
            </a:pPr>
            <a:r>
              <a:rPr lang="en-US">
                <a:latin typeface="Courier New" pitchFamily="49" charset="0"/>
              </a:rPr>
              <a:t>glTexCoordPointer	glEdgeFlagPointer</a:t>
            </a:r>
          </a:p>
          <a:p>
            <a:pPr>
              <a:tabLst>
                <a:tab pos="1485900" algn="l"/>
                <a:tab pos="2971800" algn="l"/>
              </a:tabLst>
            </a:pPr>
            <a:r>
              <a:rPr lang="en-US">
                <a:latin typeface="Courier New" pitchFamily="49" charset="0"/>
              </a:rPr>
              <a:t>glEnableClientState	glDisableClientState</a:t>
            </a:r>
          </a:p>
          <a:p>
            <a:pPr>
              <a:tabLst>
                <a:tab pos="1485900" algn="l"/>
                <a:tab pos="2971800" algn="l"/>
              </a:tabLst>
            </a:pPr>
            <a:r>
              <a:rPr lang="en-US">
                <a:latin typeface="Courier New" pitchFamily="49" charset="0"/>
              </a:rPr>
              <a:t>glDeleteTextures		glAreTexturesResident</a:t>
            </a:r>
          </a:p>
          <a:p>
            <a:pPr>
              <a:tabLst>
                <a:tab pos="1485900" algn="l"/>
                <a:tab pos="2971800" algn="l"/>
              </a:tabLst>
            </a:pPr>
            <a:r>
              <a:rPr lang="en-US">
                <a:latin typeface="Courier New" pitchFamily="49" charset="0"/>
              </a:rPr>
              <a:t>glFlush	glFinish</a:t>
            </a:r>
          </a:p>
          <a:p>
            <a:pPr>
              <a:tabLst>
                <a:tab pos="1485900" algn="l"/>
                <a:tab pos="2971800" algn="l"/>
              </a:tabLst>
            </a:pPr>
            <a:r>
              <a:rPr lang="en-US"/>
              <a:t>If there is an attempt to store any of these routines in a display list, the routine is executed in immediate mode. No error occurs.</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6A24893-7D45-41D4-A266-D0937A4BCD20}" type="slidenum">
              <a:rPr lang="en-US"/>
              <a:pPr/>
              <a:t>125</a:t>
            </a:fld>
            <a:endParaRPr lang="en-US"/>
          </a:p>
        </p:txBody>
      </p:sp>
      <p:sp>
        <p:nvSpPr>
          <p:cNvPr id="634882" name="Rectangle 2"/>
          <p:cNvSpPr>
            <a:spLocks noGrp="1" noRot="1" noChangeAspect="1" noChangeArrowheads="1" noTextEdit="1"/>
          </p:cNvSpPr>
          <p:nvPr>
            <p:ph type="sldImg"/>
          </p:nvPr>
        </p:nvSpPr>
        <p:spPr>
          <a:xfrm>
            <a:off x="1144588" y="685800"/>
            <a:ext cx="4568825" cy="3427413"/>
          </a:xfrm>
          <a:ln/>
        </p:spPr>
      </p:sp>
      <p:sp>
        <p:nvSpPr>
          <p:cNvPr id="634883" name="Rectangle 3"/>
          <p:cNvSpPr>
            <a:spLocks noGrp="1" noChangeArrowheads="1"/>
          </p:cNvSpPr>
          <p:nvPr>
            <p:ph type="body" idx="1"/>
          </p:nvPr>
        </p:nvSpPr>
        <p:spPr>
          <a:xfrm>
            <a:off x="914400" y="4341813"/>
            <a:ext cx="5029200" cy="4113212"/>
          </a:xfrm>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9E8E826-ACFD-411B-B63E-2E3C552F6420}" type="slidenum">
              <a:rPr lang="en-US"/>
              <a:pPr/>
              <a:t>126</a:t>
            </a:fld>
            <a:endParaRPr lang="en-US"/>
          </a:p>
        </p:txBody>
      </p:sp>
      <p:sp>
        <p:nvSpPr>
          <p:cNvPr id="636930"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636931" name="Rectangle 3"/>
          <p:cNvSpPr>
            <a:spLocks noGrp="1" noChangeArrowheads="1"/>
          </p:cNvSpPr>
          <p:nvPr>
            <p:ph type="body" idx="1"/>
          </p:nvPr>
        </p:nvSpPr>
        <p:spPr>
          <a:noFill/>
          <a:ln/>
        </p:spPr>
        <p:txBody>
          <a:bodyPr lIns="92426" tIns="45430" rIns="92426" bIns="45430"/>
          <a:lstStyle/>
          <a:p>
            <a:r>
              <a:rPr lang="en-US"/>
              <a:t>In addition to specifying vertices one at a time using </a:t>
            </a:r>
            <a:r>
              <a:rPr lang="en-US">
                <a:latin typeface="Courier New" pitchFamily="49" charset="0"/>
              </a:rPr>
              <a:t>glVertex*()</a:t>
            </a:r>
            <a:r>
              <a:rPr lang="en-US"/>
              <a:t>,  OpenGL supports the use of arrays, which allows you to pass an array of vertices, lighting normals, colors, edge flags, or texture coordinates. This is very useful for systems where function calls are computationally expensive.  Additionally, the OpenGL implementation may be able to optimize the processing of arrays.</a:t>
            </a:r>
          </a:p>
          <a:p>
            <a:r>
              <a:rPr lang="en-US"/>
              <a:t>OpenGL evaluators, which automate the evaluation of the Bernstein polynomials, allow curves and surfaces to be expressed algebraically.  They are the underlying implementation of the OpenGL Utility Library’s NURBS implementation.</a:t>
            </a:r>
          </a:p>
          <a:p>
            <a:r>
              <a:rPr lang="en-US"/>
              <a:t>Finally, the OpenGL Utility Library also has calls for generating polygonal representation of quadric objects.  The calls can also generate lighting normals and texture coordinates for the quadric objects.</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DBE83A6-707B-4B9C-A5D0-D59218115965}" type="slidenum">
              <a:rPr lang="en-US"/>
              <a:pPr/>
              <a:t>127</a:t>
            </a:fld>
            <a:endParaRPr lang="en-US"/>
          </a:p>
        </p:txBody>
      </p:sp>
      <p:sp>
        <p:nvSpPr>
          <p:cNvPr id="638978"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638979" name="Rectangle 3"/>
          <p:cNvSpPr>
            <a:spLocks noGrp="1" noChangeArrowheads="1"/>
          </p:cNvSpPr>
          <p:nvPr>
            <p:ph type="body" idx="1"/>
          </p:nvPr>
        </p:nvSpPr>
        <p:spPr>
          <a:noFill/>
          <a:ln/>
        </p:spPr>
        <p:txBody>
          <a:bodyPr lIns="92426" tIns="45430" rIns="92426" bIns="45430"/>
          <a:lstStyle/>
          <a:p>
            <a:r>
              <a:rPr lang="en-US" i="1"/>
              <a:t>Vertex Arrays</a:t>
            </a:r>
            <a:r>
              <a:rPr lang="en-US"/>
              <a:t> allow vertices, and their attributes to be specified in chunks, which reduces the need for sending single vertices and their attributes one call at a time.  This is a useful optimization technique, as well as usually simplifying storage of polygonal models.</a:t>
            </a:r>
          </a:p>
          <a:p>
            <a:r>
              <a:rPr lang="en-US">
                <a:latin typeface="Courier New" pitchFamily="49" charset="0"/>
              </a:rPr>
              <a:t>glInterleavedArrays()</a:t>
            </a:r>
            <a:r>
              <a:rPr lang="en-US"/>
              <a:t> is a specialized command which substitutes for both calls to </a:t>
            </a:r>
            <a:r>
              <a:rPr lang="en-US">
                <a:latin typeface="Courier New" pitchFamily="49" charset="0"/>
              </a:rPr>
              <a:t>gl*Pointer()</a:t>
            </a:r>
            <a:r>
              <a:rPr lang="en-US"/>
              <a:t> and </a:t>
            </a:r>
            <a:r>
              <a:rPr lang="en-US">
                <a:latin typeface="Courier New" pitchFamily="49" charset="0"/>
              </a:rPr>
              <a:t>glEnableClientState(*).</a:t>
            </a:r>
            <a:endParaRPr lang="en-US"/>
          </a:p>
          <a:p>
            <a:r>
              <a:rPr lang="en-US"/>
              <a:t>When OpenGL processes the arrays, any enabled array is used for rendering. There are three methods for rendering using vertex arrays:</a:t>
            </a:r>
          </a:p>
          <a:p>
            <a:r>
              <a:rPr lang="en-US"/>
              <a:t>One way is the </a:t>
            </a:r>
            <a:r>
              <a:rPr lang="en-US">
                <a:latin typeface="Courier New" pitchFamily="49" charset="0"/>
              </a:rPr>
              <a:t>glDrawArrays()</a:t>
            </a:r>
            <a:r>
              <a:rPr lang="en-US"/>
              <a:t> routine, which will render the specified primitive type by processing </a:t>
            </a:r>
            <a:r>
              <a:rPr lang="en-US" i="1"/>
              <a:t>numVerts</a:t>
            </a:r>
            <a:r>
              <a:rPr lang="en-US"/>
              <a:t> consecutive data elements from the enabled arrays. </a:t>
            </a:r>
          </a:p>
          <a:p>
            <a:r>
              <a:rPr lang="en-US"/>
              <a:t>A second way is </a:t>
            </a:r>
            <a:r>
              <a:rPr lang="en-US">
                <a:latin typeface="Courier New" pitchFamily="49" charset="0"/>
              </a:rPr>
              <a:t>glDrawElements(),</a:t>
            </a:r>
            <a:r>
              <a:rPr lang="en-US"/>
              <a:t> which allows indirect indexing of data elements in the enabled arrays.  This allows shared data elements to be specified only once in the arrays, but be accessed numerous times.</a:t>
            </a:r>
          </a:p>
          <a:p>
            <a:r>
              <a:rPr lang="en-US"/>
              <a:t>Another way is </a:t>
            </a:r>
            <a:r>
              <a:rPr lang="en-US">
                <a:latin typeface="Courier New" pitchFamily="49" charset="0"/>
              </a:rPr>
              <a:t>glArrayElement()</a:t>
            </a:r>
            <a:r>
              <a:rPr lang="en-US"/>
              <a:t>, which processes a single set of data elements from all activated arrays. As compared to the previous two commands above, </a:t>
            </a:r>
            <a:r>
              <a:rPr lang="en-US">
                <a:latin typeface="Courier New" pitchFamily="49" charset="0"/>
              </a:rPr>
              <a:t>glArrayElement()</a:t>
            </a:r>
            <a:r>
              <a:rPr lang="en-US"/>
              <a:t> must appear between a </a:t>
            </a:r>
            <a:r>
              <a:rPr lang="en-US">
                <a:latin typeface="Courier New" pitchFamily="49" charset="0"/>
              </a:rPr>
              <a:t>glBegin()</a:t>
            </a:r>
            <a:r>
              <a:rPr lang="en-US"/>
              <a:t> / </a:t>
            </a:r>
            <a:r>
              <a:rPr lang="en-US">
                <a:latin typeface="Courier New" pitchFamily="49" charset="0"/>
              </a:rPr>
              <a:t>glEnd()</a:t>
            </a:r>
            <a:r>
              <a:rPr lang="en-US"/>
              <a:t> pair.</a:t>
            </a:r>
          </a:p>
          <a:p>
            <a:r>
              <a:rPr lang="en-US"/>
              <a:t>For more information on vertex arrays, see chapter 2 of the OpenGL Programming Guide.</a:t>
            </a:r>
          </a:p>
          <a:p>
            <a:endParaRPr lang="en-US"/>
          </a:p>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43C6B39-001D-4070-9FD4-EB34D2A9BCB9}" type="slidenum">
              <a:rPr lang="en-US"/>
              <a:pPr/>
              <a:t>128</a:t>
            </a:fld>
            <a:endParaRPr lang="en-U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r>
              <a:rPr lang="en-US"/>
              <a:t>Display lists and vertex arrays are principally performance enhancements.  On some systems, they may provide better OpenGL performance than immediate mode because of reduced function call overhead or better data organization.</a:t>
            </a:r>
          </a:p>
          <a:p>
            <a:r>
              <a:rPr lang="en-US"/>
              <a:t>Display lists can also be used to group similar sets of OpenGL commands, like multiple calls to </a:t>
            </a:r>
            <a:r>
              <a:rPr lang="en-US">
                <a:latin typeface="Courier New" pitchFamily="49" charset="0"/>
              </a:rPr>
              <a:t>glMaterial()</a:t>
            </a:r>
            <a:r>
              <a:rPr lang="en-US"/>
              <a:t> to set up the parameters for a particular object.  In addition for applications which have multiple OpenGL contexts, display lists can be shared across contexts for less memory usage.</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F1084EC-62C5-4800-9C20-A007303C70E3}" type="slidenum">
              <a:rPr lang="en-US"/>
              <a:pPr/>
              <a:t>129</a:t>
            </a:fld>
            <a:endParaRPr lang="en-US"/>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r>
              <a:rPr lang="en-US"/>
              <a:t>The alpha component for a color is a measure of the fragment’s opacity. As with other OpenGL color components, its value ranges from 0.0 (which represents completely transparent) to 1.0 (completely opaque).</a:t>
            </a:r>
          </a:p>
          <a:p>
            <a:r>
              <a:rPr lang="en-US"/>
              <a:t>Alpha values are important for a number of uses:</a:t>
            </a:r>
          </a:p>
          <a:p>
            <a:pPr lvl="1">
              <a:buFontTx/>
              <a:buChar char="•"/>
            </a:pPr>
            <a:r>
              <a:rPr lang="en-US"/>
              <a:t> simulating translucent objects like glass, water, etc.</a:t>
            </a:r>
          </a:p>
          <a:p>
            <a:pPr lvl="1">
              <a:buFontTx/>
              <a:buChar char="•"/>
            </a:pPr>
            <a:r>
              <a:rPr lang="en-US"/>
              <a:t> blending and compositing images</a:t>
            </a:r>
          </a:p>
          <a:p>
            <a:pPr lvl="1">
              <a:buFontTx/>
              <a:buChar char="•"/>
            </a:pPr>
            <a:r>
              <a:rPr lang="en-US"/>
              <a:t> antialiasing geometric primitives</a:t>
            </a:r>
          </a:p>
          <a:p>
            <a:r>
              <a:rPr lang="en-US"/>
              <a:t>Blending can be enabled using </a:t>
            </a:r>
            <a:r>
              <a:rPr lang="en-US">
                <a:latin typeface="Courier New" pitchFamily="49" charset="0"/>
              </a:rPr>
              <a:t>glEnable(GL_BLEND)</a:t>
            </a:r>
            <a:r>
              <a:rPr 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28DB230-9F79-485A-A2BD-B0C93FEBF6A9}" type="slidenum">
              <a:rPr lang="en-US"/>
              <a:pPr/>
              <a:t>13</a:t>
            </a:fld>
            <a:endParaRPr lang="en-US"/>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r>
              <a:rPr lang="en-US"/>
              <a:t>Here’s an example of the main part of a GLUT based OpenGL application.  This is the model that we’ll use for most of our programs in the course.</a:t>
            </a:r>
          </a:p>
          <a:p>
            <a:r>
              <a:rPr lang="en-US"/>
              <a:t>The </a:t>
            </a:r>
            <a:r>
              <a:rPr lang="en-US">
                <a:latin typeface="Courier New" pitchFamily="49" charset="0"/>
              </a:rPr>
              <a:t>glutInitDisplayMode()</a:t>
            </a:r>
            <a:r>
              <a:rPr lang="en-US"/>
              <a:t> and </a:t>
            </a:r>
            <a:r>
              <a:rPr lang="en-US">
                <a:latin typeface="Courier New" pitchFamily="49" charset="0"/>
              </a:rPr>
              <a:t>glutCreateWindow()</a:t>
            </a:r>
            <a:r>
              <a:rPr lang="en-US"/>
              <a:t> functions compose the window configuration step.</a:t>
            </a:r>
          </a:p>
          <a:p>
            <a:r>
              <a:rPr lang="en-US"/>
              <a:t>We then call the </a:t>
            </a:r>
            <a:r>
              <a:rPr lang="en-US">
                <a:latin typeface="Courier New" pitchFamily="49" charset="0"/>
              </a:rPr>
              <a:t>init()</a:t>
            </a:r>
            <a:r>
              <a:rPr lang="en-US"/>
              <a:t> routine, which contains our one-time initialization. Here we initialize any OpenGL state and other program variables that we might need to use during our program that remain constant throughout the program’s execution.</a:t>
            </a:r>
          </a:p>
          <a:p>
            <a:r>
              <a:rPr lang="en-US"/>
              <a:t>Next, we register the callback routines that we’re going to use during our program.</a:t>
            </a:r>
          </a:p>
          <a:p>
            <a:r>
              <a:rPr lang="en-US"/>
              <a:t>Finally, we enter the event processing loop, which interprets events and calls our respective callback routines.</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BEC851C-645F-46BA-9782-703D8F9ADB0B}" type="slidenum">
              <a:rPr lang="en-US"/>
              <a:pPr/>
              <a:t>130</a:t>
            </a:fld>
            <a:endParaRPr 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r>
              <a:rPr lang="en-US"/>
              <a:t>Blending combines fragments with pixels to produce a new pixel color. If a fragment makes it to the blending stage, the pixel is read from the framebuffer’s position, combined with the fragment’s color and then written back to the position.</a:t>
            </a:r>
          </a:p>
          <a:p>
            <a:r>
              <a:rPr lang="en-US"/>
              <a:t>The fragment and pixel each have a factor which controls their contribution to the final pixel color. These </a:t>
            </a:r>
            <a:r>
              <a:rPr lang="en-US" i="1"/>
              <a:t>blending factors</a:t>
            </a:r>
            <a:r>
              <a:rPr lang="en-US"/>
              <a:t> are set using </a:t>
            </a:r>
            <a:r>
              <a:rPr lang="en-US">
                <a:latin typeface="Courier New" pitchFamily="49" charset="0"/>
              </a:rPr>
              <a:t>glBlendFunc()</a:t>
            </a:r>
            <a:r>
              <a:rPr lang="en-US"/>
              <a:t>, which sets the source factor, which is used to scale the incoming fragment color,  and the destination blending factor, which scales the pixel read from the framebuffer. Common OpenGL blending factors are:</a:t>
            </a:r>
          </a:p>
          <a:p>
            <a:r>
              <a:rPr lang="en-US"/>
              <a:t>	</a:t>
            </a:r>
            <a:r>
              <a:rPr lang="en-US">
                <a:latin typeface="Courier New" pitchFamily="49" charset="0"/>
              </a:rPr>
              <a:t>GL_ONE		GL_ZERO</a:t>
            </a:r>
          </a:p>
          <a:p>
            <a:r>
              <a:rPr lang="en-US">
                <a:latin typeface="Courier New" pitchFamily="49" charset="0"/>
              </a:rPr>
              <a:t>	GL_SRC_ALPHA	GL_ONE_MINUS_SRC_ALPHA</a:t>
            </a:r>
            <a:r>
              <a:rPr lang="en-US"/>
              <a:t> </a:t>
            </a:r>
          </a:p>
          <a:p>
            <a:r>
              <a:rPr lang="en-US"/>
              <a:t>They are then combined using the </a:t>
            </a:r>
            <a:r>
              <a:rPr lang="en-US" i="1"/>
              <a:t>blending equation</a:t>
            </a:r>
            <a:r>
              <a:rPr lang="en-US"/>
              <a:t>, which is addition by default.</a:t>
            </a:r>
          </a:p>
          <a:p>
            <a:r>
              <a:rPr lang="en-US"/>
              <a:t>Blending is enabled using </a:t>
            </a:r>
            <a:r>
              <a:rPr lang="en-US">
                <a:latin typeface="Courier New" pitchFamily="49" charset="0"/>
              </a:rPr>
              <a:t>glEnable(GL_BLEND)</a:t>
            </a:r>
            <a:endParaRPr lang="en-US"/>
          </a:p>
          <a:p>
            <a:r>
              <a:rPr lang="en-US" i="1"/>
              <a:t>Note:</a:t>
            </a:r>
            <a:r>
              <a:rPr lang="en-US"/>
              <a:t> If your OpenGL implementation supports the </a:t>
            </a:r>
            <a:r>
              <a:rPr lang="en-US">
                <a:latin typeface="Courier New" pitchFamily="49" charset="0"/>
              </a:rPr>
              <a:t>GL_ARB_imaging</a:t>
            </a:r>
            <a:r>
              <a:rPr lang="en-US"/>
              <a:t> extension, you can modify the blending equation as well.</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636C230-CDBA-417B-8461-0161F8CF3E69}" type="slidenum">
              <a:rPr lang="en-US"/>
              <a:pPr/>
              <a:t>131</a:t>
            </a:fld>
            <a:endParaRPr lang="en-U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r>
              <a:rPr lang="en-US"/>
              <a:t>OpenGL blending enables techniques which may require accumulating multiple images of the same geometry with different rendering parameters to be done.</a:t>
            </a:r>
          </a:p>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C10C6BB-6D69-4A32-B0D4-F453F2951E43}" type="slidenum">
              <a:rPr lang="en-US"/>
              <a:pPr/>
              <a:t>132</a:t>
            </a:fld>
            <a:endParaRPr 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r>
              <a:rPr lang="en-US" i="1"/>
              <a:t>Antialiasing</a:t>
            </a:r>
            <a:r>
              <a:rPr lang="en-US"/>
              <a:t> is a process to remove the </a:t>
            </a:r>
            <a:r>
              <a:rPr lang="en-US" i="1"/>
              <a:t>jaggies</a:t>
            </a:r>
            <a:r>
              <a:rPr lang="en-US"/>
              <a:t> which is the common name for jagged edges of rasterized geometric primitives. OpenGL supports antialiasing of all geometric primitives by enabling both </a:t>
            </a:r>
            <a:r>
              <a:rPr lang="en-US">
                <a:latin typeface="Courier New" pitchFamily="49" charset="0"/>
              </a:rPr>
              <a:t>GL_BLEND </a:t>
            </a:r>
            <a:r>
              <a:rPr lang="en-US"/>
              <a:t>and one of the constants listed above.</a:t>
            </a:r>
          </a:p>
          <a:p>
            <a:r>
              <a:rPr lang="en-US"/>
              <a:t>Antialiasing is accomplished in RGBA mode by computing an alpha value for each pixel that the primitive touches. This value is computed by subdividing the pixel into </a:t>
            </a:r>
            <a:r>
              <a:rPr lang="en-US" i="1"/>
              <a:t>subpixels</a:t>
            </a:r>
            <a:r>
              <a:rPr lang="en-US"/>
              <a:t> and determining the ratio used subpixels to total subpixels for that pixel. Using the computed alpha value, the fragment’s colors are blended into the existing color in the framebuffer for that pixel.</a:t>
            </a:r>
          </a:p>
          <a:p>
            <a:r>
              <a:rPr lang="en-US"/>
              <a:t>Color index mode requires a ramp of colors in the colormap to simulate the different values for each of the pixel coverage ratios.</a:t>
            </a:r>
          </a:p>
          <a:p>
            <a:r>
              <a:rPr lang="en-US"/>
              <a:t>In certain cases, </a:t>
            </a:r>
            <a:r>
              <a:rPr lang="en-US">
                <a:latin typeface="Courier New" pitchFamily="49" charset="0"/>
              </a:rPr>
              <a:t>GL_POLYGON_SMOOTH</a:t>
            </a:r>
            <a:r>
              <a:rPr lang="en-US"/>
              <a:t> may not provide sufficient results, particularly if polygons share edges. As such, using the accumulation buffer for full scene antialising may be a better solution.</a:t>
            </a:r>
            <a:endParaRPr lang="en-US" i="1"/>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8039CD0-241F-495B-A405-151EBB26A0FF}" type="slidenum">
              <a:rPr lang="en-US"/>
              <a:pPr/>
              <a:t>133</a:t>
            </a:fld>
            <a:endParaRPr lang="en-US"/>
          </a:p>
        </p:txBody>
      </p:sp>
      <p:sp>
        <p:nvSpPr>
          <p:cNvPr id="651266" name="Rectangle 2"/>
          <p:cNvSpPr>
            <a:spLocks noGrp="1" noRot="1" noChangeAspect="1" noChangeArrowheads="1" noTextEdit="1"/>
          </p:cNvSpPr>
          <p:nvPr>
            <p:ph type="sldImg"/>
          </p:nvPr>
        </p:nvSpPr>
        <p:spPr>
          <a:xfrm>
            <a:off x="1144588" y="685800"/>
            <a:ext cx="4568825" cy="3427413"/>
          </a:xfrm>
          <a:ln/>
        </p:spPr>
      </p:sp>
      <p:sp>
        <p:nvSpPr>
          <p:cNvPr id="651267" name="Rectangle 3"/>
          <p:cNvSpPr>
            <a:spLocks noGrp="1" noChangeArrowheads="1"/>
          </p:cNvSpPr>
          <p:nvPr>
            <p:ph type="body" idx="1"/>
          </p:nvPr>
        </p:nvSpPr>
        <p:spPr>
          <a:xfrm>
            <a:off x="914400" y="4341813"/>
            <a:ext cx="5029200" cy="4113212"/>
          </a:xfrm>
        </p:spPr>
        <p:txBody>
          <a:bodyPr/>
          <a:lstStyle/>
          <a:p>
            <a:r>
              <a:rPr lang="en-US"/>
              <a:t>Since most graphics hardware represents colors in the framebuffer as integer numbers, we can run into problems if we want to accumulate multiple images together. </a:t>
            </a:r>
          </a:p>
          <a:p>
            <a:r>
              <a:rPr lang="en-US"/>
              <a:t>Suppose the framebuffer has 8 bits per color component. If we want to prevent any possible overflow adding 256  8 bit per color images, we would have to divide each color component by 256 thus reducing us to 0 bits of resolution.</a:t>
            </a:r>
          </a:p>
          <a:p>
            <a:r>
              <a:rPr lang="en-US"/>
              <a:t>Many OpenGL implementations support the accumulation in software only, and as such, using the accumulation buffer may cause some slowness in rendering.</a:t>
            </a: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78B1FFA-AE64-433A-818D-26346A17B0EC}" type="slidenum">
              <a:rPr lang="en-US"/>
              <a:pPr/>
              <a:t>134</a:t>
            </a:fld>
            <a:endParaRPr lang="en-US"/>
          </a:p>
        </p:txBody>
      </p:sp>
      <p:sp>
        <p:nvSpPr>
          <p:cNvPr id="653314" name="Rectangle 2"/>
          <p:cNvSpPr>
            <a:spLocks noGrp="1" noRot="1" noChangeAspect="1" noChangeArrowheads="1" noTextEdit="1"/>
          </p:cNvSpPr>
          <p:nvPr>
            <p:ph type="sldImg"/>
          </p:nvPr>
        </p:nvSpPr>
        <p:spPr>
          <a:xfrm>
            <a:off x="1144588" y="685800"/>
            <a:ext cx="4568825" cy="3427413"/>
          </a:xfrm>
          <a:ln/>
        </p:spPr>
      </p:sp>
      <p:sp>
        <p:nvSpPr>
          <p:cNvPr id="653315" name="Rectangle 3"/>
          <p:cNvSpPr>
            <a:spLocks noGrp="1" noChangeArrowheads="1"/>
          </p:cNvSpPr>
          <p:nvPr>
            <p:ph type="body" idx="1"/>
          </p:nvPr>
        </p:nvSpPr>
        <p:spPr>
          <a:xfrm>
            <a:off x="914400" y="4341813"/>
            <a:ext cx="5029200" cy="4113212"/>
          </a:xfrm>
        </p:spPr>
        <p:txBody>
          <a:bodyPr/>
          <a:lstStyle/>
          <a:p>
            <a:r>
              <a:rPr lang="en-US"/>
              <a:t>If we want to average n images, we can add in each with a value of 1 and read the result with a factor of 1/</a:t>
            </a:r>
            <a:r>
              <a:rPr lang="en-US" i="1"/>
              <a:t>n</a:t>
            </a:r>
            <a:r>
              <a:rPr lang="en-US"/>
              <a:t>. Equivalently, we can accumulate each with a factor of 1/</a:t>
            </a:r>
            <a:r>
              <a:rPr lang="en-US" i="1"/>
              <a:t>n</a:t>
            </a:r>
            <a:r>
              <a:rPr lang="en-US"/>
              <a:t> and read back with a factor of 1.</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8D62D72-8642-43F4-9ABF-184B2AAE12EE}" type="slidenum">
              <a:rPr lang="en-US"/>
              <a:pPr/>
              <a:t>135</a:t>
            </a:fld>
            <a:endParaRPr lang="en-US"/>
          </a:p>
        </p:txBody>
      </p:sp>
      <p:sp>
        <p:nvSpPr>
          <p:cNvPr id="655362" name="Rectangle 2"/>
          <p:cNvSpPr>
            <a:spLocks noGrp="1" noRot="1" noChangeAspect="1" noChangeArrowheads="1" noTextEdit="1"/>
          </p:cNvSpPr>
          <p:nvPr>
            <p:ph type="sldImg"/>
          </p:nvPr>
        </p:nvSpPr>
        <p:spPr>
          <a:xfrm>
            <a:off x="1144588" y="685800"/>
            <a:ext cx="4568825" cy="3427413"/>
          </a:xfrm>
          <a:ln/>
        </p:spPr>
      </p:sp>
      <p:sp>
        <p:nvSpPr>
          <p:cNvPr id="655363" name="Rectangle 3"/>
          <p:cNvSpPr>
            <a:spLocks noGrp="1" noChangeArrowheads="1"/>
          </p:cNvSpPr>
          <p:nvPr>
            <p:ph type="body" idx="1"/>
          </p:nvPr>
        </p:nvSpPr>
        <p:spPr>
          <a:xfrm>
            <a:off x="914400" y="4341813"/>
            <a:ext cx="5029200" cy="4113212"/>
          </a:xfrm>
        </p:spPr>
        <p:txBody>
          <a:bodyPr/>
          <a:lstStyle/>
          <a:p>
            <a:r>
              <a:rPr lang="en-US" i="1"/>
              <a:t>Compositing</a:t>
            </a:r>
            <a:r>
              <a:rPr lang="en-US"/>
              <a:t>, which combines several images into a single image, done with the accumulation buffer generally gives better results than blending multiple passes into the framebuffer.</a:t>
            </a:r>
          </a:p>
          <a:p>
            <a:r>
              <a:rPr lang="en-US" i="1"/>
              <a:t>Full scene antialiasing</a:t>
            </a:r>
            <a:r>
              <a:rPr lang="en-US"/>
              <a:t>  utilizes compositing in the accumulation buffer to smooth the jagged edges of all objects in the scene.  </a:t>
            </a:r>
            <a:r>
              <a:rPr lang="en-US" i="1"/>
              <a:t>Depth of field</a:t>
            </a:r>
            <a:r>
              <a:rPr lang="en-US"/>
              <a:t>, simulates how a camera lens can focus on a single object while other objects in the view may be out of focus.</a:t>
            </a:r>
          </a:p>
          <a:p>
            <a:r>
              <a:rPr lang="en-US" i="1"/>
              <a:t>Filtering</a:t>
            </a:r>
            <a:r>
              <a:rPr lang="en-US"/>
              <a:t> techniques, such as convolutions and blurs (from image processing) can be done easily in the accumulation buffer by rendering the same image multiple times with slight pixel offsets.</a:t>
            </a:r>
          </a:p>
          <a:p>
            <a:r>
              <a:rPr lang="en-US" i="1"/>
              <a:t>Motion blur</a:t>
            </a:r>
            <a:r>
              <a:rPr lang="en-US"/>
              <a:t>, a technique often used in Saturday morning cartoons, simulates motion in a stationary object. We can do with the accumulation buffer by rendering the same scene multiple times, and varying the position of the object we want to appear as moving for each render pass.  Compositing the results will give the impression of the object moving.</a:t>
            </a:r>
            <a:endParaRPr lang="en-US" i="1"/>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EAA247F-D0C9-41D8-B201-DDA6A1412FCA}" type="slidenum">
              <a:rPr lang="en-US"/>
              <a:pPr/>
              <a:t>136</a:t>
            </a:fld>
            <a:endParaRPr 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US" i="1"/>
              <a:t>Full scene antialiasing,</a:t>
            </a:r>
            <a:r>
              <a:rPr lang="en-US"/>
              <a:t> as mentioned, reduces the aliasing artifacts of objects in the scene by combining several renderings of the same scene, with each rendering done from a slightly different viewpoint.  Since the viewpoint is only changed a little for each rendering pass, most of the scene looks very similar, but when all the images are composited together, the hard edges are averaged away.</a:t>
            </a:r>
            <a:endParaRPr lang="en-US" i="1"/>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7598A7B-7E62-4D37-A60B-D951078BA123}" type="slidenum">
              <a:rPr lang="en-US"/>
              <a:pPr/>
              <a:t>137</a:t>
            </a:fld>
            <a:endParaRPr 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r>
              <a:rPr lang="en-US" i="1"/>
              <a:t>Depth of field </a:t>
            </a:r>
            <a:r>
              <a:rPr lang="en-US"/>
              <a:t>images can be produced by shifting the eyepoint around in the same parallel plane as to the focal plane.  By compositing the resulting images together, objects near the center of the viewing frustum are kept in focus, while objects farther from the focal plane are composited to be a little blurry. </a:t>
            </a:r>
            <a:r>
              <a:rPr lang="en-US" i="1"/>
              <a:t> </a:t>
            </a: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a:ln/>
        </p:spPr>
        <p:txBody>
          <a:bodyPr/>
          <a:lstStyle/>
          <a:p>
            <a:r>
              <a:rPr lang="en-US"/>
              <a:t>An Interactive Introduction to OpenGL Programming</a:t>
            </a:r>
          </a:p>
        </p:txBody>
      </p:sp>
      <p:sp>
        <p:nvSpPr>
          <p:cNvPr id="7" name="Rectangle 7"/>
          <p:cNvSpPr>
            <a:spLocks noGrp="1" noChangeArrowheads="1"/>
          </p:cNvSpPr>
          <p:nvPr>
            <p:ph type="sldNum" sz="quarter" idx="5"/>
          </p:nvPr>
        </p:nvSpPr>
        <p:spPr>
          <a:ln/>
        </p:spPr>
        <p:txBody>
          <a:bodyPr/>
          <a:lstStyle/>
          <a:p>
            <a:fld id="{482C3466-5F73-45C1-A818-4BE1CDE1E61E}" type="slidenum">
              <a:rPr lang="en-US"/>
              <a:pPr/>
              <a:t>138</a:t>
            </a:fld>
            <a:endParaRPr lang="en-U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r>
              <a:rPr lang="en-US"/>
              <a:t>Fog works in two modes:</a:t>
            </a:r>
          </a:p>
          <a:p>
            <a:r>
              <a:rPr lang="en-US" i="1"/>
              <a:t>Linear fog mode</a:t>
            </a:r>
            <a:r>
              <a:rPr lang="en-US"/>
              <a:t> is used for depth cueing affects. In this mode, you provide OpenGL with a starting and ending distance from the eye, and between those distances, the fog color is blended into the primitive in a linear manner based on distance from the eye.</a:t>
            </a:r>
          </a:p>
          <a:p>
            <a:r>
              <a:rPr lang="en-US"/>
              <a:t>In this mode, the fog coefficient is computed as</a:t>
            </a:r>
          </a:p>
          <a:p>
            <a:r>
              <a:rPr lang="en-US"/>
              <a:t>Here’s a code snippet for setting up linear fog:</a:t>
            </a:r>
            <a:br>
              <a:rPr lang="en-US"/>
            </a:br>
            <a:r>
              <a:rPr lang="en-US">
                <a:latin typeface="Courier New" pitchFamily="49" charset="0"/>
              </a:rPr>
              <a:t>  glFogf(GL_FOG_MODE, GL_FOG_LINEAR);</a:t>
            </a:r>
            <a:br>
              <a:rPr lang="en-US">
                <a:latin typeface="Courier New" pitchFamily="49" charset="0"/>
              </a:rPr>
            </a:br>
            <a:r>
              <a:rPr lang="en-US">
                <a:latin typeface="Courier New" pitchFamily="49" charset="0"/>
              </a:rPr>
              <a:t>  glFogf(GL_FOG_START, fogStart);</a:t>
            </a:r>
            <a:br>
              <a:rPr lang="en-US">
                <a:latin typeface="Courier New" pitchFamily="49" charset="0"/>
              </a:rPr>
            </a:br>
            <a:r>
              <a:rPr lang="en-US">
                <a:latin typeface="Courier New" pitchFamily="49" charset="0"/>
              </a:rPr>
              <a:t>  glFogf(GL_FOG_END, fogEnd);</a:t>
            </a:r>
            <a:br>
              <a:rPr lang="en-US">
                <a:latin typeface="Courier New" pitchFamily="49" charset="0"/>
              </a:rPr>
            </a:br>
            <a:r>
              <a:rPr lang="en-US">
                <a:latin typeface="Courier New" pitchFamily="49" charset="0"/>
              </a:rPr>
              <a:t>  glFogfv(GL_FOG_COLOR, fogColor);</a:t>
            </a:r>
            <a:br>
              <a:rPr lang="en-US">
                <a:latin typeface="Courier New" pitchFamily="49" charset="0"/>
              </a:rPr>
            </a:br>
            <a:r>
              <a:rPr lang="en-US">
                <a:latin typeface="Courier New" pitchFamily="49" charset="0"/>
              </a:rPr>
              <a:t>  glEnable(GL_FOG);</a:t>
            </a:r>
            <a:endParaRPr lang="en-US" i="1"/>
          </a:p>
          <a:p>
            <a:r>
              <a:rPr lang="en-US" i="1"/>
              <a:t>Exponential fog mode</a:t>
            </a:r>
            <a:r>
              <a:rPr lang="en-US"/>
              <a:t> is used for more natural environmental affects like fog, smog and smoke. In this mode, the fog’s density increases exponentially with the distance from the eye. For these modes, the coefficient is computed as</a:t>
            </a:r>
          </a:p>
        </p:txBody>
      </p:sp>
      <p:graphicFrame>
        <p:nvGraphicFramePr>
          <p:cNvPr id="768000" name="Object 1024"/>
          <p:cNvGraphicFramePr>
            <a:graphicFrameLocks noChangeAspect="1"/>
          </p:cNvGraphicFramePr>
          <p:nvPr/>
        </p:nvGraphicFramePr>
        <p:xfrm>
          <a:off x="3987800" y="5429250"/>
          <a:ext cx="850900" cy="354013"/>
        </p:xfrm>
        <a:graphic>
          <a:graphicData uri="http://schemas.openxmlformats.org/presentationml/2006/ole">
            <mc:AlternateContent xmlns:mc="http://schemas.openxmlformats.org/markup-compatibility/2006">
              <mc:Choice xmlns:v="urn:schemas-microsoft-com:vml" Requires="v">
                <p:oleObj spid="_x0000_s768002" name="Equation" r:id="rId4" imgW="850680" imgH="355320" progId="Equation.3">
                  <p:embed/>
                </p:oleObj>
              </mc:Choice>
              <mc:Fallback>
                <p:oleObj name="Equation" r:id="rId4" imgW="850680" imgH="35532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7800" y="5429250"/>
                        <a:ext cx="8509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01" name="Object 1025"/>
          <p:cNvGraphicFramePr>
            <a:graphicFrameLocks noChangeAspect="1"/>
          </p:cNvGraphicFramePr>
          <p:nvPr/>
        </p:nvGraphicFramePr>
        <p:xfrm>
          <a:off x="2362200" y="7562850"/>
          <a:ext cx="1854200" cy="442913"/>
        </p:xfrm>
        <a:graphic>
          <a:graphicData uri="http://schemas.openxmlformats.org/presentationml/2006/ole">
            <mc:AlternateContent xmlns:mc="http://schemas.openxmlformats.org/markup-compatibility/2006">
              <mc:Choice xmlns:v="urn:schemas-microsoft-com:vml" Requires="v">
                <p:oleObj spid="_x0000_s768003" name="Equation" r:id="rId6" imgW="1854000" imgH="444240" progId="Equation.3">
                  <p:embed/>
                </p:oleObj>
              </mc:Choice>
              <mc:Fallback>
                <p:oleObj name="Equation" r:id="rId6" imgW="1854000" imgH="44424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7562850"/>
                        <a:ext cx="18542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CC3E226E-110E-4188-A94E-2D432E47A102}" type="slidenum">
              <a:rPr lang="en-US"/>
              <a:pPr/>
              <a:t>139</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r>
              <a:rPr lang="en-US"/>
              <a:t>In this tutorial, experiment with the different fog modes, and in particular, the parameters which control either the fog density (for exponential mode) and the start and end distances (for linear mode).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C8C66D4-92BA-4EEA-B72B-A9DB3249235B}" type="slidenum">
              <a:rPr lang="en-US"/>
              <a:pPr/>
              <a:t>14</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en-US"/>
              <a:t>Here’s the internals of our initialization routine, </a:t>
            </a:r>
            <a:r>
              <a:rPr lang="en-US">
                <a:latin typeface="Courier New" pitchFamily="49" charset="0"/>
              </a:rPr>
              <a:t>init()</a:t>
            </a:r>
            <a:r>
              <a:rPr lang="en-US"/>
              <a:t>. Over the course of the day, you’ll learn what each of the above OpenGL calls do.</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EFA8538-C3D7-4D31-BB14-3E3E4397739F}" type="slidenum">
              <a:rPr lang="en-US"/>
              <a:pPr/>
              <a:t>140</a:t>
            </a:fld>
            <a:endParaRPr lang="en-U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r>
              <a:rPr lang="en-US"/>
              <a:t>Feedback mode is useful for determining which primitives will eventually be rendered, after transformation and clipping.  The data returned back from feedback mode is dependant on what </a:t>
            </a:r>
            <a:r>
              <a:rPr lang="en-US">
                <a:latin typeface="Courier New" pitchFamily="49" charset="0"/>
              </a:rPr>
              <a:t>type</a:t>
            </a:r>
            <a:r>
              <a:rPr lang="en-US"/>
              <a:t> of data was requested.</a:t>
            </a:r>
          </a:p>
          <a:p>
            <a:r>
              <a:rPr lang="en-US"/>
              <a:t>Possible types of values which can be returned are:</a:t>
            </a:r>
          </a:p>
          <a:p>
            <a:pPr lvl="1">
              <a:buFontTx/>
              <a:buChar char="•"/>
            </a:pPr>
            <a:r>
              <a:rPr lang="en-US"/>
              <a:t>   2D or 3D vertex values</a:t>
            </a:r>
          </a:p>
          <a:p>
            <a:pPr lvl="1">
              <a:buFontTx/>
              <a:buChar char="•"/>
            </a:pPr>
            <a:r>
              <a:rPr lang="en-US"/>
              <a:t>   3D vertex data with color</a:t>
            </a:r>
          </a:p>
          <a:p>
            <a:pPr lvl="1">
              <a:buFontTx/>
              <a:buChar char="•"/>
            </a:pPr>
            <a:r>
              <a:rPr lang="en-US"/>
              <a:t>   4D vertex data with color and texture</a:t>
            </a:r>
          </a:p>
          <a:p>
            <a:r>
              <a:rPr lang="en-US"/>
              <a:t>Each set of vertex data returned is delineated with a token representing what type of primitive was rendered (</a:t>
            </a:r>
            <a:r>
              <a:rPr lang="en-US">
                <a:latin typeface="Courier New" pitchFamily="49" charset="0"/>
              </a:rPr>
              <a:t>GL_POINT_TOKEN, GL_LINE_TOKEN, GL_POLYGON_TOKEN, GL_BITMAP_TOKEN, GL_DRAW_PIXELS_TOKEN, GL_PASS_THROUGH_TOKEN</a:t>
            </a:r>
            <a:r>
              <a:rPr lang="en-US"/>
              <a:t>) , followed by the requested data.</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7AD7467-3CC1-43CA-9F26-A4BA581520D3}" type="slidenum">
              <a:rPr lang="en-US"/>
              <a:pPr/>
              <a:t>141</a:t>
            </a:fld>
            <a:endParaRPr lang="en-U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r>
              <a:rPr lang="en-US"/>
              <a:t>Selection mode is a way to determine which primitives fall within the viewing volume. As compared to feedback mode, where all the vertex data for a primitive is returned to you, selection mode only returns back a “name” which you assign for the primitive.</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6908D1C-1FA3-4CAD-A578-F1A01A02D4AF}" type="slidenum">
              <a:rPr lang="en-US"/>
              <a:pPr/>
              <a:t>142</a:t>
            </a:fld>
            <a:endParaRPr lang="en-U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r>
              <a:rPr lang="en-US"/>
              <a:t>Selection mode uses </a:t>
            </a:r>
            <a:r>
              <a:rPr lang="en-US" i="1"/>
              <a:t>names</a:t>
            </a:r>
            <a:r>
              <a:rPr lang="en-US"/>
              <a:t> to identify primitives that pass the selection test.  Any number of primitives can share the same name, allowing groups of primitives to be identified as a logical object.</a:t>
            </a:r>
          </a:p>
          <a:p>
            <a:r>
              <a:rPr lang="en-US"/>
              <a:t>After specifying the selection buffer, it must be initialized first by calling </a:t>
            </a:r>
            <a:r>
              <a:rPr lang="en-US">
                <a:latin typeface="Courier New" pitchFamily="49" charset="0"/>
              </a:rPr>
              <a:t>glPushName()</a:t>
            </a:r>
            <a:r>
              <a:rPr lang="en-US"/>
              <a:t> .  A hierarchy of names can be set up by calling </a:t>
            </a:r>
            <a:r>
              <a:rPr lang="en-US">
                <a:latin typeface="Courier New" pitchFamily="49" charset="0"/>
              </a:rPr>
              <a:t>glPushName()</a:t>
            </a:r>
            <a:r>
              <a:rPr lang="en-US"/>
              <a:t> to obtain a new level in the hierarchy, and </a:t>
            </a:r>
            <a:r>
              <a:rPr lang="en-US">
                <a:latin typeface="Courier New" pitchFamily="49" charset="0"/>
              </a:rPr>
              <a:t>glLoadName()</a:t>
            </a:r>
            <a:r>
              <a:rPr lang="en-US"/>
              <a:t> to uniquely name each node in the hierarchy.</a:t>
            </a:r>
          </a:p>
          <a:p>
            <a:r>
              <a:rPr lang="en-US">
                <a:latin typeface="Courier New" pitchFamily="49" charset="0"/>
              </a:rPr>
              <a:t>glInitNames()</a:t>
            </a:r>
            <a:r>
              <a:rPr lang="en-US"/>
              <a:t> can be used  to completely clear out an existing name hierarchy.</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13873384-3109-49D9-A285-8CE4865A67D9}" type="slidenum">
              <a:rPr lang="en-US"/>
              <a:pPr/>
              <a:t>143</a:t>
            </a:fld>
            <a:endParaRPr lang="en-US"/>
          </a:p>
        </p:txBody>
      </p:sp>
      <p:sp>
        <p:nvSpPr>
          <p:cNvPr id="671746"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671747"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The picking region is usually specified in a piece of code like this:</a:t>
            </a:r>
          </a:p>
          <a:p>
            <a:pPr lvl="1"/>
            <a:r>
              <a:rPr lang="en-US" sz="1000">
                <a:latin typeface="Courier New" pitchFamily="49" charset="0"/>
              </a:rPr>
              <a:t>glMatrixMode (GL_PROJECTION);</a:t>
            </a:r>
          </a:p>
          <a:p>
            <a:pPr lvl="1"/>
            <a:r>
              <a:rPr lang="en-US" sz="1000">
                <a:latin typeface="Courier New" pitchFamily="49" charset="0"/>
              </a:rPr>
              <a:t>glLoadIdentity();</a:t>
            </a:r>
          </a:p>
          <a:p>
            <a:pPr lvl="1"/>
            <a:r>
              <a:rPr lang="en-US" sz="1000">
                <a:latin typeface="Courier New" pitchFamily="49" charset="0"/>
              </a:rPr>
              <a:t>gluPickMatrix(x, y, width, height, viewport);</a:t>
            </a:r>
            <a:endParaRPr lang="en-US"/>
          </a:p>
          <a:p>
            <a:pPr lvl="1"/>
            <a:r>
              <a:rPr lang="en-US" sz="1000">
                <a:latin typeface="Courier New" pitchFamily="49" charset="0"/>
              </a:rPr>
              <a:t>gluPerspective(...)</a:t>
            </a:r>
            <a:r>
              <a:rPr lang="en-US"/>
              <a:t> or </a:t>
            </a:r>
            <a:r>
              <a:rPr lang="en-US" sz="1000">
                <a:latin typeface="Courier New" pitchFamily="49" charset="0"/>
              </a:rPr>
              <a:t>glOrtho(...)</a:t>
            </a:r>
            <a:endParaRPr lang="en-US"/>
          </a:p>
          <a:p>
            <a:r>
              <a:rPr lang="en-US"/>
              <a:t>The picking matrix is the rare situation where the standard projection matrix (perspective or ortho) is multiplied onto a non-identity matrix.</a:t>
            </a:r>
          </a:p>
          <a:p>
            <a:r>
              <a:rPr lang="en-US"/>
              <a:t>Each </a:t>
            </a:r>
            <a:r>
              <a:rPr lang="en-US" i="1"/>
              <a:t>hit record</a:t>
            </a:r>
            <a:r>
              <a:rPr lang="en-US"/>
              <a:t> contains:</a:t>
            </a:r>
          </a:p>
          <a:p>
            <a:pPr lvl="1">
              <a:buFontTx/>
              <a:buChar char="•"/>
            </a:pPr>
            <a:r>
              <a:rPr lang="en-US"/>
              <a:t>  number of names per hit</a:t>
            </a:r>
          </a:p>
          <a:p>
            <a:pPr lvl="1">
              <a:buFontTx/>
              <a:buChar char="•"/>
            </a:pPr>
            <a:r>
              <a:rPr lang="en-US"/>
              <a:t>  smallest and largest depth values</a:t>
            </a:r>
          </a:p>
          <a:p>
            <a:pPr lvl="1">
              <a:buFontTx/>
              <a:buChar char="•"/>
            </a:pPr>
            <a:r>
              <a:rPr lang="en-US"/>
              <a:t>  all the names</a:t>
            </a:r>
          </a:p>
          <a:p>
            <a:endParaRPr lang="en-US"/>
          </a:p>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DE015B8-6955-4766-89F3-FBB48F8584EB}" type="slidenum">
              <a:rPr lang="en-US"/>
              <a:pPr/>
              <a:t>144</a:t>
            </a:fld>
            <a:endParaRPr lang="en-US"/>
          </a:p>
        </p:txBody>
      </p:sp>
      <p:sp>
        <p:nvSpPr>
          <p:cNvPr id="673794"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673795"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In this example, we specify a function to be called when a mouse button is pressed.</a:t>
            </a:r>
          </a:p>
          <a:p>
            <a:r>
              <a:rPr lang="en-US"/>
              <a:t>The routine which is called specifies the selection buffer, and switches into selection mode for retrieving which objects fall within the picking region.</a:t>
            </a:r>
          </a:p>
          <a:p>
            <a:r>
              <a:rPr lang="en-US"/>
              <a:t>The </a:t>
            </a:r>
            <a:r>
              <a:rPr lang="en-US">
                <a:latin typeface="Courier New" pitchFamily="49" charset="0"/>
              </a:rPr>
              <a:t>glInitNames()</a:t>
            </a:r>
            <a:r>
              <a:rPr lang="en-US"/>
              <a:t> function resets the selection buffer to its default state.</a:t>
            </a: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478A089-B100-4DE0-9625-286D6725E610}" type="slidenum">
              <a:rPr lang="en-US"/>
              <a:pPr/>
              <a:t>145</a:t>
            </a:fld>
            <a:endParaRPr lang="en-US"/>
          </a:p>
        </p:txBody>
      </p:sp>
      <p:sp>
        <p:nvSpPr>
          <p:cNvPr id="675842"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675843"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We continue the example by specifying the picking region using </a:t>
            </a:r>
            <a:r>
              <a:rPr lang="en-US">
                <a:latin typeface="Courier New" pitchFamily="49" charset="0"/>
              </a:rPr>
              <a:t>gluPickMatrix()</a:t>
            </a:r>
            <a:r>
              <a:rPr lang="en-US"/>
              <a:t> and then specifying our normal projection transformation.  Continuing, we initialize the name stack by calling </a:t>
            </a:r>
            <a:r>
              <a:rPr lang="en-US">
                <a:latin typeface="Courier New" pitchFamily="49" charset="0"/>
              </a:rPr>
              <a:t>glPushName()</a:t>
            </a:r>
            <a:r>
              <a:rPr lang="en-US"/>
              <a:t> (remember, you need to do a </a:t>
            </a:r>
            <a:r>
              <a:rPr lang="en-US">
                <a:latin typeface="Courier New" pitchFamily="49" charset="0"/>
              </a:rPr>
              <a:t>glPushName()</a:t>
            </a:r>
            <a:r>
              <a:rPr lang="en-US"/>
              <a:t>, and not a </a:t>
            </a:r>
            <a:r>
              <a:rPr lang="en-US">
                <a:latin typeface="Courier New" pitchFamily="49" charset="0"/>
              </a:rPr>
              <a:t>glLoadName() </a:t>
            </a:r>
            <a:r>
              <a:rPr lang="en-US"/>
              <a:t>first).</a:t>
            </a:r>
          </a:p>
          <a:p>
            <a:r>
              <a:rPr lang="en-US"/>
              <a:t>Finally, we render all the objects in our scene, providing new names for the selection buffer as necessary.</a:t>
            </a: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7331ED4-8A47-4755-96BD-D410E0806A63}" type="slidenum">
              <a:rPr lang="en-US"/>
              <a:pPr/>
              <a:t>146</a:t>
            </a:fld>
            <a:endParaRPr lang="en-US"/>
          </a:p>
        </p:txBody>
      </p:sp>
      <p:sp>
        <p:nvSpPr>
          <p:cNvPr id="677890" name="Rectangle 2"/>
          <p:cNvSpPr>
            <a:spLocks noGrp="1" noRot="1" noChangeAspect="1" noChangeArrowheads="1" noTextEdit="1"/>
          </p:cNvSpPr>
          <p:nvPr>
            <p:ph type="sldImg"/>
          </p:nvPr>
        </p:nvSpPr>
        <p:spPr>
          <a:xfrm>
            <a:off x="1144588" y="685800"/>
            <a:ext cx="4568825" cy="3427413"/>
          </a:xfrm>
          <a:ln/>
        </p:spPr>
      </p:sp>
      <p:sp>
        <p:nvSpPr>
          <p:cNvPr id="677891" name="Rectangle 3"/>
          <p:cNvSpPr>
            <a:spLocks noGrp="1" noChangeArrowheads="1"/>
          </p:cNvSpPr>
          <p:nvPr>
            <p:ph type="body" idx="1"/>
          </p:nvPr>
        </p:nvSpPr>
        <p:spPr>
          <a:xfrm>
            <a:off x="914400" y="4341813"/>
            <a:ext cx="5029200" cy="4113212"/>
          </a:xfrm>
        </p:spPr>
        <p:txBody>
          <a:bodyPr/>
          <a:lstStyle/>
          <a:p>
            <a:r>
              <a:rPr lang="en-US"/>
              <a:t>Completing our example, we restore the projection matrix to its pre-pick matrix mode, and process our hits with the data returned back to us in the selection buffer provided previously.</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B29D4CA8-C2AA-479A-9277-509723F5B43E}" type="slidenum">
              <a:rPr lang="en-US"/>
              <a:pPr/>
              <a:t>147</a:t>
            </a:fld>
            <a:endParaRPr lang="en-US"/>
          </a:p>
        </p:txBody>
      </p:sp>
      <p:sp>
        <p:nvSpPr>
          <p:cNvPr id="679938" name="Rectangle 2"/>
          <p:cNvSpPr>
            <a:spLocks noGrp="1" noRot="1" noChangeAspect="1" noChangeArrowheads="1" noTextEdit="1"/>
          </p:cNvSpPr>
          <p:nvPr>
            <p:ph type="sldImg"/>
          </p:nvPr>
        </p:nvSpPr>
        <p:spPr>
          <a:xfrm>
            <a:off x="1144588" y="685800"/>
            <a:ext cx="4568825" cy="3427413"/>
          </a:xfrm>
          <a:ln/>
        </p:spPr>
      </p:sp>
      <p:sp>
        <p:nvSpPr>
          <p:cNvPr id="679939" name="Rectangle 3"/>
          <p:cNvSpPr>
            <a:spLocks noGrp="1" noChangeArrowheads="1"/>
          </p:cNvSpPr>
          <p:nvPr>
            <p:ph type="body" idx="1"/>
          </p:nvPr>
        </p:nvSpPr>
        <p:spPr>
          <a:xfrm>
            <a:off x="914400" y="4341813"/>
            <a:ext cx="5029200" cy="4113212"/>
          </a:xfrm>
        </p:spPr>
        <p:txBody>
          <a:bodyPr/>
          <a:lstStyle/>
          <a:p>
            <a:r>
              <a:rPr lang="en-US"/>
              <a:t>There are a few tricks that make picking more useful and simpler to use:</a:t>
            </a:r>
          </a:p>
          <a:p>
            <a:pPr lvl="1">
              <a:buFontTx/>
              <a:buChar char="•"/>
            </a:pPr>
            <a:r>
              <a:rPr lang="en-US"/>
              <a:t> in order to make picking as fast as possible, only render what’s pickable.</a:t>
            </a:r>
          </a:p>
          <a:p>
            <a:pPr lvl="1">
              <a:buFontTx/>
              <a:buChar char="•"/>
            </a:pPr>
            <a:r>
              <a:rPr lang="en-US"/>
              <a:t> Try to use simple geometry to simulate a more complex object.  For example, use a filled rectangle as compared to a text string, or the bounding sphere of a complicated polygonal object.</a:t>
            </a:r>
          </a:p>
          <a:p>
            <a:r>
              <a:rPr lang="en-US"/>
              <a:t>The selection mechanism returns the depth values of objects, which can be used to sort objects based on their distance from the eyepoint.</a:t>
            </a:r>
          </a:p>
          <a:p>
            <a:r>
              <a:rPr lang="en-US"/>
              <a:t>OpenGL selection and picking methods aren’t the only ways to determine what primitives are on the screen.  In some cases, it may be faster and easier to use unique colors for each object, render the scene into the back-buffer, and read the pixel or pixels which are of interest (like the hot spot on a cursor).  Looking up the color may be much faster and more direct than parsing the hit list returned from selection.</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C49B021A-1F1C-408A-B7F1-3C9B316C3C05}" type="slidenum">
              <a:rPr lang="en-US"/>
              <a:pPr/>
              <a:t>148</a:t>
            </a:fld>
            <a:endParaRPr lang="en-US"/>
          </a:p>
        </p:txBody>
      </p:sp>
      <p:sp>
        <p:nvSpPr>
          <p:cNvPr id="681986" name="Rectangle 2"/>
          <p:cNvSpPr>
            <a:spLocks noGrp="1" noRot="1" noChangeAspect="1" noChangeArrowheads="1" noTextEdit="1"/>
          </p:cNvSpPr>
          <p:nvPr>
            <p:ph type="sldImg"/>
          </p:nvPr>
        </p:nvSpPr>
        <p:spPr>
          <a:ln/>
        </p:spPr>
      </p:sp>
      <p:sp>
        <p:nvSpPr>
          <p:cNvPr id="681987" name="Rectangle 3"/>
          <p:cNvSpPr>
            <a:spLocks noGrp="1" noChangeArrowheads="1"/>
          </p:cNvSpPr>
          <p:nvPr>
            <p:ph type="body" idx="1"/>
          </p:nvPr>
        </p:nvSpPr>
        <p:spPr/>
        <p:txBody>
          <a:bodyPr/>
          <a:lstStyle/>
          <a:p>
            <a:r>
              <a:rPr lang="en-US"/>
              <a:t>In order for a fragment to make it to the frame buffer, it has a number of testing stages and pixel combination modes to go through. </a:t>
            </a:r>
          </a:p>
          <a:p>
            <a:r>
              <a:rPr lang="en-US"/>
              <a:t>The tests that a fragment must pass are:</a:t>
            </a:r>
          </a:p>
          <a:p>
            <a:pPr lvl="1">
              <a:buFontTx/>
              <a:buChar char="•"/>
            </a:pPr>
            <a:r>
              <a:rPr lang="en-US"/>
              <a:t> </a:t>
            </a:r>
            <a:r>
              <a:rPr lang="en-US" i="1"/>
              <a:t>scissor test</a:t>
            </a:r>
            <a:r>
              <a:rPr lang="en-US"/>
              <a:t> - an additional clipping test</a:t>
            </a:r>
          </a:p>
          <a:p>
            <a:pPr lvl="1">
              <a:buFontTx/>
              <a:buChar char="•"/>
            </a:pPr>
            <a:r>
              <a:rPr lang="en-US"/>
              <a:t> </a:t>
            </a:r>
            <a:r>
              <a:rPr lang="en-US" i="1"/>
              <a:t>alpha test -</a:t>
            </a:r>
            <a:r>
              <a:rPr lang="en-US"/>
              <a:t> a filtering test based on the alpha color component</a:t>
            </a:r>
          </a:p>
          <a:p>
            <a:pPr lvl="1">
              <a:buFontTx/>
              <a:buChar char="•"/>
            </a:pPr>
            <a:r>
              <a:rPr lang="en-US"/>
              <a:t> </a:t>
            </a:r>
            <a:r>
              <a:rPr lang="en-US" i="1"/>
              <a:t>stencil test - </a:t>
            </a:r>
            <a:r>
              <a:rPr lang="en-US"/>
              <a:t>a pixel mask test</a:t>
            </a:r>
          </a:p>
          <a:p>
            <a:pPr lvl="1">
              <a:buFontTx/>
              <a:buChar char="•"/>
            </a:pPr>
            <a:r>
              <a:rPr lang="en-US"/>
              <a:t> </a:t>
            </a:r>
            <a:r>
              <a:rPr lang="en-US" i="1"/>
              <a:t>depth test - </a:t>
            </a:r>
            <a:r>
              <a:rPr lang="en-US"/>
              <a:t>fragment occlusion test</a:t>
            </a:r>
          </a:p>
          <a:p>
            <a:r>
              <a:rPr lang="en-US"/>
              <a:t>Each of these tests is controlled by a </a:t>
            </a:r>
            <a:r>
              <a:rPr lang="en-US">
                <a:latin typeface="Courier New" pitchFamily="49" charset="0"/>
              </a:rPr>
              <a:t>glEnable()</a:t>
            </a:r>
            <a:r>
              <a:rPr lang="en-US"/>
              <a:t> capability.</a:t>
            </a:r>
          </a:p>
          <a:p>
            <a:r>
              <a:rPr lang="en-US"/>
              <a:t>If a fragment passes all enabled tests, it is then blended, dithered and/or logically combined with pixels in the framebuffer. Each of these operations can be enabled and disabled.</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C595BD0-D0A5-4AEF-B6E7-43EA398E4014}" type="slidenum">
              <a:rPr lang="en-US"/>
              <a:pPr/>
              <a:t>149</a:t>
            </a:fld>
            <a:endParaRPr lang="en-US"/>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r>
              <a:rPr lang="en-US"/>
              <a:t>The </a:t>
            </a:r>
            <a:r>
              <a:rPr lang="en-US" i="1"/>
              <a:t>scissor test</a:t>
            </a:r>
            <a:r>
              <a:rPr lang="en-US"/>
              <a:t> provides an additional rectangular clipping test in addition to clipping to the viewport. This is useful for clearing only particular parts of the viewport (</a:t>
            </a:r>
            <a:r>
              <a:rPr lang="en-US">
                <a:latin typeface="Courier New" pitchFamily="49" charset="0"/>
              </a:rPr>
              <a:t>glClear()</a:t>
            </a:r>
            <a:r>
              <a:rPr lang="en-US"/>
              <a:t> is not bounded by the viewport clipping operation), and restricting pixel updates to a small region of the viewport.</a:t>
            </a:r>
          </a:p>
          <a:p>
            <a:r>
              <a:rPr lang="en-US"/>
              <a:t>The scissor test can be enabled with </a:t>
            </a:r>
            <a:r>
              <a:rPr lang="en-US">
                <a:latin typeface="Courier New" pitchFamily="49" charset="0"/>
              </a:rPr>
              <a:t>glEnable(GL_SCISSOR_TEST);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38C783C-EDD6-4A58-8E00-35D05C9134AE}" type="slidenum">
              <a:rPr lang="en-US"/>
              <a:pPr/>
              <a:t>15</a:t>
            </a:fld>
            <a:endParaRPr 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r>
              <a:rPr lang="en-US"/>
              <a:t>GLUT uses a </a:t>
            </a:r>
            <a:r>
              <a:rPr lang="en-US" i="1"/>
              <a:t>callback mechanism</a:t>
            </a:r>
            <a:r>
              <a:rPr lang="en-US"/>
              <a:t> to do its event processing. Callbacks simplify event processing for the application developer. As compared to more traditional event driven programming, where the author must receive and process each event, and call whatever actions are necessary, callbacks simplify the process by defining what actions are supported, and automatically handling the user events. All the author must do is fill in what should happen when.</a:t>
            </a:r>
          </a:p>
          <a:p>
            <a:r>
              <a:rPr lang="en-US"/>
              <a:t>GLUT supports many different callback actions, including:</a:t>
            </a:r>
          </a:p>
          <a:p>
            <a:pPr lvl="1">
              <a:buFontTx/>
              <a:buChar char="•"/>
            </a:pPr>
            <a:r>
              <a:rPr lang="en-US"/>
              <a:t> </a:t>
            </a:r>
            <a:r>
              <a:rPr lang="en-US">
                <a:latin typeface="Courier New" pitchFamily="49" charset="0"/>
              </a:rPr>
              <a:t>glutDisplayFunc()</a:t>
            </a:r>
            <a:r>
              <a:rPr lang="en-US"/>
              <a:t> - called when pixels in the window need to be refreshed.</a:t>
            </a:r>
          </a:p>
          <a:p>
            <a:pPr lvl="1">
              <a:buFontTx/>
              <a:buChar char="•"/>
            </a:pPr>
            <a:r>
              <a:rPr lang="en-US"/>
              <a:t> </a:t>
            </a:r>
            <a:r>
              <a:rPr lang="en-US">
                <a:latin typeface="Courier New" pitchFamily="49" charset="0"/>
              </a:rPr>
              <a:t>glutReshapeFunc()</a:t>
            </a:r>
            <a:r>
              <a:rPr lang="en-US"/>
              <a:t> - called when the window changes size</a:t>
            </a:r>
          </a:p>
          <a:p>
            <a:pPr lvl="1">
              <a:buFontTx/>
              <a:buChar char="•"/>
            </a:pPr>
            <a:r>
              <a:rPr lang="en-US"/>
              <a:t> </a:t>
            </a:r>
            <a:r>
              <a:rPr lang="en-US">
                <a:latin typeface="Courier New" pitchFamily="49" charset="0"/>
              </a:rPr>
              <a:t>glutKeyboardFunc()</a:t>
            </a:r>
            <a:r>
              <a:rPr lang="en-US"/>
              <a:t> - called when a key is struck on the keyboard</a:t>
            </a:r>
          </a:p>
          <a:p>
            <a:pPr lvl="1">
              <a:buFontTx/>
              <a:buChar char="•"/>
            </a:pPr>
            <a:r>
              <a:rPr lang="en-US"/>
              <a:t> </a:t>
            </a:r>
            <a:r>
              <a:rPr lang="en-US">
                <a:latin typeface="Courier New" pitchFamily="49" charset="0"/>
              </a:rPr>
              <a:t>glutMouseFunc()</a:t>
            </a:r>
            <a:r>
              <a:rPr lang="en-US"/>
              <a:t> - called when the user presses a mouse button on the mouse</a:t>
            </a:r>
          </a:p>
          <a:p>
            <a:pPr lvl="1">
              <a:buFontTx/>
              <a:buChar char="•"/>
            </a:pPr>
            <a:r>
              <a:rPr lang="en-US"/>
              <a:t> </a:t>
            </a:r>
            <a:r>
              <a:rPr lang="en-US">
                <a:latin typeface="Courier New" pitchFamily="49" charset="0"/>
              </a:rPr>
              <a:t>glutMotionFunc()</a:t>
            </a:r>
            <a:r>
              <a:rPr lang="en-US"/>
              <a:t> - called when the user moves the mouse while a mouse button is pressed</a:t>
            </a:r>
          </a:p>
          <a:p>
            <a:pPr lvl="1">
              <a:buFontTx/>
              <a:buChar char="•"/>
            </a:pPr>
            <a:r>
              <a:rPr lang="en-US"/>
              <a:t> </a:t>
            </a:r>
            <a:r>
              <a:rPr lang="en-US">
                <a:latin typeface="Courier New" pitchFamily="49" charset="0"/>
              </a:rPr>
              <a:t>glutPassiveMouseFunc()</a:t>
            </a:r>
            <a:r>
              <a:rPr lang="en-US"/>
              <a:t> - called when the mouse is moved regardless of mouse button state</a:t>
            </a:r>
          </a:p>
          <a:p>
            <a:pPr lvl="1">
              <a:buFontTx/>
              <a:buChar char="•"/>
            </a:pPr>
            <a:r>
              <a:rPr lang="en-US"/>
              <a:t> </a:t>
            </a:r>
            <a:r>
              <a:rPr lang="en-US">
                <a:latin typeface="Courier New" pitchFamily="49" charset="0"/>
              </a:rPr>
              <a:t>glutIdleFunc()</a:t>
            </a:r>
            <a:r>
              <a:rPr lang="en-US"/>
              <a:t> - a callback function called when nothing else is going on. Very useful for animations.</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51E7E4B-7868-4ADF-BF04-F869FE843E57}" type="slidenum">
              <a:rPr lang="en-US"/>
              <a:pPr/>
              <a:t>150</a:t>
            </a:fld>
            <a:endParaRPr 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r>
              <a:rPr lang="en-US"/>
              <a:t>Alpha values can also be used for fragment testing. </a:t>
            </a:r>
            <a:r>
              <a:rPr lang="en-US">
                <a:latin typeface="Courier New" pitchFamily="49" charset="0"/>
              </a:rPr>
              <a:t>glAlphaFunc()</a:t>
            </a:r>
            <a:r>
              <a:rPr lang="en-US"/>
              <a:t> sets a value which, if </a:t>
            </a:r>
            <a:r>
              <a:rPr lang="en-US">
                <a:latin typeface="Courier New" pitchFamily="49" charset="0"/>
              </a:rPr>
              <a:t>glEnable(GL_ALPHA_TEST)</a:t>
            </a:r>
            <a:r>
              <a:rPr lang="en-US"/>
              <a:t> has been called, will test every fragment’s alpha against the value set, and if the test fails, the fragment is discarded.</a:t>
            </a:r>
          </a:p>
          <a:p>
            <a:r>
              <a:rPr lang="en-US"/>
              <a:t>The functions which </a:t>
            </a:r>
            <a:r>
              <a:rPr lang="en-US">
                <a:latin typeface="Courier New" pitchFamily="49" charset="0"/>
              </a:rPr>
              <a:t>glAlphaFunc() </a:t>
            </a:r>
            <a:r>
              <a:rPr lang="en-US"/>
              <a:t>can use are:</a:t>
            </a:r>
          </a:p>
          <a:p>
            <a:r>
              <a:rPr lang="en-US"/>
              <a:t>	</a:t>
            </a:r>
            <a:r>
              <a:rPr lang="en-US">
                <a:latin typeface="Courier New" pitchFamily="49" charset="0"/>
              </a:rPr>
              <a:t>GL_NEVER		GL_LESS</a:t>
            </a:r>
          </a:p>
          <a:p>
            <a:r>
              <a:rPr lang="en-US">
                <a:latin typeface="Courier New" pitchFamily="49" charset="0"/>
              </a:rPr>
              <a:t>	GL_EQUAL		GL_LEQUAL</a:t>
            </a:r>
          </a:p>
          <a:p>
            <a:r>
              <a:rPr lang="en-US">
                <a:latin typeface="Courier New" pitchFamily="49" charset="0"/>
              </a:rPr>
              <a:t>	GL_GREATER	GL_NOTEQUAL</a:t>
            </a:r>
          </a:p>
          <a:p>
            <a:r>
              <a:rPr lang="en-US">
                <a:latin typeface="Courier New" pitchFamily="49" charset="0"/>
              </a:rPr>
              <a:t>	GL_GEUQAL		GL_ALWAYS</a:t>
            </a:r>
          </a:p>
          <a:p>
            <a:r>
              <a:rPr lang="en-US"/>
              <a:t>The default is </a:t>
            </a:r>
            <a:r>
              <a:rPr lang="en-US">
                <a:latin typeface="Courier New" pitchFamily="49" charset="0"/>
              </a:rPr>
              <a:t>GL_ALWAYS</a:t>
            </a:r>
            <a:r>
              <a:rPr lang="en-US"/>
              <a:t>, which always passes fragments.</a:t>
            </a:r>
          </a:p>
          <a:p>
            <a:r>
              <a:rPr lang="en-US"/>
              <a:t>Alpha testing is particularly useful when combined with texture mapping with textures which have an alpha component. This allows your texture map to act as a localized pixel mask. This technique is commonly used for objects like trees or fences, where modeling the objects (and all of its holes) becomes prohibitive.</a:t>
            </a: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07B4F63-8264-4704-9A07-748FDB112A36}" type="slidenum">
              <a:rPr lang="en-US"/>
              <a:pPr/>
              <a:t>151</a:t>
            </a:fld>
            <a:endParaRPr lang="en-US"/>
          </a:p>
        </p:txBody>
      </p:sp>
      <p:sp>
        <p:nvSpPr>
          <p:cNvPr id="688130" name="Rectangle 2"/>
          <p:cNvSpPr>
            <a:spLocks noGrp="1" noRot="1" noChangeAspect="1" noChangeArrowheads="1" noTextEdit="1"/>
          </p:cNvSpPr>
          <p:nvPr>
            <p:ph type="sldImg"/>
          </p:nvPr>
        </p:nvSpPr>
        <p:spPr>
          <a:xfrm>
            <a:off x="1144588" y="685800"/>
            <a:ext cx="4568825" cy="3427413"/>
          </a:xfrm>
          <a:ln/>
        </p:spPr>
      </p:sp>
      <p:sp>
        <p:nvSpPr>
          <p:cNvPr id="688131" name="Rectangle 3"/>
          <p:cNvSpPr>
            <a:spLocks noGrp="1" noChangeArrowheads="1"/>
          </p:cNvSpPr>
          <p:nvPr>
            <p:ph type="body" idx="1"/>
          </p:nvPr>
        </p:nvSpPr>
        <p:spPr>
          <a:xfrm>
            <a:off x="914400" y="4341813"/>
            <a:ext cx="5029200" cy="4113212"/>
          </a:xfrm>
        </p:spPr>
        <p:txBody>
          <a:bodyPr/>
          <a:lstStyle/>
          <a:p>
            <a:r>
              <a:rPr lang="en-US"/>
              <a:t>Unlike other buffers, we do not draw into the stencil buffer. We set its values with the stencil functions. However, the rendering can alter the values in the stencil buffer depending on whether a fragment passes or fails the stencil test.</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3593D89-D0A8-4EC7-B514-0AAA20045E1B}" type="slidenum">
              <a:rPr lang="en-US"/>
              <a:pPr/>
              <a:t>152</a:t>
            </a:fld>
            <a:endParaRPr lang="en-US"/>
          </a:p>
        </p:txBody>
      </p:sp>
      <p:sp>
        <p:nvSpPr>
          <p:cNvPr id="690178" name="Rectangle 2"/>
          <p:cNvSpPr>
            <a:spLocks noGrp="1" noRot="1" noChangeAspect="1" noChangeArrowheads="1" noTextEdit="1"/>
          </p:cNvSpPr>
          <p:nvPr>
            <p:ph type="sldImg"/>
          </p:nvPr>
        </p:nvSpPr>
        <p:spPr>
          <a:xfrm>
            <a:off x="1144588" y="685800"/>
            <a:ext cx="4568825" cy="3427413"/>
          </a:xfrm>
          <a:ln/>
        </p:spPr>
      </p:sp>
      <p:sp>
        <p:nvSpPr>
          <p:cNvPr id="690179" name="Rectangle 3"/>
          <p:cNvSpPr>
            <a:spLocks noGrp="1" noChangeArrowheads="1"/>
          </p:cNvSpPr>
          <p:nvPr>
            <p:ph type="body" idx="1"/>
          </p:nvPr>
        </p:nvSpPr>
        <p:spPr>
          <a:xfrm>
            <a:off x="914400" y="4341813"/>
            <a:ext cx="5029200" cy="4113212"/>
          </a:xfrm>
        </p:spPr>
        <p:txBody>
          <a:bodyPr/>
          <a:lstStyle/>
          <a:p>
            <a:r>
              <a:rPr lang="en-US"/>
              <a:t>The two principal functions for using the stencil buffer are </a:t>
            </a:r>
            <a:r>
              <a:rPr lang="en-US">
                <a:latin typeface="Courier New" pitchFamily="49" charset="0"/>
              </a:rPr>
              <a:t>glStencilFunc()</a:t>
            </a:r>
            <a:r>
              <a:rPr lang="en-US"/>
              <a:t>which controls how the bits in the stencil buffer are used to determine if a particular pixel in the framebuffer is writable.</a:t>
            </a:r>
          </a:p>
          <a:p>
            <a:r>
              <a:rPr lang="en-US">
                <a:latin typeface="Courier New" pitchFamily="49" charset="0"/>
              </a:rPr>
              <a:t>glStencilOp()</a:t>
            </a:r>
            <a:r>
              <a:rPr lang="en-US"/>
              <a:t>controls how the stencil buffer values are updated, based on three tests:</a:t>
            </a:r>
          </a:p>
          <a:p>
            <a:r>
              <a:rPr lang="en-US"/>
              <a:t>   1) did the pixel pass the stencil test specified with </a:t>
            </a:r>
            <a:r>
              <a:rPr lang="en-US">
                <a:latin typeface="Courier New" pitchFamily="49" charset="0"/>
              </a:rPr>
              <a:t>glStencilFunc()</a:t>
            </a:r>
            <a:endParaRPr lang="en-US"/>
          </a:p>
          <a:p>
            <a:r>
              <a:rPr lang="en-US"/>
              <a:t>   2) did the pixel fail the depth test for that pixel.</a:t>
            </a:r>
          </a:p>
          <a:p>
            <a:r>
              <a:rPr lang="en-US"/>
              <a:t>   3) did the pixel pass the depth test for that pixel.  This would mean that the</a:t>
            </a:r>
            <a:br>
              <a:rPr lang="en-US"/>
            </a:br>
            <a:r>
              <a:rPr lang="en-US"/>
              <a:t>pixel in question would have appeared in the image.</a:t>
            </a: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1A212AF-1591-4871-8709-D8A7D48A4B04}" type="slidenum">
              <a:rPr lang="en-US"/>
              <a:pPr/>
              <a:t>153</a:t>
            </a:fld>
            <a:endParaRPr lang="en-US"/>
          </a:p>
        </p:txBody>
      </p:sp>
      <p:sp>
        <p:nvSpPr>
          <p:cNvPr id="692226" name="Rectangle 2"/>
          <p:cNvSpPr>
            <a:spLocks noGrp="1" noRot="1" noChangeAspect="1" noChangeArrowheads="1" noTextEdit="1"/>
          </p:cNvSpPr>
          <p:nvPr>
            <p:ph type="sldImg"/>
          </p:nvPr>
        </p:nvSpPr>
        <p:spPr>
          <a:xfrm>
            <a:off x="1144588" y="685800"/>
            <a:ext cx="4568825" cy="3427413"/>
          </a:xfrm>
          <a:ln/>
        </p:spPr>
      </p:sp>
      <p:sp>
        <p:nvSpPr>
          <p:cNvPr id="692227" name="Rectangle 3"/>
          <p:cNvSpPr>
            <a:spLocks noGrp="1" noChangeArrowheads="1"/>
          </p:cNvSpPr>
          <p:nvPr>
            <p:ph type="body" idx="1"/>
          </p:nvPr>
        </p:nvSpPr>
        <p:spPr>
          <a:xfrm>
            <a:off x="914400" y="4341813"/>
            <a:ext cx="5029200" cy="4113212"/>
          </a:xfrm>
        </p:spPr>
        <p:txBody>
          <a:bodyPr/>
          <a:lstStyle/>
          <a:p>
            <a:r>
              <a:rPr lang="en-US"/>
              <a:t>In this example, we specify a simple stencil mask. We do this by specifying that regardless of which tests the pixel passes or fails, we replace its value in the stencil buffer with the value 0x1.  This permits us to render the shape of the pixel mask we want directly into the stencil buffer (in a manner of speaking).</a:t>
            </a:r>
          </a:p>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36D58DB-7D7C-4DD7-8E42-D60356C638D3}" type="slidenum">
              <a:rPr lang="en-US"/>
              <a:pPr/>
              <a:t>154</a:t>
            </a:fld>
            <a:endParaRPr lang="en-US"/>
          </a:p>
        </p:txBody>
      </p:sp>
      <p:sp>
        <p:nvSpPr>
          <p:cNvPr id="694274" name="Rectangle 2"/>
          <p:cNvSpPr>
            <a:spLocks noGrp="1" noRot="1" noChangeAspect="1" noChangeArrowheads="1" noTextEdit="1"/>
          </p:cNvSpPr>
          <p:nvPr>
            <p:ph type="sldImg"/>
          </p:nvPr>
        </p:nvSpPr>
        <p:spPr>
          <a:xfrm>
            <a:off x="1144588" y="685800"/>
            <a:ext cx="4568825" cy="3427413"/>
          </a:xfrm>
          <a:ln/>
        </p:spPr>
      </p:sp>
      <p:sp>
        <p:nvSpPr>
          <p:cNvPr id="694275" name="Rectangle 3"/>
          <p:cNvSpPr>
            <a:spLocks noGrp="1" noChangeArrowheads="1"/>
          </p:cNvSpPr>
          <p:nvPr>
            <p:ph type="body" idx="1"/>
          </p:nvPr>
        </p:nvSpPr>
        <p:spPr>
          <a:xfrm>
            <a:off x="914400" y="4341813"/>
            <a:ext cx="5029200" cy="4113212"/>
          </a:xfrm>
        </p:spPr>
        <p:txBody>
          <a:bodyPr/>
          <a:lstStyle/>
          <a:p>
            <a:r>
              <a:rPr lang="en-US"/>
              <a:t>After the stencil mask is specified, we can use the mask to selectively update pixels.  With the first set of commands, we only update the pixels where the stencil buffer is set to 0x01 in the stencil buffer.</a:t>
            </a:r>
          </a:p>
          <a:p>
            <a:r>
              <a:rPr lang="en-US"/>
              <a:t>In the second example, we set the stencil state up to render only to pixels where the stencil value is not 0x01.</a:t>
            </a: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5543EF9-0D87-4B8F-973E-F911EC9C03AF}" type="slidenum">
              <a:rPr lang="en-US"/>
              <a:pPr/>
              <a:t>155</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i="1"/>
              <a:t>Dithering</a:t>
            </a:r>
            <a:r>
              <a:rPr lang="en-US"/>
              <a:t> is a technique to trick the eye into seeing a smoother color when only a few colors are available. Newspaper’s use this trick to make images look better. OpenGL will modify a fragment’s color value with a dithering table before it is written into the framebuffer.</a:t>
            </a: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D638F3B-A848-4E89-B124-98E14A24038B}" type="slidenum">
              <a:rPr lang="en-US"/>
              <a:pPr/>
              <a:t>156</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i="1"/>
              <a:t>Logical operations </a:t>
            </a:r>
            <a:r>
              <a:rPr lang="en-US"/>
              <a:t>allows pixels to be combined with bitwise logical operations, like logical ands, ors and nots. The fragment’s color bits are combined with the pixel’s color bits using the logical operation, and then written into the framebuffer.</a:t>
            </a:r>
          </a:p>
          <a:p>
            <a:r>
              <a:rPr lang="en-US">
                <a:latin typeface="Courier New" pitchFamily="49" charset="0"/>
              </a:rPr>
              <a:t>GL_XOR</a:t>
            </a:r>
            <a:r>
              <a:rPr lang="en-US"/>
              <a:t> is a useful logical operation for creating “rubber banding” type techniques, where you only momentarily want to modify a pixel, and then return back to its original value. </a:t>
            </a:r>
          </a:p>
          <a:p>
            <a:r>
              <a:rPr lang="en-US"/>
              <a:t>There are several OpenGL logical operation modes:</a:t>
            </a:r>
          </a:p>
          <a:p>
            <a:r>
              <a:rPr lang="en-US"/>
              <a:t>     </a:t>
            </a:r>
            <a:r>
              <a:rPr lang="en-US">
                <a:latin typeface="Courier New" pitchFamily="49" charset="0"/>
              </a:rPr>
              <a:t>GL_CLEAR	GL_SET 	GL_COPY,</a:t>
            </a:r>
          </a:p>
          <a:p>
            <a:r>
              <a:rPr lang="en-US">
                <a:latin typeface="Courier New" pitchFamily="49" charset="0"/>
              </a:rPr>
              <a:t>  GL_COPY_INVERTED  GL_NOOP   GL_INVERT</a:t>
            </a:r>
          </a:p>
          <a:p>
            <a:r>
              <a:rPr lang="en-US">
                <a:latin typeface="Courier New" pitchFamily="49" charset="0"/>
              </a:rPr>
              <a:t>  GL_AND            GL_NAND   GL_OR</a:t>
            </a:r>
          </a:p>
          <a:p>
            <a:r>
              <a:rPr lang="en-US">
                <a:latin typeface="Courier New" pitchFamily="49" charset="0"/>
              </a:rPr>
              <a:t>  GL_NOR            GL_XOR    GL_AND_INVERTED</a:t>
            </a:r>
          </a:p>
          <a:p>
            <a:r>
              <a:rPr lang="en-US">
                <a:latin typeface="Courier New" pitchFamily="49" charset="0"/>
              </a:rPr>
              <a:t>  GL_AND_REVERSE    GL_EQUIV  GL_OR_REVERSE</a:t>
            </a:r>
          </a:p>
          <a:p>
            <a:r>
              <a:rPr lang="en-US">
                <a:latin typeface="Courier New" pitchFamily="49" charset="0"/>
              </a:rPr>
              <a:t>  GL_OR_INVERTED</a:t>
            </a: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B3A3BF39-E293-4BD1-805D-0278FF2579A5}" type="slidenum">
              <a:rPr lang="en-US"/>
              <a:pPr/>
              <a:t>157</a:t>
            </a:fld>
            <a:endParaRPr lang="en-US"/>
          </a:p>
        </p:txBody>
      </p:sp>
      <p:sp>
        <p:nvSpPr>
          <p:cNvPr id="700418" name="Rectangle 2"/>
          <p:cNvSpPr>
            <a:spLocks noGrp="1" noRot="1" noChangeAspect="1" noChangeArrowheads="1" noTextEdit="1"/>
          </p:cNvSpPr>
          <p:nvPr>
            <p:ph type="sldImg"/>
          </p:nvPr>
        </p:nvSpPr>
        <p:spPr>
          <a:xfrm>
            <a:off x="1144588" y="685800"/>
            <a:ext cx="4568825" cy="3427413"/>
          </a:xfrm>
          <a:ln/>
        </p:spPr>
      </p:sp>
      <p:sp>
        <p:nvSpPr>
          <p:cNvPr id="700419" name="Rectangle 3"/>
          <p:cNvSpPr>
            <a:spLocks noGrp="1" noChangeArrowheads="1"/>
          </p:cNvSpPr>
          <p:nvPr>
            <p:ph type="body" idx="1"/>
          </p:nvPr>
        </p:nvSpPr>
        <p:spPr>
          <a:xfrm>
            <a:off x="914400" y="4341813"/>
            <a:ext cx="5029200" cy="4113212"/>
          </a:xfrm>
        </p:spPr>
        <p:txBody>
          <a:bodyPr/>
          <a:lstStyle/>
          <a:p>
            <a:r>
              <a:rPr lang="en-US"/>
              <a:t>OpenGL may also contain an advanced set of functionality referred to as the </a:t>
            </a:r>
            <a:r>
              <a:rPr lang="en-US" i="1"/>
              <a:t>Imaging subset.</a:t>
            </a:r>
            <a:r>
              <a:rPr lang="en-US"/>
              <a:t> This functionality is only present if your implementation supports the </a:t>
            </a:r>
            <a:r>
              <a:rPr lang="en-US">
                <a:latin typeface="Courier New" pitchFamily="49" charset="0"/>
              </a:rPr>
              <a:t>GL_ARB_imaging</a:t>
            </a:r>
            <a:r>
              <a:rPr lang="en-US"/>
              <a:t> extension.</a:t>
            </a:r>
          </a:p>
          <a:p>
            <a:r>
              <a:rPr lang="en-US"/>
              <a:t>Some of the functionality included in the imaging subset is:</a:t>
            </a:r>
          </a:p>
          <a:p>
            <a:pPr lvl="1">
              <a:buFontTx/>
              <a:buChar char="•"/>
            </a:pPr>
            <a:r>
              <a:rPr lang="en-US"/>
              <a:t> using a </a:t>
            </a:r>
            <a:r>
              <a:rPr lang="en-US" i="1"/>
              <a:t>color matrix</a:t>
            </a:r>
            <a:r>
              <a:rPr lang="en-US"/>
              <a:t> to apply linear transformation to color components</a:t>
            </a:r>
          </a:p>
          <a:p>
            <a:pPr lvl="1">
              <a:buFontTx/>
              <a:buChar char="•"/>
            </a:pPr>
            <a:r>
              <a:rPr lang="en-US"/>
              <a:t> computing image </a:t>
            </a:r>
            <a:r>
              <a:rPr lang="en-US" i="1"/>
              <a:t>convolutions</a:t>
            </a:r>
            <a:endParaRPr lang="en-US"/>
          </a:p>
          <a:p>
            <a:pPr lvl="1">
              <a:buFontTx/>
              <a:buChar char="•"/>
            </a:pPr>
            <a:r>
              <a:rPr lang="en-US"/>
              <a:t> replacing colors using </a:t>
            </a:r>
            <a:r>
              <a:rPr lang="en-US" i="1"/>
              <a:t>color tables</a:t>
            </a:r>
            <a:endParaRPr lang="en-US"/>
          </a:p>
          <a:p>
            <a:pPr lvl="1">
              <a:buFontTx/>
              <a:buChar char="•"/>
            </a:pPr>
            <a:r>
              <a:rPr lang="en-US"/>
              <a:t> </a:t>
            </a:r>
            <a:r>
              <a:rPr lang="en-US" i="1"/>
              <a:t>histogramming </a:t>
            </a:r>
            <a:r>
              <a:rPr lang="en-US"/>
              <a:t>and computing the minimum and maximum pixel values (</a:t>
            </a:r>
            <a:r>
              <a:rPr lang="en-US" i="1"/>
              <a:t>minmax</a:t>
            </a:r>
            <a:r>
              <a:rPr lang="en-US"/>
              <a:t>)</a:t>
            </a:r>
          </a:p>
          <a:p>
            <a:pPr lvl="1">
              <a:buFontTx/>
              <a:buChar char="•"/>
            </a:pPr>
            <a:r>
              <a:rPr lang="en-US"/>
              <a:t> advanced pixel blending modes</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B8C8CC6-56FF-4076-972B-9E67F83E8CE8}" type="slidenum">
              <a:rPr lang="en-US"/>
              <a:pPr/>
              <a:t>158</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B6641385-0150-4D1D-A62F-FA375A932BA4}" type="slidenum">
              <a:rPr lang="en-US"/>
              <a:pPr/>
              <a:t>159</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B28D944-419D-488B-A23F-50A44F19483C}" type="slidenum">
              <a:rPr lang="en-US"/>
              <a:pPr/>
              <a:t>16</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r>
              <a:rPr lang="en-US"/>
              <a:t>One of the most important callbacks is the </a:t>
            </a:r>
            <a:r>
              <a:rPr lang="en-US">
                <a:latin typeface="Courier New" pitchFamily="49" charset="0"/>
              </a:rPr>
              <a:t>glutDisplayFunc()</a:t>
            </a:r>
            <a:r>
              <a:rPr lang="en-US"/>
              <a:t> callback. This callback is called when the window needs to be refreshed. It’s here that you’d do all of your OpenGL rendering.</a:t>
            </a:r>
          </a:p>
          <a:p>
            <a:r>
              <a:rPr lang="en-US"/>
              <a:t>The above routine merely clears the window, and renders a triangle strip and then swaps the buffers for smooth animation transition. You’ll learn more about what each of these calls do during the day.</a:t>
            </a: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5676A5C-EB8B-43B2-BA45-6463C402F874}" type="slidenum">
              <a:rPr lang="en-US"/>
              <a:pPr/>
              <a:t>160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6E431C9-862A-4A7E-8018-2FCBB1D871A6}" type="slidenum">
              <a:rPr lang="en-US"/>
              <a:pPr/>
              <a:t>161</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D6C32AD-89D3-46F5-9F5F-C9C59D20FA8B}" type="slidenum">
              <a:rPr lang="en-US"/>
              <a:pPr/>
              <a:t>17</a:t>
            </a:fld>
            <a:endParaRPr lang="en-US"/>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r>
              <a:rPr lang="en-US"/>
              <a:t>Animation requires the ability to draw a sequence of images. The </a:t>
            </a:r>
            <a:r>
              <a:rPr lang="en-US">
                <a:latin typeface="Courier New" pitchFamily="49" charset="0"/>
              </a:rPr>
              <a:t>glutIdleFunc()</a:t>
            </a:r>
            <a:r>
              <a:rPr lang="en-US"/>
              <a:t>is the mechanism for doing animation. You register a routine which updates your </a:t>
            </a:r>
            <a:r>
              <a:rPr lang="en-US" i="1"/>
              <a:t>motion variables</a:t>
            </a:r>
            <a:r>
              <a:rPr lang="en-US"/>
              <a:t> (usually global variables in your program which control how things move) and then requests that the scene be updated.</a:t>
            </a:r>
          </a:p>
          <a:p>
            <a:r>
              <a:rPr lang="en-US">
                <a:latin typeface="Courier New" pitchFamily="49" charset="0"/>
              </a:rPr>
              <a:t>glutPostRedisplay()</a:t>
            </a:r>
            <a:r>
              <a:rPr lang="en-US"/>
              <a:t> requests that the callback registered with </a:t>
            </a:r>
            <a:r>
              <a:rPr lang="en-US">
                <a:latin typeface="Courier New" pitchFamily="49" charset="0"/>
              </a:rPr>
              <a:t>glutDisplayFunc()</a:t>
            </a:r>
            <a:r>
              <a:rPr lang="en-US"/>
              <a:t> be called as soon as possible. This is preferred over calling your rendering routine directly, since the user may have interacted with your application and user input events need to be processed.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B2FAEA2-7E18-4F0F-82F0-3A637BE71116}" type="slidenum">
              <a:rPr lang="en-US"/>
              <a:pPr/>
              <a:t>18</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a:t>Above is a simple example of a user input callback. In this case, the routine was registered to receive keyboard input. GLUT supports user input through a number of devices including the keyboard, mouse, dial and button boxes and spaceballs.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3D8D482-90F1-4A7C-AC5E-DC46BD7060FF}" type="slidenum">
              <a:rPr lang="en-US"/>
              <a:pPr/>
              <a:t>19</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CF92FB7-1D62-4C1D-8DD3-30A47ADA04D2}" type="slidenum">
              <a:rPr lang="en-US"/>
              <a:pPr/>
              <a:t>2</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This course provides a general introduction and overview to the OpenGL API (Application Programming Interface) and its features. OpenGL is a rendering library available on almost any computer which supports a graphics monitor.</a:t>
            </a:r>
          </a:p>
          <a:p>
            <a:r>
              <a:rPr lang="en-US"/>
              <a:t>Today, we’ll discuss the basic elements of OpenGL: rendering points, lines, polygons and images, as well as more advanced features as lighting and texture mapping.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EC98530-844F-49ED-9A2E-926B99296D8A}" type="slidenum">
              <a:rPr lang="en-US"/>
              <a:pPr/>
              <a:t>20</a:t>
            </a:fld>
            <a:endParaRPr lang="en-US"/>
          </a:p>
        </p:txBody>
      </p:sp>
      <p:sp>
        <p:nvSpPr>
          <p:cNvPr id="443394"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43395" name="Rectangle 3"/>
          <p:cNvSpPr>
            <a:spLocks noGrp="1" noChangeArrowheads="1"/>
          </p:cNvSpPr>
          <p:nvPr>
            <p:ph type="body" idx="1"/>
          </p:nvPr>
        </p:nvSpPr>
        <p:spPr>
          <a:noFill/>
          <a:ln/>
        </p:spPr>
        <p:txBody>
          <a:bodyPr lIns="92426" tIns="45430" rIns="92426" bIns="45430"/>
          <a:lstStyle/>
          <a:p>
            <a:pPr>
              <a:lnSpc>
                <a:spcPct val="85000"/>
              </a:lnSpc>
            </a:pPr>
            <a:r>
              <a:rPr lang="en-US"/>
              <a:t>In this section, we’ll be discussing the basic geometric primitives that OpenGL uses for rendering, as well as how to manage the OpenGL state which controls the appearance of those primitives.</a:t>
            </a:r>
          </a:p>
          <a:p>
            <a:pPr>
              <a:lnSpc>
                <a:spcPct val="85000"/>
              </a:lnSpc>
            </a:pPr>
            <a:r>
              <a:rPr lang="en-US"/>
              <a:t>OpenGL also supports the rendering of bitmaps and images, which is discussed in a later section. </a:t>
            </a:r>
          </a:p>
          <a:p>
            <a:pPr>
              <a:lnSpc>
                <a:spcPct val="85000"/>
              </a:lnSpc>
            </a:pPr>
            <a:r>
              <a:rPr lang="en-US"/>
              <a:t>Additionally, we’ll discuss the different types of OpenGL buffers, and what each can be used for.</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4FE288E-0BE8-4407-8EF3-7527EB604051}" type="slidenum">
              <a:rPr lang="en-US"/>
              <a:pPr/>
              <a:t>21</a:t>
            </a:fld>
            <a:endParaRPr lang="en-US"/>
          </a:p>
        </p:txBody>
      </p:sp>
      <p:sp>
        <p:nvSpPr>
          <p:cNvPr id="445442"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45443" name="Rectangle 3"/>
          <p:cNvSpPr>
            <a:spLocks noGrp="1" noChangeArrowheads="1"/>
          </p:cNvSpPr>
          <p:nvPr>
            <p:ph type="body" idx="1"/>
          </p:nvPr>
        </p:nvSpPr>
        <p:spPr>
          <a:noFill/>
          <a:ln/>
        </p:spPr>
        <p:txBody>
          <a:bodyPr lIns="92426" tIns="45430" rIns="92426" bIns="45430"/>
          <a:lstStyle/>
          <a:p>
            <a:r>
              <a:rPr lang="en-US"/>
              <a:t>Every OpenGL geometric primitive is specified by its vertices, which are </a:t>
            </a:r>
            <a:r>
              <a:rPr lang="en-US" i="1"/>
              <a:t>homogenous coordinates</a:t>
            </a:r>
            <a:r>
              <a:rPr lang="en-US"/>
              <a:t>.  Homogenous coordinates are of the form </a:t>
            </a:r>
            <a:br>
              <a:rPr lang="en-US"/>
            </a:br>
            <a:r>
              <a:rPr lang="en-US"/>
              <a:t>( </a:t>
            </a:r>
            <a:r>
              <a:rPr lang="en-US" i="1"/>
              <a:t>x, y, z, w</a:t>
            </a:r>
            <a:r>
              <a:rPr lang="en-US"/>
              <a:t> ). Depending on how vertices are organized, OpenGL can render any of the shown primitives.</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A6897CC-C5FC-4452-B15B-D42EACDBFFCB}" type="slidenum">
              <a:rPr lang="en-US"/>
              <a:pPr/>
              <a:t>22</a:t>
            </a:fld>
            <a:endParaRPr lang="en-US"/>
          </a:p>
        </p:txBody>
      </p:sp>
      <p:sp>
        <p:nvSpPr>
          <p:cNvPr id="447490"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47491" name="Rectangle 3"/>
          <p:cNvSpPr>
            <a:spLocks noGrp="1" noChangeArrowheads="1"/>
          </p:cNvSpPr>
          <p:nvPr>
            <p:ph type="body" idx="1"/>
          </p:nvPr>
        </p:nvSpPr>
        <p:spPr>
          <a:noFill/>
          <a:ln/>
        </p:spPr>
        <p:txBody>
          <a:bodyPr lIns="92426" tIns="45430" rIns="92426" bIns="45430"/>
          <a:lstStyle/>
          <a:p>
            <a:r>
              <a:rPr lang="en-US"/>
              <a:t>The </a:t>
            </a:r>
            <a:r>
              <a:rPr lang="en-US">
                <a:latin typeface="Courier New" pitchFamily="49" charset="0"/>
              </a:rPr>
              <a:t>drawRhombus()</a:t>
            </a:r>
            <a:r>
              <a:rPr lang="en-US"/>
              <a:t> routine causes OpenGL to render a single quadrilateral in a single color.  The rhombus is planar, since the </a:t>
            </a:r>
            <a:r>
              <a:rPr lang="en-US" i="1"/>
              <a:t>z</a:t>
            </a:r>
            <a:r>
              <a:rPr lang="en-US"/>
              <a:t> value is automatically set to 0.0 by </a:t>
            </a:r>
            <a:r>
              <a:rPr lang="en-US">
                <a:latin typeface="Courier New" pitchFamily="49" charset="0"/>
              </a:rPr>
              <a:t>glVertex2f()</a:t>
            </a: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52A7CC3-59BD-4C79-9D20-A0CD1B8A0678}" type="slidenum">
              <a:rPr lang="en-US"/>
              <a:pPr/>
              <a:t>23</a:t>
            </a:fld>
            <a:endParaRPr lang="en-US"/>
          </a:p>
        </p:txBody>
      </p:sp>
      <p:sp>
        <p:nvSpPr>
          <p:cNvPr id="449538"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49539" name="Rectangle 3"/>
          <p:cNvSpPr>
            <a:spLocks noGrp="1" noChangeArrowheads="1"/>
          </p:cNvSpPr>
          <p:nvPr>
            <p:ph type="body" idx="1"/>
          </p:nvPr>
        </p:nvSpPr>
        <p:spPr>
          <a:noFill/>
          <a:ln/>
        </p:spPr>
        <p:txBody>
          <a:bodyPr lIns="92426" tIns="45430" rIns="92426" bIns="45430"/>
          <a:lstStyle/>
          <a:p>
            <a:r>
              <a:rPr lang="en-US"/>
              <a:t>The OpenGL API calls are designed to accept almost any basic data type, which is reflected in the calls name. Knowing how the calls are structured makes it easy to determine which call should be used for a particular data format and size.</a:t>
            </a:r>
          </a:p>
          <a:p>
            <a:r>
              <a:rPr lang="en-US"/>
              <a:t>For instance, vertices from most commercial models are stored as three component floating point vectors.  As such, the appropriate OpenGL command to use is </a:t>
            </a:r>
            <a:r>
              <a:rPr lang="en-US">
                <a:latin typeface="Courier New" pitchFamily="49" charset="0"/>
              </a:rPr>
              <a:t>glVertex3fv</a:t>
            </a:r>
            <a:r>
              <a:rPr lang="en-US"/>
              <a:t>( coords ). </a:t>
            </a:r>
          </a:p>
          <a:p>
            <a:r>
              <a:rPr lang="en-US"/>
              <a:t>As mentioned before, OpenGL uses homogenous coordinates to specify vertices.  For </a:t>
            </a:r>
            <a:r>
              <a:rPr lang="en-US">
                <a:latin typeface="Courier New" pitchFamily="49" charset="0"/>
              </a:rPr>
              <a:t>glVertex*() </a:t>
            </a:r>
            <a:r>
              <a:rPr lang="en-US"/>
              <a:t>calls which don’t specify all the coordinates</a:t>
            </a:r>
            <a:br>
              <a:rPr lang="en-US"/>
            </a:br>
            <a:r>
              <a:rPr lang="en-US"/>
              <a:t>( i.e. </a:t>
            </a:r>
            <a:r>
              <a:rPr lang="en-US">
                <a:latin typeface="Courier New" pitchFamily="49" charset="0"/>
              </a:rPr>
              <a:t>glVertex2f()</a:t>
            </a:r>
            <a:r>
              <a:rPr lang="en-US"/>
              <a:t>), OpenGL will default </a:t>
            </a:r>
            <a:r>
              <a:rPr lang="en-US" i="1"/>
              <a:t>z = 0.0</a:t>
            </a:r>
            <a:r>
              <a:rPr lang="en-US"/>
              <a:t>, and </a:t>
            </a:r>
            <a:r>
              <a:rPr lang="en-US" i="1"/>
              <a:t>w = 1.0</a:t>
            </a:r>
            <a:r>
              <a:rPr 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C95D8D5-5A5B-4C43-A7B1-446BA5F3D07B}" type="slidenum">
              <a:rPr lang="en-US"/>
              <a:pPr/>
              <a:t>24</a:t>
            </a:fld>
            <a:endParaRPr lang="en-US"/>
          </a:p>
        </p:txBody>
      </p:sp>
      <p:sp>
        <p:nvSpPr>
          <p:cNvPr id="451586"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51587" name="Rectangle 3"/>
          <p:cNvSpPr>
            <a:spLocks noGrp="1" noChangeArrowheads="1"/>
          </p:cNvSpPr>
          <p:nvPr>
            <p:ph type="body" idx="1"/>
          </p:nvPr>
        </p:nvSpPr>
        <p:spPr>
          <a:noFill/>
          <a:ln/>
        </p:spPr>
        <p:txBody>
          <a:bodyPr lIns="92426" tIns="45430" rIns="92426" bIns="45430"/>
          <a:lstStyle/>
          <a:p>
            <a:r>
              <a:rPr lang="en-US"/>
              <a:t>OpenGL organizes vertices into primitives based upon which type is passed into </a:t>
            </a:r>
            <a:r>
              <a:rPr lang="en-US">
                <a:latin typeface="Courier New" pitchFamily="49" charset="0"/>
              </a:rPr>
              <a:t>glBegin()</a:t>
            </a:r>
            <a:r>
              <a:rPr lang="en-US"/>
              <a:t>. The possible types are:</a:t>
            </a:r>
          </a:p>
          <a:p>
            <a:r>
              <a:rPr lang="en-US"/>
              <a:t>	</a:t>
            </a:r>
            <a:r>
              <a:rPr lang="en-US">
                <a:latin typeface="Courier New" pitchFamily="49" charset="0"/>
              </a:rPr>
              <a:t>GL_POINTS</a:t>
            </a:r>
            <a:r>
              <a:rPr lang="en-US"/>
              <a:t>		</a:t>
            </a:r>
            <a:r>
              <a:rPr lang="en-US">
                <a:latin typeface="Courier New" pitchFamily="49" charset="0"/>
              </a:rPr>
              <a:t>GL_LINE_STRIP</a:t>
            </a:r>
            <a:endParaRPr lang="en-US"/>
          </a:p>
          <a:p>
            <a:r>
              <a:rPr lang="en-US"/>
              <a:t>	</a:t>
            </a:r>
            <a:r>
              <a:rPr lang="en-US">
                <a:latin typeface="Courier New" pitchFamily="49" charset="0"/>
              </a:rPr>
              <a:t>GL_LINES</a:t>
            </a:r>
            <a:r>
              <a:rPr lang="en-US"/>
              <a:t>		</a:t>
            </a:r>
            <a:r>
              <a:rPr lang="en-US">
                <a:latin typeface="Courier New" pitchFamily="49" charset="0"/>
              </a:rPr>
              <a:t>GL_LINE_LOOP</a:t>
            </a:r>
            <a:endParaRPr lang="en-US"/>
          </a:p>
          <a:p>
            <a:r>
              <a:rPr lang="en-US"/>
              <a:t>	</a:t>
            </a:r>
            <a:r>
              <a:rPr lang="en-US">
                <a:latin typeface="Courier New" pitchFamily="49" charset="0"/>
              </a:rPr>
              <a:t>GL_POLYGON</a:t>
            </a:r>
            <a:r>
              <a:rPr lang="en-US"/>
              <a:t>	</a:t>
            </a:r>
            <a:r>
              <a:rPr lang="en-US">
                <a:latin typeface="Courier New" pitchFamily="49" charset="0"/>
              </a:rPr>
              <a:t>GL_TRIANGLE_STRIP</a:t>
            </a:r>
            <a:endParaRPr lang="en-US"/>
          </a:p>
          <a:p>
            <a:r>
              <a:rPr lang="en-US"/>
              <a:t>	</a:t>
            </a:r>
            <a:r>
              <a:rPr lang="en-US">
                <a:latin typeface="Courier New" pitchFamily="49" charset="0"/>
              </a:rPr>
              <a:t>GL_TRIANGLES</a:t>
            </a:r>
            <a:r>
              <a:rPr lang="en-US"/>
              <a:t>	</a:t>
            </a:r>
            <a:r>
              <a:rPr lang="en-US">
                <a:latin typeface="Courier New" pitchFamily="49" charset="0"/>
              </a:rPr>
              <a:t>GL_TRIANGLE_FAN</a:t>
            </a:r>
            <a:endParaRPr lang="en-US"/>
          </a:p>
          <a:p>
            <a:r>
              <a:rPr lang="en-US"/>
              <a:t>	</a:t>
            </a:r>
            <a:r>
              <a:rPr lang="en-US">
                <a:latin typeface="Courier New" pitchFamily="49" charset="0"/>
              </a:rPr>
              <a:t>GL_QUADS</a:t>
            </a:r>
            <a:r>
              <a:rPr lang="en-US"/>
              <a:t>		</a:t>
            </a:r>
            <a:r>
              <a:rPr lang="en-US">
                <a:latin typeface="Courier New" pitchFamily="49" charset="0"/>
              </a:rPr>
              <a:t>GL_QUAD_STRIP</a:t>
            </a:r>
            <a:endParaRPr lang="en-US"/>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1E9A4284-95DB-430D-87D4-70BD1BFB18BE}" type="slidenum">
              <a:rPr lang="en-US"/>
              <a:pPr/>
              <a:t>25</a:t>
            </a:fld>
            <a:endParaRPr lang="en-US"/>
          </a:p>
        </p:txBody>
      </p:sp>
      <p:sp>
        <p:nvSpPr>
          <p:cNvPr id="453634"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53635" name="Rectangle 3"/>
          <p:cNvSpPr>
            <a:spLocks noGrp="1" noChangeArrowheads="1"/>
          </p:cNvSpPr>
          <p:nvPr>
            <p:ph type="body" idx="1"/>
          </p:nvPr>
        </p:nvSpPr>
        <p:spPr>
          <a:noFill/>
          <a:ln/>
        </p:spPr>
        <p:txBody>
          <a:bodyPr lIns="92426" tIns="45430" rIns="92426" bIns="45430"/>
          <a:lstStyle/>
          <a:p>
            <a:r>
              <a:rPr lang="en-US"/>
              <a:t>Every OpenGL implementation must support rendering in both RGBA mode, </a:t>
            </a:r>
            <a:br>
              <a:rPr lang="en-US"/>
            </a:br>
            <a:r>
              <a:rPr lang="en-US"/>
              <a:t>( sometimes described as </a:t>
            </a:r>
            <a:r>
              <a:rPr lang="en-US" i="1"/>
              <a:t>TrueColor</a:t>
            </a:r>
            <a:r>
              <a:rPr lang="en-US"/>
              <a:t> mode ) and color index ( or </a:t>
            </a:r>
            <a:r>
              <a:rPr lang="en-US" i="1"/>
              <a:t>colormap</a:t>
            </a:r>
            <a:r>
              <a:rPr lang="en-US"/>
              <a:t> ) mode.</a:t>
            </a:r>
          </a:p>
          <a:p>
            <a:r>
              <a:rPr lang="en-US"/>
              <a:t>For RGBA rendering, vertex colors are specified using the </a:t>
            </a:r>
            <a:r>
              <a:rPr lang="en-US">
                <a:latin typeface="Courier New" pitchFamily="49" charset="0"/>
              </a:rPr>
              <a:t>glColor*()</a:t>
            </a:r>
            <a:r>
              <a:rPr lang="en-US"/>
              <a:t> call.</a:t>
            </a:r>
          </a:p>
          <a:p>
            <a:r>
              <a:rPr lang="en-US"/>
              <a:t>For color index rendering, the vertex’s index is specified with </a:t>
            </a:r>
            <a:r>
              <a:rPr lang="en-US">
                <a:latin typeface="Courier New" pitchFamily="49" charset="0"/>
              </a:rPr>
              <a:t>glIndex*()</a:t>
            </a:r>
            <a:r>
              <a:rPr lang="en-US"/>
              <a:t>.</a:t>
            </a:r>
          </a:p>
          <a:p>
            <a:r>
              <a:rPr lang="en-US"/>
              <a:t>The type of window color model is requested from the windowing system.  Using GLUT, the </a:t>
            </a:r>
            <a:r>
              <a:rPr lang="en-US">
                <a:latin typeface="Courier New" pitchFamily="49" charset="0"/>
              </a:rPr>
              <a:t>glutInitDisplayMode()</a:t>
            </a:r>
            <a:r>
              <a:rPr lang="en-US"/>
              <a:t> call is used to specify either an RGBA window ( using </a:t>
            </a:r>
            <a:r>
              <a:rPr lang="en-US">
                <a:latin typeface="Courier New" pitchFamily="49" charset="0"/>
              </a:rPr>
              <a:t>GLUT_RGBA</a:t>
            </a:r>
            <a:r>
              <a:rPr lang="en-US"/>
              <a:t> ), or a color indexed window ( using </a:t>
            </a:r>
            <a:r>
              <a:rPr lang="en-US">
                <a:latin typeface="Courier New" pitchFamily="49" charset="0"/>
              </a:rPr>
              <a:t>GLUT_INDEX</a:t>
            </a:r>
            <a:r>
              <a:rPr 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168ACA5B-EA9B-485E-A038-359E09B184AD}" type="slidenum">
              <a:rPr lang="en-US"/>
              <a:pPr/>
              <a:t>26</a:t>
            </a:fld>
            <a:endParaRPr lang="en-US"/>
          </a:p>
        </p:txBody>
      </p:sp>
      <p:sp>
        <p:nvSpPr>
          <p:cNvPr id="455682" name="Rectangle 2"/>
          <p:cNvSpPr>
            <a:spLocks noGrp="1" noRot="1" noChangeAspect="1" noChangeArrowheads="1" noTextEdit="1"/>
          </p:cNvSpPr>
          <p:nvPr>
            <p:ph type="sldImg"/>
          </p:nvPr>
        </p:nvSpPr>
        <p:spPr>
          <a:xfrm>
            <a:off x="1150938" y="690563"/>
            <a:ext cx="4556125" cy="3417887"/>
          </a:xfrm>
          <a:ln/>
        </p:spPr>
      </p:sp>
      <p:sp>
        <p:nvSpPr>
          <p:cNvPr id="455683" name="Rectangle 3"/>
          <p:cNvSpPr>
            <a:spLocks noGrp="1" noChangeArrowheads="1"/>
          </p:cNvSpPr>
          <p:nvPr>
            <p:ph type="body" idx="1"/>
          </p:nvPr>
        </p:nvSpPr>
        <p:spPr/>
        <p:txBody>
          <a:bodyPr lIns="90233" tIns="45116" rIns="90233" bIns="45116"/>
          <a:lstStyle/>
          <a:p>
            <a:r>
              <a:rPr lang="en-US"/>
              <a:t>This is the first of the series of Nate Robins’ tutorials. This tutorial illustrates the principles of rendering geometry, specifying both colors and vertices.</a:t>
            </a:r>
          </a:p>
          <a:p>
            <a:r>
              <a:rPr lang="en-US"/>
              <a:t>The shapes tutorial has two views: a screen-space window and a command manipulation window. </a:t>
            </a:r>
          </a:p>
          <a:p>
            <a:r>
              <a:rPr lang="en-US"/>
              <a:t>In the command manipulation window, pressing the LEFT mouse while the pointer is over the green parameter numbers allows you to move the mouse in the y-direction (up and down) and change their values. With this action, you can change the appearance of the geometric primitive in the other window. With the RIGHT mouse button, you can bring up a pop-up menu to change the primitive you are rendering. (Note that the parameters have minimum and maximum values in the tutorials, sometimes to prevent you from wandering too far. In an application, you probably don’t want to have floating-point color values less than 0.0 or greater than 1.0, but you are likely to want to position vertices at coordinates outside the boundaries of this tutorial.)</a:t>
            </a:r>
          </a:p>
          <a:p>
            <a:r>
              <a:rPr lang="en-US"/>
              <a:t>In the screen-space window, the RIGHT mouse button brings up a different pop-up menu, which has menu choices to change the appearance of the geometry in different ways.</a:t>
            </a:r>
          </a:p>
          <a:p>
            <a:r>
              <a:rPr lang="en-US"/>
              <a:t>The left and right mouse buttons will do similar operations in the other tutorials.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B433039-F996-43CB-94DA-0EA9810D20EB}" type="slidenum">
              <a:rPr lang="en-US"/>
              <a:pPr/>
              <a:t>27</a:t>
            </a:fld>
            <a:endParaRPr lang="en-US"/>
          </a:p>
        </p:txBody>
      </p:sp>
      <p:sp>
        <p:nvSpPr>
          <p:cNvPr id="457730"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57731" name="Rectangle 3"/>
          <p:cNvSpPr>
            <a:spLocks noGrp="1" noChangeArrowheads="1"/>
          </p:cNvSpPr>
          <p:nvPr>
            <p:ph type="body" idx="1"/>
          </p:nvPr>
        </p:nvSpPr>
        <p:spPr>
          <a:noFill/>
          <a:ln/>
        </p:spPr>
        <p:txBody>
          <a:bodyPr lIns="92426" tIns="45430" rIns="92426" bIns="45430"/>
          <a:lstStyle/>
          <a:p>
            <a:r>
              <a:rPr lang="en-US"/>
              <a:t>OpenGL can render from a simple line-based wireframe to complex multi-pass texturing algorithms to simulate bump mapping or Phong lighting.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C931876-C88E-4B1E-88D4-5B543146D6BF}" type="slidenum">
              <a:rPr lang="en-US"/>
              <a:pPr/>
              <a:t>28</a:t>
            </a:fld>
            <a:endParaRPr lang="en-US"/>
          </a:p>
        </p:txBody>
      </p:sp>
      <p:sp>
        <p:nvSpPr>
          <p:cNvPr id="459778"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59779" name="Rectangle 3"/>
          <p:cNvSpPr>
            <a:spLocks noGrp="1" noChangeArrowheads="1"/>
          </p:cNvSpPr>
          <p:nvPr>
            <p:ph type="body" idx="1"/>
          </p:nvPr>
        </p:nvSpPr>
        <p:spPr>
          <a:noFill/>
          <a:ln/>
        </p:spPr>
        <p:txBody>
          <a:bodyPr lIns="92426" tIns="45430" rIns="92426" bIns="45430"/>
          <a:lstStyle/>
          <a:p>
            <a:r>
              <a:rPr lang="en-US"/>
              <a:t>Each time OpenGL processes a vertex, it uses data stored in its internal state tables to determine how the vertex should be transformed, lit, textured or any of OpenGL’s other modes.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92873AB-EAE1-4ACC-9320-0F516CDFB386}" type="slidenum">
              <a:rPr lang="en-US"/>
              <a:pPr/>
              <a:t>29</a:t>
            </a:fld>
            <a:endParaRPr lang="en-US"/>
          </a:p>
        </p:txBody>
      </p:sp>
      <p:sp>
        <p:nvSpPr>
          <p:cNvPr id="461826"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61827" name="Rectangle 3"/>
          <p:cNvSpPr>
            <a:spLocks noGrp="1" noChangeArrowheads="1"/>
          </p:cNvSpPr>
          <p:nvPr>
            <p:ph type="body" idx="1"/>
          </p:nvPr>
        </p:nvSpPr>
        <p:spPr>
          <a:noFill/>
          <a:ln/>
        </p:spPr>
        <p:txBody>
          <a:bodyPr lIns="92426" tIns="45430" rIns="92426" bIns="45430"/>
          <a:lstStyle/>
          <a:p>
            <a:r>
              <a:rPr lang="en-US"/>
              <a:t>The general flow of any OpenGL rendering is to set up the required state,  then pass the primitive to be rendered, and repeat for the next primitive.</a:t>
            </a:r>
          </a:p>
          <a:p>
            <a:r>
              <a:rPr lang="en-US"/>
              <a:t>In general, the most common way to manipulate OpenGL state is by setting vertex attributes, which include color, lighting normals, and texturing coordinates.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2A77B73-D565-4322-9C51-FB9D752E0056}" type="slidenum">
              <a:rPr lang="en-US"/>
              <a:pPr/>
              <a:t>3</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en-US"/>
              <a:t>Today we hope to demonstrate the capabilities and flexibility of OpenGL such that you’ll be able to author your own programs which can display 3D objects with lighting effects, shading, and custom texture maps.</a:t>
            </a:r>
          </a:p>
          <a:p>
            <a:r>
              <a:rPr lang="en-US"/>
              <a:t>Additionally, we’ll introduce more advanced OpenGL topics for further personal investigation.</a:t>
            </a:r>
          </a:p>
          <a:p>
            <a:r>
              <a:rPr lang="en-US"/>
              <a:t>One of OpenGL’s strengths is that its interface is easy to use for the novice, yet powerful enough to satisfy the requirement of professional applications, whether they be for flight simulation, animation, computer aided design,  or scientific visualization.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BEF692D-4358-45C5-822D-A340EB46C123}" type="slidenum">
              <a:rPr lang="en-US"/>
              <a:pPr/>
              <a:t>30</a:t>
            </a:fld>
            <a:endParaRPr lang="en-US"/>
          </a:p>
        </p:txBody>
      </p:sp>
      <p:sp>
        <p:nvSpPr>
          <p:cNvPr id="463874"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63875" name="Rectangle 3"/>
          <p:cNvSpPr>
            <a:spLocks noGrp="1" noChangeArrowheads="1"/>
          </p:cNvSpPr>
          <p:nvPr>
            <p:ph type="body" idx="1"/>
          </p:nvPr>
        </p:nvSpPr>
        <p:spPr>
          <a:noFill/>
          <a:ln/>
        </p:spPr>
        <p:txBody>
          <a:bodyPr lIns="92426" tIns="45430" rIns="92426" bIns="45430"/>
          <a:lstStyle/>
          <a:p>
            <a:r>
              <a:rPr lang="en-US"/>
              <a:t>Setting OpenGL state usually includes modifying the rendering attribute, such as loading a texture map, or setting the line width.  Also for some state changes, setting the OpenGL state also enables that feature ( like setting the point size or line width ).  </a:t>
            </a:r>
          </a:p>
          <a:p>
            <a:r>
              <a:rPr lang="en-US"/>
              <a:t>Other features need to be turned on.  This is done using </a:t>
            </a:r>
            <a:r>
              <a:rPr lang="en-US">
                <a:latin typeface="Courier New" pitchFamily="49" charset="0"/>
              </a:rPr>
              <a:t>glEnable()</a:t>
            </a:r>
            <a:r>
              <a:rPr lang="en-US"/>
              <a:t>, and passing the token for the feature, like </a:t>
            </a:r>
            <a:r>
              <a:rPr lang="en-US">
                <a:latin typeface="Courier New" pitchFamily="49" charset="0"/>
              </a:rPr>
              <a:t>GL_LIGHT0</a:t>
            </a:r>
            <a:r>
              <a:rPr lang="en-US"/>
              <a:t> or </a:t>
            </a:r>
            <a:r>
              <a:rPr lang="en-US">
                <a:latin typeface="Courier New" pitchFamily="49" charset="0"/>
              </a:rPr>
              <a:t>GL_POLYGON_STIPPLE</a:t>
            </a:r>
            <a:r>
              <a:rPr lang="en-US"/>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5A71AD9-50FD-4C57-8292-22602FF395AE}" type="slidenum">
              <a:rPr lang="en-US"/>
              <a:pPr/>
              <a:t>31</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04BB220-20E3-4152-BC32-24B343CF602B}" type="slidenum">
              <a:rPr lang="en-US"/>
              <a:pPr/>
              <a:t>32</a:t>
            </a:fld>
            <a:endParaRPr lang="en-US"/>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r>
              <a:rPr lang="en-US"/>
              <a:t>Transformations are used both by the applications programmer to move and orient objects (either statically or dynamically) and by OpenGL to implement the viewing pipeline. </a:t>
            </a:r>
          </a:p>
          <a:p>
            <a:r>
              <a:rPr lang="en-US"/>
              <a:t>Three transformations (model-view, perspective, texture) are part of the state. Their matrices can be set by application programs but the operations are carried out within the viewing pipeline.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15A1A78D-74BB-45EA-87E4-68BCA44F976B}" type="slidenum">
              <a:rPr lang="en-US"/>
              <a:pPr/>
              <a:t>33</a:t>
            </a:fld>
            <a:endParaRPr lang="en-US"/>
          </a:p>
        </p:txBody>
      </p:sp>
      <p:sp>
        <p:nvSpPr>
          <p:cNvPr id="470020" name="Rectangle 4"/>
          <p:cNvSpPr>
            <a:spLocks noGrp="1" noRot="1" noChangeAspect="1" noChangeArrowheads="1" noTextEdit="1"/>
          </p:cNvSpPr>
          <p:nvPr>
            <p:ph type="sldImg"/>
          </p:nvPr>
        </p:nvSpPr>
        <p:spPr>
          <a:ln/>
        </p:spPr>
      </p:sp>
      <p:sp>
        <p:nvSpPr>
          <p:cNvPr id="470021" name="Rectangle 5"/>
          <p:cNvSpPr>
            <a:spLocks noGrp="1" noChangeArrowheads="1"/>
          </p:cNvSpPr>
          <p:nvPr>
            <p:ph type="body" idx="1"/>
          </p:nvPr>
        </p:nvSpPr>
        <p:spPr/>
        <p:txBody>
          <a:bodyPr/>
          <a:lstStyle/>
          <a:p>
            <a:r>
              <a:rPr lang="en-US"/>
              <a:t>This model has become know as the synthetic camera model.</a:t>
            </a:r>
          </a:p>
          <a:p>
            <a:r>
              <a:rPr lang="en-US"/>
              <a:t>Note that both the objects to be viewed and the camera are three-dimensional while the resulting image is two dimensional.</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AAB868E-C674-47A4-98C8-1BD23541F913}" type="slidenum">
              <a:rPr lang="en-US"/>
              <a:pPr/>
              <a:t>34</a:t>
            </a:fld>
            <a:endParaRPr lang="en-US"/>
          </a:p>
        </p:txBody>
      </p:sp>
      <p:sp>
        <p:nvSpPr>
          <p:cNvPr id="472068" name="Rectangle 4"/>
          <p:cNvSpPr>
            <a:spLocks noGrp="1" noRot="1" noChangeAspect="1" noChangeArrowheads="1" noTextEdit="1"/>
          </p:cNvSpPr>
          <p:nvPr>
            <p:ph type="sldImg"/>
          </p:nvPr>
        </p:nvSpPr>
        <p:spPr>
          <a:ln/>
        </p:spPr>
      </p:sp>
      <p:sp>
        <p:nvSpPr>
          <p:cNvPr id="472069" name="Rectangle 5"/>
          <p:cNvSpPr>
            <a:spLocks noGrp="1" noChangeArrowheads="1"/>
          </p:cNvSpPr>
          <p:nvPr>
            <p:ph type="body" idx="1"/>
          </p:nvPr>
        </p:nvSpPr>
        <p:spPr/>
        <p:txBody>
          <a:bodyPr/>
          <a:lstStyle/>
          <a:p>
            <a:r>
              <a:rPr lang="en-US"/>
              <a:t>Note that human vision and a camera lens have cone-shaped viewing volumes. OpenGL (and almost all computer graphics APIs) describe a pyramid-shaped viewing volume. Therefore, the computer will “see” differently from the natural viewpoints, especially along the edges of viewing volumes. This is particularly pronounced for wide-angle “fish-eye” camera lenses.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0300F46-E765-41EB-BE61-A925A30346A7}" type="slidenum">
              <a:rPr lang="en-US"/>
              <a:pPr/>
              <a:t>35</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r>
              <a:rPr lang="en-US"/>
              <a:t>Every transformation can be thought of as changing the representation of a vertex from one coordinate system or frame to another. Thus, initially vertices are specified in world or application coordinates. However, to view them, OpenGL must convert these representations to ones in the reference system of the camera. This change of representations is described by a transformation matrix (the model-view matrix). Similarly, the projection matrix converts from camera coordinates to window coordinates.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5ECF9B5-E62B-4002-8D0A-A64B9EFC7FDB}" type="slidenum">
              <a:rPr lang="en-US"/>
              <a:pPr/>
              <a:t>36</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r>
              <a:rPr lang="en-US"/>
              <a:t>The transformations supported by OpenGL are a special class that is important for graphical applications and for problems in science and engineering. In particular, affine transformations will not alter the type of object. A transformed line (polygon, quadric) is still a line (polygon, quadric).</a:t>
            </a:r>
          </a:p>
          <a:p>
            <a:r>
              <a:rPr lang="en-US"/>
              <a:t>Any composition of affine transformations is still affine. For example, a rotation followed by a translation followed by a projection preserves lines and polygons.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AFF354D-3CF7-46C7-94F6-59927A70DD70}" type="slidenum">
              <a:rPr lang="en-US"/>
              <a:pPr/>
              <a:t>37</a:t>
            </a:fld>
            <a:endParaRPr lang="en-US"/>
          </a:p>
        </p:txBody>
      </p:sp>
      <p:sp>
        <p:nvSpPr>
          <p:cNvPr id="478212" name="Rectangle 4"/>
          <p:cNvSpPr>
            <a:spLocks noGrp="1" noRot="1" noChangeAspect="1" noChangeArrowheads="1" noTextEdit="1"/>
          </p:cNvSpPr>
          <p:nvPr>
            <p:ph type="sldImg"/>
          </p:nvPr>
        </p:nvSpPr>
        <p:spPr>
          <a:ln/>
        </p:spPr>
      </p:sp>
      <p:sp>
        <p:nvSpPr>
          <p:cNvPr id="478213" name="Rectangle 5"/>
          <p:cNvSpPr>
            <a:spLocks noGrp="1" noChangeArrowheads="1"/>
          </p:cNvSpPr>
          <p:nvPr>
            <p:ph type="body" idx="1"/>
          </p:nvPr>
        </p:nvSpPr>
        <p:spPr/>
        <p:txBody>
          <a:bodyPr/>
          <a:lstStyle/>
          <a:p>
            <a:r>
              <a:rPr lang="en-US"/>
              <a:t>A 3D vertex is represented by a 4-tuple vector (homogeneous coordinate system).  </a:t>
            </a:r>
          </a:p>
          <a:p>
            <a:r>
              <a:rPr lang="en-US"/>
              <a:t>Why is a 4-tuple vector used for a 3D (</a:t>
            </a:r>
            <a:r>
              <a:rPr lang="en-US" i="1"/>
              <a:t>x, y, z</a:t>
            </a:r>
            <a:r>
              <a:rPr lang="en-US"/>
              <a:t>) vertex? To ensure that all matrix operations are multiplications. </a:t>
            </a:r>
          </a:p>
          <a:p>
            <a:r>
              <a:rPr lang="en-US"/>
              <a:t>If w is changed from 1.0, we can recover </a:t>
            </a:r>
            <a:r>
              <a:rPr lang="en-US" i="1"/>
              <a:t>x</a:t>
            </a:r>
            <a:r>
              <a:rPr lang="en-US"/>
              <a:t>, </a:t>
            </a:r>
            <a:r>
              <a:rPr lang="en-US" i="1"/>
              <a:t>y</a:t>
            </a:r>
            <a:r>
              <a:rPr lang="en-US"/>
              <a:t> and </a:t>
            </a:r>
            <a:r>
              <a:rPr lang="en-US" i="1"/>
              <a:t>z</a:t>
            </a:r>
            <a:r>
              <a:rPr lang="en-US"/>
              <a:t> by division by w. Generally, only perspective transformations change </a:t>
            </a:r>
            <a:r>
              <a:rPr lang="en-US" i="1"/>
              <a:t>w</a:t>
            </a:r>
            <a:r>
              <a:rPr lang="en-US"/>
              <a:t> and require this perspective division in the pipeline.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28ACC1B-0FEE-4D48-86A1-D7EEBD8F591D}" type="slidenum">
              <a:rPr lang="en-US"/>
              <a:pPr/>
              <a:t>38</a:t>
            </a:fld>
            <a:endParaRPr lang="en-US"/>
          </a:p>
        </p:txBody>
      </p:sp>
      <p:sp>
        <p:nvSpPr>
          <p:cNvPr id="480260" name="Rectangle 4"/>
          <p:cNvSpPr>
            <a:spLocks noGrp="1" noRot="1" noChangeAspect="1" noChangeArrowheads="1" noTextEdit="1"/>
          </p:cNvSpPr>
          <p:nvPr>
            <p:ph type="sldImg"/>
          </p:nvPr>
        </p:nvSpPr>
        <p:spPr>
          <a:ln/>
        </p:spPr>
      </p:sp>
      <p:sp>
        <p:nvSpPr>
          <p:cNvPr id="480261" name="Rectangle 5"/>
          <p:cNvSpPr>
            <a:spLocks noGrp="1" noChangeArrowheads="1"/>
          </p:cNvSpPr>
          <p:nvPr>
            <p:ph type="body" idx="1"/>
          </p:nvPr>
        </p:nvSpPr>
        <p:spPr/>
        <p:txBody>
          <a:bodyPr/>
          <a:lstStyle/>
          <a:p>
            <a:r>
              <a:rPr lang="en-US"/>
              <a:t>Perspective projection and translation require 4th row and column, or operations would require addition, as well as multiplication.</a:t>
            </a:r>
          </a:p>
          <a:p>
            <a:r>
              <a:rPr lang="en-US"/>
              <a:t>For operations other than perspective projection, the fourth row is always </a:t>
            </a:r>
            <a:br>
              <a:rPr lang="en-US"/>
            </a:br>
            <a:r>
              <a:rPr lang="en-US"/>
              <a:t>(0, 0, 0, 1) which leaves w unchanged..</a:t>
            </a:r>
          </a:p>
          <a:p>
            <a:r>
              <a:rPr lang="en-US"/>
              <a:t>Because OpenGL only multiplies a matrix on the right, the programmer must remember that the last matrix specified is the first applied.</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E0A1327-9351-4D7C-8B12-1E28C951F430}" type="slidenum">
              <a:rPr lang="en-US"/>
              <a:pPr/>
              <a:t>39</a:t>
            </a:fld>
            <a:endParaRPr lang="en-US"/>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r>
              <a:rPr lang="en-US"/>
              <a:t>Generally, a programmer can obtain the desired matrix by a sequence of simple transformations that can be concatenated together, e.g.</a:t>
            </a:r>
            <a:r>
              <a:rPr lang="en-US">
                <a:latin typeface="Courier New" pitchFamily="49" charset="0"/>
              </a:rPr>
              <a:t> glRotate()</a:t>
            </a:r>
            <a:r>
              <a:rPr lang="en-US"/>
              <a:t>, </a:t>
            </a:r>
            <a:r>
              <a:rPr lang="en-US">
                <a:latin typeface="Courier New" pitchFamily="49" charset="0"/>
              </a:rPr>
              <a:t>glTranslate()</a:t>
            </a:r>
            <a:r>
              <a:rPr lang="en-US"/>
              <a:t>, and </a:t>
            </a:r>
            <a:r>
              <a:rPr lang="en-US">
                <a:latin typeface="Courier New" pitchFamily="49" charset="0"/>
              </a:rPr>
              <a:t>glScale()</a:t>
            </a:r>
            <a:r>
              <a:rPr lang="en-US"/>
              <a:t>.</a:t>
            </a:r>
          </a:p>
          <a:p>
            <a:r>
              <a:rPr lang="en-US"/>
              <a:t>For the basic viewing transformations, OpenGL and the Utility library have supporting functions.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757B3E6-EB60-476F-BEDB-B07775FD03DC}" type="slidenum">
              <a:rPr lang="en-US"/>
              <a:pPr/>
              <a:t>4</a:t>
            </a:fld>
            <a:endParaRPr 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FCF2F19-A49C-4CF0-8278-15456A16AA3B}" type="slidenum">
              <a:rPr lang="en-US"/>
              <a:pPr/>
              <a:t>40</a:t>
            </a:fld>
            <a:endParaRPr lang="en-US"/>
          </a:p>
        </p:txBody>
      </p:sp>
      <p:sp>
        <p:nvSpPr>
          <p:cNvPr id="484356" name="Rectangle 4"/>
          <p:cNvSpPr>
            <a:spLocks noGrp="1" noRot="1" noChangeAspect="1" noChangeArrowheads="1" noTextEdit="1"/>
          </p:cNvSpPr>
          <p:nvPr>
            <p:ph type="sldImg"/>
          </p:nvPr>
        </p:nvSpPr>
        <p:spPr>
          <a:ln/>
        </p:spPr>
      </p:sp>
      <p:sp>
        <p:nvSpPr>
          <p:cNvPr id="484357" name="Rectangle 5"/>
          <p:cNvSpPr>
            <a:spLocks noGrp="1" noChangeArrowheads="1"/>
          </p:cNvSpPr>
          <p:nvPr>
            <p:ph type="body" idx="1"/>
          </p:nvPr>
        </p:nvSpPr>
        <p:spPr/>
        <p:txBody>
          <a:bodyPr/>
          <a:lstStyle/>
          <a:p>
            <a:r>
              <a:rPr lang="en-US"/>
              <a:t>Because transformation matrices are part of the state, they must be defined prior to any vertices to which they are to apply.</a:t>
            </a:r>
          </a:p>
          <a:p>
            <a:r>
              <a:rPr lang="en-US"/>
              <a:t>In modeling, we often  have objects specified in their own coordinate systems and must use OpenGL transformations to bring the objects into the scene.</a:t>
            </a:r>
          </a:p>
          <a:p>
            <a:r>
              <a:rPr lang="en-US"/>
              <a:t>OpenGL provides matrix stacks for each type of supported matrix (model-view, projection, texture) to store matrices.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82EA84C-6157-451C-914D-3BBD90759DA2}" type="slidenum">
              <a:rPr lang="en-US"/>
              <a:pPr/>
              <a:t>41</a:t>
            </a:fld>
            <a:endParaRPr lang="en-US"/>
          </a:p>
        </p:txBody>
      </p:sp>
      <p:sp>
        <p:nvSpPr>
          <p:cNvPr id="486404" name="Rectangle 4"/>
          <p:cNvSpPr>
            <a:spLocks noGrp="1" noRot="1" noChangeAspect="1" noChangeArrowheads="1" noTextEdit="1"/>
          </p:cNvSpPr>
          <p:nvPr>
            <p:ph type="sldImg"/>
          </p:nvPr>
        </p:nvSpPr>
        <p:spPr>
          <a:ln/>
        </p:spPr>
      </p:sp>
      <p:sp>
        <p:nvSpPr>
          <p:cNvPr id="486405" name="Rectangle 5"/>
          <p:cNvSpPr>
            <a:spLocks noGrp="1" noChangeArrowheads="1"/>
          </p:cNvSpPr>
          <p:nvPr>
            <p:ph type="body" idx="1"/>
          </p:nvPr>
        </p:nvSpPr>
        <p:spPr/>
        <p:txBody>
          <a:bodyPr/>
          <a:lstStyle/>
          <a:p>
            <a:r>
              <a:rPr lang="en-US"/>
              <a:t>The depth of matrix stacks are implementation-dependent, but the Modelview matrix stack is guaranteed to be at least 32 matrices deep, and the Projection matrix stack is guaranteed to be at least 2 matrices deep.</a:t>
            </a:r>
          </a:p>
          <a:p>
            <a:r>
              <a:rPr lang="en-US"/>
              <a:t>The material-to-color, flat-shading, and clipping calculations take place after the Modelview matrix calculations, but before the Projection matrix. The polygon culling and rendering mode operations take place after the Viewport operations.</a:t>
            </a:r>
          </a:p>
          <a:p>
            <a:r>
              <a:rPr lang="en-US"/>
              <a:t>There is also a texture matrix stack, which is outside the scope of this course. It is an advanced texture mapping topic.</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E9C9177-681A-437D-B538-67B47E6D6167}" type="slidenum">
              <a:rPr lang="en-US"/>
              <a:pPr/>
              <a:t>42</a:t>
            </a:fld>
            <a:endParaRPr lang="en-US"/>
          </a:p>
        </p:txBody>
      </p:sp>
      <p:sp>
        <p:nvSpPr>
          <p:cNvPr id="488450"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488451" name="Rectangle 3"/>
          <p:cNvSpPr>
            <a:spLocks noGrp="1" noChangeArrowheads="1"/>
          </p:cNvSpPr>
          <p:nvPr>
            <p:ph type="body" idx="1"/>
          </p:nvPr>
        </p:nvSpPr>
        <p:spPr>
          <a:xfrm>
            <a:off x="914400" y="4341813"/>
            <a:ext cx="5029200" cy="4113212"/>
          </a:xfrm>
          <a:noFill/>
          <a:ln/>
        </p:spPr>
        <p:txBody>
          <a:bodyPr lIns="92075" tIns="46038" rIns="92075" bIns="46038"/>
          <a:lstStyle/>
          <a:p>
            <a:r>
              <a:rPr lang="en-US" sz="1000">
                <a:latin typeface="Courier New" pitchFamily="49" charset="0"/>
              </a:rPr>
              <a:t>glLoadMatrix*()</a:t>
            </a:r>
            <a:r>
              <a:rPr lang="en-US"/>
              <a:t> replaces the matrix on the top of the current matrix stack.  </a:t>
            </a:r>
            <a:r>
              <a:rPr lang="en-US" sz="1000">
                <a:latin typeface="Courier New" pitchFamily="49" charset="0"/>
              </a:rPr>
              <a:t>glMultMatrix*()</a:t>
            </a:r>
            <a:r>
              <a:rPr lang="en-US"/>
              <a:t>,  post-multiples the matrix on the top of the current matrix stack.  The matrix argument is a column-major 4 x 4 double or single precision floating point matrix. </a:t>
            </a:r>
          </a:p>
          <a:p>
            <a:r>
              <a:rPr lang="en-US"/>
              <a:t>Matrix stacks are used because it is more efficient to save and restore matrices than to calculate and multiply new matrices. Popping a matrix stack can be said to “jump back” to a previous location or orientation.</a:t>
            </a:r>
          </a:p>
          <a:p>
            <a:pPr>
              <a:spcBef>
                <a:spcPct val="20000"/>
              </a:spcBef>
            </a:pPr>
            <a:r>
              <a:rPr lang="en-US" sz="1000">
                <a:latin typeface="Courier New" pitchFamily="49" charset="0"/>
              </a:rPr>
              <a:t>glViewport()</a:t>
            </a:r>
            <a:r>
              <a:rPr lang="en-US"/>
              <a:t> clips the vertex or raster position.  For geometric primitives, a new vertex may be created.  For raster primitives, the raster position is completely clipped.</a:t>
            </a:r>
          </a:p>
          <a:p>
            <a:pPr>
              <a:spcBef>
                <a:spcPct val="20000"/>
              </a:spcBef>
            </a:pPr>
            <a:r>
              <a:rPr lang="en-US"/>
              <a:t>There is a per-fragment operation, the scissor test, which works in situations where viewport clipping doesn’t. The scissor operation is particularly good for fine clipping raster (bitmap or image) primitives.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DE7D890-4145-484B-860C-879421642BCA}" type="slidenum">
              <a:rPr lang="en-US"/>
              <a:pPr/>
              <a:t>43</a:t>
            </a:fld>
            <a:endParaRPr lang="en-US"/>
          </a:p>
        </p:txBody>
      </p:sp>
      <p:sp>
        <p:nvSpPr>
          <p:cNvPr id="490498"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490499" name="Rectangle 3"/>
          <p:cNvSpPr>
            <a:spLocks noGrp="1" noChangeArrowheads="1"/>
          </p:cNvSpPr>
          <p:nvPr>
            <p:ph type="body" idx="1"/>
          </p:nvPr>
        </p:nvSpPr>
        <p:spPr>
          <a:xfrm>
            <a:off x="914400" y="4341813"/>
            <a:ext cx="5029200" cy="4113212"/>
          </a:xfrm>
          <a:noFill/>
          <a:ln/>
        </p:spPr>
        <p:txBody>
          <a:bodyPr lIns="92075" tIns="46038" rIns="92075" bIns="46038"/>
          <a:lstStyle/>
          <a:p>
            <a:pPr>
              <a:lnSpc>
                <a:spcPct val="90000"/>
              </a:lnSpc>
              <a:spcBef>
                <a:spcPct val="20000"/>
              </a:spcBef>
            </a:pPr>
            <a:r>
              <a:rPr lang="en-US"/>
              <a:t>For perspective projections, the viewing volume is shaped like a truncated pyramid (frustum). There is a distinct camera (eye) position, and vertexes of objects are “projected” to camera. Objects which are further from the camera appear smaller. The default camera position at (0, 0, 0), looks down the </a:t>
            </a:r>
            <a:r>
              <a:rPr lang="en-US" i="1"/>
              <a:t>z</a:t>
            </a:r>
            <a:r>
              <a:rPr lang="en-US"/>
              <a:t>-axis, although the camera can be moved by other transformations.</a:t>
            </a:r>
          </a:p>
          <a:p>
            <a:pPr>
              <a:lnSpc>
                <a:spcPct val="90000"/>
              </a:lnSpc>
              <a:spcBef>
                <a:spcPct val="20000"/>
              </a:spcBef>
            </a:pPr>
            <a:r>
              <a:rPr lang="en-US"/>
              <a:t>For</a:t>
            </a:r>
            <a:r>
              <a:rPr lang="en-US">
                <a:latin typeface="Courier New" pitchFamily="49" charset="0"/>
              </a:rPr>
              <a:t> gluPerspective()</a:t>
            </a:r>
            <a:r>
              <a:rPr lang="en-US" sz="1000">
                <a:latin typeface="Courier New" pitchFamily="49" charset="0"/>
              </a:rPr>
              <a:t>, </a:t>
            </a:r>
            <a:r>
              <a:rPr lang="en-US">
                <a:latin typeface="Courier New" pitchFamily="49" charset="0"/>
              </a:rPr>
              <a:t>fovy </a:t>
            </a:r>
            <a:r>
              <a:rPr lang="en-US"/>
              <a:t>is the angle of field of view (in degrees) in the y direction.  </a:t>
            </a:r>
            <a:r>
              <a:rPr lang="en-US">
                <a:latin typeface="Courier New" pitchFamily="49" charset="0"/>
              </a:rPr>
              <a:t>fovy </a:t>
            </a:r>
            <a:r>
              <a:rPr lang="en-US"/>
              <a:t>must be between 0.0 and 180.0, exclusive.  </a:t>
            </a:r>
            <a:r>
              <a:rPr lang="en-US" sz="1000">
                <a:latin typeface="Courier New" pitchFamily="49" charset="0"/>
              </a:rPr>
              <a:t>aspect</a:t>
            </a:r>
            <a:r>
              <a:rPr lang="en-US"/>
              <a:t> is </a:t>
            </a:r>
            <a:r>
              <a:rPr lang="en-US" i="1"/>
              <a:t>x/y</a:t>
            </a:r>
            <a:r>
              <a:rPr lang="en-US"/>
              <a:t> and should be same as the viewport to avoid distortion. </a:t>
            </a:r>
            <a:r>
              <a:rPr lang="en-US">
                <a:latin typeface="Courier New" pitchFamily="49" charset="0"/>
              </a:rPr>
              <a:t>zNear </a:t>
            </a:r>
            <a:r>
              <a:rPr lang="en-US"/>
              <a:t>and </a:t>
            </a:r>
            <a:r>
              <a:rPr lang="en-US">
                <a:latin typeface="Courier New" pitchFamily="49" charset="0"/>
              </a:rPr>
              <a:t>zFar </a:t>
            </a:r>
            <a:r>
              <a:rPr lang="en-US"/>
              <a:t>define the distance to the near and far clipping planes.</a:t>
            </a:r>
          </a:p>
          <a:p>
            <a:pPr>
              <a:lnSpc>
                <a:spcPct val="90000"/>
              </a:lnSpc>
              <a:spcBef>
                <a:spcPct val="20000"/>
              </a:spcBef>
            </a:pPr>
            <a:r>
              <a:rPr lang="en-US">
                <a:latin typeface="Courier New" pitchFamily="49" charset="0"/>
              </a:rPr>
              <a:t>glFrustum() </a:t>
            </a:r>
            <a:r>
              <a:rPr lang="en-US"/>
              <a:t>is rarely used. </a:t>
            </a:r>
          </a:p>
          <a:p>
            <a:pPr>
              <a:lnSpc>
                <a:spcPct val="90000"/>
              </a:lnSpc>
              <a:spcBef>
                <a:spcPct val="20000"/>
              </a:spcBef>
            </a:pPr>
            <a:r>
              <a:rPr lang="en-US" i="1"/>
              <a:t>Warning:</a:t>
            </a:r>
            <a:r>
              <a:rPr lang="en-US"/>
              <a:t> for </a:t>
            </a:r>
            <a:r>
              <a:rPr lang="en-US">
                <a:latin typeface="Courier New" pitchFamily="49" charset="0"/>
              </a:rPr>
              <a:t>gluPerspective() </a:t>
            </a:r>
            <a:r>
              <a:rPr lang="en-US"/>
              <a:t>or </a:t>
            </a:r>
            <a:r>
              <a:rPr lang="en-US">
                <a:latin typeface="Courier New" pitchFamily="49" charset="0"/>
              </a:rPr>
              <a:t>glFrustum()</a:t>
            </a:r>
            <a:r>
              <a:rPr lang="en-US"/>
              <a:t>, don’t use zero</a:t>
            </a:r>
            <a:br>
              <a:rPr lang="en-US"/>
            </a:br>
            <a:r>
              <a:rPr lang="en-US"/>
              <a:t>     for </a:t>
            </a:r>
            <a:r>
              <a:rPr lang="en-US">
                <a:latin typeface="Courier New" pitchFamily="49" charset="0"/>
              </a:rPr>
              <a:t>zNear</a:t>
            </a:r>
            <a:r>
              <a:rPr lang="en-US"/>
              <a:t>!</a:t>
            </a:r>
          </a:p>
          <a:p>
            <a:pPr>
              <a:spcBef>
                <a:spcPct val="20000"/>
              </a:spcBef>
            </a:pPr>
            <a:r>
              <a:rPr lang="en-US"/>
              <a:t>For </a:t>
            </a:r>
            <a:r>
              <a:rPr lang="en-US">
                <a:latin typeface="Courier New" pitchFamily="49" charset="0"/>
              </a:rPr>
              <a:t>glOrtho()</a:t>
            </a:r>
            <a:r>
              <a:rPr lang="en-US"/>
              <a:t>, the viewing volume is shaped like a rectangular parallelepiped (a box).  Vertexes of an object are “projected” towards infinity. Distance does not change the apparent size of an object. Orthographic projection is used for drafting and design (such as blueprints).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8362C58-6797-406F-B600-1584732DC195}" type="slidenum">
              <a:rPr lang="en-US"/>
              <a:pPr/>
              <a:t>44</a:t>
            </a:fld>
            <a:endParaRPr lang="en-US"/>
          </a:p>
        </p:txBody>
      </p:sp>
      <p:sp>
        <p:nvSpPr>
          <p:cNvPr id="492546"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492547" name="Rectangle 3"/>
          <p:cNvSpPr>
            <a:spLocks noGrp="1" noChangeArrowheads="1"/>
          </p:cNvSpPr>
          <p:nvPr>
            <p:ph type="body" idx="1"/>
          </p:nvPr>
        </p:nvSpPr>
        <p:spPr>
          <a:xfrm>
            <a:off x="914400" y="4341813"/>
            <a:ext cx="5029200" cy="4113212"/>
          </a:xfrm>
          <a:noFill/>
          <a:ln/>
        </p:spPr>
        <p:txBody>
          <a:bodyPr lIns="92075" tIns="46038" rIns="92075" bIns="46038"/>
          <a:lstStyle/>
          <a:p>
            <a:pPr>
              <a:lnSpc>
                <a:spcPct val="90000"/>
              </a:lnSpc>
              <a:spcBef>
                <a:spcPct val="20000"/>
              </a:spcBef>
            </a:pPr>
            <a:r>
              <a:rPr lang="en-US"/>
              <a:t>Many users would follow the demonstrated sequence of commands with a </a:t>
            </a:r>
            <a:r>
              <a:rPr lang="en-US">
                <a:latin typeface="Courier New" pitchFamily="49" charset="0"/>
              </a:rPr>
              <a:t>glMatrixMode(GL_MODELVIEW)</a:t>
            </a:r>
            <a:r>
              <a:rPr lang="en-US"/>
              <a:t> call to return to modelview stack.</a:t>
            </a:r>
          </a:p>
          <a:p>
            <a:pPr>
              <a:lnSpc>
                <a:spcPct val="90000"/>
              </a:lnSpc>
              <a:spcBef>
                <a:spcPct val="20000"/>
              </a:spcBef>
            </a:pPr>
            <a:r>
              <a:rPr lang="en-US"/>
              <a:t>In this example, the red line segment is inside the view volume and is projected (with parallel projectors) to the green line on the view surface. The blue line segment lies outside the volume specified by </a:t>
            </a:r>
            <a:r>
              <a:rPr lang="en-US">
                <a:latin typeface="Courier New" pitchFamily="49" charset="0"/>
              </a:rPr>
              <a:t>glOrtho() </a:t>
            </a:r>
            <a:r>
              <a:rPr lang="en-US"/>
              <a:t>and is clipped.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8BDF3C6-912E-46C5-871D-A239D98F47B4}" type="slidenum">
              <a:rPr lang="en-US"/>
              <a:pPr/>
              <a:t>45</a:t>
            </a:fld>
            <a:endParaRPr lang="en-US"/>
          </a:p>
        </p:txBody>
      </p:sp>
      <p:sp>
        <p:nvSpPr>
          <p:cNvPr id="494596" name="Rectangle 4"/>
          <p:cNvSpPr>
            <a:spLocks noGrp="1" noRot="1" noChangeAspect="1" noChangeArrowheads="1" noTextEdit="1"/>
          </p:cNvSpPr>
          <p:nvPr>
            <p:ph type="sldImg"/>
          </p:nvPr>
        </p:nvSpPr>
        <p:spPr>
          <a:ln/>
        </p:spPr>
      </p:sp>
      <p:sp>
        <p:nvSpPr>
          <p:cNvPr id="494597" name="Rectangle 5"/>
          <p:cNvSpPr>
            <a:spLocks noGrp="1" noChangeArrowheads="1"/>
          </p:cNvSpPr>
          <p:nvPr>
            <p:ph type="body" idx="1"/>
          </p:nvPr>
        </p:nvSpPr>
        <p:spPr/>
        <p:txBody>
          <a:bodyPr/>
          <a:lstStyle/>
          <a:p>
            <a:r>
              <a:rPr lang="en-US">
                <a:latin typeface="Courier New" pitchFamily="49" charset="0"/>
              </a:rPr>
              <a:t>gluLookAt() </a:t>
            </a:r>
            <a:r>
              <a:rPr lang="en-US"/>
              <a:t>multiplies itself onto the current matrix, so it usually comes after </a:t>
            </a:r>
            <a:r>
              <a:rPr lang="en-US">
                <a:latin typeface="Courier New" pitchFamily="49" charset="0"/>
              </a:rPr>
              <a:t>glMatrixMode(GL_MODELVIEW)</a:t>
            </a:r>
            <a:r>
              <a:rPr lang="en-US"/>
              <a:t> and </a:t>
            </a:r>
            <a:r>
              <a:rPr lang="en-US">
                <a:latin typeface="Courier New" pitchFamily="49" charset="0"/>
              </a:rPr>
              <a:t>glLoadIdentity().</a:t>
            </a:r>
            <a:endParaRPr lang="en-US"/>
          </a:p>
          <a:p>
            <a:r>
              <a:rPr lang="en-US"/>
              <a:t>Because of degenerate positions, </a:t>
            </a:r>
            <a:r>
              <a:rPr lang="en-US">
                <a:latin typeface="Courier New" pitchFamily="49" charset="0"/>
              </a:rPr>
              <a:t>gluLookAt() </a:t>
            </a:r>
            <a:r>
              <a:rPr lang="en-US"/>
              <a:t>is not recommended for most animated fly-over applications.</a:t>
            </a:r>
          </a:p>
          <a:p>
            <a:r>
              <a:rPr lang="en-US"/>
              <a:t>An alternative is to specify a sequence of rotations and translations that are concatenated with an initial identity matrix.</a:t>
            </a:r>
          </a:p>
          <a:p>
            <a:r>
              <a:rPr lang="en-US" i="1"/>
              <a:t>Note:</a:t>
            </a:r>
            <a:r>
              <a:rPr lang="en-US"/>
              <a:t> that the name modelview matrix is appropriate since moving objects in the model front of the camera is equivalent to moving the camera to view a set of objects.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472E33E-2E87-4AB1-A13A-197C60565D62}" type="slidenum">
              <a:rPr lang="en-US"/>
              <a:pPr/>
              <a:t>46</a:t>
            </a:fld>
            <a:endParaRPr lang="en-US"/>
          </a:p>
        </p:txBody>
      </p:sp>
      <p:sp>
        <p:nvSpPr>
          <p:cNvPr id="496642" name="Rectangle 2"/>
          <p:cNvSpPr>
            <a:spLocks noGrp="1" noRot="1" noChangeAspect="1" noChangeArrowheads="1" noTextEdit="1"/>
          </p:cNvSpPr>
          <p:nvPr>
            <p:ph type="sldImg"/>
          </p:nvPr>
        </p:nvSpPr>
        <p:spPr>
          <a:xfrm>
            <a:off x="1144588" y="685800"/>
            <a:ext cx="4568825" cy="3427413"/>
          </a:xfrm>
          <a:ln/>
        </p:spPr>
      </p:sp>
      <p:sp>
        <p:nvSpPr>
          <p:cNvPr id="496643" name="Rectangle 3"/>
          <p:cNvSpPr>
            <a:spLocks noGrp="1" noChangeArrowheads="1"/>
          </p:cNvSpPr>
          <p:nvPr>
            <p:ph type="body" idx="1"/>
          </p:nvPr>
        </p:nvSpPr>
        <p:spPr>
          <a:xfrm>
            <a:off x="914400" y="4341813"/>
            <a:ext cx="5029200" cy="4113212"/>
          </a:xfrm>
        </p:spPr>
        <p:txBody>
          <a:bodyPr/>
          <a:lstStyle/>
          <a:p>
            <a:r>
              <a:rPr lang="en-US"/>
              <a:t>The RIGHT mouse button controls different menus.  The screen-space view menu allows you to choose different models. The command-manipulation menu allows you to select different projection commands (including glOrtho and glFrustum).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E363FB7-513B-4613-A2C3-2D060FC9DDC2}" type="slidenum">
              <a:rPr lang="en-US"/>
              <a:pPr/>
              <a:t>47</a:t>
            </a:fld>
            <a:endParaRPr lang="en-US"/>
          </a:p>
        </p:txBody>
      </p:sp>
      <p:sp>
        <p:nvSpPr>
          <p:cNvPr id="498692" name="Rectangle 4"/>
          <p:cNvSpPr>
            <a:spLocks noGrp="1" noRot="1" noChangeAspect="1" noChangeArrowheads="1" noTextEdit="1"/>
          </p:cNvSpPr>
          <p:nvPr>
            <p:ph type="sldImg"/>
          </p:nvPr>
        </p:nvSpPr>
        <p:spPr>
          <a:ln/>
        </p:spPr>
      </p:sp>
      <p:sp>
        <p:nvSpPr>
          <p:cNvPr id="498693" name="Rectangle 5"/>
          <p:cNvSpPr>
            <a:spLocks noGrp="1" noChangeArrowheads="1"/>
          </p:cNvSpPr>
          <p:nvPr>
            <p:ph type="body" idx="1"/>
          </p:nvPr>
        </p:nvSpPr>
        <p:spPr/>
        <p:txBody>
          <a:bodyPr/>
          <a:lstStyle/>
          <a:p>
            <a:r>
              <a:rPr lang="en-US">
                <a:latin typeface="Courier New" pitchFamily="49" charset="0"/>
              </a:rPr>
              <a:t>glTranslate()</a:t>
            </a:r>
            <a:r>
              <a:rPr lang="en-US"/>
              <a:t>, </a:t>
            </a:r>
            <a:r>
              <a:rPr lang="en-US">
                <a:latin typeface="Courier New" pitchFamily="49" charset="0"/>
              </a:rPr>
              <a:t>glRotate()</a:t>
            </a:r>
            <a:r>
              <a:rPr lang="en-US"/>
              <a:t>, and </a:t>
            </a:r>
            <a:r>
              <a:rPr lang="en-US">
                <a:latin typeface="Courier New" pitchFamily="49" charset="0"/>
              </a:rPr>
              <a:t>glScale()</a:t>
            </a:r>
            <a:r>
              <a:rPr lang="en-US"/>
              <a:t> multiplies itself onto the current matrix, so it usually comes after </a:t>
            </a:r>
            <a:r>
              <a:rPr lang="en-US">
                <a:latin typeface="Courier New" pitchFamily="49" charset="0"/>
              </a:rPr>
              <a:t>glMatrixMode(GL_MODELVIEW)</a:t>
            </a:r>
            <a:r>
              <a:rPr lang="en-US"/>
              <a:t>.  There are many situations where the modeling transformation is multiplied onto a non-identity matrix.</a:t>
            </a:r>
          </a:p>
          <a:p>
            <a:r>
              <a:rPr lang="en-US"/>
              <a:t>A vertex’s distance from the origin changes the effect of </a:t>
            </a:r>
            <a:r>
              <a:rPr lang="en-US">
                <a:latin typeface="Courier New" pitchFamily="49" charset="0"/>
              </a:rPr>
              <a:t>glRotate()</a:t>
            </a:r>
            <a:r>
              <a:rPr lang="en-US"/>
              <a:t> or </a:t>
            </a:r>
            <a:r>
              <a:rPr lang="en-US">
                <a:latin typeface="Courier New" pitchFamily="49" charset="0"/>
              </a:rPr>
              <a:t>glScale()</a:t>
            </a:r>
            <a:r>
              <a:rPr lang="en-US"/>
              <a:t>. These operations have a fixed point for the origin. Generally, the further from the origin, the more pronounced the effect. To rotate (or scale) with a different fixed point, we must first translate, then rotate (or scale) and then undo the translation with another translation.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DE47304-B6EB-4876-B0BF-B9C6A9BA5955}" type="slidenum">
              <a:rPr lang="en-US"/>
              <a:pPr/>
              <a:t>48</a:t>
            </a:fld>
            <a:endParaRPr lang="en-US"/>
          </a:p>
        </p:txBody>
      </p:sp>
      <p:sp>
        <p:nvSpPr>
          <p:cNvPr id="500738" name="Rectangle 2"/>
          <p:cNvSpPr>
            <a:spLocks noGrp="1" noRot="1" noChangeAspect="1" noChangeArrowheads="1" noTextEdit="1"/>
          </p:cNvSpPr>
          <p:nvPr>
            <p:ph type="sldImg"/>
          </p:nvPr>
        </p:nvSpPr>
        <p:spPr>
          <a:xfrm>
            <a:off x="1144588" y="685800"/>
            <a:ext cx="4568825" cy="3427413"/>
          </a:xfrm>
          <a:ln/>
        </p:spPr>
      </p:sp>
      <p:sp>
        <p:nvSpPr>
          <p:cNvPr id="500739" name="Rectangle 3"/>
          <p:cNvSpPr>
            <a:spLocks noGrp="1" noChangeArrowheads="1"/>
          </p:cNvSpPr>
          <p:nvPr>
            <p:ph type="body" idx="1"/>
          </p:nvPr>
        </p:nvSpPr>
        <p:spPr>
          <a:xfrm>
            <a:off x="914400" y="4341813"/>
            <a:ext cx="5029200" cy="4113212"/>
          </a:xfrm>
        </p:spPr>
        <p:txBody>
          <a:bodyPr/>
          <a:lstStyle/>
          <a:p>
            <a:r>
              <a:rPr lang="en-US"/>
              <a:t>For right now, concentrate on changing the effect of one command at a time. After each time that you change one command, you may want to reset the values before continuing on to the next command.</a:t>
            </a:r>
          </a:p>
          <a:p>
            <a:r>
              <a:rPr lang="en-US"/>
              <a:t>The RIGHT mouse button controls different menus.  The screen-space view menu allows you to choose different models. The command-manipulation menu allows you to change the order of the </a:t>
            </a:r>
            <a:r>
              <a:rPr lang="en-US">
                <a:latin typeface="Courier New" pitchFamily="49" charset="0"/>
              </a:rPr>
              <a:t>glTranslatef() </a:t>
            </a:r>
            <a:r>
              <a:rPr lang="en-US"/>
              <a:t>and </a:t>
            </a:r>
            <a:r>
              <a:rPr lang="en-US">
                <a:latin typeface="Courier New" pitchFamily="49" charset="0"/>
              </a:rPr>
              <a:t>glRotatef() </a:t>
            </a:r>
            <a:r>
              <a:rPr lang="en-US"/>
              <a:t>commands. Later, we will see the effect of changing the order of modeling commands.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3CD7634-1744-471B-9A8D-532A4CE0E3DB}" type="slidenum">
              <a:rPr lang="en-US"/>
              <a:pPr/>
              <a:t>49</a:t>
            </a:fld>
            <a:endParaRPr lang="en-US"/>
          </a:p>
        </p:txBody>
      </p:sp>
      <p:sp>
        <p:nvSpPr>
          <p:cNvPr id="502788" name="Rectangle 4"/>
          <p:cNvSpPr>
            <a:spLocks noGrp="1" noRot="1" noChangeAspect="1" noChangeArrowheads="1" noTextEdit="1"/>
          </p:cNvSpPr>
          <p:nvPr>
            <p:ph type="sldImg"/>
          </p:nvPr>
        </p:nvSpPr>
        <p:spPr>
          <a:ln/>
        </p:spPr>
      </p:sp>
      <p:sp>
        <p:nvSpPr>
          <p:cNvPr id="502789" name="Rectangle 5"/>
          <p:cNvSpPr>
            <a:spLocks noGrp="1" noChangeArrowheads="1"/>
          </p:cNvSpPr>
          <p:nvPr>
            <p:ph type="body" idx="1"/>
          </p:nvPr>
        </p:nvSpPr>
        <p:spPr/>
        <p:txBody>
          <a:bodyPr/>
          <a:lstStyle/>
          <a:p>
            <a:r>
              <a:rPr lang="en-US"/>
              <a:t>Instead of </a:t>
            </a:r>
            <a:r>
              <a:rPr lang="en-US">
                <a:latin typeface="Courier New" pitchFamily="49" charset="0"/>
              </a:rPr>
              <a:t>gluLookAt(</a:t>
            </a:r>
            <a:r>
              <a:rPr lang="en-US"/>
              <a:t>, one can use the following combinations of </a:t>
            </a:r>
            <a:r>
              <a:rPr lang="en-US">
                <a:latin typeface="Courier New" pitchFamily="49" charset="0"/>
              </a:rPr>
              <a:t>glTranslate() </a:t>
            </a:r>
            <a:r>
              <a:rPr lang="en-US"/>
              <a:t>and </a:t>
            </a:r>
            <a:r>
              <a:rPr lang="en-US">
                <a:latin typeface="Courier New" pitchFamily="49" charset="0"/>
              </a:rPr>
              <a:t>glRotate() </a:t>
            </a:r>
            <a:r>
              <a:rPr lang="en-US"/>
              <a:t>to achieve a viewing transformation. Like </a:t>
            </a:r>
            <a:r>
              <a:rPr lang="en-US">
                <a:latin typeface="Courier New" pitchFamily="49" charset="0"/>
              </a:rPr>
              <a:t>gluLookAt()</a:t>
            </a:r>
            <a:r>
              <a:rPr lang="en-US"/>
              <a:t>, these transformations should be multiplied onto the ModelView matrix, which should have an initial identity matrix.</a:t>
            </a:r>
          </a:p>
          <a:p>
            <a:r>
              <a:rPr lang="en-US"/>
              <a:t>To create a viewing transformation in which the viewer orbits an object, use this sequence (which is known as “polar view”):</a:t>
            </a:r>
          </a:p>
          <a:p>
            <a:pPr lvl="1"/>
            <a:r>
              <a:rPr lang="en-US">
                <a:latin typeface="Courier New" pitchFamily="49" charset="0"/>
              </a:rPr>
              <a:t>glTranslated(0, 0, -distance)</a:t>
            </a:r>
          </a:p>
          <a:p>
            <a:pPr lvl="1"/>
            <a:r>
              <a:rPr lang="en-US">
                <a:latin typeface="Courier New" pitchFamily="49" charset="0"/>
              </a:rPr>
              <a:t>glRotated(-twist, 0, 0, 1)</a:t>
            </a:r>
          </a:p>
          <a:p>
            <a:pPr lvl="1"/>
            <a:r>
              <a:rPr lang="en-US">
                <a:latin typeface="Courier New" pitchFamily="49" charset="0"/>
              </a:rPr>
              <a:t>glRotated(-incidence, 1, 0, 0)</a:t>
            </a:r>
          </a:p>
          <a:p>
            <a:pPr lvl="1"/>
            <a:r>
              <a:rPr lang="en-US">
                <a:latin typeface="Courier New" pitchFamily="49" charset="0"/>
              </a:rPr>
              <a:t>glRotated(azimuth, 0, 0, 1)</a:t>
            </a:r>
          </a:p>
          <a:p>
            <a:r>
              <a:rPr lang="en-US"/>
              <a:t>To create a viewing transformation which orients the viewer (roll, pitch, and heading) at position (</a:t>
            </a:r>
            <a:r>
              <a:rPr lang="en-US" i="1"/>
              <a:t>x, y, z</a:t>
            </a:r>
            <a:r>
              <a:rPr lang="en-US"/>
              <a:t>), use this sequence (known as “pilot view”): 	</a:t>
            </a:r>
          </a:p>
          <a:p>
            <a:pPr lvl="1"/>
            <a:r>
              <a:rPr lang="en-US">
                <a:latin typeface="Courier New" pitchFamily="49" charset="0"/>
              </a:rPr>
              <a:t>glRotated(roll, 0, 0, 1)</a:t>
            </a:r>
          </a:p>
          <a:p>
            <a:pPr lvl="1"/>
            <a:r>
              <a:rPr lang="en-US">
                <a:latin typeface="Courier New" pitchFamily="49" charset="0"/>
              </a:rPr>
              <a:t>glRotated(pitch, 0, 1, 0)</a:t>
            </a:r>
          </a:p>
          <a:p>
            <a:pPr lvl="1"/>
            <a:r>
              <a:rPr lang="en-US">
                <a:latin typeface="Courier New" pitchFamily="49" charset="0"/>
              </a:rPr>
              <a:t>glRotated(heading, 1, 0, 0)</a:t>
            </a:r>
          </a:p>
          <a:p>
            <a:pPr lvl="1"/>
            <a:r>
              <a:rPr lang="en-US">
                <a:latin typeface="Courier New" pitchFamily="49" charset="0"/>
              </a:rPr>
              <a:t>glTranslated(-x, -y, -z)</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E45FB9C-76EF-4A06-8075-DC5C5325C39F}" type="slidenum">
              <a:rPr lang="en-US"/>
              <a:pPr/>
              <a:t>5</a:t>
            </a:fld>
            <a:endParaRPr 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r>
              <a:rPr lang="en-US"/>
              <a:t>In this section, we discuss what the OpenGL API (Application Programming Interface) is, and some of its capabilities.</a:t>
            </a:r>
          </a:p>
          <a:p>
            <a:r>
              <a:rPr lang="en-US"/>
              <a:t>As OpenGL is platform independent, we need some way to integrate OpenGL into each windowing system.  Every windowing system where OpenGL is supported has additional API calls for managing OpenGL windows, colormaps, and other features.  These additional APIs are platform dependent.</a:t>
            </a:r>
          </a:p>
          <a:p>
            <a:r>
              <a:rPr lang="en-US"/>
              <a:t>For the sake of simplicity, we’ll use an additional freeware library for simplifying interacting with windowing systems, GLUT.  GLUT, the OpenGL Utility Toolkit is a library to make writing OpenGL programs regardless of windowing systems much easier.  It’ll be the base of all of our examples in the class.</a:t>
            </a:r>
          </a:p>
          <a:p>
            <a:r>
              <a:rPr lang="en-US"/>
              <a:t>We conclude the section with a basic program template for an OpenGL program using GLUT.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E7AFB82-6952-4E92-A948-75E485BB6230}" type="slidenum">
              <a:rPr lang="en-US"/>
              <a:pPr/>
              <a:t>50</a:t>
            </a:fld>
            <a:endParaRPr lang="en-US"/>
          </a:p>
        </p:txBody>
      </p:sp>
      <p:sp>
        <p:nvSpPr>
          <p:cNvPr id="504836" name="Rectangle 4"/>
          <p:cNvSpPr>
            <a:spLocks noGrp="1" noRot="1" noChangeAspect="1" noChangeArrowheads="1" noTextEdit="1"/>
          </p:cNvSpPr>
          <p:nvPr>
            <p:ph type="sldImg"/>
          </p:nvPr>
        </p:nvSpPr>
        <p:spPr>
          <a:ln/>
        </p:spPr>
      </p:sp>
      <p:sp>
        <p:nvSpPr>
          <p:cNvPr id="504837" name="Rectangle 5"/>
          <p:cNvSpPr>
            <a:spLocks noGrp="1" noChangeArrowheads="1"/>
          </p:cNvSpPr>
          <p:nvPr>
            <p:ph type="body" idx="1"/>
          </p:nvPr>
        </p:nvSpPr>
        <p:spPr/>
        <p:txBody>
          <a:bodyPr/>
          <a:lstStyle/>
          <a:p>
            <a:r>
              <a:rPr lang="en-US"/>
              <a:t>If you get this wrong, you may see nothing in your image. Switching from right to left handed coordinates is equivalent to rotating the camera 180 degrees!</a:t>
            </a:r>
          </a:p>
          <a:p>
            <a:r>
              <a:rPr lang="en-US"/>
              <a:t>One way to think of problem is that the viewing system is left-handed so distances from the camera are measured from the camera to the object.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BE6A8ECE-55A4-4BA0-8AF0-3D74054F311B}" type="slidenum">
              <a:rPr lang="en-US"/>
              <a:pPr/>
              <a:t>51</a:t>
            </a:fld>
            <a:endParaRPr lang="en-US"/>
          </a:p>
        </p:txBody>
      </p:sp>
      <p:sp>
        <p:nvSpPr>
          <p:cNvPr id="506882"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506883"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Example: Suppose the user resizes the window. Do we see the same objects?</a:t>
            </a:r>
          </a:p>
          <a:p>
            <a:r>
              <a:rPr lang="en-US"/>
              <a:t>What if the new aspect ratio is different from the original? Can we avoid distortion of objects? </a:t>
            </a:r>
          </a:p>
          <a:p>
            <a:r>
              <a:rPr lang="en-US"/>
              <a:t>What we should do is application dependent. Hence users should write their own reshape callbacks.</a:t>
            </a:r>
          </a:p>
          <a:p>
            <a:r>
              <a:rPr lang="en-US"/>
              <a:t>Typical reshape callbacks alter the projection matrix or the viewport.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9B5A003-387D-490E-AA63-A6234BF7A810}" type="slidenum">
              <a:rPr lang="en-US"/>
              <a:pPr/>
              <a:t>52</a:t>
            </a:fld>
            <a:endParaRPr lang="en-US"/>
          </a:p>
        </p:txBody>
      </p:sp>
      <p:sp>
        <p:nvSpPr>
          <p:cNvPr id="508930"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508931"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Using the viewport width and height as the aspect ratio for </a:t>
            </a:r>
            <a:r>
              <a:rPr lang="en-US" sz="1000">
                <a:latin typeface="Courier New" pitchFamily="49" charset="0"/>
              </a:rPr>
              <a:t>gluPerspective</a:t>
            </a:r>
            <a:r>
              <a:rPr lang="en-US"/>
              <a:t> eliminates distortion.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854C879-B08E-4895-890F-0A21063A4F7B}" type="slidenum">
              <a:rPr lang="en-US"/>
              <a:pPr/>
              <a:t>53</a:t>
            </a:fld>
            <a:endParaRPr lang="en-US"/>
          </a:p>
        </p:txBody>
      </p:sp>
      <p:sp>
        <p:nvSpPr>
          <p:cNvPr id="510978"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510979"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Moving all objects in the world five units away from you is mathematically the same as “backing up” the camera five units.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655DC59-667F-45F0-B0B2-9CE9994E2398}" type="slidenum">
              <a:rPr lang="en-US"/>
              <a:pPr/>
              <a:t>54</a:t>
            </a:fld>
            <a:endParaRPr lang="en-US"/>
          </a:p>
        </p:txBody>
      </p:sp>
      <p:sp>
        <p:nvSpPr>
          <p:cNvPr id="513026"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513027"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In this routine, we first compute the aspect ratio (</a:t>
            </a:r>
            <a:r>
              <a:rPr lang="en-US">
                <a:latin typeface="Courier New" pitchFamily="49" charset="0"/>
              </a:rPr>
              <a:t>aspect</a:t>
            </a:r>
            <a:r>
              <a:rPr lang="en-US"/>
              <a:t>) of the new viewing area.  We’ll use this value to modify the world space values (</a:t>
            </a:r>
            <a:r>
              <a:rPr lang="en-US">
                <a:latin typeface="Courier New" pitchFamily="49" charset="0"/>
              </a:rPr>
              <a:t>left</a:t>
            </a:r>
            <a:r>
              <a:rPr lang="en-US"/>
              <a:t>, </a:t>
            </a:r>
            <a:r>
              <a:rPr lang="en-US">
                <a:latin typeface="Courier New" pitchFamily="49" charset="0"/>
              </a:rPr>
              <a:t>right</a:t>
            </a:r>
            <a:r>
              <a:rPr lang="en-US"/>
              <a:t>, </a:t>
            </a:r>
            <a:r>
              <a:rPr lang="en-US">
                <a:latin typeface="Courier New" pitchFamily="49" charset="0"/>
              </a:rPr>
              <a:t>bottom</a:t>
            </a:r>
            <a:r>
              <a:rPr lang="en-US"/>
              <a:t>, </a:t>
            </a:r>
            <a:r>
              <a:rPr lang="en-US">
                <a:latin typeface="Courier New" pitchFamily="49" charset="0"/>
              </a:rPr>
              <a:t>top</a:t>
            </a:r>
            <a:r>
              <a:rPr lang="en-US"/>
              <a:t>) of the viewing frustum depending on the new shape of the viewing volume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36A262B-C67A-4F02-B4B2-3416A8CA749E}" type="slidenum">
              <a:rPr lang="en-US"/>
              <a:pPr/>
              <a:t>55</a:t>
            </a:fld>
            <a:endParaRPr lang="en-US"/>
          </a:p>
        </p:txBody>
      </p:sp>
      <p:sp>
        <p:nvSpPr>
          <p:cNvPr id="515074" name="Rectangle 2"/>
          <p:cNvSpPr>
            <a:spLocks noGrp="1" noRot="1" noChangeAspect="1" noChangeArrowheads="1" noTextEdit="1"/>
          </p:cNvSpPr>
          <p:nvPr>
            <p:ph type="sldImg"/>
          </p:nvPr>
        </p:nvSpPr>
        <p:spPr>
          <a:xfrm>
            <a:off x="1144588" y="685800"/>
            <a:ext cx="4568825" cy="3427413"/>
          </a:xfrm>
          <a:ln/>
        </p:spPr>
      </p:sp>
      <p:sp>
        <p:nvSpPr>
          <p:cNvPr id="515075" name="Rectangle 3"/>
          <p:cNvSpPr>
            <a:spLocks noGrp="1" noChangeArrowheads="1"/>
          </p:cNvSpPr>
          <p:nvPr>
            <p:ph type="body" idx="1"/>
          </p:nvPr>
        </p:nvSpPr>
        <p:spPr>
          <a:xfrm>
            <a:off x="914400" y="4341813"/>
            <a:ext cx="5029200" cy="4113212"/>
          </a:xfrm>
        </p:spPr>
        <p:txBody>
          <a:bodyPr/>
          <a:lstStyle/>
          <a:p>
            <a:r>
              <a:rPr lang="en-US"/>
              <a:t>Continuing from the previous page, we determine how to modify the viewing volume based on the computed aspect ratio.  After we compute the new world space values, we call </a:t>
            </a:r>
            <a:r>
              <a:rPr lang="en-US">
                <a:latin typeface="Courier New" pitchFamily="49" charset="0"/>
              </a:rPr>
              <a:t>glOrtho()</a:t>
            </a:r>
            <a:r>
              <a:rPr lang="en-US"/>
              <a:t>to modify the viewing volume.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143C5C8-0626-4BDD-8B41-0179D3036043}" type="slidenum">
              <a:rPr lang="en-US"/>
              <a:pPr/>
              <a:t>56</a:t>
            </a:fld>
            <a:endParaRPr lang="en-US"/>
          </a:p>
        </p:txBody>
      </p:sp>
      <p:sp>
        <p:nvSpPr>
          <p:cNvPr id="517124" name="Rectangle 4"/>
          <p:cNvSpPr>
            <a:spLocks noGrp="1" noRot="1" noChangeAspect="1" noChangeArrowheads="1" noTextEdit="1"/>
          </p:cNvSpPr>
          <p:nvPr>
            <p:ph type="sldImg"/>
          </p:nvPr>
        </p:nvSpPr>
        <p:spPr>
          <a:ln/>
        </p:spPr>
      </p:sp>
      <p:sp>
        <p:nvSpPr>
          <p:cNvPr id="517125" name="Rectangle 5"/>
          <p:cNvSpPr>
            <a:spLocks noGrp="1" noChangeArrowheads="1"/>
          </p:cNvSpPr>
          <p:nvPr>
            <p:ph type="body" idx="1"/>
          </p:nvPr>
        </p:nvSpPr>
        <p:spPr/>
        <p:txBody>
          <a:bodyPr/>
          <a:lstStyle/>
          <a:p>
            <a:r>
              <a:rPr lang="en-US"/>
              <a:t>The order in which modeling transformations are performed is important because each modeling transformation is represented by a matrix, and matrix multiplication is not commutative. So a rotate followed by a translate is different from a translate followed by a rotate.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9035E7B-9D65-4E40-B29E-6DDB94FF563F}" type="slidenum">
              <a:rPr lang="en-US"/>
              <a:pPr/>
              <a:t>57</a:t>
            </a:fld>
            <a:endParaRPr lang="en-US"/>
          </a:p>
        </p:txBody>
      </p:sp>
      <p:sp>
        <p:nvSpPr>
          <p:cNvPr id="519172" name="Rectangle 4"/>
          <p:cNvSpPr>
            <a:spLocks noGrp="1" noRot="1" noChangeAspect="1" noChangeArrowheads="1" noTextEdit="1"/>
          </p:cNvSpPr>
          <p:nvPr>
            <p:ph type="sldImg"/>
          </p:nvPr>
        </p:nvSpPr>
        <p:spPr>
          <a:ln/>
        </p:spPr>
      </p:sp>
      <p:sp>
        <p:nvSpPr>
          <p:cNvPr id="519173" name="Rectangle 5"/>
          <p:cNvSpPr>
            <a:spLocks noGrp="1" noChangeArrowheads="1"/>
          </p:cNvSpPr>
          <p:nvPr>
            <p:ph type="body" idx="1"/>
          </p:nvPr>
        </p:nvSpPr>
        <p:spPr/>
        <p:txBody>
          <a:bodyPr/>
          <a:lstStyle/>
          <a:p>
            <a:r>
              <a:rPr lang="en-US"/>
              <a:t>You’ll adjust to reading a lot of code backwards!</a:t>
            </a:r>
          </a:p>
          <a:p>
            <a:r>
              <a:rPr lang="en-US"/>
              <a:t>Typical sequence</a:t>
            </a:r>
          </a:p>
          <a:p>
            <a:pPr lvl="1"/>
            <a:r>
              <a:rPr lang="en-US">
                <a:latin typeface="Courier New" pitchFamily="49" charset="0"/>
              </a:rPr>
              <a:t>glTranslatef(x,y,z);</a:t>
            </a:r>
          </a:p>
          <a:p>
            <a:pPr lvl="1"/>
            <a:r>
              <a:rPr lang="en-US">
                <a:latin typeface="Courier New" pitchFamily="49" charset="0"/>
              </a:rPr>
              <a:t>glRotatef(theta, ax, ay, az);</a:t>
            </a:r>
          </a:p>
          <a:p>
            <a:pPr lvl="1"/>
            <a:r>
              <a:rPr lang="en-US">
                <a:latin typeface="Courier New" pitchFamily="49" charset="0"/>
              </a:rPr>
              <a:t>glTranslatef(-x,-y,-z);</a:t>
            </a:r>
          </a:p>
          <a:p>
            <a:pPr lvl="1"/>
            <a:r>
              <a:rPr lang="en-US">
                <a:latin typeface="Courier New" pitchFamily="49" charset="0"/>
              </a:rPr>
              <a:t>object();</a:t>
            </a:r>
          </a:p>
          <a:p>
            <a:r>
              <a:rPr lang="en-US"/>
              <a:t>Here (</a:t>
            </a:r>
            <a:r>
              <a:rPr lang="en-US" i="1"/>
              <a:t>x, y, z</a:t>
            </a:r>
            <a:r>
              <a:rPr lang="en-US"/>
              <a:t>) is the fixed point. We first (last transformation in code) move it to the origin. Then we rotate about the axis (</a:t>
            </a:r>
            <a:r>
              <a:rPr lang="en-US" i="1"/>
              <a:t>ax, ay, az</a:t>
            </a:r>
            <a:r>
              <a:rPr lang="en-US"/>
              <a:t>) and finally move fixed point back.</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C815B843-A45D-4C41-B8F8-7EF50D821986}" type="slidenum">
              <a:rPr lang="en-US"/>
              <a:pPr/>
              <a:t>58</a:t>
            </a:fld>
            <a:endParaRPr lang="en-US"/>
          </a:p>
        </p:txBody>
      </p:sp>
      <p:sp>
        <p:nvSpPr>
          <p:cNvPr id="521220" name="Rectangle 4"/>
          <p:cNvSpPr>
            <a:spLocks noGrp="1" noRot="1" noChangeAspect="1" noChangeArrowheads="1" noTextEdit="1"/>
          </p:cNvSpPr>
          <p:nvPr>
            <p:ph type="sldImg"/>
          </p:nvPr>
        </p:nvSpPr>
        <p:spPr>
          <a:ln/>
        </p:spPr>
      </p:sp>
      <p:sp>
        <p:nvSpPr>
          <p:cNvPr id="521221" name="Rectangle 5"/>
          <p:cNvSpPr>
            <a:spLocks noGrp="1" noChangeArrowheads="1"/>
          </p:cNvSpPr>
          <p:nvPr>
            <p:ph type="body" idx="1"/>
          </p:nvPr>
        </p:nvSpPr>
        <p:spPr/>
        <p:txBody>
          <a:bodyPr/>
          <a:lstStyle/>
          <a:p>
            <a:r>
              <a:rPr lang="en-US"/>
              <a:t>Use of additional clipping places may slow rendering as they are usually implemented in software.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26AA928-2FD6-49AD-88EC-97F57D5CA7CA}" type="slidenum">
              <a:rPr lang="en-US"/>
              <a:pPr/>
              <a:t>59</a:t>
            </a:fld>
            <a:endParaRPr lang="en-US"/>
          </a:p>
        </p:txBody>
      </p:sp>
      <p:sp>
        <p:nvSpPr>
          <p:cNvPr id="523268" name="Rectangle 4"/>
          <p:cNvSpPr>
            <a:spLocks noGrp="1" noRot="1" noChangeAspect="1" noChangeArrowheads="1" noTextEdit="1"/>
          </p:cNvSpPr>
          <p:nvPr>
            <p:ph type="sldImg"/>
          </p:nvPr>
        </p:nvSpPr>
        <p:spPr>
          <a:ln/>
        </p:spPr>
      </p:sp>
      <p:sp>
        <p:nvSpPr>
          <p:cNvPr id="523269" name="Rectangle 5"/>
          <p:cNvSpPr>
            <a:spLocks noGrp="1" noChangeArrowheads="1"/>
          </p:cNvSpPr>
          <p:nvPr>
            <p:ph type="body" idx="1"/>
          </p:nvPr>
        </p:nvSpPr>
        <p:spPr/>
        <p:txBody>
          <a:bodyPr/>
          <a:lstStyle/>
          <a:p>
            <a:r>
              <a:rPr lang="en-US"/>
              <a:t>Generally, OpenGL projects 3D data onto a 2D screen.  Sometimes, you need to use a 2D screen position (such as a mouse location) and figure out where in 3D it came from.  If you use </a:t>
            </a:r>
            <a:r>
              <a:rPr lang="en-US">
                <a:latin typeface="Courier New" pitchFamily="49" charset="0"/>
              </a:rPr>
              <a:t>gluUnProject() </a:t>
            </a:r>
            <a:r>
              <a:rPr lang="en-US"/>
              <a:t>with </a:t>
            </a:r>
            <a:r>
              <a:rPr lang="en-US" i="1"/>
              <a:t>winz = 0</a:t>
            </a:r>
            <a:r>
              <a:rPr lang="en-US"/>
              <a:t> and </a:t>
            </a:r>
            <a:br>
              <a:rPr lang="en-US"/>
            </a:br>
            <a:r>
              <a:rPr lang="en-US" i="1"/>
              <a:t>winz = 1</a:t>
            </a:r>
            <a:r>
              <a:rPr lang="en-US"/>
              <a:t>, you can find the 3D point at the near and far clipping planes.  Then you can draw a line between those points, and you know that some point on that line was projected to your screen position.</a:t>
            </a:r>
          </a:p>
          <a:p>
            <a:r>
              <a:rPr lang="en-US"/>
              <a:t>OpenGL Release 1.2 also introduced </a:t>
            </a:r>
            <a:r>
              <a:rPr lang="en-US">
                <a:latin typeface="Courier New" pitchFamily="49" charset="0"/>
              </a:rPr>
              <a:t>gluUnProject4()</a:t>
            </a:r>
            <a:r>
              <a:rPr lang="en-US"/>
              <a:t>, which also returns the transformed world-space </a:t>
            </a:r>
            <a:r>
              <a:rPr lang="en-US" i="1"/>
              <a:t>w</a:t>
            </a:r>
            <a:r>
              <a:rPr lang="en-US"/>
              <a:t> coordinate.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C7BFCF4-A553-4F42-880D-A3B3565F8B39}" type="slidenum">
              <a:rPr lang="en-US"/>
              <a:pPr/>
              <a:t>6</a:t>
            </a:fld>
            <a:endParaRPr 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r>
              <a:rPr lang="en-US"/>
              <a:t>OpenGL is a library for doing computer graphics. By using it, you can create interactive applications which render high-quality color images composed of 3D geometric objects and images.</a:t>
            </a:r>
          </a:p>
          <a:p>
            <a:r>
              <a:rPr lang="en-US"/>
              <a:t>OpenGL is window and operating system independent. As such, the part of your application which does rendering is platform independent. However, in order for OpenGL to be able to render, it needs a window to draw into. Generally,  this is controlled by the windowing system on whatever platform you’re working 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551AAEC-3F97-4FC7-BE09-63C2602041B0}" type="slidenum">
              <a:rPr lang="en-US"/>
              <a:pPr/>
              <a:t>60</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9494ACF-366D-401E-A885-6738DD844E9D}" type="slidenum">
              <a:rPr lang="en-US"/>
              <a:pPr/>
              <a:t>61</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t>In this section we talk about adding the necessary steps for producing smooth interactive animations with OpenGL using double buffering.  Additionally, we discuss hidden surface removal using depth buffering.</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6C82CE3-DDFA-42E4-835D-20FEE5A24016}" type="slidenum">
              <a:rPr lang="en-US"/>
              <a:pPr/>
              <a:t>62</a:t>
            </a:fld>
            <a:endParaRPr lang="en-US"/>
          </a:p>
        </p:txBody>
      </p:sp>
      <p:sp>
        <p:nvSpPr>
          <p:cNvPr id="529410"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29411" name="Rectangle 3"/>
          <p:cNvSpPr>
            <a:spLocks noGrp="1" noChangeArrowheads="1"/>
          </p:cNvSpPr>
          <p:nvPr>
            <p:ph type="body" idx="1"/>
          </p:nvPr>
        </p:nvSpPr>
        <p:spPr>
          <a:noFill/>
          <a:ln/>
        </p:spPr>
        <p:txBody>
          <a:bodyPr lIns="92426" tIns="45430" rIns="92426" bIns="45430"/>
          <a:lstStyle/>
          <a:p>
            <a:r>
              <a:rPr lang="en-US"/>
              <a:t>Double buffer is a technique for tricking the eye into seeing smooth animation of rendered scenes.  The color buffer is usually divided into two equal halves, called the </a:t>
            </a:r>
            <a:r>
              <a:rPr lang="en-US" i="1"/>
              <a:t>front buffer</a:t>
            </a:r>
            <a:r>
              <a:rPr lang="en-US"/>
              <a:t> and the </a:t>
            </a:r>
            <a:r>
              <a:rPr lang="en-US" i="1"/>
              <a:t>back buffer.</a:t>
            </a:r>
            <a:r>
              <a:rPr lang="en-US"/>
              <a:t> </a:t>
            </a:r>
          </a:p>
          <a:p>
            <a:r>
              <a:rPr lang="en-US"/>
              <a:t>The front buffer is displayed while the application renders into the back buffer.  When the application completes rendering to the back buffer, it requests the graphics display hardware to swap the roles of the buffers, causing the back buffer to now be displayed, and the previous front buffer to become the new back buffer.</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CAF84DE-3C2D-426E-9FE5-43D29190FA23}" type="slidenum">
              <a:rPr lang="en-US"/>
              <a:pPr/>
              <a:t>63</a:t>
            </a:fld>
            <a:endParaRPr lang="en-US"/>
          </a:p>
        </p:txBody>
      </p:sp>
      <p:sp>
        <p:nvSpPr>
          <p:cNvPr id="531458"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31459" name="Rectangle 3"/>
          <p:cNvSpPr>
            <a:spLocks noGrp="1" noChangeArrowheads="1"/>
          </p:cNvSpPr>
          <p:nvPr>
            <p:ph type="body" idx="1"/>
          </p:nvPr>
        </p:nvSpPr>
        <p:spPr>
          <a:noFill/>
          <a:ln/>
        </p:spPr>
        <p:txBody>
          <a:bodyPr lIns="92426" tIns="45430" rIns="92426" bIns="45430"/>
          <a:lstStyle/>
          <a:p>
            <a:r>
              <a:rPr lang="en-US"/>
              <a:t>Requesting double buffering in GLUT is simple. Adding </a:t>
            </a:r>
            <a:r>
              <a:rPr lang="en-US">
                <a:latin typeface="Courier New" pitchFamily="49" charset="0"/>
              </a:rPr>
              <a:t>GLUT_DOUBLE</a:t>
            </a:r>
            <a:r>
              <a:rPr lang="en-US"/>
              <a:t> to your </a:t>
            </a:r>
            <a:r>
              <a:rPr lang="en-US">
                <a:latin typeface="Courier New" pitchFamily="49" charset="0"/>
              </a:rPr>
              <a:t>glutInitDisplayMode()</a:t>
            </a:r>
            <a:r>
              <a:rPr lang="en-US"/>
              <a:t> call will cause your window to be double buffered.</a:t>
            </a:r>
          </a:p>
          <a:p>
            <a:r>
              <a:rPr lang="en-US"/>
              <a:t>When your application is finished rendering its current frame, and wants to swap the front and back buffers, the </a:t>
            </a:r>
            <a:r>
              <a:rPr lang="en-US">
                <a:latin typeface="Courier New" pitchFamily="49" charset="0"/>
              </a:rPr>
              <a:t>glutSwapBuffers()</a:t>
            </a:r>
            <a:r>
              <a:rPr lang="en-US"/>
              <a:t> call will request the windowing system to update the window’s color buffers.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5A1FA1E-6E55-4A7B-8152-65DC2CD88EE5}" type="slidenum">
              <a:rPr lang="en-US"/>
              <a:pPr/>
              <a:t>64</a:t>
            </a:fld>
            <a:endParaRPr lang="en-US"/>
          </a:p>
        </p:txBody>
      </p:sp>
      <p:sp>
        <p:nvSpPr>
          <p:cNvPr id="533506"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33507" name="Rectangle 3"/>
          <p:cNvSpPr>
            <a:spLocks noGrp="1" noChangeArrowheads="1"/>
          </p:cNvSpPr>
          <p:nvPr>
            <p:ph type="body" idx="1"/>
          </p:nvPr>
        </p:nvSpPr>
        <p:spPr>
          <a:noFill/>
          <a:ln/>
        </p:spPr>
        <p:txBody>
          <a:bodyPr lIns="92426" tIns="45430" rIns="92426" bIns="45430"/>
          <a:lstStyle/>
          <a:p>
            <a:r>
              <a:rPr lang="en-US"/>
              <a:t>Depth buffering is a technique to determine which primitives in your scene are occluded by other primitives.  As each pixel in a primitive is rasterized, its distance from the eyepoint (depth value), is compared with the values stored in the depth buffer.  If the pixel’s depth value is less than the stored value, the pixel’s depth value is written to the depth buffer, and its color is written to the color buffer.</a:t>
            </a:r>
          </a:p>
          <a:p>
            <a:r>
              <a:rPr lang="en-US"/>
              <a:t>The depth buffer algorithm is:</a:t>
            </a:r>
            <a:br>
              <a:rPr lang="en-US"/>
            </a:br>
            <a:r>
              <a:rPr lang="en-US"/>
              <a:t>  </a:t>
            </a:r>
            <a:r>
              <a:rPr lang="en-US">
                <a:latin typeface="Courier New" pitchFamily="49" charset="0"/>
              </a:rPr>
              <a:t>if ( pixel-&gt;z &lt; depthBuffer(x,y)-&gt;z ) {</a:t>
            </a:r>
            <a:br>
              <a:rPr lang="en-US">
                <a:latin typeface="Courier New" pitchFamily="49" charset="0"/>
              </a:rPr>
            </a:br>
            <a:r>
              <a:rPr lang="en-US">
                <a:latin typeface="Courier New" pitchFamily="49" charset="0"/>
              </a:rPr>
              <a:t>     depthBuffer(x,y)-&gt;z = pixel-&gt;z;</a:t>
            </a:r>
            <a:br>
              <a:rPr lang="en-US">
                <a:latin typeface="Courier New" pitchFamily="49" charset="0"/>
              </a:rPr>
            </a:br>
            <a:r>
              <a:rPr lang="en-US">
                <a:latin typeface="Courier New" pitchFamily="49" charset="0"/>
              </a:rPr>
              <a:t>     colorBuffer(x,y)-&gt;color = pixel-&gt;color;</a:t>
            </a:r>
            <a:br>
              <a:rPr lang="en-US">
                <a:latin typeface="Courier New" pitchFamily="49" charset="0"/>
              </a:rPr>
            </a:br>
            <a:r>
              <a:rPr lang="en-US">
                <a:latin typeface="Courier New" pitchFamily="49" charset="0"/>
              </a:rPr>
              <a:t>  }</a:t>
            </a:r>
          </a:p>
          <a:p>
            <a:r>
              <a:rPr lang="en-US"/>
              <a:t>OpenGL depth values range from [0, 1], with one being essentially infinitely far from the eyepoint.  Generally, the depth buffer is cleared to one at the start of a frame.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FFD8D61-83B3-49F3-9877-4EDE94F863D1}" type="slidenum">
              <a:rPr lang="en-US"/>
              <a:pPr/>
              <a:t>65</a:t>
            </a:fld>
            <a:endParaRPr lang="en-US"/>
          </a:p>
        </p:txBody>
      </p:sp>
      <p:sp>
        <p:nvSpPr>
          <p:cNvPr id="535554"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35555" name="Rectangle 3"/>
          <p:cNvSpPr>
            <a:spLocks noGrp="1" noChangeArrowheads="1"/>
          </p:cNvSpPr>
          <p:nvPr>
            <p:ph type="body" idx="1"/>
          </p:nvPr>
        </p:nvSpPr>
        <p:spPr>
          <a:noFill/>
          <a:ln/>
        </p:spPr>
        <p:txBody>
          <a:bodyPr lIns="92426" tIns="45430" rIns="92426" bIns="45430"/>
          <a:lstStyle/>
          <a:p>
            <a:r>
              <a:rPr lang="en-US"/>
              <a:t>Enabling depth testing in OpenGL is very straightforward.</a:t>
            </a:r>
          </a:p>
          <a:p>
            <a:r>
              <a:rPr lang="en-US"/>
              <a:t>A depth buffer must be requested for your window, once again using the </a:t>
            </a:r>
            <a:r>
              <a:rPr lang="en-US">
                <a:latin typeface="Courier New" pitchFamily="49" charset="0"/>
              </a:rPr>
              <a:t>glutInitDisplayMode()</a:t>
            </a:r>
            <a:r>
              <a:rPr lang="en-US"/>
              <a:t>, and the </a:t>
            </a:r>
            <a:r>
              <a:rPr lang="en-US">
                <a:latin typeface="Courier New" pitchFamily="49" charset="0"/>
              </a:rPr>
              <a:t>GLUT_DEPTH</a:t>
            </a:r>
            <a:r>
              <a:rPr lang="en-US"/>
              <a:t> bit.</a:t>
            </a:r>
          </a:p>
          <a:p>
            <a:r>
              <a:rPr lang="en-US"/>
              <a:t>Once the window is created, the depth test is enabled using</a:t>
            </a:r>
            <a:br>
              <a:rPr lang="en-US"/>
            </a:br>
            <a:r>
              <a:rPr lang="en-US">
                <a:latin typeface="Courier New" pitchFamily="49" charset="0"/>
              </a:rPr>
              <a:t>glEnable( GL_DEPTH_TEST )</a:t>
            </a:r>
            <a:r>
              <a:rPr lang="en-US"/>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9873088-976B-4E3E-9C28-30EC029AA00D}" type="slidenum">
              <a:rPr lang="en-US"/>
              <a:pPr/>
              <a:t>66</a:t>
            </a:fld>
            <a:endParaRPr lang="en-US"/>
          </a:p>
        </p:txBody>
      </p:sp>
      <p:sp>
        <p:nvSpPr>
          <p:cNvPr id="537602"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37603" name="Rectangle 3"/>
          <p:cNvSpPr>
            <a:spLocks noGrp="1" noChangeArrowheads="1"/>
          </p:cNvSpPr>
          <p:nvPr>
            <p:ph type="body" idx="1"/>
          </p:nvPr>
        </p:nvSpPr>
        <p:spPr>
          <a:noFill/>
          <a:ln/>
        </p:spPr>
        <p:txBody>
          <a:bodyPr lIns="92426" tIns="45430" rIns="92426" bIns="45430"/>
          <a:lstStyle/>
          <a:p>
            <a:r>
              <a:rPr lang="en-US"/>
              <a:t>In </a:t>
            </a:r>
            <a:r>
              <a:rPr lang="en-US">
                <a:latin typeface="Courier New" pitchFamily="49" charset="0"/>
              </a:rPr>
              <a:t>main()</a:t>
            </a:r>
            <a:r>
              <a:rPr lang="en-US"/>
              <a:t>,</a:t>
            </a:r>
          </a:p>
          <a:p>
            <a:r>
              <a:rPr lang="en-US"/>
              <a:t>  1)  GLUT initializes and creates a window named “Tetrahedron”</a:t>
            </a:r>
          </a:p>
          <a:p>
            <a:r>
              <a:rPr lang="en-US"/>
              <a:t>  2)  set OpenGL state which is enabled through the entire life of the program</a:t>
            </a:r>
            <a:br>
              <a:rPr lang="en-US"/>
            </a:br>
            <a:r>
              <a:rPr lang="en-US"/>
              <a:t>        in </a:t>
            </a:r>
            <a:r>
              <a:rPr lang="en-US">
                <a:latin typeface="Courier New" pitchFamily="49" charset="0"/>
              </a:rPr>
              <a:t>init()</a:t>
            </a:r>
            <a:endParaRPr lang="en-US"/>
          </a:p>
          <a:p>
            <a:r>
              <a:rPr lang="en-US"/>
              <a:t>  3)  set GLUT’s idle function, which is called when there are no user events</a:t>
            </a:r>
            <a:br>
              <a:rPr lang="en-US"/>
            </a:br>
            <a:r>
              <a:rPr lang="en-US"/>
              <a:t>        to process.</a:t>
            </a:r>
          </a:p>
          <a:p>
            <a:r>
              <a:rPr lang="en-US"/>
              <a:t>  4)  enter the main event processing loop of the program.</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B77850A-60AD-451D-A7EA-DF3F7DE45B80}" type="slidenum">
              <a:rPr lang="en-US"/>
              <a:pPr/>
              <a:t>67</a:t>
            </a:fld>
            <a:endParaRPr lang="en-US"/>
          </a:p>
        </p:txBody>
      </p:sp>
      <p:sp>
        <p:nvSpPr>
          <p:cNvPr id="539650"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39651" name="Rectangle 3"/>
          <p:cNvSpPr>
            <a:spLocks noGrp="1" noChangeArrowheads="1"/>
          </p:cNvSpPr>
          <p:nvPr>
            <p:ph type="body" idx="1"/>
          </p:nvPr>
        </p:nvSpPr>
        <p:spPr>
          <a:noFill/>
          <a:ln/>
        </p:spPr>
        <p:txBody>
          <a:bodyPr lIns="92426" tIns="45430" rIns="92426" bIns="45430"/>
          <a:lstStyle/>
          <a:p>
            <a:r>
              <a:rPr lang="en-US"/>
              <a:t>In </a:t>
            </a:r>
            <a:r>
              <a:rPr lang="en-US">
                <a:latin typeface="Courier New" pitchFamily="49" charset="0"/>
              </a:rPr>
              <a:t>init()</a:t>
            </a:r>
            <a:r>
              <a:rPr lang="en-US"/>
              <a:t> the basic OpenGL state to be used throughout the program is initialized. For this simple program, all we do is set the background (clear color) for the color buffer. In this case, we’ve decided that instead of the default black background, we want a blue background.</a:t>
            </a:r>
          </a:p>
          <a:p>
            <a:r>
              <a:rPr lang="en-US"/>
              <a:t>Additionally, our </a:t>
            </a:r>
            <a:r>
              <a:rPr lang="en-US">
                <a:latin typeface="Courier New" pitchFamily="49" charset="0"/>
              </a:rPr>
              <a:t>glutIdleFunc()</a:t>
            </a:r>
            <a:r>
              <a:rPr lang="en-US"/>
              <a:t>, which we’ve set to the function </a:t>
            </a:r>
            <a:r>
              <a:rPr lang="en-US">
                <a:latin typeface="Courier New" pitchFamily="49" charset="0"/>
              </a:rPr>
              <a:t>idle()</a:t>
            </a:r>
            <a:r>
              <a:rPr lang="en-US"/>
              <a:t> above, requests that GLUT re-render our scene again.  The function </a:t>
            </a:r>
            <a:r>
              <a:rPr lang="en-US">
                <a:latin typeface="Courier New" pitchFamily="49" charset="0"/>
              </a:rPr>
              <a:t>glutPostRedisplay()</a:t>
            </a:r>
            <a:r>
              <a:rPr lang="en-US"/>
              <a:t> requests that GLUT call our display function (this was set with </a:t>
            </a:r>
            <a:r>
              <a:rPr lang="en-US">
                <a:latin typeface="Courier New" pitchFamily="49" charset="0"/>
              </a:rPr>
              <a:t>glutDisplayFunc()</a:t>
            </a:r>
            <a:r>
              <a:rPr lang="en-US"/>
              <a:t>) at the next convenient time.  This method provides better event processing response from the application.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8604CE9-1D97-47A9-8AEE-BF316BF4ABBD}" type="slidenum">
              <a:rPr lang="en-US"/>
              <a:pPr/>
              <a:t>68</a:t>
            </a:fld>
            <a:endParaRPr lang="en-US"/>
          </a:p>
        </p:txBody>
      </p:sp>
      <p:sp>
        <p:nvSpPr>
          <p:cNvPr id="541698"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541699" name="Rectangle 3"/>
          <p:cNvSpPr>
            <a:spLocks noGrp="1" noChangeArrowheads="1"/>
          </p:cNvSpPr>
          <p:nvPr>
            <p:ph type="body" idx="1"/>
          </p:nvPr>
        </p:nvSpPr>
        <p:spPr>
          <a:noFill/>
          <a:ln/>
        </p:spPr>
        <p:txBody>
          <a:bodyPr lIns="92426" tIns="45430" rIns="92426" bIns="45430"/>
          <a:lstStyle/>
          <a:p>
            <a:r>
              <a:rPr lang="en-US"/>
              <a:t>In </a:t>
            </a:r>
            <a:r>
              <a:rPr lang="en-US">
                <a:latin typeface="Courier New" pitchFamily="49" charset="0"/>
              </a:rPr>
              <a:t>drawScene()</a:t>
            </a:r>
            <a:r>
              <a:rPr lang="en-US"/>
              <a:t>,</a:t>
            </a:r>
          </a:p>
          <a:p>
            <a:r>
              <a:rPr lang="en-US"/>
              <a:t>   1)  the color buffer is cleared to the background color</a:t>
            </a:r>
          </a:p>
          <a:p>
            <a:r>
              <a:rPr lang="en-US"/>
              <a:t>   2)  a triangle strip is rendered  to create a tetrahedron (use your imagination for the details!)</a:t>
            </a:r>
          </a:p>
          <a:p>
            <a:r>
              <a:rPr lang="en-US"/>
              <a:t>   3)  the front and back buffers are swapped.</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00BAB22-654C-4C74-9981-193AC3FA68E0}" type="slidenum">
              <a:rPr lang="en-US"/>
              <a:pPr/>
              <a:t>69</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62A8EBA-6797-43D8-8D63-641AAABA48BE}" type="slidenum">
              <a:rPr lang="en-US"/>
              <a:pPr/>
              <a:t>7</a:t>
            </a:fld>
            <a:endParaRPr lang="en-US"/>
          </a:p>
        </p:txBody>
      </p:sp>
      <p:sp>
        <p:nvSpPr>
          <p:cNvPr id="416770"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416771"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This is the most important diagram you will see today, representing the flow of graphical information, as it is processed from CPU to the frame buffer.</a:t>
            </a:r>
          </a:p>
          <a:p>
            <a:r>
              <a:rPr lang="en-US"/>
              <a:t>There are two pipelines of data flow.  The upper pipeline is for geometric, vertex-based primitives. The lower pipeline is for pixel-based, image primitives. Texturing combines the two types of primitives together.</a:t>
            </a:r>
          </a:p>
          <a:p>
            <a:r>
              <a:rPr lang="en-US"/>
              <a:t>There is a pull-out poster in the back of the OpenGL Reference Manual (“Blue Book”), which shows this diagram in more detail.</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F10D5AA-49BD-4340-8D5D-A61D250E7E79}" type="slidenum">
              <a:rPr lang="en-US"/>
              <a:pPr/>
              <a:t>70</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r>
              <a:rPr lang="en-US"/>
              <a:t>Lighting is an important technique in computer graphics. Without lighting, objects tend to look like they’re made out of plastic.</a:t>
            </a:r>
          </a:p>
          <a:p>
            <a:r>
              <a:rPr lang="en-US"/>
              <a:t>OpenGL divides lighting into three parts: material properties, light properties and global lighting parameters.</a:t>
            </a:r>
          </a:p>
          <a:p>
            <a:r>
              <a:rPr lang="en-US"/>
              <a:t>Lighting is available in both RGBA mode and color index mode. RGBA is more flexible and less restrictive than color index mode lighting.</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5BE5CEF7-1B9B-4224-AA61-B6E4F88E8D5F}" type="slidenum">
              <a:rPr lang="en-US"/>
              <a:pPr/>
              <a:t>71</a:t>
            </a:fld>
            <a:endParaRPr 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US"/>
              <a:t>OpenGL lighting is based on the Phong lighting model. At each vertex in the primitive, a color is computed using that primitives material properties along with the light settings.</a:t>
            </a:r>
          </a:p>
          <a:p>
            <a:r>
              <a:rPr lang="en-US"/>
              <a:t>The color for the vertex is computed by adding four computed colors for the final vertex color. The four contributors to the vertex color are:</a:t>
            </a:r>
          </a:p>
          <a:p>
            <a:pPr lvl="1">
              <a:buFontTx/>
              <a:buChar char="•"/>
            </a:pPr>
            <a:r>
              <a:rPr lang="en-US"/>
              <a:t> </a:t>
            </a:r>
            <a:r>
              <a:rPr lang="en-US" i="1"/>
              <a:t>Ambient</a:t>
            </a:r>
            <a:r>
              <a:rPr lang="en-US"/>
              <a:t> is color of the object from all the undirected light in a scene.</a:t>
            </a:r>
          </a:p>
          <a:p>
            <a:pPr lvl="1">
              <a:buFontTx/>
              <a:buChar char="•"/>
            </a:pPr>
            <a:r>
              <a:rPr lang="en-US"/>
              <a:t> </a:t>
            </a:r>
            <a:r>
              <a:rPr lang="en-US" i="1"/>
              <a:t>Diffuse</a:t>
            </a:r>
            <a:r>
              <a:rPr lang="en-US"/>
              <a:t> is the base color of the object under current lighting. There must be a light shining on the object to get a diffuse contribution.</a:t>
            </a:r>
          </a:p>
          <a:p>
            <a:pPr lvl="1">
              <a:buFontTx/>
              <a:buChar char="•"/>
            </a:pPr>
            <a:r>
              <a:rPr lang="en-US"/>
              <a:t> </a:t>
            </a:r>
            <a:r>
              <a:rPr lang="en-US" i="1"/>
              <a:t>Specular</a:t>
            </a:r>
            <a:r>
              <a:rPr lang="en-US"/>
              <a:t> is the contribution of the shiny highlights on the object.</a:t>
            </a:r>
          </a:p>
          <a:p>
            <a:pPr lvl="1">
              <a:buFontTx/>
              <a:buChar char="•"/>
            </a:pPr>
            <a:r>
              <a:rPr lang="en-US"/>
              <a:t> </a:t>
            </a:r>
            <a:r>
              <a:rPr lang="en-US" i="1"/>
              <a:t>Emission</a:t>
            </a:r>
            <a:r>
              <a:rPr lang="en-US"/>
              <a:t> is the contribution added in if the object emits light (i.e. glows)</a:t>
            </a:r>
          </a:p>
          <a:p>
            <a:endParaRPr lang="en-US"/>
          </a:p>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9EA62CF-DADD-4C21-998F-18EF5C5BD2EE}" type="slidenum">
              <a:rPr lang="en-US"/>
              <a:pPr/>
              <a:t>72</a:t>
            </a:fld>
            <a:endParaRPr 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r>
              <a:rPr lang="en-US"/>
              <a:t>The lighting normal tells OpenGL how the object reflects light around a vertex. If you imagine that there is a small mirror at the vertex, the lighting normal describes how the mirror is oriented, and consequently how light is reflected.</a:t>
            </a:r>
          </a:p>
          <a:p>
            <a:r>
              <a:rPr lang="en-US">
                <a:latin typeface="Courier New" pitchFamily="49" charset="0"/>
              </a:rPr>
              <a:t>glNormal*()</a:t>
            </a:r>
            <a:r>
              <a:rPr lang="en-US"/>
              <a:t> sets the current normal, which is used in the lighting computation for all vertices until a new normal is provided.</a:t>
            </a:r>
          </a:p>
          <a:p>
            <a:r>
              <a:rPr lang="en-US"/>
              <a:t>Lighting normals should be normalized to unit length for correct lighting results. </a:t>
            </a:r>
            <a:r>
              <a:rPr lang="en-US">
                <a:latin typeface="Courier New" pitchFamily="49" charset="0"/>
              </a:rPr>
              <a:t>glScale*()</a:t>
            </a:r>
            <a:r>
              <a:rPr lang="en-US"/>
              <a:t> affects normals as well as vertices, which can change the normal’s length, and cause it to no longer be normalized. OpenGL can automatically normalize normals, by enabling </a:t>
            </a:r>
            <a:r>
              <a:rPr lang="en-US">
                <a:latin typeface="Courier New" pitchFamily="49" charset="0"/>
              </a:rPr>
              <a:t>glEnable(</a:t>
            </a:r>
            <a:r>
              <a:rPr lang="en-US" sz="1100">
                <a:latin typeface="Courier New" pitchFamily="49" charset="0"/>
              </a:rPr>
              <a:t>GL_NORMALIZE</a:t>
            </a:r>
            <a:r>
              <a:rPr lang="en-US">
                <a:latin typeface="Courier New" pitchFamily="49" charset="0"/>
              </a:rPr>
              <a:t>)</a:t>
            </a:r>
            <a:r>
              <a:rPr lang="en-US"/>
              <a:t>. or </a:t>
            </a:r>
            <a:r>
              <a:rPr lang="en-US">
                <a:latin typeface="Courier New" pitchFamily="49" charset="0"/>
              </a:rPr>
              <a:t>glEnable(GL_RESCALE_NORMAL). GL_RESCALE_NORMAL</a:t>
            </a:r>
            <a:r>
              <a:rPr lang="en-US"/>
              <a:t> is a special mode for when your normals are uniformly scaled. If not, use </a:t>
            </a:r>
            <a:r>
              <a:rPr lang="en-US">
                <a:latin typeface="Courier New" pitchFamily="49" charset="0"/>
              </a:rPr>
              <a:t>GL_NORMALIZE</a:t>
            </a:r>
            <a:r>
              <a:rPr lang="en-US"/>
              <a:t> which handles all normalization situations, but requires the computation of a square root, which can potentially lower performance</a:t>
            </a:r>
          </a:p>
          <a:p>
            <a:r>
              <a:rPr lang="en-US"/>
              <a:t>OpenGL evaluators and NURBS can provide lighting normals for generated vertices automatically.</a:t>
            </a:r>
          </a:p>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67883B4D-50B4-40CD-978D-97AFFE2C3AF4}" type="slidenum">
              <a:rPr lang="en-US"/>
              <a:pPr/>
              <a:t>73</a:t>
            </a:fld>
            <a:endParaRPr 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a:t>Material properties describe the color and surface properties of a material (dull, shiny, etc.).  OpenGL supports material properties for both the front and back of objects, as described by their vertex winding.</a:t>
            </a:r>
          </a:p>
          <a:p>
            <a:r>
              <a:rPr lang="en-US"/>
              <a:t>The OpenGL material properties are:</a:t>
            </a:r>
          </a:p>
          <a:p>
            <a:pPr lvl="1">
              <a:buFontTx/>
              <a:buChar char="•"/>
            </a:pPr>
            <a:r>
              <a:rPr lang="en-US"/>
              <a:t> </a:t>
            </a:r>
            <a:r>
              <a:rPr lang="en-US">
                <a:latin typeface="Courier New" pitchFamily="49" charset="0"/>
              </a:rPr>
              <a:t>GL_DIFFUSE</a:t>
            </a:r>
            <a:r>
              <a:rPr lang="en-US"/>
              <a:t>  - base color of object</a:t>
            </a:r>
          </a:p>
          <a:p>
            <a:pPr lvl="1">
              <a:buFontTx/>
              <a:buChar char="•"/>
            </a:pPr>
            <a:r>
              <a:rPr lang="en-US"/>
              <a:t> </a:t>
            </a:r>
            <a:r>
              <a:rPr lang="en-US">
                <a:latin typeface="Courier New" pitchFamily="49" charset="0"/>
              </a:rPr>
              <a:t>GL_SPECULAR</a:t>
            </a:r>
            <a:r>
              <a:rPr lang="en-US"/>
              <a:t> - color of highlights on object</a:t>
            </a:r>
            <a:endParaRPr lang="en-US">
              <a:latin typeface="Courier New" pitchFamily="49" charset="0"/>
            </a:endParaRPr>
          </a:p>
          <a:p>
            <a:pPr lvl="1">
              <a:buFontTx/>
              <a:buChar char="•"/>
            </a:pPr>
            <a:r>
              <a:rPr lang="en-US"/>
              <a:t> </a:t>
            </a:r>
            <a:r>
              <a:rPr lang="en-US">
                <a:latin typeface="Courier New" pitchFamily="49" charset="0"/>
              </a:rPr>
              <a:t>GL_AMBIENT</a:t>
            </a:r>
            <a:r>
              <a:rPr lang="en-US"/>
              <a:t> - color of object when not directly illuminated</a:t>
            </a:r>
          </a:p>
          <a:p>
            <a:pPr lvl="1">
              <a:buFontTx/>
              <a:buChar char="•"/>
            </a:pPr>
            <a:r>
              <a:rPr lang="en-US"/>
              <a:t> </a:t>
            </a:r>
            <a:r>
              <a:rPr lang="en-US">
                <a:latin typeface="Courier New" pitchFamily="49" charset="0"/>
              </a:rPr>
              <a:t>GL_EMISSION</a:t>
            </a:r>
            <a:r>
              <a:rPr lang="en-US"/>
              <a:t> - color emitted from the object  (think of a firefly)</a:t>
            </a:r>
          </a:p>
          <a:p>
            <a:pPr lvl="1">
              <a:buFontTx/>
              <a:buChar char="•"/>
            </a:pPr>
            <a:r>
              <a:rPr lang="en-US"/>
              <a:t> </a:t>
            </a:r>
            <a:r>
              <a:rPr lang="en-US">
                <a:latin typeface="Courier New" pitchFamily="49" charset="0"/>
              </a:rPr>
              <a:t>GL_SHININESS</a:t>
            </a:r>
            <a:r>
              <a:rPr lang="en-US"/>
              <a:t> - concentration of highlights on objects. Values</a:t>
            </a:r>
            <a:br>
              <a:rPr lang="en-US"/>
            </a:br>
            <a:r>
              <a:rPr lang="en-US"/>
              <a:t>      range from 0 (very rough surface - no highlight) to 128 (very shiny)</a:t>
            </a:r>
          </a:p>
          <a:p>
            <a:r>
              <a:rPr lang="en-US"/>
              <a:t>Material properties can be set for each face separately by specifying either </a:t>
            </a:r>
            <a:r>
              <a:rPr lang="en-US">
                <a:latin typeface="Courier New" pitchFamily="49" charset="0"/>
              </a:rPr>
              <a:t>GL_FRONT</a:t>
            </a:r>
            <a:r>
              <a:rPr lang="en-US"/>
              <a:t> or </a:t>
            </a:r>
            <a:r>
              <a:rPr lang="en-US">
                <a:latin typeface="Courier New" pitchFamily="49" charset="0"/>
              </a:rPr>
              <a:t>GL_BACK</a:t>
            </a:r>
            <a:r>
              <a:rPr lang="en-US"/>
              <a:t>, or for both faces simultaneously using </a:t>
            </a:r>
            <a:r>
              <a:rPr lang="en-US">
                <a:latin typeface="Courier New" pitchFamily="49" charset="0"/>
              </a:rPr>
              <a:t>GL_FRONT_AND_BACK</a:t>
            </a:r>
            <a:r>
              <a:rPr lang="en-US"/>
              <a:t>.</a:t>
            </a:r>
          </a:p>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93C7DEC-A53B-46D3-B72B-67883E2E899E}" type="slidenum">
              <a:rPr lang="en-US"/>
              <a:pPr/>
              <a:t>74</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r>
              <a:rPr lang="en-US"/>
              <a:t>The </a:t>
            </a:r>
            <a:r>
              <a:rPr lang="en-US">
                <a:latin typeface="Courier New" pitchFamily="49" charset="0"/>
              </a:rPr>
              <a:t>glLight()</a:t>
            </a:r>
            <a:r>
              <a:rPr lang="en-US"/>
              <a:t> call is used to set the parameters for a light. OpenGL implementations must support at least eight lights, which are named </a:t>
            </a:r>
            <a:r>
              <a:rPr lang="en-US">
                <a:latin typeface="Courier New" pitchFamily="49" charset="0"/>
              </a:rPr>
              <a:t>GL_LIGHT0</a:t>
            </a:r>
            <a:r>
              <a:rPr lang="en-US"/>
              <a:t> through </a:t>
            </a:r>
            <a:r>
              <a:rPr lang="en-US">
                <a:latin typeface="Courier New" pitchFamily="49" charset="0"/>
              </a:rPr>
              <a:t>GL_LIGHT</a:t>
            </a:r>
            <a:r>
              <a:rPr lang="en-US" i="1"/>
              <a:t>n</a:t>
            </a:r>
            <a:r>
              <a:rPr lang="en-US"/>
              <a:t>, where </a:t>
            </a:r>
            <a:r>
              <a:rPr lang="en-US" i="1"/>
              <a:t>n</a:t>
            </a:r>
            <a:r>
              <a:rPr lang="en-US"/>
              <a:t> is one less than the maximum number supported by an implementation.</a:t>
            </a:r>
          </a:p>
          <a:p>
            <a:r>
              <a:rPr lang="en-US"/>
              <a:t>OpenGL lights have a number of characteristics which can be changed from their default values. Color properties allow separate interactions with the different material properties. Position properties control the location and type of the light and attenuation controls the natural tendency of light to decay over distance.</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48CEC53-2A5E-4C91-88CC-3DD8946E6CF7}" type="slidenum">
              <a:rPr lang="en-US"/>
              <a:pPr/>
              <a:t>75</a:t>
            </a:fld>
            <a:endParaRPr lang="en-US"/>
          </a:p>
        </p:txBody>
      </p:sp>
      <p:sp>
        <p:nvSpPr>
          <p:cNvPr id="556034" name="Rectangle 2"/>
          <p:cNvSpPr>
            <a:spLocks noGrp="1" noChangeArrowheads="1"/>
          </p:cNvSpPr>
          <p:nvPr>
            <p:ph type="body" idx="1"/>
          </p:nvPr>
        </p:nvSpPr>
        <p:spPr>
          <a:xfrm>
            <a:off x="895350" y="4371975"/>
            <a:ext cx="5067300" cy="4117975"/>
          </a:xfrm>
          <a:noFill/>
          <a:ln/>
        </p:spPr>
        <p:txBody>
          <a:bodyPr lIns="90858" tIns="45429" rIns="90858" bIns="45429"/>
          <a:lstStyle/>
          <a:p>
            <a:r>
              <a:rPr lang="en-US"/>
              <a:t>OpenGL lights can emit different colors for each of a materials properties. For example, a light’s </a:t>
            </a:r>
            <a:r>
              <a:rPr lang="en-US">
                <a:latin typeface="Courier New" pitchFamily="49" charset="0"/>
              </a:rPr>
              <a:t>GL_AMBIENT</a:t>
            </a:r>
            <a:r>
              <a:rPr lang="en-US"/>
              <a:t> color is combined with a material’s </a:t>
            </a:r>
            <a:r>
              <a:rPr lang="en-US">
                <a:latin typeface="Courier New" pitchFamily="49" charset="0"/>
              </a:rPr>
              <a:t>GL_AMBIENT</a:t>
            </a:r>
            <a:r>
              <a:rPr lang="en-US"/>
              <a:t> color to produce the ambient contribution to the color - Likewise for the diffuse and specular colors.</a:t>
            </a:r>
          </a:p>
        </p:txBody>
      </p:sp>
      <p:sp>
        <p:nvSpPr>
          <p:cNvPr id="556035" name="Rectangle 3"/>
          <p:cNvSpPr>
            <a:spLocks noGrp="1" noRot="1" noChangeAspect="1" noChangeArrowheads="1" noTextEdit="1"/>
          </p:cNvSpPr>
          <p:nvPr>
            <p:ph type="sldImg"/>
          </p:nvPr>
        </p:nvSpPr>
        <p:spPr>
          <a:xfrm>
            <a:off x="1162050" y="660400"/>
            <a:ext cx="4535488" cy="3402013"/>
          </a:xfrm>
          <a:ln w="12700" cap="flat">
            <a:solidFill>
              <a:schemeClr val="tx1"/>
            </a:solidFill>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An Interactive Introduction to OpenGL Programming</a:t>
            </a:r>
          </a:p>
        </p:txBody>
      </p:sp>
      <p:sp>
        <p:nvSpPr>
          <p:cNvPr id="6" name="Rectangle 7"/>
          <p:cNvSpPr>
            <a:spLocks noGrp="1" noChangeArrowheads="1"/>
          </p:cNvSpPr>
          <p:nvPr>
            <p:ph type="sldNum" sz="quarter" idx="5"/>
          </p:nvPr>
        </p:nvSpPr>
        <p:spPr>
          <a:ln/>
        </p:spPr>
        <p:txBody>
          <a:bodyPr/>
          <a:lstStyle/>
          <a:p>
            <a:fld id="{2D60D0AD-6CCF-4A33-80AB-14E747CDDB28}" type="slidenum">
              <a:rPr lang="en-US"/>
              <a:pPr/>
              <a:t>76</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r>
              <a:rPr lang="en-US"/>
              <a:t>OpenGL supports two types of lights: infinite (directional) and local (point) light sources. The type of light is determined by the </a:t>
            </a:r>
            <a:r>
              <a:rPr lang="en-US" i="1"/>
              <a:t>w</a:t>
            </a:r>
            <a:r>
              <a:rPr lang="en-US"/>
              <a:t> coordinate of the light’s position. </a:t>
            </a:r>
          </a:p>
          <a:p>
            <a:endParaRPr lang="en-US"/>
          </a:p>
          <a:p>
            <a:endParaRPr lang="en-US"/>
          </a:p>
          <a:p>
            <a:endParaRPr lang="en-US"/>
          </a:p>
          <a:p>
            <a:r>
              <a:rPr lang="en-US"/>
              <a:t>A light’s position is transformed by the current ModelView matrix when it is specified. As such, you can achieve different effects by when you specify the position.</a:t>
            </a:r>
          </a:p>
        </p:txBody>
      </p:sp>
      <p:graphicFrame>
        <p:nvGraphicFramePr>
          <p:cNvPr id="558084" name="Object 4"/>
          <p:cNvGraphicFramePr>
            <a:graphicFrameLocks noChangeAspect="1"/>
          </p:cNvGraphicFramePr>
          <p:nvPr/>
        </p:nvGraphicFramePr>
        <p:xfrm>
          <a:off x="1504950" y="4978400"/>
          <a:ext cx="3844925" cy="671513"/>
        </p:xfrm>
        <a:graphic>
          <a:graphicData uri="http://schemas.openxmlformats.org/presentationml/2006/ole">
            <mc:AlternateContent xmlns:mc="http://schemas.openxmlformats.org/markup-compatibility/2006">
              <mc:Choice xmlns:v="urn:schemas-microsoft-com:vml" Requires="v">
                <p:oleObj spid="_x0000_s558085" name="Equation" r:id="rId4" imgW="2400120" imgH="419040" progId="Equation.3">
                  <p:embed/>
                </p:oleObj>
              </mc:Choice>
              <mc:Fallback>
                <p:oleObj name="Equation" r:id="rId4" imgW="2400120" imgH="419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950" y="4978400"/>
                        <a:ext cx="38449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1E812272-1A5C-4283-B706-0E5CE4E3CD2A}" type="slidenum">
              <a:rPr lang="en-US"/>
              <a:pPr/>
              <a:t>77</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r>
              <a:rPr lang="en-US"/>
              <a:t>Each OpenGL light is controllable separately, using </a:t>
            </a:r>
            <a:r>
              <a:rPr lang="en-US">
                <a:latin typeface="Courier New" pitchFamily="49" charset="0"/>
              </a:rPr>
              <a:t>glEnable()</a:t>
            </a:r>
            <a:r>
              <a:rPr lang="en-US"/>
              <a:t> and the respective light constant </a:t>
            </a:r>
            <a:r>
              <a:rPr lang="en-US">
                <a:latin typeface="Courier New" pitchFamily="49" charset="0"/>
              </a:rPr>
              <a:t>GL_LIGHT</a:t>
            </a:r>
            <a:r>
              <a:rPr lang="en-US" i="1"/>
              <a:t>n</a:t>
            </a:r>
            <a:r>
              <a:rPr lang="en-US"/>
              <a:t>. Additionally, global control over whether lighting will be used to compute primitive colors is controlled by passing </a:t>
            </a:r>
            <a:r>
              <a:rPr lang="en-US">
                <a:latin typeface="Courier New" pitchFamily="49" charset="0"/>
              </a:rPr>
              <a:t>GL_LIGHTING</a:t>
            </a:r>
            <a:r>
              <a:rPr lang="en-US"/>
              <a:t> to </a:t>
            </a:r>
            <a:r>
              <a:rPr lang="en-US">
                <a:latin typeface="Courier New" pitchFamily="49" charset="0"/>
              </a:rPr>
              <a:t>glEnable().</a:t>
            </a:r>
            <a:r>
              <a:rPr lang="en-US"/>
              <a:t> This provides a handy way to enable and disable lighting without turning on or off all of the separate components.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A84E5C1-C43F-406F-BBB0-569A4D898D49}" type="slidenum">
              <a:rPr lang="en-US"/>
              <a:pPr/>
              <a:t>78</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In this tutorial, concentrate on noticing the affects of different material and light properties.  Additionally, compare the results of using a local light versus using an infinite light.</a:t>
            </a:r>
          </a:p>
          <a:p>
            <a:r>
              <a:rPr lang="en-US"/>
              <a:t>In particular, experiment with the </a:t>
            </a:r>
            <a:r>
              <a:rPr lang="en-US">
                <a:latin typeface="Courier New" pitchFamily="49" charset="0"/>
              </a:rPr>
              <a:t>GL_SHININESS</a:t>
            </a:r>
            <a:r>
              <a:rPr lang="en-US"/>
              <a:t> parameter to see its affects on highlights.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0BFF24C-9103-47A6-8E56-51451B46A2C9}" type="slidenum">
              <a:rPr lang="en-US"/>
              <a:pPr/>
              <a:t>79</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r>
              <a:rPr lang="en-US"/>
              <a:t>As mentioned previously, a light’s position is transformed by the current ModelView matrix when it is specified. As such, depending on when you specify the light’s position, and what’s in the ModelView matrix, you can obtain different lighting affects.</a:t>
            </a:r>
          </a:p>
          <a:p>
            <a:r>
              <a:rPr lang="en-US"/>
              <a:t>In general, there are three coordinate systems where you can specify a light’s position/direction</a:t>
            </a:r>
          </a:p>
          <a:p>
            <a:pPr lvl="1">
              <a:spcAft>
                <a:spcPct val="25000"/>
              </a:spcAft>
            </a:pPr>
            <a:r>
              <a:rPr lang="en-US"/>
              <a:t>1)</a:t>
            </a:r>
            <a:r>
              <a:rPr lang="en-US" i="1"/>
              <a:t> Eye coordinates</a:t>
            </a:r>
            <a:r>
              <a:rPr lang="en-US"/>
              <a:t> - which is represented by an identity matrix in the ModelView. In this case, when the light’s position/direction is specified, it remains fixed to the imaging plane. As such, regardless of how the objects are manipulated, the highlights remain in the same location relative to the eye.</a:t>
            </a:r>
          </a:p>
          <a:p>
            <a:pPr lvl="1">
              <a:spcAft>
                <a:spcPct val="25000"/>
              </a:spcAft>
            </a:pPr>
            <a:r>
              <a:rPr lang="en-US"/>
              <a:t>2) </a:t>
            </a:r>
            <a:r>
              <a:rPr lang="en-US" i="1"/>
              <a:t>World Coordinates</a:t>
            </a:r>
            <a:r>
              <a:rPr lang="en-US"/>
              <a:t> - when only the viewing transformation is in the ModelView matrix. In this case, a light’s position/direction appears fixed in the scene, as if the light were on a lamppost.</a:t>
            </a:r>
          </a:p>
          <a:p>
            <a:pPr lvl="1">
              <a:spcAft>
                <a:spcPct val="25000"/>
              </a:spcAft>
            </a:pPr>
            <a:r>
              <a:rPr lang="en-US"/>
              <a:t>3) </a:t>
            </a:r>
            <a:r>
              <a:rPr lang="en-US" i="1"/>
              <a:t>Model Coordinates</a:t>
            </a:r>
            <a:r>
              <a:rPr lang="en-US"/>
              <a:t> - any combination of viewing and modeling transformations is in the ModelView matrix. This method allows arbitrary, and even animated, position of a light using modeling transformations.</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34D3208-1DE4-4C51-ACB8-DC934E519A35}" type="slidenum">
              <a:rPr lang="en-US"/>
              <a:pPr/>
              <a:t>8</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r>
              <a:rPr lang="en-US"/>
              <a:t>As mentioned, OpenGL is a library for rendering computer graphics. Generally, there are two operations that you do with OpenGL:</a:t>
            </a:r>
          </a:p>
          <a:p>
            <a:pPr lvl="1">
              <a:buFontTx/>
              <a:buChar char="•"/>
            </a:pPr>
            <a:r>
              <a:rPr lang="en-US"/>
              <a:t>  draw something</a:t>
            </a:r>
          </a:p>
          <a:p>
            <a:pPr lvl="1">
              <a:buFontTx/>
              <a:buChar char="•"/>
            </a:pPr>
            <a:r>
              <a:rPr lang="en-US"/>
              <a:t>  change the state of how OpenGL draws</a:t>
            </a:r>
          </a:p>
          <a:p>
            <a:r>
              <a:rPr lang="en-US"/>
              <a:t>OpenGL has two types of things that it can render: geometric primitives and image primitives. </a:t>
            </a:r>
            <a:r>
              <a:rPr lang="en-US" i="1"/>
              <a:t>Geometric primitives</a:t>
            </a:r>
            <a:r>
              <a:rPr lang="en-US"/>
              <a:t> are points, lines and polygons. </a:t>
            </a:r>
            <a:r>
              <a:rPr lang="en-US" i="1"/>
              <a:t>Image primitives</a:t>
            </a:r>
            <a:r>
              <a:rPr lang="en-US"/>
              <a:t> are bitmaps and graphics images (i.e. the pixels that you might extract from a JPEG image after you’ve read it into your program.) Additionally, OpenGL links image and geometric primitives together using </a:t>
            </a:r>
            <a:r>
              <a:rPr lang="en-US" i="1"/>
              <a:t>texture mapping</a:t>
            </a:r>
            <a:r>
              <a:rPr lang="en-US"/>
              <a:t>, which is an advanced topic we’ll discuss this afternoon.</a:t>
            </a:r>
          </a:p>
          <a:p>
            <a:r>
              <a:rPr lang="en-US"/>
              <a:t>The other common operation that you do with OpenGL is </a:t>
            </a:r>
            <a:r>
              <a:rPr lang="en-US" i="1"/>
              <a:t>setting state.</a:t>
            </a:r>
            <a:r>
              <a:rPr lang="en-US"/>
              <a:t> “Setting state” is the process of initializing the internal data that OpenGL uses to render your primitives.  It can be as simple as setting up the size of points and color that you want a vertex to be, to initializing multiple mipmap levels for texture mapping.</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7FB5AC8-423D-4D78-9BAB-647556DAEFC8}" type="slidenum">
              <a:rPr lang="en-US"/>
              <a:pPr/>
              <a:t>80</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r>
              <a:rPr lang="en-US"/>
              <a:t>This tutorial demonstrates the different lighting affects of specifying a light’s position in eye and world coordinates. Experiment with how highlights and illuminated areas change under the different lighting position specifications.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96D6C5B-C220-43D3-A59E-DC7E7B97017A}" type="slidenum">
              <a:rPr lang="en-US"/>
              <a:pPr/>
              <a:t>81</a:t>
            </a:fld>
            <a:endParaRPr 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r>
              <a:rPr lang="en-US"/>
              <a:t>A local light can also be converted into a spotlight.  By setting the </a:t>
            </a:r>
            <a:r>
              <a:rPr lang="en-US">
                <a:latin typeface="Courier New" pitchFamily="49" charset="0"/>
              </a:rPr>
              <a:t>GL_SPOT_DIRECTION</a:t>
            </a:r>
            <a:r>
              <a:rPr lang="en-US"/>
              <a:t>, </a:t>
            </a:r>
            <a:r>
              <a:rPr lang="en-US">
                <a:latin typeface="Courier New" pitchFamily="49" charset="0"/>
              </a:rPr>
              <a:t>GL_SPOT_CUTOFF</a:t>
            </a:r>
            <a:r>
              <a:rPr lang="en-US"/>
              <a:t>, and </a:t>
            </a:r>
            <a:r>
              <a:rPr lang="en-US">
                <a:latin typeface="Courier New" pitchFamily="49" charset="0"/>
              </a:rPr>
              <a:t>GL_SPOT_EXPONENT</a:t>
            </a:r>
            <a:r>
              <a:rPr lang="en-US"/>
              <a:t>, the local light will shine in a direction and its light will be limited to a cone centered around that direction vector.</a:t>
            </a:r>
          </a:p>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An Interactive Introduction to OpenGL Programming</a:t>
            </a:r>
          </a:p>
        </p:txBody>
      </p:sp>
      <p:sp>
        <p:nvSpPr>
          <p:cNvPr id="6" name="Rectangle 7"/>
          <p:cNvSpPr>
            <a:spLocks noGrp="1" noChangeArrowheads="1"/>
          </p:cNvSpPr>
          <p:nvPr>
            <p:ph type="sldNum" sz="quarter" idx="5"/>
          </p:nvPr>
        </p:nvSpPr>
        <p:spPr>
          <a:ln/>
        </p:spPr>
        <p:txBody>
          <a:bodyPr/>
          <a:lstStyle/>
          <a:p>
            <a:fld id="{59A5277E-99E4-4A43-8F73-080724F641E1}" type="slidenum">
              <a:rPr lang="en-US"/>
              <a:pPr/>
              <a:t>82</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r>
              <a:rPr lang="en-US"/>
              <a:t>Each OpenGL light source supports attenuation, which describes how light diminishes with distance. The OpenGL model supports quadratic attenuation, and utilizes the following attenuation factor, </a:t>
            </a:r>
            <a:r>
              <a:rPr lang="en-US" i="1"/>
              <a:t>f</a:t>
            </a:r>
            <a:r>
              <a:rPr lang="en-US" i="1" baseline="-25000"/>
              <a:t>i</a:t>
            </a:r>
            <a:r>
              <a:rPr lang="en-US"/>
              <a:t>, where </a:t>
            </a:r>
            <a:r>
              <a:rPr lang="en-US" i="1"/>
              <a:t>d</a:t>
            </a:r>
            <a:r>
              <a:rPr lang="en-US"/>
              <a:t> is the distance from the eyepoint to the vertex being lit:</a:t>
            </a:r>
          </a:p>
          <a:p>
            <a:endParaRPr lang="en-US"/>
          </a:p>
          <a:p>
            <a:endParaRPr lang="en-US"/>
          </a:p>
          <a:p>
            <a:endParaRPr lang="en-US"/>
          </a:p>
          <a:p>
            <a:r>
              <a:rPr lang="en-US"/>
              <a:t>where:</a:t>
            </a:r>
          </a:p>
          <a:p>
            <a:pPr lvl="1">
              <a:buFontTx/>
              <a:buChar char="•"/>
            </a:pPr>
            <a:r>
              <a:rPr lang="en-US"/>
              <a:t> </a:t>
            </a:r>
            <a:r>
              <a:rPr lang="en-US" i="1"/>
              <a:t>k</a:t>
            </a:r>
            <a:r>
              <a:rPr lang="en-US" i="1" baseline="-25000"/>
              <a:t>c</a:t>
            </a:r>
            <a:r>
              <a:rPr lang="en-US"/>
              <a:t> is the </a:t>
            </a:r>
            <a:r>
              <a:rPr lang="en-US">
                <a:latin typeface="Courier New" pitchFamily="49" charset="0"/>
              </a:rPr>
              <a:t>GL_CONSTANT_ATTENUATION</a:t>
            </a:r>
            <a:r>
              <a:rPr lang="en-US"/>
              <a:t> term</a:t>
            </a:r>
          </a:p>
          <a:p>
            <a:pPr lvl="1">
              <a:buFontTx/>
              <a:buChar char="•"/>
            </a:pPr>
            <a:r>
              <a:rPr lang="en-US"/>
              <a:t> </a:t>
            </a:r>
            <a:r>
              <a:rPr lang="en-US" i="1"/>
              <a:t>k</a:t>
            </a:r>
            <a:r>
              <a:rPr lang="en-US" i="1" baseline="-25000"/>
              <a:t>l</a:t>
            </a:r>
            <a:r>
              <a:rPr lang="en-US"/>
              <a:t> is the </a:t>
            </a:r>
            <a:r>
              <a:rPr lang="en-US">
                <a:latin typeface="Courier New" pitchFamily="49" charset="0"/>
              </a:rPr>
              <a:t>GL_LINEAR_ATTENUATION</a:t>
            </a:r>
            <a:r>
              <a:rPr lang="en-US"/>
              <a:t> term</a:t>
            </a:r>
          </a:p>
          <a:p>
            <a:pPr lvl="1">
              <a:buFontTx/>
              <a:buChar char="•"/>
            </a:pPr>
            <a:r>
              <a:rPr lang="en-US"/>
              <a:t> </a:t>
            </a:r>
            <a:r>
              <a:rPr lang="en-US" i="1"/>
              <a:t>k</a:t>
            </a:r>
            <a:r>
              <a:rPr lang="en-US" i="1" baseline="-25000"/>
              <a:t>q</a:t>
            </a:r>
            <a:r>
              <a:rPr lang="en-US"/>
              <a:t> is the </a:t>
            </a:r>
            <a:r>
              <a:rPr lang="en-US">
                <a:latin typeface="Courier New" pitchFamily="49" charset="0"/>
              </a:rPr>
              <a:t>GL_QUADRATIC_ATTENUATION</a:t>
            </a:r>
            <a:r>
              <a:rPr lang="en-US"/>
              <a:t> term</a:t>
            </a:r>
          </a:p>
          <a:p>
            <a:endParaRPr lang="en-US"/>
          </a:p>
        </p:txBody>
      </p:sp>
      <p:graphicFrame>
        <p:nvGraphicFramePr>
          <p:cNvPr id="570372" name="Object 4"/>
          <p:cNvGraphicFramePr>
            <a:graphicFrameLocks noChangeAspect="1"/>
          </p:cNvGraphicFramePr>
          <p:nvPr/>
        </p:nvGraphicFramePr>
        <p:xfrm>
          <a:off x="2627313" y="5334000"/>
          <a:ext cx="1600200" cy="568325"/>
        </p:xfrm>
        <a:graphic>
          <a:graphicData uri="http://schemas.openxmlformats.org/presentationml/2006/ole">
            <mc:AlternateContent xmlns:mc="http://schemas.openxmlformats.org/markup-compatibility/2006">
              <mc:Choice xmlns:v="urn:schemas-microsoft-com:vml" Requires="v">
                <p:oleObj spid="_x0000_s570373" name="Equation" r:id="rId4" imgW="1244520" imgH="444240" progId="Equation.3">
                  <p:embed/>
                </p:oleObj>
              </mc:Choice>
              <mc:Fallback>
                <p:oleObj name="Equation" r:id="rId4" imgW="124452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5334000"/>
                        <a:ext cx="16002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404948BB-AA9D-4735-A045-B334AE20C247}" type="slidenum">
              <a:rPr lang="en-US"/>
              <a:pPr/>
              <a:t>83</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r>
              <a:rPr lang="en-US"/>
              <a:t>Properties which aren’t directly connected with materials or lights are grouped into </a:t>
            </a:r>
            <a:r>
              <a:rPr lang="en-US" i="1"/>
              <a:t>light model properties.</a:t>
            </a:r>
            <a:r>
              <a:rPr lang="en-US"/>
              <a:t> With OpenGL 1.2, there are four properties associated with the lighting model:</a:t>
            </a:r>
          </a:p>
          <a:p>
            <a:pPr lvl="1"/>
            <a:r>
              <a:rPr lang="en-US"/>
              <a:t>1) </a:t>
            </a:r>
            <a:r>
              <a:rPr lang="en-US" i="1"/>
              <a:t>Two-sided lighting</a:t>
            </a:r>
            <a:r>
              <a:rPr lang="en-US"/>
              <a:t> uses the front and back material properties for illuminating a primitive.</a:t>
            </a:r>
          </a:p>
          <a:p>
            <a:pPr lvl="1"/>
            <a:r>
              <a:rPr lang="en-US"/>
              <a:t>2) </a:t>
            </a:r>
            <a:r>
              <a:rPr lang="en-US" i="1"/>
              <a:t>Global ambient color</a:t>
            </a:r>
            <a:r>
              <a:rPr lang="en-US"/>
              <a:t> initializes the global ambient contribution of the lighting equation.</a:t>
            </a:r>
          </a:p>
          <a:p>
            <a:pPr lvl="1"/>
            <a:r>
              <a:rPr lang="en-US"/>
              <a:t>3) </a:t>
            </a:r>
            <a:r>
              <a:rPr lang="en-US" i="1"/>
              <a:t>Local viewer mode</a:t>
            </a:r>
            <a:r>
              <a:rPr lang="en-US"/>
              <a:t> disables an optimization which provides faster lighting computations.  With local viewer mode on, you get better light results at a slight performance penalty.</a:t>
            </a:r>
          </a:p>
          <a:p>
            <a:pPr lvl="1"/>
            <a:r>
              <a:rPr lang="en-US"/>
              <a:t>4) </a:t>
            </a:r>
            <a:r>
              <a:rPr lang="en-US" i="1"/>
              <a:t>Separate specular color</a:t>
            </a:r>
            <a:r>
              <a:rPr lang="en-US"/>
              <a:t> is a mode for maintaining better specular highlights in certain texture mapped conditions. This is a new feature for OpenGL 1.2.</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A550735-1FCF-4484-BB08-2C794970BE7B}" type="slidenum">
              <a:rPr lang="en-US"/>
              <a:pPr/>
              <a:t>84</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r>
              <a:rPr lang="en-US"/>
              <a:t>As with all of computing, time versus space is the continual tradeoff. To get the best results from OpenGL lighting, your models should be finely tessellated to get the best specular highlights and diffuse color boundaries. This yields better results, but usually at a cost of more geometric primitives, which could slow application performance.</a:t>
            </a:r>
          </a:p>
          <a:p>
            <a:r>
              <a:rPr lang="en-US"/>
              <a:t>To achieve maximum performance for lighting in your applications, use a single infinite light source. This minimizes the amount of work that OpenGL has to do to light every vertex.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759B3E9-AA58-43FB-AB45-97A7448CC0C5}" type="slidenum">
              <a:rPr lang="en-US"/>
              <a:pPr/>
              <a:t>85</a:t>
            </a:fld>
            <a:endParaRPr lang="en-US"/>
          </a:p>
        </p:txBody>
      </p:sp>
      <p:sp>
        <p:nvSpPr>
          <p:cNvPr id="740354" name="Rectangle 2"/>
          <p:cNvSpPr>
            <a:spLocks noGrp="1" noRot="1" noChangeAspect="1" noChangeArrowheads="1" noTextEdit="1"/>
          </p:cNvSpPr>
          <p:nvPr>
            <p:ph type="sldImg"/>
          </p:nvPr>
        </p:nvSpPr>
        <p:spPr>
          <a:xfrm>
            <a:off x="1144588" y="685800"/>
            <a:ext cx="4568825" cy="3427413"/>
          </a:xfrm>
          <a:ln/>
        </p:spPr>
      </p:sp>
      <p:sp>
        <p:nvSpPr>
          <p:cNvPr id="740355" name="Rectangle 3"/>
          <p:cNvSpPr>
            <a:spLocks noGrp="1" noChangeArrowheads="1"/>
          </p:cNvSpPr>
          <p:nvPr>
            <p:ph type="body" idx="1"/>
          </p:nvPr>
        </p:nvSpPr>
        <p:spPr>
          <a:xfrm>
            <a:off x="914400" y="4341813"/>
            <a:ext cx="5029200" cy="4113212"/>
          </a:xfrm>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215167B6-3BD8-4F1F-AADA-2D6DB477344A}" type="slidenum">
              <a:rPr lang="en-US"/>
              <a:pPr/>
              <a:t>86</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r>
              <a:rPr lang="en-US"/>
              <a:t>OpenGL is not only a complete interface for 3D rendering, it’s also a very capable image processing engine.  In this section we discuss some of the basic functions of OpenGL for rendering color-pixel rectangles and single-bit bitmaps, as well as how to read color information from the framebuffer.</a:t>
            </a:r>
          </a:p>
          <a:p>
            <a:r>
              <a:rPr lang="en-US"/>
              <a:t>OpenGL doesn’t render images, per se, since images usually are stored in some file with an image format associated with it (for example, JPEG images).  OpenGL only knows how to render rectangles of pixels, not decode image files.</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D2C8381D-2DE4-4E3F-88D5-4EE8CB59F5EA}" type="slidenum">
              <a:rPr lang="en-US"/>
              <a:pPr/>
              <a:t>87</a:t>
            </a:fld>
            <a:endParaRPr lang="en-US"/>
          </a:p>
        </p:txBody>
      </p:sp>
      <p:sp>
        <p:nvSpPr>
          <p:cNvPr id="744450" name="Rectangle 2"/>
          <p:cNvSpPr>
            <a:spLocks noGrp="1" noRot="1" noChangeAspect="1" noChangeArrowheads="1" noTextEdit="1"/>
          </p:cNvSpPr>
          <p:nvPr>
            <p:ph type="sldImg"/>
          </p:nvPr>
        </p:nvSpPr>
        <p:spPr>
          <a:xfrm>
            <a:off x="1144588" y="685800"/>
            <a:ext cx="4568825" cy="3427413"/>
          </a:xfrm>
          <a:ln/>
        </p:spPr>
      </p:sp>
      <p:sp>
        <p:nvSpPr>
          <p:cNvPr id="744451" name="Rectangle 3"/>
          <p:cNvSpPr>
            <a:spLocks noGrp="1" noChangeArrowheads="1"/>
          </p:cNvSpPr>
          <p:nvPr>
            <p:ph type="body" idx="1"/>
          </p:nvPr>
        </p:nvSpPr>
        <p:spPr>
          <a:xfrm>
            <a:off x="914400" y="4341813"/>
            <a:ext cx="5029200" cy="4113212"/>
          </a:xfrm>
        </p:spPr>
        <p:txBody>
          <a:bodyPr/>
          <a:lstStyle/>
          <a:p>
            <a:r>
              <a:rPr lang="en-US"/>
              <a:t>In addition to geometric primitives, OpenGL also supports </a:t>
            </a:r>
            <a:r>
              <a:rPr lang="en-US" i="1"/>
              <a:t>pixel-based primitives.</a:t>
            </a:r>
            <a:r>
              <a:rPr lang="en-US"/>
              <a:t> These primitives contain explicit color information for each pixel that they contain. They come in two types:</a:t>
            </a:r>
          </a:p>
          <a:p>
            <a:pPr lvl="1"/>
            <a:r>
              <a:rPr lang="en-US" i="1"/>
              <a:t>Bitmaps</a:t>
            </a:r>
            <a:r>
              <a:rPr lang="en-US"/>
              <a:t> are single bit images, which are used as a mask to determine which pixels to update. The current color, set with </a:t>
            </a:r>
            <a:r>
              <a:rPr lang="en-US">
                <a:latin typeface="Courier New" pitchFamily="49" charset="0"/>
              </a:rPr>
              <a:t>glColor()</a:t>
            </a:r>
            <a:r>
              <a:rPr lang="en-US"/>
              <a:t>is used to determine the new pixel color.</a:t>
            </a:r>
          </a:p>
          <a:p>
            <a:pPr lvl="1"/>
            <a:r>
              <a:rPr lang="en-US" i="1"/>
              <a:t>Images</a:t>
            </a:r>
            <a:r>
              <a:rPr lang="en-US"/>
              <a:t> are blocks of pixels with complete color information for each pixel.</a:t>
            </a:r>
          </a:p>
          <a:p>
            <a:r>
              <a:rPr lang="en-US"/>
              <a:t>OpenGL, however, doesn’t understand image formats, like JPEG, PNG or GIFs. In order for OpenGL to use the information contained in those file formats, the file must be read and decoded to obtain the color information, at which point, OpenGL can rasterize the color values.</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8BCB6BA6-B0B8-482B-A585-B8B5692FCFC3}" type="slidenum">
              <a:rPr lang="en-US"/>
              <a:pPr/>
              <a:t>88</a:t>
            </a:fld>
            <a:endParaRPr lang="en-US"/>
          </a:p>
        </p:txBody>
      </p:sp>
      <p:sp>
        <p:nvSpPr>
          <p:cNvPr id="746498"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746499"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Just as there’s a pipeline that geometric primitives go through when they are processed, so do pixels. The pixels are read from main storage, processed to obtain the internal format which OpenGL uses, which may include color translations or byte-swapping. After this, each pixel from the image is processed by the fragment operations discussed in the last section, and finally rasterized into the framebuffer.</a:t>
            </a:r>
          </a:p>
          <a:p>
            <a:r>
              <a:rPr lang="en-US"/>
              <a:t>In addition to rendering into the framebuffer, pixels can be copied from the framebuffer back into host memory, or transferred into texture mapping memory.</a:t>
            </a:r>
          </a:p>
          <a:p>
            <a:r>
              <a:rPr lang="en-US"/>
              <a:t>For best performance, the internal representation of a pixel array should match the hardware. For example, for a 24 bit frame buffer, 8-8-8 RGB would probably be a good match, but 10-10-10 RGB could be bad. Warning: non-default values for pixel storage and transfer can be very slow.</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EABB9EF-144B-4642-A4FD-FBC4CD656BF6}" type="slidenum">
              <a:rPr lang="en-US"/>
              <a:pPr/>
              <a:t>89</a:t>
            </a:fld>
            <a:endParaRPr lang="en-US"/>
          </a:p>
        </p:txBody>
      </p:sp>
      <p:sp>
        <p:nvSpPr>
          <p:cNvPr id="748546" name="Rectangle 2"/>
          <p:cNvSpPr>
            <a:spLocks noGrp="1" noRot="1" noChangeAspect="1" noChangeArrowheads="1" noTextEdit="1"/>
          </p:cNvSpPr>
          <p:nvPr>
            <p:ph type="sldImg"/>
          </p:nvPr>
        </p:nvSpPr>
        <p:spPr>
          <a:xfrm>
            <a:off x="1144588" y="685800"/>
            <a:ext cx="4568825" cy="3427413"/>
          </a:xfrm>
          <a:ln/>
        </p:spPr>
      </p:sp>
      <p:sp>
        <p:nvSpPr>
          <p:cNvPr id="748547" name="Rectangle 3"/>
          <p:cNvSpPr>
            <a:spLocks noGrp="1" noChangeArrowheads="1"/>
          </p:cNvSpPr>
          <p:nvPr>
            <p:ph type="body" idx="1"/>
          </p:nvPr>
        </p:nvSpPr>
        <p:spPr>
          <a:xfrm>
            <a:off x="914400" y="4341813"/>
            <a:ext cx="5029200" cy="4113212"/>
          </a:xfrm>
        </p:spPr>
        <p:txBody>
          <a:bodyPr/>
          <a:lstStyle/>
          <a:p>
            <a:r>
              <a:rPr lang="en-US"/>
              <a:t>Images are positioned by specifying the </a:t>
            </a:r>
            <a:r>
              <a:rPr lang="en-US" i="1"/>
              <a:t>raster position</a:t>
            </a:r>
            <a:r>
              <a:rPr lang="en-US"/>
              <a:t>, which maps the lower left corner of an image primitive to a point in space. Raster positions are transformed and clipped the same as vertices. If a raster position fails the clip check, no fragments are rasterized.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680281A-E360-48FE-B107-FD3B8581B10C}" type="slidenum">
              <a:rPr lang="en-US"/>
              <a:pPr/>
              <a:t>9</a:t>
            </a:fld>
            <a:endParaRPr 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a:t>As mentioned, OpenGL is window and operating system independent. To integrate it into various window systems, additional libraries are used to modify a native window into an OpenGL capable window.  Every window system has its own unique library and functions to do this.  Some examples are:</a:t>
            </a:r>
          </a:p>
          <a:p>
            <a:pPr lvl="1">
              <a:buFontTx/>
              <a:buChar char="•"/>
            </a:pPr>
            <a:r>
              <a:rPr lang="en-US"/>
              <a:t>  </a:t>
            </a:r>
            <a:r>
              <a:rPr lang="en-US">
                <a:latin typeface="Courier New" pitchFamily="49" charset="0"/>
              </a:rPr>
              <a:t>GLX</a:t>
            </a:r>
            <a:r>
              <a:rPr lang="en-US"/>
              <a:t> for the X Windows system, common on Unix platforms</a:t>
            </a:r>
          </a:p>
          <a:p>
            <a:pPr lvl="1">
              <a:buFontTx/>
              <a:buChar char="•"/>
            </a:pPr>
            <a:r>
              <a:rPr lang="en-US"/>
              <a:t>  </a:t>
            </a:r>
            <a:r>
              <a:rPr lang="en-US">
                <a:latin typeface="Courier New" pitchFamily="49" charset="0"/>
              </a:rPr>
              <a:t>AGL</a:t>
            </a:r>
            <a:r>
              <a:rPr lang="en-US"/>
              <a:t> for the Apple Macintosh</a:t>
            </a:r>
          </a:p>
          <a:p>
            <a:pPr lvl="1">
              <a:buFontTx/>
              <a:buChar char="•"/>
            </a:pPr>
            <a:r>
              <a:rPr lang="en-US"/>
              <a:t>  </a:t>
            </a:r>
            <a:r>
              <a:rPr lang="en-US">
                <a:latin typeface="Courier New" pitchFamily="49" charset="0"/>
              </a:rPr>
              <a:t>WGL</a:t>
            </a:r>
            <a:r>
              <a:rPr lang="en-US"/>
              <a:t> for Microsoft Windows</a:t>
            </a:r>
          </a:p>
          <a:p>
            <a:r>
              <a:rPr lang="en-US"/>
              <a:t>OpenGL also includes a utility library, GLU, to simplify common tasks such as: rendering quadric surfaces (i.e. spheres, cones, cylinders, etc. ), working with NURBS and curves, and concave polygon tessellation.</a:t>
            </a:r>
          </a:p>
          <a:p>
            <a:r>
              <a:rPr lang="en-US"/>
              <a:t>Finally to simplify programming and window system dependence, we’ll be using the freeware library, GLUT.  GLUT, written by Mark Kilgard, is a public domain window system independent toolkit for making simple OpenGL applications.  It simplifies the process of creating windows, working with events in the window system and handling animation.</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814993D-613B-4583-9B00-946FDD422A61}" type="slidenum">
              <a:rPr lang="en-US"/>
              <a:pPr/>
              <a:t>90</a:t>
            </a:fld>
            <a:endParaRPr lang="en-US"/>
          </a:p>
        </p:txBody>
      </p:sp>
      <p:sp>
        <p:nvSpPr>
          <p:cNvPr id="750594" name="Rectangle 2"/>
          <p:cNvSpPr>
            <a:spLocks noGrp="1" noRot="1" noChangeAspect="1" noChangeArrowheads="1" noTextEdit="1"/>
          </p:cNvSpPr>
          <p:nvPr>
            <p:ph type="sldImg"/>
          </p:nvPr>
        </p:nvSpPr>
        <p:spPr>
          <a:xfrm>
            <a:off x="1144588" y="685800"/>
            <a:ext cx="4568825" cy="3427413"/>
          </a:xfrm>
          <a:ln/>
        </p:spPr>
      </p:sp>
      <p:sp>
        <p:nvSpPr>
          <p:cNvPr id="750595" name="Rectangle 3"/>
          <p:cNvSpPr>
            <a:spLocks noGrp="1" noChangeArrowheads="1"/>
          </p:cNvSpPr>
          <p:nvPr>
            <p:ph type="body" idx="1"/>
          </p:nvPr>
        </p:nvSpPr>
        <p:spPr>
          <a:xfrm>
            <a:off x="914400" y="4341813"/>
            <a:ext cx="5029200" cy="4113212"/>
          </a:xfrm>
        </p:spPr>
        <p:txBody>
          <a:bodyPr/>
          <a:lstStyle/>
          <a:p>
            <a:r>
              <a:rPr lang="en-US" i="1"/>
              <a:t>Bitmaps</a:t>
            </a:r>
            <a:r>
              <a:rPr lang="en-US"/>
              <a:t> are used as a mask to determine which pixels to update. A bitmap is specified as a packed array of bits in a byte array. For each value of one in the bitmap, a fragment is generated in the currently set color and processed by the fragment operations.</a:t>
            </a:r>
          </a:p>
          <a:p>
            <a:r>
              <a:rPr lang="en-US"/>
              <a:t>Bitmaps can have their own origin, which provides a relative position to the current raster position. Additionally, after the bitmap is rendered, the raster position is automatically updated by the offset provided in (</a:t>
            </a:r>
            <a:r>
              <a:rPr lang="en-US" i="1"/>
              <a:t>xmove, ymove).</a:t>
            </a:r>
            <a:endParaRPr lang="en-US"/>
          </a:p>
          <a:p>
            <a:r>
              <a:rPr lang="en-US"/>
              <a:t>Bitmaps are particularly useful for rendering bitmapped text, which we’ll discuss in a moment.</a:t>
            </a:r>
            <a:endParaRPr lang="en-US" i="1"/>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7D84E638-F0E8-41B6-A307-AEC494E37DB9}" type="slidenum">
              <a:rPr lang="en-US"/>
              <a:pPr/>
              <a:t>91</a:t>
            </a:fld>
            <a:endParaRPr lang="en-US"/>
          </a:p>
        </p:txBody>
      </p:sp>
      <p:sp>
        <p:nvSpPr>
          <p:cNvPr id="752642" name="Rectangle 2"/>
          <p:cNvSpPr>
            <a:spLocks noGrp="1" noRot="1" noChangeAspect="1" noChangeArrowheads="1" noTextEdit="1"/>
          </p:cNvSpPr>
          <p:nvPr>
            <p:ph type="sldImg"/>
          </p:nvPr>
        </p:nvSpPr>
        <p:spPr>
          <a:xfrm>
            <a:off x="1144588" y="685800"/>
            <a:ext cx="4568825" cy="3427413"/>
          </a:xfrm>
          <a:ln/>
        </p:spPr>
      </p:sp>
      <p:sp>
        <p:nvSpPr>
          <p:cNvPr id="752643" name="Rectangle 3"/>
          <p:cNvSpPr>
            <a:spLocks noGrp="1" noChangeArrowheads="1"/>
          </p:cNvSpPr>
          <p:nvPr>
            <p:ph type="body" idx="1"/>
          </p:nvPr>
        </p:nvSpPr>
        <p:spPr>
          <a:xfrm>
            <a:off x="914400" y="4341813"/>
            <a:ext cx="5029200" cy="4113212"/>
          </a:xfrm>
        </p:spPr>
        <p:txBody>
          <a:bodyPr/>
          <a:lstStyle/>
          <a:p>
            <a:r>
              <a:rPr lang="en-US"/>
              <a:t>OpenGL uses bitmaps to do font rendering. The window system specific routines process system native font files, and create bitmaps for the different glyphs in the font. Each character is stored in a display list that is part of a set that is created when the font is processed.</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A09283FA-8D1C-4EB3-87F0-ABC2B339B070}" type="slidenum">
              <a:rPr lang="en-US"/>
              <a:pPr/>
              <a:t>92</a:t>
            </a:fld>
            <a:endParaRPr lang="en-US"/>
          </a:p>
        </p:txBody>
      </p:sp>
      <p:sp>
        <p:nvSpPr>
          <p:cNvPr id="754690" name="Rectangle 2"/>
          <p:cNvSpPr>
            <a:spLocks noGrp="1" noRot="1" noChangeAspect="1" noChangeArrowheads="1" noTextEdit="1"/>
          </p:cNvSpPr>
          <p:nvPr>
            <p:ph type="sldImg"/>
          </p:nvPr>
        </p:nvSpPr>
        <p:spPr>
          <a:xfrm>
            <a:off x="1144588" y="685800"/>
            <a:ext cx="4568825" cy="3427413"/>
          </a:xfrm>
          <a:ln/>
        </p:spPr>
      </p:sp>
      <p:sp>
        <p:nvSpPr>
          <p:cNvPr id="754691" name="Rectangle 3"/>
          <p:cNvSpPr>
            <a:spLocks noGrp="1" noChangeArrowheads="1"/>
          </p:cNvSpPr>
          <p:nvPr>
            <p:ph type="body" idx="1"/>
          </p:nvPr>
        </p:nvSpPr>
        <p:spPr>
          <a:xfrm>
            <a:off x="914400" y="4341813"/>
            <a:ext cx="5029200" cy="4113212"/>
          </a:xfrm>
        </p:spPr>
        <p:txBody>
          <a:bodyPr/>
          <a:lstStyle/>
          <a:p>
            <a:r>
              <a:rPr lang="en-US"/>
              <a:t>Rendering images is done with the </a:t>
            </a:r>
            <a:r>
              <a:rPr lang="en-US">
                <a:latin typeface="Courier New" pitchFamily="49" charset="0"/>
              </a:rPr>
              <a:t>glDrawPixels()</a:t>
            </a:r>
            <a:r>
              <a:rPr lang="en-US"/>
              <a:t>command. A block of pixels from host CPU memory is passed into OpenGL with a format and data type specified. For each pixel in the image, a fragment is generated using the color retrieved from the image, and further processed.</a:t>
            </a:r>
          </a:p>
          <a:p>
            <a:r>
              <a:rPr lang="en-US"/>
              <a:t>OpenGL supports many different formats for images including:</a:t>
            </a:r>
          </a:p>
          <a:p>
            <a:pPr lvl="1">
              <a:buFontTx/>
              <a:buChar char="•"/>
            </a:pPr>
            <a:r>
              <a:rPr lang="en-US"/>
              <a:t> </a:t>
            </a:r>
            <a:r>
              <a:rPr lang="en-US" i="1"/>
              <a:t>RGB</a:t>
            </a:r>
            <a:r>
              <a:rPr lang="en-US"/>
              <a:t> images with an RGB triplet for every pixel</a:t>
            </a:r>
          </a:p>
          <a:p>
            <a:pPr lvl="1">
              <a:buFontTx/>
              <a:buChar char="•"/>
            </a:pPr>
            <a:r>
              <a:rPr lang="en-US" i="1"/>
              <a:t> intensity</a:t>
            </a:r>
            <a:r>
              <a:rPr lang="en-US"/>
              <a:t> images which contain only intensity for each pixel. These images are converted into greyscale RGB images internally.</a:t>
            </a:r>
          </a:p>
          <a:p>
            <a:pPr lvl="1">
              <a:buFontTx/>
              <a:buChar char="•"/>
            </a:pPr>
            <a:r>
              <a:rPr lang="en-US"/>
              <a:t> </a:t>
            </a:r>
            <a:r>
              <a:rPr lang="en-US" i="1"/>
              <a:t>depth images</a:t>
            </a:r>
            <a:r>
              <a:rPr lang="en-US"/>
              <a:t> which are depth values written to the depth buffer, as compared to the color framebuffer. This is useful in loading the depth buffer with values and then rendering a matching color images with depth testing enabled.</a:t>
            </a:r>
          </a:p>
          <a:p>
            <a:pPr lvl="1">
              <a:buFontTx/>
              <a:buChar char="•"/>
            </a:pPr>
            <a:r>
              <a:rPr lang="en-US"/>
              <a:t> </a:t>
            </a:r>
            <a:r>
              <a:rPr lang="en-US" i="1"/>
              <a:t>stencil images</a:t>
            </a:r>
            <a:r>
              <a:rPr lang="en-US"/>
              <a:t> which copy stencil masks in the stencil buffer. This provides an easy way to load a complicated per pixel mask.</a:t>
            </a:r>
          </a:p>
          <a:p>
            <a:r>
              <a:rPr lang="en-US"/>
              <a:t>The </a:t>
            </a:r>
            <a:r>
              <a:rPr lang="en-US" i="1"/>
              <a:t>type</a:t>
            </a:r>
            <a:r>
              <a:rPr lang="en-US"/>
              <a:t> of the image describes the format that the pixels stored in host memory. This could be primitive types like </a:t>
            </a:r>
            <a:r>
              <a:rPr lang="en-US">
                <a:latin typeface="Courier New" pitchFamily="49" charset="0"/>
              </a:rPr>
              <a:t>GL_FLOAT </a:t>
            </a:r>
            <a:r>
              <a:rPr lang="en-US"/>
              <a:t>or</a:t>
            </a:r>
            <a:r>
              <a:rPr lang="en-US">
                <a:latin typeface="Courier New" pitchFamily="49" charset="0"/>
              </a:rPr>
              <a:t> GL_INT</a:t>
            </a:r>
            <a:r>
              <a:rPr lang="en-US"/>
              <a:t>, or pixels with all color components packed into a primitive type, like </a:t>
            </a:r>
            <a:r>
              <a:rPr lang="en-US">
                <a:latin typeface="Courier New" pitchFamily="49" charset="0"/>
              </a:rPr>
              <a:t>GL_UNSIGNED_SHORT_5_6_5</a:t>
            </a:r>
            <a:r>
              <a:rPr lang="en-US"/>
              <a:t>.</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32FD5B97-799C-4454-8708-0AA81FEC4636}" type="slidenum">
              <a:rPr lang="en-US"/>
              <a:pPr/>
              <a:t>93</a:t>
            </a:fld>
            <a:endParaRPr lang="en-US"/>
          </a:p>
        </p:txBody>
      </p:sp>
      <p:sp>
        <p:nvSpPr>
          <p:cNvPr id="756738" name="Rectangle 2"/>
          <p:cNvSpPr>
            <a:spLocks noGrp="1" noRot="1" noChangeAspect="1" noChangeArrowheads="1" noTextEdit="1"/>
          </p:cNvSpPr>
          <p:nvPr>
            <p:ph type="sldImg"/>
          </p:nvPr>
        </p:nvSpPr>
        <p:spPr>
          <a:xfrm>
            <a:off x="1144588" y="685800"/>
            <a:ext cx="4568825" cy="3427413"/>
          </a:xfrm>
          <a:ln/>
        </p:spPr>
      </p:sp>
      <p:sp>
        <p:nvSpPr>
          <p:cNvPr id="756739" name="Rectangle 3"/>
          <p:cNvSpPr>
            <a:spLocks noGrp="1" noChangeArrowheads="1"/>
          </p:cNvSpPr>
          <p:nvPr>
            <p:ph type="body" idx="1"/>
          </p:nvPr>
        </p:nvSpPr>
        <p:spPr>
          <a:xfrm>
            <a:off x="914400" y="4341813"/>
            <a:ext cx="5029200" cy="4113212"/>
          </a:xfrm>
        </p:spPr>
        <p:txBody>
          <a:bodyPr/>
          <a:lstStyle/>
          <a:p>
            <a:r>
              <a:rPr lang="en-US"/>
              <a:t>Just as you can send pixels to the framebuffer, you can read the pixel values back from the framebuffer to host memory for doing storage or image processing.</a:t>
            </a:r>
          </a:p>
          <a:p>
            <a:r>
              <a:rPr lang="en-US"/>
              <a:t>Pixels read from the framebuffer are processed by the pixel storage and transfer modes, as well as converting them into the format and type requested, and placing them in host memory.</a:t>
            </a:r>
          </a:p>
          <a:p>
            <a:r>
              <a:rPr lang="en-US"/>
              <a:t>Additionally, pixels can be copied from the framebuffer from one location to another using </a:t>
            </a:r>
            <a:r>
              <a:rPr lang="en-US">
                <a:latin typeface="Courier New" pitchFamily="49" charset="0"/>
              </a:rPr>
              <a:t>glCopyPixels()</a:t>
            </a:r>
            <a:r>
              <a:rPr lang="en-US"/>
              <a:t>. Pixels are processed by the pixel storage and transfer modes before being returned to the framebuffer.</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9C33E88A-9CE5-4C3D-8933-510865647D16}" type="slidenum">
              <a:rPr lang="en-US"/>
              <a:pPr/>
              <a:t>94</a:t>
            </a:fld>
            <a:endParaRPr lang="en-US"/>
          </a:p>
        </p:txBody>
      </p:sp>
      <p:sp>
        <p:nvSpPr>
          <p:cNvPr id="758786" name="Rectangle 2"/>
          <p:cNvSpPr>
            <a:spLocks noGrp="1" noRot="1" noChangeAspect="1" noChangeArrowheads="1" noTextEdit="1"/>
          </p:cNvSpPr>
          <p:nvPr>
            <p:ph type="sldImg"/>
          </p:nvPr>
        </p:nvSpPr>
        <p:spPr>
          <a:xfrm>
            <a:off x="1144588" y="685800"/>
            <a:ext cx="4568825" cy="3427413"/>
          </a:xfrm>
          <a:ln/>
        </p:spPr>
      </p:sp>
      <p:sp>
        <p:nvSpPr>
          <p:cNvPr id="758787" name="Rectangle 3"/>
          <p:cNvSpPr>
            <a:spLocks noGrp="1" noChangeArrowheads="1"/>
          </p:cNvSpPr>
          <p:nvPr>
            <p:ph type="body" idx="1"/>
          </p:nvPr>
        </p:nvSpPr>
        <p:spPr>
          <a:xfrm>
            <a:off x="914400" y="4341813"/>
            <a:ext cx="5029200" cy="4113212"/>
          </a:xfrm>
        </p:spPr>
        <p:txBody>
          <a:bodyPr/>
          <a:lstStyle/>
          <a:p>
            <a:r>
              <a:rPr lang="en-US"/>
              <a:t>OpenGL can also scale pixels as they are being rendered. </a:t>
            </a:r>
            <a:r>
              <a:rPr lang="en-US">
                <a:latin typeface="Courier New" pitchFamily="49" charset="0"/>
              </a:rPr>
              <a:t>glPixelZoom()</a:t>
            </a:r>
            <a:r>
              <a:rPr lang="en-US"/>
              <a:t>will scale or shrink pixels as well as reflect them around the current raster position.</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EA86DA62-CD18-4BD7-9BCE-071CE7C59418}" type="slidenum">
              <a:rPr lang="en-US"/>
              <a:pPr/>
              <a:t>95</a:t>
            </a:fld>
            <a:endParaRPr lang="en-US"/>
          </a:p>
        </p:txBody>
      </p:sp>
      <p:sp>
        <p:nvSpPr>
          <p:cNvPr id="760834" name="Rectangle 2"/>
          <p:cNvSpPr>
            <a:spLocks noGrp="1" noRot="1" noChangeAspect="1" noChangeArrowheads="1" noTextEdit="1"/>
          </p:cNvSpPr>
          <p:nvPr>
            <p:ph type="sldImg"/>
          </p:nvPr>
        </p:nvSpPr>
        <p:spPr>
          <a:xfrm>
            <a:off x="1144588" y="685800"/>
            <a:ext cx="4568825" cy="3427413"/>
          </a:xfrm>
          <a:ln/>
        </p:spPr>
      </p:sp>
      <p:sp>
        <p:nvSpPr>
          <p:cNvPr id="760835" name="Rectangle 3"/>
          <p:cNvSpPr>
            <a:spLocks noGrp="1" noChangeArrowheads="1"/>
          </p:cNvSpPr>
          <p:nvPr>
            <p:ph type="body" idx="1"/>
          </p:nvPr>
        </p:nvSpPr>
        <p:spPr>
          <a:xfrm>
            <a:off x="914400" y="4341813"/>
            <a:ext cx="5029200" cy="4113212"/>
          </a:xfrm>
        </p:spPr>
        <p:txBody>
          <a:bodyPr/>
          <a:lstStyle/>
          <a:p>
            <a:r>
              <a:rPr lang="en-US"/>
              <a:t>When pixels are read from or written to host memory, pixels can be modified by </a:t>
            </a:r>
            <a:r>
              <a:rPr lang="en-US" i="1"/>
              <a:t>storage and transfer</a:t>
            </a:r>
            <a:r>
              <a:rPr lang="en-US"/>
              <a:t> modes.</a:t>
            </a:r>
          </a:p>
          <a:p>
            <a:r>
              <a:rPr lang="en-US"/>
              <a:t>Storage modes control how host memory is accessed and written to, including byte swapping and addressing, and modifying how memory is accessed to read only a small subset of the original image.</a:t>
            </a:r>
          </a:p>
          <a:p>
            <a:r>
              <a:rPr lang="en-US"/>
              <a:t>Transfer modes allow pixel modifications as they are processed. This includes scaling and biasing the color component values, as well as replacing color values using color lookup tables.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FD1EE656-3756-4507-A5A2-2A13AB760CBC}" type="slidenum">
              <a:rPr lang="en-US"/>
              <a:pPr/>
              <a:t>96</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C6100674-39BA-4254-A31D-1F0EE62C056D}" type="slidenum">
              <a:rPr lang="en-US"/>
              <a:pPr/>
              <a:t>97</a:t>
            </a:fld>
            <a:endParaRPr lang="en-US"/>
          </a:p>
        </p:txBody>
      </p:sp>
      <p:sp>
        <p:nvSpPr>
          <p:cNvPr id="578562" name="Rectangle 2"/>
          <p:cNvSpPr>
            <a:spLocks noGrp="1" noRot="1" noChangeAspect="1" noChangeArrowheads="1" noTextEdit="1"/>
          </p:cNvSpPr>
          <p:nvPr>
            <p:ph type="sldImg"/>
          </p:nvPr>
        </p:nvSpPr>
        <p:spPr>
          <a:xfrm>
            <a:off x="1144588" y="685800"/>
            <a:ext cx="4568825" cy="3427413"/>
          </a:xfrm>
          <a:ln w="12700" cap="flat">
            <a:solidFill>
              <a:schemeClr val="tx1"/>
            </a:solidFill>
          </a:ln>
        </p:spPr>
      </p:sp>
      <p:sp>
        <p:nvSpPr>
          <p:cNvPr id="578563" name="Rectangle 3"/>
          <p:cNvSpPr>
            <a:spLocks noGrp="1" noChangeArrowheads="1"/>
          </p:cNvSpPr>
          <p:nvPr>
            <p:ph type="body" idx="1"/>
          </p:nvPr>
        </p:nvSpPr>
        <p:spPr>
          <a:xfrm>
            <a:off x="914400" y="4341813"/>
            <a:ext cx="5029200" cy="4113212"/>
          </a:xfrm>
          <a:noFill/>
          <a:ln/>
        </p:spPr>
        <p:txBody>
          <a:bodyPr lIns="92075" tIns="46038" rIns="92075" bIns="46038"/>
          <a:lstStyle/>
          <a:p>
            <a:r>
              <a:rPr lang="en-US"/>
              <a:t>In this section, we’ll discuss </a:t>
            </a:r>
            <a:r>
              <a:rPr lang="en-US" i="1"/>
              <a:t>texture</a:t>
            </a:r>
            <a:r>
              <a:rPr lang="en-US"/>
              <a:t> ( sometimes also called </a:t>
            </a:r>
            <a:r>
              <a:rPr lang="en-US" i="1"/>
              <a:t>image</a:t>
            </a:r>
            <a:r>
              <a:rPr lang="en-US"/>
              <a:t> ) mapping.  Texture mapping augments the colors specified for a geometric primitive with the colors stored in an image.  An image can be a 1D, 2D, or 3D set of colors called </a:t>
            </a:r>
            <a:r>
              <a:rPr lang="en-US" i="1"/>
              <a:t>texels</a:t>
            </a:r>
            <a:r>
              <a:rPr lang="en-US"/>
              <a:t>.  2D textures will be used throughout the section for demonstrations, however, the processes described are identical for 1D and 3D textures.</a:t>
            </a:r>
          </a:p>
          <a:p>
            <a:r>
              <a:rPr lang="en-US"/>
              <a:t>Some of the many uses of texture mapping include:</a:t>
            </a:r>
          </a:p>
          <a:p>
            <a:pPr lvl="1">
              <a:buFontTx/>
              <a:buChar char="•"/>
            </a:pPr>
            <a:r>
              <a:rPr lang="en-US"/>
              <a:t> simulating materials like wood, bricks or granite</a:t>
            </a:r>
          </a:p>
          <a:p>
            <a:pPr lvl="1">
              <a:buFontTx/>
              <a:buChar char="•"/>
            </a:pPr>
            <a:r>
              <a:rPr lang="en-US"/>
              <a:t> reducing the complexity ( number of polygons ) of a geometric object</a:t>
            </a:r>
          </a:p>
          <a:p>
            <a:pPr lvl="1">
              <a:buFontTx/>
              <a:buChar char="•"/>
            </a:pPr>
            <a:r>
              <a:rPr lang="en-US"/>
              <a:t> image processing techniques like image warping and rectification,</a:t>
            </a:r>
            <a:br>
              <a:rPr lang="en-US"/>
            </a:br>
            <a:r>
              <a:rPr lang="en-US"/>
              <a:t>       rotation and scaling</a:t>
            </a:r>
          </a:p>
          <a:p>
            <a:pPr lvl="1">
              <a:buFontTx/>
              <a:buChar char="•"/>
            </a:pPr>
            <a:r>
              <a:rPr lang="en-US"/>
              <a:t> simulating reflective surfaces like mirrors or polished floors</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C9642977-8B46-4AB3-A13F-C1749CF06039}" type="slidenum">
              <a:rPr lang="en-US"/>
              <a:pPr/>
              <a:t>98</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t>Textures are images that can be thought of as continuous and be one, two, three, or four dimensional. By convention, the coordinates of the image are </a:t>
            </a:r>
            <a:r>
              <a:rPr lang="en-US" i="1"/>
              <a:t>s</a:t>
            </a:r>
            <a:r>
              <a:rPr lang="en-US"/>
              <a:t>, </a:t>
            </a:r>
            <a:r>
              <a:rPr lang="en-US" i="1"/>
              <a:t>t</a:t>
            </a:r>
            <a:r>
              <a:rPr lang="en-US"/>
              <a:t>, </a:t>
            </a:r>
            <a:r>
              <a:rPr lang="en-US" i="1"/>
              <a:t>r</a:t>
            </a:r>
            <a:r>
              <a:rPr lang="en-US"/>
              <a:t> and </a:t>
            </a:r>
            <a:r>
              <a:rPr lang="en-US" i="1"/>
              <a:t>q</a:t>
            </a:r>
            <a:r>
              <a:rPr lang="en-US"/>
              <a:t>. Thus for the two dimensional image above, a point in the image is given by its (</a:t>
            </a:r>
            <a:r>
              <a:rPr lang="en-US" i="1"/>
              <a:t>s, t</a:t>
            </a:r>
            <a:r>
              <a:rPr lang="en-US"/>
              <a:t>) values with (</a:t>
            </a:r>
            <a:r>
              <a:rPr lang="en-US" i="1"/>
              <a:t>0, 0</a:t>
            </a:r>
            <a:r>
              <a:rPr lang="en-US"/>
              <a:t>) in the lower-left corner and (</a:t>
            </a:r>
            <a:r>
              <a:rPr lang="en-US" i="1"/>
              <a:t>1, 1</a:t>
            </a:r>
            <a:r>
              <a:rPr lang="en-US"/>
              <a:t>) in the top-right corner.</a:t>
            </a:r>
          </a:p>
          <a:p>
            <a:r>
              <a:rPr lang="en-US"/>
              <a:t>A texture map for a two-dimensional geometric object in (</a:t>
            </a:r>
            <a:r>
              <a:rPr lang="en-US" i="1"/>
              <a:t>x, y, z</a:t>
            </a:r>
            <a:r>
              <a:rPr lang="en-US"/>
              <a:t>) world coordinates maps a point in (</a:t>
            </a:r>
            <a:r>
              <a:rPr lang="en-US" i="1"/>
              <a:t>s, t</a:t>
            </a:r>
            <a:r>
              <a:rPr lang="en-US"/>
              <a:t>) space to a corresponding point on the screen.</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Interactive Introduction to OpenGL Programming</a:t>
            </a:r>
          </a:p>
        </p:txBody>
      </p:sp>
      <p:sp>
        <p:nvSpPr>
          <p:cNvPr id="5" name="Rectangle 7"/>
          <p:cNvSpPr>
            <a:spLocks noGrp="1" noChangeArrowheads="1"/>
          </p:cNvSpPr>
          <p:nvPr>
            <p:ph type="sldNum" sz="quarter" idx="5"/>
          </p:nvPr>
        </p:nvSpPr>
        <p:spPr>
          <a:ln/>
        </p:spPr>
        <p:txBody>
          <a:bodyPr/>
          <a:lstStyle/>
          <a:p>
            <a:fld id="{05058A9C-5DE5-4828-B756-E0D1F141A2A3}" type="slidenum">
              <a:rPr lang="en-US"/>
              <a:pPr/>
              <a:t>99</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r>
              <a:rPr lang="en-US"/>
              <a:t>The advantage of texture mapping is that visual detail is in the image, not in the geometry. Thus, the complexity of an image does not affect the geometric pipeline (transformations, clipping) in OpenGL. Texture is added during rasterization where the geometric and pixel pipelines meet.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711682" name="Rectangle 2050"/>
          <p:cNvSpPr>
            <a:spLocks noChangeArrowheads="1"/>
          </p:cNvSpPr>
          <p:nvPr/>
        </p:nvSpPr>
        <p:spPr bwMode="auto">
          <a:xfrm>
            <a:off x="139700" y="160338"/>
            <a:ext cx="8880475" cy="6594475"/>
          </a:xfrm>
          <a:prstGeom prst="rect">
            <a:avLst/>
          </a:prstGeom>
          <a:solidFill>
            <a:schemeClr val="bg1"/>
          </a:solidFill>
          <a:ln w="15875">
            <a:solidFill>
              <a:schemeClr val="bg2"/>
            </a:solidFill>
            <a:miter lim="800000"/>
            <a:headEnd/>
            <a:tailEnd/>
          </a:ln>
          <a:effectLst/>
        </p:spPr>
        <p:txBody>
          <a:bodyPr wrap="none" anchor="ctr"/>
          <a:lstStyle/>
          <a:p>
            <a:endParaRPr lang="en-US"/>
          </a:p>
        </p:txBody>
      </p:sp>
      <p:sp>
        <p:nvSpPr>
          <p:cNvPr id="711683" name="Rectangle 2051"/>
          <p:cNvSpPr>
            <a:spLocks noChangeArrowheads="1"/>
          </p:cNvSpPr>
          <p:nvPr/>
        </p:nvSpPr>
        <p:spPr bwMode="auto">
          <a:xfrm>
            <a:off x="155575" y="1833563"/>
            <a:ext cx="8851900" cy="4905375"/>
          </a:xfrm>
          <a:prstGeom prst="rect">
            <a:avLst/>
          </a:prstGeom>
          <a:gradFill rotWithShape="0">
            <a:gsLst>
              <a:gs pos="0">
                <a:schemeClr val="bg1">
                  <a:gamma/>
                  <a:tint val="80392"/>
                  <a:invGamma/>
                </a:schemeClr>
              </a:gs>
              <a:gs pos="100000">
                <a:schemeClr val="bg1"/>
              </a:gs>
            </a:gsLst>
            <a:lin ang="5400000" scaled="1"/>
          </a:gradFill>
          <a:ln w="9525">
            <a:noFill/>
            <a:miter lim="800000"/>
            <a:headEnd/>
            <a:tailEnd/>
          </a:ln>
          <a:effectLst/>
        </p:spPr>
        <p:txBody>
          <a:bodyPr wrap="none" anchor="ctr"/>
          <a:lstStyle/>
          <a:p>
            <a:endParaRPr lang="en-US"/>
          </a:p>
        </p:txBody>
      </p:sp>
      <p:sp>
        <p:nvSpPr>
          <p:cNvPr id="711684" name="Rectangle 205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1685" name="Rectangle 205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pic>
        <p:nvPicPr>
          <p:cNvPr id="711687" name="Picture 2055" descr="C:\WINDOWS\Desktop\crescent.jpg"/>
          <p:cNvPicPr>
            <a:picLocks noChangeAspect="1" noChangeArrowheads="1"/>
          </p:cNvPicPr>
          <p:nvPr/>
        </p:nvPicPr>
        <p:blipFill>
          <a:blip r:embed="rId2" cstate="print"/>
          <a:srcRect/>
          <a:stretch>
            <a:fillRect/>
          </a:stretch>
        </p:blipFill>
        <p:spPr bwMode="auto">
          <a:xfrm>
            <a:off x="7802563" y="403225"/>
            <a:ext cx="1106487" cy="1106488"/>
          </a:xfrm>
          <a:prstGeom prst="rect">
            <a:avLst/>
          </a:prstGeom>
          <a:noFill/>
        </p:spPr>
      </p:pic>
      <p:sp>
        <p:nvSpPr>
          <p:cNvPr id="711688" name="Line 2056"/>
          <p:cNvSpPr>
            <a:spLocks noChangeShapeType="1"/>
          </p:cNvSpPr>
          <p:nvPr/>
        </p:nvSpPr>
        <p:spPr bwMode="auto">
          <a:xfrm>
            <a:off x="139700" y="1824038"/>
            <a:ext cx="8877300" cy="0"/>
          </a:xfrm>
          <a:prstGeom prst="line">
            <a:avLst/>
          </a:prstGeom>
          <a:noFill/>
          <a:ln w="12700">
            <a:solidFill>
              <a:schemeClr val="bg2"/>
            </a:solidFill>
            <a:round/>
            <a:headEnd/>
            <a:tailEnd/>
          </a:ln>
          <a:effectLst/>
        </p:spPr>
        <p:txBody>
          <a:bodyPr wrap="none" anchor="ctr"/>
          <a:lstStyle/>
          <a:p>
            <a:endParaRPr lang="en-US"/>
          </a:p>
        </p:txBody>
      </p:sp>
      <p:pic>
        <p:nvPicPr>
          <p:cNvPr id="711689" name="Picture 2057" descr="\\banshee\root\tmp\imaging001.png"/>
          <p:cNvPicPr>
            <a:picLocks noChangeAspect="1" noChangeArrowheads="1"/>
          </p:cNvPicPr>
          <p:nvPr/>
        </p:nvPicPr>
        <p:blipFill>
          <a:blip r:embed="rId3" cstate="print"/>
          <a:srcRect/>
          <a:stretch>
            <a:fillRect/>
          </a:stretch>
        </p:blipFill>
        <p:spPr bwMode="auto">
          <a:xfrm>
            <a:off x="7564438" y="6062663"/>
            <a:ext cx="1435100" cy="73818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11687"/>
                                        </p:tgtEl>
                                        <p:attrNameLst>
                                          <p:attrName>style.visibility</p:attrName>
                                        </p:attrNameLst>
                                      </p:cBhvr>
                                      <p:to>
                                        <p:strVal val="visible"/>
                                      </p:to>
                                    </p:set>
                                    <p:animEffect transition="in" filter="dissolve">
                                      <p:cBhvr>
                                        <p:cTn id="7" dur="500"/>
                                        <p:tgtEl>
                                          <p:spTgt spid="7116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11685">
                                            <p:txEl>
                                              <p:pRg st="0" end="0"/>
                                            </p:txEl>
                                          </p:spTgt>
                                        </p:tgtEl>
                                        <p:attrNameLst>
                                          <p:attrName>style.visibility</p:attrName>
                                        </p:attrNameLst>
                                      </p:cBhvr>
                                      <p:to>
                                        <p:strVal val="visible"/>
                                      </p:to>
                                    </p:set>
                                    <p:animEffect transition="in" filter="dissolve">
                                      <p:cBhvr>
                                        <p:cTn id="11" dur="500"/>
                                        <p:tgtEl>
                                          <p:spTgt spid="7116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5"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711685"/>
                        </p:tgtEl>
                        <p:attrNameLst>
                          <p:attrName>style.visibility</p:attrName>
                        </p:attrNameLst>
                      </p:cBhvr>
                      <p:to>
                        <p:strVal val="visible"/>
                      </p:to>
                    </p:set>
                    <p:animEffect transition="in" filter="dissolve">
                      <p:cBhvr>
                        <p:cTn dur="500"/>
                        <p:tgtEl>
                          <p:spTgt spid="71168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C19CFED-87F4-4598-80A7-6BBA185220E7}"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295275"/>
            <a:ext cx="2144713" cy="580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295275"/>
            <a:ext cx="6286500" cy="580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89FB440-FAFF-48AE-A09F-67C723003077}"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0106F87-1D89-40E7-90EF-16868F143990}"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1DE5022-2A3C-4A03-847B-1AF15100F74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625" y="1981200"/>
            <a:ext cx="4203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981200"/>
            <a:ext cx="420528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FC486CD-EE10-4D6B-B964-DB7CE7AE71A8}"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25C4E0E-6BFC-4353-A0B9-D52DCBB69E3A}"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F9F3BAF-8CD2-4D0E-B823-C70B65421C7C}"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8AD7809-F71C-417E-B792-DF1C1847D3A5}"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FE463CD-6090-4D3A-92C8-6CB674D8F363}"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F09C32E-888F-4932-801B-27076A6B25C9}"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0196"/>
                <a:invGamma/>
              </a:schemeClr>
            </a:gs>
          </a:gsLst>
          <a:lin ang="5400000" scaled="1"/>
        </a:gradFill>
        <a:effectLst/>
      </p:bgPr>
    </p:bg>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139700" y="160338"/>
            <a:ext cx="8880475" cy="6594475"/>
          </a:xfrm>
          <a:prstGeom prst="rect">
            <a:avLst/>
          </a:prstGeom>
          <a:solidFill>
            <a:schemeClr val="bg1"/>
          </a:solidFill>
          <a:ln w="15875">
            <a:solidFill>
              <a:schemeClr val="bg2"/>
            </a:solidFill>
            <a:miter lim="800000"/>
            <a:headEnd/>
            <a:tailEnd/>
          </a:ln>
          <a:effectLst/>
        </p:spPr>
        <p:txBody>
          <a:bodyPr wrap="none" anchor="ctr"/>
          <a:lstStyle/>
          <a:p>
            <a:endParaRPr lang="en-US"/>
          </a:p>
        </p:txBody>
      </p:sp>
      <p:sp>
        <p:nvSpPr>
          <p:cNvPr id="393219" name="Rectangle 3"/>
          <p:cNvSpPr>
            <a:spLocks noChangeArrowheads="1"/>
          </p:cNvSpPr>
          <p:nvPr/>
        </p:nvSpPr>
        <p:spPr bwMode="auto">
          <a:xfrm>
            <a:off x="155575" y="1833563"/>
            <a:ext cx="8851900" cy="4905375"/>
          </a:xfrm>
          <a:prstGeom prst="rect">
            <a:avLst/>
          </a:prstGeom>
          <a:gradFill rotWithShape="0">
            <a:gsLst>
              <a:gs pos="0">
                <a:schemeClr val="bg1">
                  <a:gamma/>
                  <a:tint val="80392"/>
                  <a:invGamma/>
                </a:schemeClr>
              </a:gs>
              <a:gs pos="100000">
                <a:schemeClr val="bg1"/>
              </a:gs>
            </a:gsLst>
            <a:lin ang="5400000" scaled="1"/>
          </a:gradFill>
          <a:ln w="9525">
            <a:noFill/>
            <a:miter lim="800000"/>
            <a:headEnd/>
            <a:tailEnd/>
          </a:ln>
          <a:effectLst/>
        </p:spPr>
        <p:txBody>
          <a:bodyPr wrap="none" anchor="ctr"/>
          <a:lstStyle/>
          <a:p>
            <a:endParaRPr lang="en-US"/>
          </a:p>
        </p:txBody>
      </p:sp>
      <p:sp>
        <p:nvSpPr>
          <p:cNvPr id="393220" name="Rectangle 4"/>
          <p:cNvSpPr>
            <a:spLocks noGrp="1" noChangeArrowheads="1"/>
          </p:cNvSpPr>
          <p:nvPr>
            <p:ph type="title"/>
          </p:nvPr>
        </p:nvSpPr>
        <p:spPr bwMode="auto">
          <a:xfrm>
            <a:off x="279400" y="295275"/>
            <a:ext cx="7435850" cy="1384300"/>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S2K Arial, Bold, 37 points, 105% line spacing</a:t>
            </a:r>
          </a:p>
        </p:txBody>
      </p:sp>
      <p:sp>
        <p:nvSpPr>
          <p:cNvPr id="393221" name="Rectangle 5"/>
          <p:cNvSpPr>
            <a:spLocks noGrp="1" noChangeArrowheads="1"/>
          </p:cNvSpPr>
          <p:nvPr>
            <p:ph type="body" idx="1"/>
          </p:nvPr>
        </p:nvSpPr>
        <p:spPr bwMode="auto">
          <a:xfrm>
            <a:off x="301625" y="1981200"/>
            <a:ext cx="8561388"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This is a white subtitle at 31pts </a:t>
            </a:r>
          </a:p>
          <a:p>
            <a:pPr lvl="1"/>
            <a:r>
              <a:rPr lang="en-US" smtClean="0"/>
              <a:t>Bullets are gray; text is 26 points</a:t>
            </a:r>
          </a:p>
          <a:p>
            <a:pPr lvl="1"/>
            <a:r>
              <a:rPr lang="en-US" smtClean="0"/>
              <a:t>They have 110% line spacing, 6 points before/after</a:t>
            </a:r>
          </a:p>
          <a:p>
            <a:pPr lvl="1"/>
            <a:r>
              <a:rPr lang="en-US" smtClean="0"/>
              <a:t>Longer bullets in the form of a paragraph are harder to read if there is insufficient line spacing. This is the maximum recommended number of lines per slide (seven).</a:t>
            </a:r>
          </a:p>
          <a:p>
            <a:pPr lvl="2"/>
            <a:r>
              <a:rPr lang="en-US" smtClean="0"/>
              <a:t>Sub-bullets look like this.</a:t>
            </a:r>
          </a:p>
        </p:txBody>
      </p:sp>
      <p:sp>
        <p:nvSpPr>
          <p:cNvPr id="393222" name="Rectangle 6"/>
          <p:cNvSpPr>
            <a:spLocks noGrp="1" noChangeArrowheads="1"/>
          </p:cNvSpPr>
          <p:nvPr>
            <p:ph type="sldNum" sz="quarter" idx="4"/>
          </p:nvPr>
        </p:nvSpPr>
        <p:spPr bwMode="auto">
          <a:xfrm>
            <a:off x="228600" y="6494463"/>
            <a:ext cx="223838" cy="211137"/>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lvl1pPr>
              <a:defRPr/>
            </a:lvl1pPr>
          </a:lstStyle>
          <a:p>
            <a:fld id="{55D18CEC-38D3-4E55-886C-FB7B7D7AF19F}" type="slidenum">
              <a:rPr lang="en-US"/>
              <a:pPr/>
              <a:t>‹#›</a:t>
            </a:fld>
            <a:endParaRPr lang="en-US"/>
          </a:p>
        </p:txBody>
      </p:sp>
      <p:pic>
        <p:nvPicPr>
          <p:cNvPr id="393224" name="Picture 8" descr="C:\WINDOWS\Desktop\crescent.jpg"/>
          <p:cNvPicPr>
            <a:picLocks noChangeAspect="1" noChangeArrowheads="1"/>
          </p:cNvPicPr>
          <p:nvPr/>
        </p:nvPicPr>
        <p:blipFill>
          <a:blip r:embed="rId13" cstate="print"/>
          <a:srcRect/>
          <a:stretch>
            <a:fillRect/>
          </a:stretch>
        </p:blipFill>
        <p:spPr bwMode="auto">
          <a:xfrm>
            <a:off x="7802563" y="403225"/>
            <a:ext cx="1106487" cy="1106488"/>
          </a:xfrm>
          <a:prstGeom prst="rect">
            <a:avLst/>
          </a:prstGeom>
          <a:noFill/>
        </p:spPr>
      </p:pic>
      <p:sp>
        <p:nvSpPr>
          <p:cNvPr id="393225" name="Line 9"/>
          <p:cNvSpPr>
            <a:spLocks noChangeShapeType="1"/>
          </p:cNvSpPr>
          <p:nvPr/>
        </p:nvSpPr>
        <p:spPr bwMode="auto">
          <a:xfrm>
            <a:off x="139700" y="1824038"/>
            <a:ext cx="8877300" cy="0"/>
          </a:xfrm>
          <a:prstGeom prst="line">
            <a:avLst/>
          </a:prstGeom>
          <a:noFill/>
          <a:ln w="12700">
            <a:solidFill>
              <a:schemeClr val="bg2"/>
            </a:solidFill>
            <a:round/>
            <a:headEnd/>
            <a:tailEnd/>
          </a:ln>
          <a:effectLst/>
        </p:spPr>
        <p:txBody>
          <a:bodyPr wrap="none" anchor="ctr"/>
          <a:lstStyle/>
          <a:p>
            <a:endParaRPr lang="en-US"/>
          </a:p>
        </p:txBody>
      </p:sp>
      <p:pic>
        <p:nvPicPr>
          <p:cNvPr id="393226" name="Picture 10" descr="\\banshee\root\tmp\imaging001.png"/>
          <p:cNvPicPr>
            <a:picLocks noChangeAspect="1" noChangeArrowheads="1"/>
          </p:cNvPicPr>
          <p:nvPr/>
        </p:nvPicPr>
        <p:blipFill>
          <a:blip r:embed="rId14" cstate="print"/>
          <a:srcRect/>
          <a:stretch>
            <a:fillRect/>
          </a:stretch>
        </p:blipFill>
        <p:spPr bwMode="auto">
          <a:xfrm>
            <a:off x="7564438" y="6062663"/>
            <a:ext cx="1435100" cy="738187"/>
          </a:xfrm>
          <a:prstGeom prst="rect">
            <a:avLst/>
          </a:prstGeom>
          <a:noFill/>
        </p:spPr>
      </p:pic>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93224"/>
                                        </p:tgtEl>
                                        <p:attrNameLst>
                                          <p:attrName>style.visibility</p:attrName>
                                        </p:attrNameLst>
                                      </p:cBhvr>
                                      <p:to>
                                        <p:strVal val="visible"/>
                                      </p:to>
                                    </p:set>
                                    <p:animEffect transition="in" filter="dissolve">
                                      <p:cBhvr>
                                        <p:cTn id="7" dur="500"/>
                                        <p:tgtEl>
                                          <p:spTgt spid="39322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3221">
                                            <p:txEl>
                                              <p:pRg st="0" end="0"/>
                                            </p:txEl>
                                          </p:spTgt>
                                        </p:tgtEl>
                                        <p:attrNameLst>
                                          <p:attrName>style.visibility</p:attrName>
                                        </p:attrNameLst>
                                      </p:cBhvr>
                                      <p:to>
                                        <p:strVal val="visible"/>
                                      </p:to>
                                    </p:set>
                                    <p:animEffect transition="in" filter="dissolve">
                                      <p:cBhvr>
                                        <p:cTn id="11" dur="500"/>
                                        <p:tgtEl>
                                          <p:spTgt spid="393221">
                                            <p:txEl>
                                              <p:pRg st="0" end="0"/>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93221">
                                            <p:txEl>
                                              <p:pRg st="1" end="1"/>
                                            </p:txEl>
                                          </p:spTgt>
                                        </p:tgtEl>
                                        <p:attrNameLst>
                                          <p:attrName>style.visibility</p:attrName>
                                        </p:attrNameLst>
                                      </p:cBhvr>
                                      <p:to>
                                        <p:strVal val="visible"/>
                                      </p:to>
                                    </p:set>
                                    <p:animEffect transition="in" filter="dissolve">
                                      <p:cBhvr>
                                        <p:cTn id="14" dur="500"/>
                                        <p:tgtEl>
                                          <p:spTgt spid="393221">
                                            <p:txEl>
                                              <p:pRg st="1" end="1"/>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93221">
                                            <p:txEl>
                                              <p:pRg st="2" end="2"/>
                                            </p:txEl>
                                          </p:spTgt>
                                        </p:tgtEl>
                                        <p:attrNameLst>
                                          <p:attrName>style.visibility</p:attrName>
                                        </p:attrNameLst>
                                      </p:cBhvr>
                                      <p:to>
                                        <p:strVal val="visible"/>
                                      </p:to>
                                    </p:set>
                                    <p:animEffect transition="in" filter="dissolve">
                                      <p:cBhvr>
                                        <p:cTn id="17" dur="500"/>
                                        <p:tgtEl>
                                          <p:spTgt spid="393221">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93221">
                                            <p:txEl>
                                              <p:pRg st="3" end="3"/>
                                            </p:txEl>
                                          </p:spTgt>
                                        </p:tgtEl>
                                        <p:attrNameLst>
                                          <p:attrName>style.visibility</p:attrName>
                                        </p:attrNameLst>
                                      </p:cBhvr>
                                      <p:to>
                                        <p:strVal val="visible"/>
                                      </p:to>
                                    </p:set>
                                    <p:animEffect transition="in" filter="dissolve">
                                      <p:cBhvr>
                                        <p:cTn id="20" dur="500"/>
                                        <p:tgtEl>
                                          <p:spTgt spid="393221">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93221">
                                            <p:txEl>
                                              <p:pRg st="4" end="4"/>
                                            </p:txEl>
                                          </p:spTgt>
                                        </p:tgtEl>
                                        <p:attrNameLst>
                                          <p:attrName>style.visibility</p:attrName>
                                        </p:attrNameLst>
                                      </p:cBhvr>
                                      <p:to>
                                        <p:strVal val="visible"/>
                                      </p:to>
                                    </p:set>
                                    <p:animEffect transition="in" filter="dissolve">
                                      <p:cBhvr>
                                        <p:cTn id="23" dur="500"/>
                                        <p:tgtEl>
                                          <p:spTgt spid="3932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1"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393221"/>
                        </p:tgtEl>
                        <p:attrNameLst>
                          <p:attrName>style.visibility</p:attrName>
                        </p:attrNameLst>
                      </p:cBhvr>
                      <p:to>
                        <p:strVal val="visible"/>
                      </p:to>
                    </p:set>
                    <p:animEffect transition="in" filter="dissolve">
                      <p:cBhvr>
                        <p:cTn dur="500"/>
                        <p:tgtEl>
                          <p:spTgt spid="393221"/>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393221"/>
                        </p:tgtEl>
                        <p:attrNameLst>
                          <p:attrName>style.visibility</p:attrName>
                        </p:attrNameLst>
                      </p:cBhvr>
                      <p:to>
                        <p:strVal val="visible"/>
                      </p:to>
                    </p:set>
                    <p:animEffect transition="in" filter="dissolve">
                      <p:cBhvr>
                        <p:cTn dur="500"/>
                        <p:tgtEl>
                          <p:spTgt spid="393221"/>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393221"/>
                        </p:tgtEl>
                        <p:attrNameLst>
                          <p:attrName>style.visibility</p:attrName>
                        </p:attrNameLst>
                      </p:cBhvr>
                      <p:to>
                        <p:strVal val="visible"/>
                      </p:to>
                    </p:set>
                    <p:animEffect transition="in" filter="dissolve">
                      <p:cBhvr>
                        <p:cTn dur="500"/>
                        <p:tgtEl>
                          <p:spTgt spid="393221"/>
                        </p:tgtEl>
                      </p:cBhvr>
                    </p:animEffect>
                  </p:childTnLst>
                </p:cTn>
              </p:par>
            </p:tnLst>
          </p:tmpl>
        </p:tmplLst>
      </p:bldP>
    </p:bldLst>
  </p:timing>
  <p:hf hdr="0" ftr="0" dt="0"/>
  <p:txStyles>
    <p:titleStyle>
      <a:lvl1pPr algn="l" rtl="0" eaLnBrk="0" fontAlgn="base" hangingPunct="0">
        <a:lnSpc>
          <a:spcPct val="105000"/>
        </a:lnSpc>
        <a:spcBef>
          <a:spcPct val="0"/>
        </a:spcBef>
        <a:spcAft>
          <a:spcPct val="0"/>
        </a:spcAft>
        <a:defRPr sz="3700" b="1">
          <a:solidFill>
            <a:schemeClr val="tx1"/>
          </a:solidFill>
          <a:latin typeface="+mj-lt"/>
          <a:ea typeface="+mj-ea"/>
          <a:cs typeface="+mj-cs"/>
        </a:defRPr>
      </a:lvl1pPr>
      <a:lvl2pPr algn="l" rtl="0" eaLnBrk="0" fontAlgn="base" hangingPunct="0">
        <a:lnSpc>
          <a:spcPct val="105000"/>
        </a:lnSpc>
        <a:spcBef>
          <a:spcPct val="0"/>
        </a:spcBef>
        <a:spcAft>
          <a:spcPct val="0"/>
        </a:spcAft>
        <a:defRPr sz="3700" b="1">
          <a:solidFill>
            <a:schemeClr val="tx1"/>
          </a:solidFill>
          <a:latin typeface="Arial" charset="0"/>
        </a:defRPr>
      </a:lvl2pPr>
      <a:lvl3pPr algn="l" rtl="0" eaLnBrk="0" fontAlgn="base" hangingPunct="0">
        <a:lnSpc>
          <a:spcPct val="105000"/>
        </a:lnSpc>
        <a:spcBef>
          <a:spcPct val="0"/>
        </a:spcBef>
        <a:spcAft>
          <a:spcPct val="0"/>
        </a:spcAft>
        <a:defRPr sz="3700" b="1">
          <a:solidFill>
            <a:schemeClr val="tx1"/>
          </a:solidFill>
          <a:latin typeface="Arial" charset="0"/>
        </a:defRPr>
      </a:lvl3pPr>
      <a:lvl4pPr algn="l" rtl="0" eaLnBrk="0" fontAlgn="base" hangingPunct="0">
        <a:lnSpc>
          <a:spcPct val="105000"/>
        </a:lnSpc>
        <a:spcBef>
          <a:spcPct val="0"/>
        </a:spcBef>
        <a:spcAft>
          <a:spcPct val="0"/>
        </a:spcAft>
        <a:defRPr sz="3700" b="1">
          <a:solidFill>
            <a:schemeClr val="tx1"/>
          </a:solidFill>
          <a:latin typeface="Arial" charset="0"/>
        </a:defRPr>
      </a:lvl4pPr>
      <a:lvl5pPr algn="l" rtl="0" eaLnBrk="0" fontAlgn="base" hangingPunct="0">
        <a:lnSpc>
          <a:spcPct val="105000"/>
        </a:lnSpc>
        <a:spcBef>
          <a:spcPct val="0"/>
        </a:spcBef>
        <a:spcAft>
          <a:spcPct val="0"/>
        </a:spcAft>
        <a:defRPr sz="3700" b="1">
          <a:solidFill>
            <a:schemeClr val="tx1"/>
          </a:solidFill>
          <a:latin typeface="Arial" charset="0"/>
        </a:defRPr>
      </a:lvl5pPr>
      <a:lvl6pPr marL="457200" algn="l" rtl="0" eaLnBrk="0" fontAlgn="base" hangingPunct="0">
        <a:lnSpc>
          <a:spcPct val="105000"/>
        </a:lnSpc>
        <a:spcBef>
          <a:spcPct val="0"/>
        </a:spcBef>
        <a:spcAft>
          <a:spcPct val="0"/>
        </a:spcAft>
        <a:defRPr sz="3700" b="1">
          <a:solidFill>
            <a:schemeClr val="tx1"/>
          </a:solidFill>
          <a:latin typeface="Arial" charset="0"/>
        </a:defRPr>
      </a:lvl6pPr>
      <a:lvl7pPr marL="914400" algn="l" rtl="0" eaLnBrk="0" fontAlgn="base" hangingPunct="0">
        <a:lnSpc>
          <a:spcPct val="105000"/>
        </a:lnSpc>
        <a:spcBef>
          <a:spcPct val="0"/>
        </a:spcBef>
        <a:spcAft>
          <a:spcPct val="0"/>
        </a:spcAft>
        <a:defRPr sz="3700" b="1">
          <a:solidFill>
            <a:schemeClr val="tx1"/>
          </a:solidFill>
          <a:latin typeface="Arial" charset="0"/>
        </a:defRPr>
      </a:lvl7pPr>
      <a:lvl8pPr marL="1371600" algn="l" rtl="0" eaLnBrk="0" fontAlgn="base" hangingPunct="0">
        <a:lnSpc>
          <a:spcPct val="105000"/>
        </a:lnSpc>
        <a:spcBef>
          <a:spcPct val="0"/>
        </a:spcBef>
        <a:spcAft>
          <a:spcPct val="0"/>
        </a:spcAft>
        <a:defRPr sz="3700" b="1">
          <a:solidFill>
            <a:schemeClr val="tx1"/>
          </a:solidFill>
          <a:latin typeface="Arial" charset="0"/>
        </a:defRPr>
      </a:lvl8pPr>
      <a:lvl9pPr marL="1828800" algn="l" rtl="0" eaLnBrk="0" fontAlgn="base" hangingPunct="0">
        <a:lnSpc>
          <a:spcPct val="105000"/>
        </a:lnSpc>
        <a:spcBef>
          <a:spcPct val="0"/>
        </a:spcBef>
        <a:spcAft>
          <a:spcPct val="0"/>
        </a:spcAft>
        <a:defRPr sz="3700" b="1">
          <a:solidFill>
            <a:schemeClr val="tx1"/>
          </a:solidFill>
          <a:latin typeface="Arial" charset="0"/>
        </a:defRPr>
      </a:lvl9pPr>
    </p:titleStyle>
    <p:bodyStyle>
      <a:lvl1pPr marL="342900" indent="-342900" algn="l" rtl="0" eaLnBrk="0" fontAlgn="base" hangingPunct="0">
        <a:spcBef>
          <a:spcPct val="20000"/>
        </a:spcBef>
        <a:spcAft>
          <a:spcPct val="0"/>
        </a:spcAft>
        <a:buClr>
          <a:srgbClr val="A9A5A5"/>
        </a:buClr>
        <a:buSzPct val="120000"/>
        <a:buChar char="•"/>
        <a:defRPr sz="3100" b="1">
          <a:solidFill>
            <a:schemeClr val="tx1"/>
          </a:solidFill>
          <a:effectLst>
            <a:outerShdw blurRad="38100" dist="38100" dir="2700000" algn="tl">
              <a:srgbClr val="863D00"/>
            </a:outerShdw>
          </a:effectLst>
          <a:latin typeface="+mn-lt"/>
          <a:ea typeface="+mn-ea"/>
          <a:cs typeface="+mn-cs"/>
        </a:defRPr>
      </a:lvl1pPr>
      <a:lvl2pPr marL="742950" indent="-285750" algn="l" rtl="0" eaLnBrk="0" fontAlgn="base" hangingPunct="0">
        <a:lnSpc>
          <a:spcPct val="110000"/>
        </a:lnSpc>
        <a:spcBef>
          <a:spcPts val="600"/>
        </a:spcBef>
        <a:spcAft>
          <a:spcPts val="600"/>
        </a:spcAft>
        <a:buClr>
          <a:srgbClr val="A9A5A5"/>
        </a:buClr>
        <a:buSzPct val="120000"/>
        <a:buChar char="•"/>
        <a:defRPr sz="2600">
          <a:solidFill>
            <a:schemeClr val="tx1"/>
          </a:solidFill>
          <a:latin typeface="+mn-lt"/>
        </a:defRPr>
      </a:lvl2pPr>
      <a:lvl3pPr marL="1143000" indent="-228600" algn="l" rtl="0" eaLnBrk="0" fontAlgn="base" hangingPunct="0">
        <a:spcBef>
          <a:spcPct val="20000"/>
        </a:spcBef>
        <a:spcAft>
          <a:spcPct val="0"/>
        </a:spcAft>
        <a:buClr>
          <a:srgbClr val="A9A5A5"/>
        </a:buClr>
        <a:buSzPct val="12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1.e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4.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6.wmf"/><Relationship Id="rId4" Type="http://schemas.openxmlformats.org/officeDocument/2006/relationships/oleObject" Target="../embeddings/oleObject15.bin"/></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7.emf"/><Relationship Id="rId4" Type="http://schemas.openxmlformats.org/officeDocument/2006/relationships/oleObject" Target="../embeddings/oleObject16.bin"/></Relationships>
</file>

<file path=ppt/slides/_rels/slide1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oleObject" Target="../embeddings/Microsoft_Excel_97-2003_Worksheet1.xls"/><Relationship Id="rId4" Type="http://schemas.openxmlformats.org/officeDocument/2006/relationships/oleObject" Target="../embeddings/oleObject7.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10.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90.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24.emf"/><Relationship Id="rId4" Type="http://schemas.openxmlformats.org/officeDocument/2006/relationships/oleObject" Target="../embeddings/oleObject12.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a:t>An Interactive Introduction to OpenGL Programming</a:t>
            </a:r>
          </a:p>
        </p:txBody>
      </p:sp>
      <p:sp>
        <p:nvSpPr>
          <p:cNvPr id="2051" name="Rectangle 3"/>
          <p:cNvSpPr>
            <a:spLocks noGrp="1" noChangeArrowheads="1"/>
          </p:cNvSpPr>
          <p:nvPr>
            <p:ph type="subTitle" idx="1"/>
          </p:nvPr>
        </p:nvSpPr>
        <p:spPr/>
        <p:txBody>
          <a:bodyPr/>
          <a:lstStyle/>
          <a:p>
            <a:r>
              <a:rPr lang="en-US"/>
              <a:t>Dave Shreiner</a:t>
            </a:r>
          </a:p>
          <a:p>
            <a:r>
              <a:rPr lang="en-US"/>
              <a:t>Ed Angel</a:t>
            </a:r>
          </a:p>
          <a:p>
            <a:r>
              <a:rPr lang="en-US"/>
              <a:t>Vicki Shreiner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fld id="{1678E75A-2520-4993-BB2D-6A53F41F9C65}" type="slidenum">
              <a:rPr lang="en-US"/>
              <a:pPr/>
              <a:t>10</a:t>
            </a:fld>
            <a:endParaRPr lang="en-US"/>
          </a:p>
        </p:txBody>
      </p:sp>
      <p:sp>
        <p:nvSpPr>
          <p:cNvPr id="421890" name="Rectangle 2"/>
          <p:cNvSpPr>
            <a:spLocks noGrp="1" noChangeArrowheads="1"/>
          </p:cNvSpPr>
          <p:nvPr>
            <p:ph type="title"/>
          </p:nvPr>
        </p:nvSpPr>
        <p:spPr>
          <a:noFill/>
          <a:ln/>
          <a:effectLst/>
        </p:spPr>
        <p:txBody>
          <a:bodyPr lIns="90488" tIns="44450" rIns="90488" bIns="44450"/>
          <a:lstStyle/>
          <a:p>
            <a:r>
              <a:rPr lang="en-US"/>
              <a:t>OpenGL and Related APIs</a:t>
            </a:r>
          </a:p>
        </p:txBody>
      </p:sp>
      <p:sp>
        <p:nvSpPr>
          <p:cNvPr id="421891" name="Rectangle 3"/>
          <p:cNvSpPr>
            <a:spLocks noChangeArrowheads="1"/>
          </p:cNvSpPr>
          <p:nvPr/>
        </p:nvSpPr>
        <p:spPr bwMode="auto">
          <a:xfrm>
            <a:off x="1073150" y="2765425"/>
            <a:ext cx="6997700" cy="2044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21892" name="Rectangle 4"/>
          <p:cNvSpPr>
            <a:spLocks noChangeArrowheads="1"/>
          </p:cNvSpPr>
          <p:nvPr/>
        </p:nvSpPr>
        <p:spPr bwMode="auto">
          <a:xfrm>
            <a:off x="3663950" y="2765425"/>
            <a:ext cx="1816100" cy="6731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21893" name="Line 5"/>
          <p:cNvSpPr>
            <a:spLocks noChangeShapeType="1"/>
          </p:cNvSpPr>
          <p:nvPr/>
        </p:nvSpPr>
        <p:spPr bwMode="auto">
          <a:xfrm>
            <a:off x="6629400" y="2759075"/>
            <a:ext cx="0" cy="1371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894" name="Line 6"/>
          <p:cNvSpPr>
            <a:spLocks noChangeShapeType="1"/>
          </p:cNvSpPr>
          <p:nvPr/>
        </p:nvSpPr>
        <p:spPr bwMode="auto">
          <a:xfrm flipH="1">
            <a:off x="5029200" y="4130675"/>
            <a:ext cx="1600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895" name="Line 7"/>
          <p:cNvSpPr>
            <a:spLocks noChangeShapeType="1"/>
          </p:cNvSpPr>
          <p:nvPr/>
        </p:nvSpPr>
        <p:spPr bwMode="auto">
          <a:xfrm>
            <a:off x="5029200" y="3444875"/>
            <a:ext cx="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896" name="Line 8"/>
          <p:cNvSpPr>
            <a:spLocks noChangeShapeType="1"/>
          </p:cNvSpPr>
          <p:nvPr/>
        </p:nvSpPr>
        <p:spPr bwMode="auto">
          <a:xfrm>
            <a:off x="2514600" y="3444875"/>
            <a:ext cx="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897" name="Line 9"/>
          <p:cNvSpPr>
            <a:spLocks noChangeShapeType="1"/>
          </p:cNvSpPr>
          <p:nvPr/>
        </p:nvSpPr>
        <p:spPr bwMode="auto">
          <a:xfrm flipH="1">
            <a:off x="2514600" y="4130675"/>
            <a:ext cx="1600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898" name="Line 10"/>
          <p:cNvSpPr>
            <a:spLocks noChangeShapeType="1"/>
          </p:cNvSpPr>
          <p:nvPr/>
        </p:nvSpPr>
        <p:spPr bwMode="auto">
          <a:xfrm>
            <a:off x="4114800" y="3444875"/>
            <a:ext cx="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899" name="Line 11"/>
          <p:cNvSpPr>
            <a:spLocks noChangeShapeType="1"/>
          </p:cNvSpPr>
          <p:nvPr/>
        </p:nvSpPr>
        <p:spPr bwMode="auto">
          <a:xfrm>
            <a:off x="4572000" y="3444875"/>
            <a:ext cx="0" cy="1371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900" name="Rectangle 12"/>
          <p:cNvSpPr>
            <a:spLocks noChangeArrowheads="1"/>
          </p:cNvSpPr>
          <p:nvPr/>
        </p:nvSpPr>
        <p:spPr bwMode="auto">
          <a:xfrm>
            <a:off x="4098925" y="2895600"/>
            <a:ext cx="1012825" cy="457200"/>
          </a:xfrm>
          <a:prstGeom prst="rect">
            <a:avLst/>
          </a:prstGeom>
          <a:noFill/>
          <a:ln w="9525">
            <a:noFill/>
            <a:miter lim="800000"/>
            <a:headEnd/>
            <a:tailEnd/>
          </a:ln>
          <a:effectLst/>
        </p:spPr>
        <p:txBody>
          <a:bodyPr wrap="none" lIns="92075" tIns="46038" rIns="92075" bIns="46038">
            <a:spAutoFit/>
          </a:bodyPr>
          <a:lstStyle/>
          <a:p>
            <a:pPr algn="l"/>
            <a:r>
              <a:rPr lang="en-US" sz="2400" b="1"/>
              <a:t>GLUT</a:t>
            </a:r>
          </a:p>
        </p:txBody>
      </p:sp>
      <p:sp>
        <p:nvSpPr>
          <p:cNvPr id="421901" name="Rectangle 13"/>
          <p:cNvSpPr>
            <a:spLocks noChangeArrowheads="1"/>
          </p:cNvSpPr>
          <p:nvPr/>
        </p:nvSpPr>
        <p:spPr bwMode="auto">
          <a:xfrm>
            <a:off x="5622925" y="3581400"/>
            <a:ext cx="827088" cy="457200"/>
          </a:xfrm>
          <a:prstGeom prst="rect">
            <a:avLst/>
          </a:prstGeom>
          <a:noFill/>
          <a:ln w="9525">
            <a:noFill/>
            <a:miter lim="800000"/>
            <a:headEnd/>
            <a:tailEnd/>
          </a:ln>
          <a:effectLst/>
        </p:spPr>
        <p:txBody>
          <a:bodyPr wrap="none" lIns="92075" tIns="46038" rIns="92075" bIns="46038">
            <a:spAutoFit/>
          </a:bodyPr>
          <a:lstStyle/>
          <a:p>
            <a:pPr algn="l"/>
            <a:r>
              <a:rPr lang="en-US" sz="2400" b="1"/>
              <a:t>GLU</a:t>
            </a:r>
          </a:p>
        </p:txBody>
      </p:sp>
      <p:sp>
        <p:nvSpPr>
          <p:cNvPr id="421902" name="Rectangle 14"/>
          <p:cNvSpPr>
            <a:spLocks noChangeArrowheads="1"/>
          </p:cNvSpPr>
          <p:nvPr/>
        </p:nvSpPr>
        <p:spPr bwMode="auto">
          <a:xfrm>
            <a:off x="6156325" y="4191000"/>
            <a:ext cx="606425" cy="457200"/>
          </a:xfrm>
          <a:prstGeom prst="rect">
            <a:avLst/>
          </a:prstGeom>
          <a:noFill/>
          <a:ln w="9525">
            <a:noFill/>
            <a:miter lim="800000"/>
            <a:headEnd/>
            <a:tailEnd/>
          </a:ln>
          <a:effectLst/>
        </p:spPr>
        <p:txBody>
          <a:bodyPr wrap="none" lIns="92075" tIns="46038" rIns="92075" bIns="46038">
            <a:spAutoFit/>
          </a:bodyPr>
          <a:lstStyle/>
          <a:p>
            <a:pPr algn="l"/>
            <a:r>
              <a:rPr lang="en-US" sz="2400" b="1"/>
              <a:t>GL</a:t>
            </a:r>
          </a:p>
        </p:txBody>
      </p:sp>
      <p:sp>
        <p:nvSpPr>
          <p:cNvPr id="421903" name="Rectangle 15"/>
          <p:cNvSpPr>
            <a:spLocks noChangeArrowheads="1"/>
          </p:cNvSpPr>
          <p:nvPr/>
        </p:nvSpPr>
        <p:spPr bwMode="auto">
          <a:xfrm>
            <a:off x="2624138" y="3413125"/>
            <a:ext cx="1382712" cy="701675"/>
          </a:xfrm>
          <a:prstGeom prst="rect">
            <a:avLst/>
          </a:prstGeom>
          <a:noFill/>
          <a:ln w="9525">
            <a:noFill/>
            <a:miter lim="800000"/>
            <a:headEnd/>
            <a:tailEnd/>
          </a:ln>
          <a:effectLst/>
        </p:spPr>
        <p:txBody>
          <a:bodyPr wrap="none" lIns="92075" tIns="46038" rIns="92075" bIns="46038">
            <a:spAutoFit/>
          </a:bodyPr>
          <a:lstStyle/>
          <a:p>
            <a:pPr algn="ctr"/>
            <a:r>
              <a:rPr lang="en-US" sz="2000" b="1"/>
              <a:t>GLX, AGL</a:t>
            </a:r>
            <a:br>
              <a:rPr lang="en-US" sz="2000" b="1"/>
            </a:br>
            <a:r>
              <a:rPr lang="en-US" sz="2000" b="1"/>
              <a:t>or WGL</a:t>
            </a:r>
          </a:p>
        </p:txBody>
      </p:sp>
      <p:sp>
        <p:nvSpPr>
          <p:cNvPr id="421904" name="Rectangle 16"/>
          <p:cNvSpPr>
            <a:spLocks noChangeArrowheads="1"/>
          </p:cNvSpPr>
          <p:nvPr/>
        </p:nvSpPr>
        <p:spPr bwMode="auto">
          <a:xfrm>
            <a:off x="1412875" y="4267200"/>
            <a:ext cx="2822575" cy="457200"/>
          </a:xfrm>
          <a:prstGeom prst="rect">
            <a:avLst/>
          </a:prstGeom>
          <a:noFill/>
          <a:ln w="9525">
            <a:noFill/>
            <a:miter lim="800000"/>
            <a:headEnd/>
            <a:tailEnd/>
          </a:ln>
          <a:effectLst/>
        </p:spPr>
        <p:txBody>
          <a:bodyPr wrap="none" lIns="92075" tIns="46038" rIns="92075" bIns="46038">
            <a:spAutoFit/>
          </a:bodyPr>
          <a:lstStyle/>
          <a:p>
            <a:pPr algn="l"/>
            <a:r>
              <a:rPr lang="en-US" sz="2400" b="1"/>
              <a:t>X, Win32, Mac O/S</a:t>
            </a:r>
          </a:p>
        </p:txBody>
      </p:sp>
      <p:sp>
        <p:nvSpPr>
          <p:cNvPr id="421905" name="Rectangle 17"/>
          <p:cNvSpPr>
            <a:spLocks noChangeArrowheads="1"/>
          </p:cNvSpPr>
          <p:nvPr/>
        </p:nvSpPr>
        <p:spPr bwMode="auto">
          <a:xfrm>
            <a:off x="1073150" y="5127625"/>
            <a:ext cx="69977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21906" name="Rectangle 18"/>
          <p:cNvSpPr>
            <a:spLocks noChangeArrowheads="1"/>
          </p:cNvSpPr>
          <p:nvPr/>
        </p:nvSpPr>
        <p:spPr bwMode="auto">
          <a:xfrm>
            <a:off x="2625725" y="5089525"/>
            <a:ext cx="3892550" cy="457200"/>
          </a:xfrm>
          <a:prstGeom prst="rect">
            <a:avLst/>
          </a:prstGeom>
          <a:noFill/>
          <a:ln w="9525">
            <a:noFill/>
            <a:miter lim="800000"/>
            <a:headEnd/>
            <a:tailEnd/>
          </a:ln>
          <a:effectLst/>
        </p:spPr>
        <p:txBody>
          <a:bodyPr wrap="none" lIns="92075" tIns="46038" rIns="92075" bIns="46038">
            <a:spAutoFit/>
          </a:bodyPr>
          <a:lstStyle/>
          <a:p>
            <a:pPr algn="l"/>
            <a:r>
              <a:rPr lang="en-US" sz="2400" b="1"/>
              <a:t>software and/or hardware</a:t>
            </a:r>
          </a:p>
        </p:txBody>
      </p:sp>
      <p:sp>
        <p:nvSpPr>
          <p:cNvPr id="421907" name="Rectangle 19"/>
          <p:cNvSpPr>
            <a:spLocks noChangeArrowheads="1"/>
          </p:cNvSpPr>
          <p:nvPr/>
        </p:nvSpPr>
        <p:spPr bwMode="auto">
          <a:xfrm>
            <a:off x="1073150" y="2057400"/>
            <a:ext cx="69977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21908" name="Rectangle 20"/>
          <p:cNvSpPr>
            <a:spLocks noChangeArrowheads="1"/>
          </p:cNvSpPr>
          <p:nvPr/>
        </p:nvSpPr>
        <p:spPr bwMode="auto">
          <a:xfrm>
            <a:off x="3014663" y="1973263"/>
            <a:ext cx="3111500" cy="457200"/>
          </a:xfrm>
          <a:prstGeom prst="rect">
            <a:avLst/>
          </a:prstGeom>
          <a:noFill/>
          <a:ln w="9525">
            <a:noFill/>
            <a:miter lim="800000"/>
            <a:headEnd/>
            <a:tailEnd/>
          </a:ln>
          <a:effectLst/>
        </p:spPr>
        <p:txBody>
          <a:bodyPr wrap="none" lIns="92075" tIns="46038" rIns="92075" bIns="46038">
            <a:spAutoFit/>
          </a:bodyPr>
          <a:lstStyle/>
          <a:p>
            <a:pPr algn="l"/>
            <a:r>
              <a:rPr lang="en-US" sz="2400" b="1"/>
              <a:t>application program</a:t>
            </a:r>
          </a:p>
        </p:txBody>
      </p:sp>
      <p:sp>
        <p:nvSpPr>
          <p:cNvPr id="421909" name="Line 21"/>
          <p:cNvSpPr>
            <a:spLocks noChangeShapeType="1"/>
          </p:cNvSpPr>
          <p:nvPr/>
        </p:nvSpPr>
        <p:spPr bwMode="auto">
          <a:xfrm flipH="1">
            <a:off x="2514600" y="3444875"/>
            <a:ext cx="7620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910" name="Line 22"/>
          <p:cNvSpPr>
            <a:spLocks noChangeShapeType="1"/>
          </p:cNvSpPr>
          <p:nvPr/>
        </p:nvSpPr>
        <p:spPr bwMode="auto">
          <a:xfrm flipH="1">
            <a:off x="1524000" y="3444875"/>
            <a:ext cx="990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911" name="Rectangle 23"/>
          <p:cNvSpPr>
            <a:spLocks noChangeArrowheads="1"/>
          </p:cNvSpPr>
          <p:nvPr/>
        </p:nvSpPr>
        <p:spPr bwMode="auto">
          <a:xfrm>
            <a:off x="1501775" y="2833688"/>
            <a:ext cx="1803400" cy="581025"/>
          </a:xfrm>
          <a:prstGeom prst="rect">
            <a:avLst/>
          </a:prstGeom>
          <a:noFill/>
          <a:ln w="9525">
            <a:noFill/>
            <a:miter lim="800000"/>
            <a:headEnd/>
            <a:tailEnd/>
          </a:ln>
          <a:effectLst/>
        </p:spPr>
        <p:txBody>
          <a:bodyPr wrap="none" lIns="92075" tIns="46038" rIns="92075" bIns="46038">
            <a:spAutoFit/>
          </a:bodyPr>
          <a:lstStyle/>
          <a:p>
            <a:pPr algn="ctr"/>
            <a:r>
              <a:rPr lang="en-US" sz="1600" b="1"/>
              <a:t>OpenGL Motif</a:t>
            </a:r>
          </a:p>
          <a:p>
            <a:pPr algn="ctr"/>
            <a:r>
              <a:rPr lang="en-US" sz="1600" b="1"/>
              <a:t>widget or similar</a:t>
            </a:r>
          </a:p>
        </p:txBody>
      </p:sp>
      <p:sp>
        <p:nvSpPr>
          <p:cNvPr id="421912" name="Line 24"/>
          <p:cNvSpPr>
            <a:spLocks noChangeShapeType="1"/>
          </p:cNvSpPr>
          <p:nvPr/>
        </p:nvSpPr>
        <p:spPr bwMode="auto">
          <a:xfrm>
            <a:off x="2438400" y="24542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13" name="Line 25"/>
          <p:cNvSpPr>
            <a:spLocks noChangeShapeType="1"/>
          </p:cNvSpPr>
          <p:nvPr/>
        </p:nvSpPr>
        <p:spPr bwMode="auto">
          <a:xfrm>
            <a:off x="3276600" y="2759075"/>
            <a:ext cx="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914" name="Line 26"/>
          <p:cNvSpPr>
            <a:spLocks noChangeShapeType="1"/>
          </p:cNvSpPr>
          <p:nvPr/>
        </p:nvSpPr>
        <p:spPr bwMode="auto">
          <a:xfrm>
            <a:off x="1524000" y="2759075"/>
            <a:ext cx="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21915" name="Line 27"/>
          <p:cNvSpPr>
            <a:spLocks noChangeShapeType="1"/>
          </p:cNvSpPr>
          <p:nvPr/>
        </p:nvSpPr>
        <p:spPr bwMode="auto">
          <a:xfrm>
            <a:off x="1295400" y="24542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16" name="Line 28"/>
          <p:cNvSpPr>
            <a:spLocks noChangeShapeType="1"/>
          </p:cNvSpPr>
          <p:nvPr/>
        </p:nvSpPr>
        <p:spPr bwMode="auto">
          <a:xfrm>
            <a:off x="3429000" y="24542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17" name="Line 29"/>
          <p:cNvSpPr>
            <a:spLocks noChangeShapeType="1"/>
          </p:cNvSpPr>
          <p:nvPr/>
        </p:nvSpPr>
        <p:spPr bwMode="auto">
          <a:xfrm>
            <a:off x="4572000" y="24542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18" name="Line 30"/>
          <p:cNvSpPr>
            <a:spLocks noChangeShapeType="1"/>
          </p:cNvSpPr>
          <p:nvPr/>
        </p:nvSpPr>
        <p:spPr bwMode="auto">
          <a:xfrm>
            <a:off x="6019800" y="24542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19" name="Line 31"/>
          <p:cNvSpPr>
            <a:spLocks noChangeShapeType="1"/>
          </p:cNvSpPr>
          <p:nvPr/>
        </p:nvSpPr>
        <p:spPr bwMode="auto">
          <a:xfrm>
            <a:off x="7239000" y="24542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20" name="Line 32"/>
          <p:cNvSpPr>
            <a:spLocks noChangeShapeType="1"/>
          </p:cNvSpPr>
          <p:nvPr/>
        </p:nvSpPr>
        <p:spPr bwMode="auto">
          <a:xfrm>
            <a:off x="6400800" y="48164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21921" name="Line 33"/>
          <p:cNvSpPr>
            <a:spLocks noChangeShapeType="1"/>
          </p:cNvSpPr>
          <p:nvPr/>
        </p:nvSpPr>
        <p:spPr bwMode="auto">
          <a:xfrm>
            <a:off x="2667000" y="4816475"/>
            <a:ext cx="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7B8D064-90A9-4237-9E3E-D5BA692B1231}" type="slidenum">
              <a:rPr lang="en-US"/>
              <a:pPr/>
              <a:t>100</a:t>
            </a:fld>
            <a:endParaRPr lang="en-US"/>
          </a:p>
        </p:txBody>
      </p:sp>
      <p:sp>
        <p:nvSpPr>
          <p:cNvPr id="583682" name="Rectangle 2"/>
          <p:cNvSpPr>
            <a:spLocks noGrp="1" noChangeArrowheads="1"/>
          </p:cNvSpPr>
          <p:nvPr>
            <p:ph type="title"/>
          </p:nvPr>
        </p:nvSpPr>
        <p:spPr/>
        <p:txBody>
          <a:bodyPr/>
          <a:lstStyle/>
          <a:p>
            <a:r>
              <a:rPr lang="en-US"/>
              <a:t>Texture Example</a:t>
            </a:r>
          </a:p>
        </p:txBody>
      </p:sp>
      <p:sp>
        <p:nvSpPr>
          <p:cNvPr id="583683" name="Rectangle 3"/>
          <p:cNvSpPr>
            <a:spLocks noGrp="1" noChangeArrowheads="1"/>
          </p:cNvSpPr>
          <p:nvPr>
            <p:ph type="body" idx="1"/>
          </p:nvPr>
        </p:nvSpPr>
        <p:spPr/>
        <p:txBody>
          <a:bodyPr/>
          <a:lstStyle/>
          <a:p>
            <a:r>
              <a:rPr lang="en-US"/>
              <a:t>The texture (below) is a </a:t>
            </a:r>
            <a:br>
              <a:rPr lang="en-US"/>
            </a:br>
            <a:r>
              <a:rPr lang="en-US"/>
              <a:t>256 x 256 image that has been</a:t>
            </a:r>
            <a:br>
              <a:rPr lang="en-US"/>
            </a:br>
            <a:r>
              <a:rPr lang="en-US"/>
              <a:t>mapped to a rectangular</a:t>
            </a:r>
            <a:br>
              <a:rPr lang="en-US"/>
            </a:br>
            <a:r>
              <a:rPr lang="en-US"/>
              <a:t>polygon which is viewed in</a:t>
            </a:r>
            <a:br>
              <a:rPr lang="en-US"/>
            </a:br>
            <a:r>
              <a:rPr lang="en-US"/>
              <a:t>perspective</a:t>
            </a:r>
          </a:p>
          <a:p>
            <a:endParaRPr lang="en-US"/>
          </a:p>
        </p:txBody>
      </p:sp>
      <p:pic>
        <p:nvPicPr>
          <p:cNvPr id="583684" name="Picture 4" descr="F:\SIGGRAPH\SIGGRAPH 2000\tex.jpg"/>
          <p:cNvPicPr>
            <a:picLocks noChangeAspect="1" noChangeArrowheads="1"/>
          </p:cNvPicPr>
          <p:nvPr/>
        </p:nvPicPr>
        <p:blipFill>
          <a:blip r:embed="rId3"/>
          <a:srcRect/>
          <a:stretch>
            <a:fillRect/>
          </a:stretch>
        </p:blipFill>
        <p:spPr bwMode="auto">
          <a:xfrm>
            <a:off x="6910388" y="2105025"/>
            <a:ext cx="1885950" cy="3632200"/>
          </a:xfrm>
          <a:prstGeom prst="rect">
            <a:avLst/>
          </a:prstGeom>
          <a:noFill/>
        </p:spPr>
      </p:pic>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6EAE96-E703-4311-B53A-80514BEFE78C}" type="slidenum">
              <a:rPr lang="en-US"/>
              <a:pPr/>
              <a:t>101</a:t>
            </a:fld>
            <a:endParaRPr lang="en-US"/>
          </a:p>
        </p:txBody>
      </p:sp>
      <p:sp>
        <p:nvSpPr>
          <p:cNvPr id="585730" name="Rectangle 2"/>
          <p:cNvSpPr>
            <a:spLocks noGrp="1" noChangeArrowheads="1"/>
          </p:cNvSpPr>
          <p:nvPr>
            <p:ph type="title"/>
          </p:nvPr>
        </p:nvSpPr>
        <p:spPr/>
        <p:txBody>
          <a:bodyPr/>
          <a:lstStyle/>
          <a:p>
            <a:r>
              <a:rPr lang="en-US"/>
              <a:t>Applying Textures I</a:t>
            </a:r>
          </a:p>
        </p:txBody>
      </p:sp>
      <p:sp>
        <p:nvSpPr>
          <p:cNvPr id="585731" name="Rectangle 3"/>
          <p:cNvSpPr>
            <a:spLocks noGrp="1" noChangeArrowheads="1"/>
          </p:cNvSpPr>
          <p:nvPr>
            <p:ph type="body" idx="1"/>
          </p:nvPr>
        </p:nvSpPr>
        <p:spPr/>
        <p:txBody>
          <a:bodyPr/>
          <a:lstStyle/>
          <a:p>
            <a:r>
              <a:rPr lang="en-US"/>
              <a:t>Three steps</a:t>
            </a:r>
          </a:p>
          <a:p>
            <a:pPr lvl="1">
              <a:buSzPct val="75000"/>
              <a:buFont typeface="Wingdings" pitchFamily="2" charset="2"/>
              <a:buChar char=""/>
            </a:pPr>
            <a:r>
              <a:rPr lang="en-US"/>
              <a:t>specify texture</a:t>
            </a:r>
          </a:p>
          <a:p>
            <a:pPr lvl="2"/>
            <a:r>
              <a:rPr lang="en-US"/>
              <a:t>read or generate image</a:t>
            </a:r>
          </a:p>
          <a:p>
            <a:pPr lvl="2"/>
            <a:r>
              <a:rPr lang="en-US"/>
              <a:t>assign to texture</a:t>
            </a:r>
          </a:p>
          <a:p>
            <a:pPr lvl="1">
              <a:buSzPct val="75000"/>
              <a:buFont typeface="Wingdings" pitchFamily="2" charset="2"/>
              <a:buChar char=""/>
            </a:pPr>
            <a:r>
              <a:rPr lang="en-US"/>
              <a:t>assign texture coordinates to vertices</a:t>
            </a:r>
          </a:p>
          <a:p>
            <a:pPr lvl="1">
              <a:buSzPct val="75000"/>
              <a:buFont typeface="Wingdings" pitchFamily="2" charset="2"/>
              <a:buChar char=""/>
            </a:pPr>
            <a:r>
              <a:rPr lang="en-US"/>
              <a:t>specify texture parameters</a:t>
            </a:r>
          </a:p>
          <a:p>
            <a:pPr lvl="2"/>
            <a:r>
              <a:rPr lang="en-US"/>
              <a:t>wrapping, filtering</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D8B3F-F176-4A4E-834A-94524F5715E1}" type="slidenum">
              <a:rPr lang="en-US"/>
              <a:pPr/>
              <a:t>102</a:t>
            </a:fld>
            <a:endParaRPr lang="en-US"/>
          </a:p>
        </p:txBody>
      </p:sp>
      <p:sp>
        <p:nvSpPr>
          <p:cNvPr id="587778" name="Rectangle 2"/>
          <p:cNvSpPr>
            <a:spLocks noGrp="1" noChangeArrowheads="1"/>
          </p:cNvSpPr>
          <p:nvPr>
            <p:ph type="title"/>
          </p:nvPr>
        </p:nvSpPr>
        <p:spPr>
          <a:noFill/>
          <a:ln/>
          <a:effectLst/>
        </p:spPr>
        <p:txBody>
          <a:bodyPr lIns="90488" tIns="44450" rIns="90488" bIns="44450"/>
          <a:lstStyle/>
          <a:p>
            <a:r>
              <a:rPr lang="en-US"/>
              <a:t>Applying Textures II</a:t>
            </a:r>
          </a:p>
        </p:txBody>
      </p:sp>
      <p:sp>
        <p:nvSpPr>
          <p:cNvPr id="587779"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lvl="1">
              <a:lnSpc>
                <a:spcPct val="90000"/>
              </a:lnSpc>
            </a:pPr>
            <a:r>
              <a:rPr lang="en-US"/>
              <a:t>specify textures in texture objects</a:t>
            </a:r>
          </a:p>
          <a:p>
            <a:pPr lvl="1">
              <a:lnSpc>
                <a:spcPct val="90000"/>
              </a:lnSpc>
            </a:pPr>
            <a:r>
              <a:rPr lang="en-US"/>
              <a:t>set texture filter </a:t>
            </a:r>
          </a:p>
          <a:p>
            <a:pPr lvl="1">
              <a:lnSpc>
                <a:spcPct val="90000"/>
              </a:lnSpc>
            </a:pPr>
            <a:r>
              <a:rPr lang="en-US"/>
              <a:t>set texture function </a:t>
            </a:r>
          </a:p>
          <a:p>
            <a:pPr lvl="1">
              <a:lnSpc>
                <a:spcPct val="90000"/>
              </a:lnSpc>
            </a:pPr>
            <a:r>
              <a:rPr lang="en-US"/>
              <a:t>set texture wrap mode</a:t>
            </a:r>
          </a:p>
          <a:p>
            <a:pPr lvl="1">
              <a:lnSpc>
                <a:spcPct val="90000"/>
              </a:lnSpc>
            </a:pPr>
            <a:r>
              <a:rPr lang="en-US"/>
              <a:t>set optional perspective correction hint</a:t>
            </a:r>
          </a:p>
          <a:p>
            <a:pPr lvl="1">
              <a:lnSpc>
                <a:spcPct val="90000"/>
              </a:lnSpc>
            </a:pPr>
            <a:r>
              <a:rPr lang="en-US"/>
              <a:t>bind texture object </a:t>
            </a:r>
          </a:p>
          <a:p>
            <a:pPr lvl="1">
              <a:lnSpc>
                <a:spcPct val="90000"/>
              </a:lnSpc>
            </a:pPr>
            <a:r>
              <a:rPr lang="en-US"/>
              <a:t>enable texturing</a:t>
            </a:r>
          </a:p>
          <a:p>
            <a:pPr lvl="1">
              <a:lnSpc>
                <a:spcPct val="90000"/>
              </a:lnSpc>
            </a:pPr>
            <a:r>
              <a:rPr lang="en-US"/>
              <a:t>supply texture coordinates for vertex</a:t>
            </a:r>
          </a:p>
          <a:p>
            <a:pPr lvl="2">
              <a:lnSpc>
                <a:spcPct val="90000"/>
              </a:lnSpc>
            </a:pPr>
            <a:r>
              <a:rPr lang="en-US"/>
              <a:t>coordinates can also be generated</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960D8CD-D00C-4F0C-8B5E-D0DD4478B919}" type="slidenum">
              <a:rPr lang="en-US"/>
              <a:pPr/>
              <a:t>103</a:t>
            </a:fld>
            <a:endParaRPr lang="en-US"/>
          </a:p>
        </p:txBody>
      </p:sp>
      <p:sp>
        <p:nvSpPr>
          <p:cNvPr id="589826" name="Rectangle 2"/>
          <p:cNvSpPr>
            <a:spLocks noGrp="1" noChangeArrowheads="1"/>
          </p:cNvSpPr>
          <p:nvPr>
            <p:ph type="title"/>
          </p:nvPr>
        </p:nvSpPr>
        <p:spPr>
          <a:noFill/>
          <a:ln/>
          <a:effectLst/>
        </p:spPr>
        <p:txBody>
          <a:bodyPr lIns="90488" tIns="44450" rIns="90488" bIns="44450"/>
          <a:lstStyle/>
          <a:p>
            <a:r>
              <a:rPr lang="en-US"/>
              <a:t>Texture Objects</a:t>
            </a:r>
          </a:p>
        </p:txBody>
      </p:sp>
      <p:sp>
        <p:nvSpPr>
          <p:cNvPr id="589827" name="Rectangle 3"/>
          <p:cNvSpPr>
            <a:spLocks noGrp="1" noChangeArrowheads="1"/>
          </p:cNvSpPr>
          <p:nvPr>
            <p:ph type="body" idx="1"/>
          </p:nvPr>
        </p:nvSpPr>
        <p:spPr>
          <a:noFill/>
          <a:ln/>
        </p:spPr>
        <p:txBody>
          <a:bodyPr lIns="90488" tIns="44450" rIns="90488" bIns="44450"/>
          <a:lstStyle/>
          <a:p>
            <a:r>
              <a:rPr lang="en-US" sz="2800"/>
              <a:t>Like display lists for texture images</a:t>
            </a:r>
          </a:p>
          <a:p>
            <a:pPr lvl="1">
              <a:lnSpc>
                <a:spcPct val="80000"/>
              </a:lnSpc>
              <a:spcBef>
                <a:spcPts val="400"/>
              </a:spcBef>
              <a:spcAft>
                <a:spcPts val="400"/>
              </a:spcAft>
            </a:pPr>
            <a:r>
              <a:rPr lang="en-US" sz="2400"/>
              <a:t>one image per texture object</a:t>
            </a:r>
          </a:p>
          <a:p>
            <a:pPr lvl="1">
              <a:lnSpc>
                <a:spcPct val="100000"/>
              </a:lnSpc>
            </a:pPr>
            <a:r>
              <a:rPr lang="en-US" sz="2400"/>
              <a:t>may be shared by several graphics contexts</a:t>
            </a:r>
          </a:p>
          <a:p>
            <a:r>
              <a:rPr lang="en-US" sz="2800"/>
              <a:t>Generate texture names</a:t>
            </a:r>
          </a:p>
          <a:p>
            <a:pPr lvl="1" algn="ctr">
              <a:lnSpc>
                <a:spcPct val="100000"/>
              </a:lnSpc>
              <a:buFontTx/>
              <a:buNone/>
            </a:pPr>
            <a:r>
              <a:rPr lang="en-US" b="1">
                <a:solidFill>
                  <a:srgbClr val="FFCC00"/>
                </a:solidFill>
                <a:latin typeface="Courier New" pitchFamily="49" charset="0"/>
              </a:rPr>
              <a:t>glGenTextures(</a:t>
            </a:r>
            <a:r>
              <a:rPr lang="en-US" sz="2200" b="1">
                <a:solidFill>
                  <a:srgbClr val="FFCC00"/>
                </a:solidFill>
                <a:latin typeface="Courier New" pitchFamily="49" charset="0"/>
              </a:rPr>
              <a:t> </a:t>
            </a:r>
            <a:r>
              <a:rPr lang="en-US" sz="2400" b="1" i="1">
                <a:solidFill>
                  <a:srgbClr val="FFCC00"/>
                </a:solidFill>
                <a:latin typeface="Courier New" pitchFamily="49" charset="0"/>
              </a:rPr>
              <a:t>n,</a:t>
            </a:r>
            <a:r>
              <a:rPr lang="en-US" sz="2200" b="1" i="1">
                <a:solidFill>
                  <a:srgbClr val="FFCC00"/>
                </a:solidFill>
                <a:latin typeface="Courier New" pitchFamily="49" charset="0"/>
              </a:rPr>
              <a:t> </a:t>
            </a:r>
            <a:r>
              <a:rPr lang="en-US" sz="2400" b="1" i="1">
                <a:solidFill>
                  <a:srgbClr val="FFCC00"/>
                </a:solidFill>
                <a:latin typeface="Courier New" pitchFamily="49" charset="0"/>
              </a:rPr>
              <a:t>*texIds</a:t>
            </a:r>
            <a:r>
              <a:rPr lang="en-US" b="1">
                <a:solidFill>
                  <a:srgbClr val="FFCC00"/>
                </a:solidFill>
                <a:latin typeface="Courier New" pitchFamily="49" charset="0"/>
              </a:rPr>
              <a:t> );</a:t>
            </a:r>
            <a:endParaRPr lang="en-US" sz="240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C2285AD-EB8A-43F4-ACFF-DEC4C143C342}" type="slidenum">
              <a:rPr lang="en-US"/>
              <a:pPr/>
              <a:t>104</a:t>
            </a:fld>
            <a:endParaRPr lang="en-US"/>
          </a:p>
        </p:txBody>
      </p:sp>
      <p:sp>
        <p:nvSpPr>
          <p:cNvPr id="591874" name="Rectangle 2"/>
          <p:cNvSpPr>
            <a:spLocks noGrp="1" noChangeArrowheads="1"/>
          </p:cNvSpPr>
          <p:nvPr>
            <p:ph type="title"/>
          </p:nvPr>
        </p:nvSpPr>
        <p:spPr/>
        <p:txBody>
          <a:bodyPr/>
          <a:lstStyle/>
          <a:p>
            <a:r>
              <a:rPr lang="en-US"/>
              <a:t>Texture Objects (cont.)</a:t>
            </a:r>
          </a:p>
        </p:txBody>
      </p:sp>
      <p:sp>
        <p:nvSpPr>
          <p:cNvPr id="591875" name="Rectangle 3"/>
          <p:cNvSpPr>
            <a:spLocks noGrp="1" noChangeArrowheads="1"/>
          </p:cNvSpPr>
          <p:nvPr>
            <p:ph type="body" idx="1"/>
          </p:nvPr>
        </p:nvSpPr>
        <p:spPr/>
        <p:txBody>
          <a:bodyPr/>
          <a:lstStyle/>
          <a:p>
            <a:r>
              <a:rPr lang="en-US" sz="2800"/>
              <a:t>Create texture objects with texture data and state</a:t>
            </a:r>
          </a:p>
          <a:p>
            <a:pPr lvl="1">
              <a:lnSpc>
                <a:spcPct val="100000"/>
              </a:lnSpc>
              <a:buFontTx/>
              <a:buNone/>
            </a:pPr>
            <a:r>
              <a:rPr lang="en-US" b="1">
                <a:solidFill>
                  <a:srgbClr val="FFCC00"/>
                </a:solidFill>
                <a:latin typeface="Courier New" pitchFamily="49" charset="0"/>
              </a:rPr>
              <a:t>glBindTexture( </a:t>
            </a:r>
            <a:r>
              <a:rPr lang="en-US" sz="2400" b="1" i="1">
                <a:solidFill>
                  <a:srgbClr val="FFCC00"/>
                </a:solidFill>
                <a:latin typeface="Courier New" pitchFamily="49" charset="0"/>
              </a:rPr>
              <a:t>target, id</a:t>
            </a:r>
            <a:r>
              <a:rPr lang="en-US" b="1">
                <a:solidFill>
                  <a:srgbClr val="FFCC00"/>
                </a:solidFill>
                <a:latin typeface="Courier New" pitchFamily="49" charset="0"/>
              </a:rPr>
              <a:t> );</a:t>
            </a:r>
            <a:endParaRPr lang="en-US">
              <a:latin typeface="Courier New" pitchFamily="49" charset="0"/>
            </a:endParaRPr>
          </a:p>
          <a:p>
            <a:r>
              <a:rPr lang="en-US" sz="2800"/>
              <a:t>Bind textures before using</a:t>
            </a:r>
          </a:p>
          <a:p>
            <a:pPr lvl="1">
              <a:lnSpc>
                <a:spcPct val="100000"/>
              </a:lnSpc>
              <a:buFontTx/>
              <a:buNone/>
            </a:pPr>
            <a:r>
              <a:rPr lang="en-US" b="1">
                <a:solidFill>
                  <a:srgbClr val="FFCC00"/>
                </a:solidFill>
                <a:latin typeface="Courier New" pitchFamily="49" charset="0"/>
              </a:rPr>
              <a:t>glBindTexture( </a:t>
            </a:r>
            <a:r>
              <a:rPr lang="en-US" sz="2400" b="1" i="1">
                <a:solidFill>
                  <a:srgbClr val="FFCC00"/>
                </a:solidFill>
                <a:latin typeface="Courier New" pitchFamily="49" charset="0"/>
              </a:rPr>
              <a:t>target, id</a:t>
            </a:r>
            <a:r>
              <a:rPr lang="en-US" b="1">
                <a:solidFill>
                  <a:srgbClr val="FFCC00"/>
                </a:solidFill>
                <a:latin typeface="Courier New" pitchFamily="49" charset="0"/>
              </a:rPr>
              <a:t> );</a:t>
            </a:r>
            <a:endParaRPr lang="en-US" b="1">
              <a:latin typeface="Courier New" pitchFamily="49" charset="0"/>
            </a:endParaRPr>
          </a:p>
          <a:p>
            <a:endParaRPr lang="en-US"/>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4A6586A3-E6A7-4DCB-ACC5-F8DABEC76732}" type="slidenum">
              <a:rPr lang="en-US"/>
              <a:pPr/>
              <a:t>105</a:t>
            </a:fld>
            <a:endParaRPr lang="en-US"/>
          </a:p>
        </p:txBody>
      </p:sp>
      <p:sp>
        <p:nvSpPr>
          <p:cNvPr id="592899" name="Rectangle 3"/>
          <p:cNvSpPr>
            <a:spLocks noGrp="1" noChangeArrowheads="1"/>
          </p:cNvSpPr>
          <p:nvPr>
            <p:ph type="body" idx="1"/>
          </p:nvPr>
        </p:nvSpPr>
        <p:spPr>
          <a:xfrm>
            <a:off x="647700" y="2438400"/>
            <a:ext cx="8153400" cy="4191000"/>
          </a:xfrm>
          <a:noFill/>
          <a:ln/>
        </p:spPr>
        <p:txBody>
          <a:bodyPr lIns="90488" tIns="44450" rIns="90488" bIns="44450"/>
          <a:lstStyle/>
          <a:p>
            <a:r>
              <a:rPr lang="en-US"/>
              <a:t>Define a texture image from an array of </a:t>
            </a:r>
            <a:br>
              <a:rPr lang="en-US"/>
            </a:br>
            <a:r>
              <a:rPr lang="en-US"/>
              <a:t>   texels in CPU memory</a:t>
            </a:r>
          </a:p>
          <a:p>
            <a:pPr>
              <a:buFontTx/>
              <a:buNone/>
            </a:pPr>
            <a:r>
              <a:rPr lang="en-US" sz="2600">
                <a:solidFill>
                  <a:srgbClr val="FFCC00"/>
                </a:solidFill>
                <a:effectLst>
                  <a:outerShdw blurRad="38100" dist="38100" dir="2700000" algn="tl">
                    <a:srgbClr val="FFFFFF"/>
                  </a:outerShdw>
                </a:effectLst>
                <a:latin typeface="Courier New" pitchFamily="49" charset="0"/>
              </a:rPr>
              <a:t>glTexImage2D( </a:t>
            </a:r>
            <a:r>
              <a:rPr lang="en-US" sz="2400" i="1">
                <a:solidFill>
                  <a:srgbClr val="FFCC00"/>
                </a:solidFill>
                <a:effectLst>
                  <a:outerShdw blurRad="38100" dist="38100" dir="2700000" algn="tl">
                    <a:srgbClr val="FFFFFF"/>
                  </a:outerShdw>
                </a:effectLst>
                <a:latin typeface="Courier New" pitchFamily="49" charset="0"/>
              </a:rPr>
              <a:t>target, level, components,</a:t>
            </a:r>
            <a:br>
              <a:rPr lang="en-US" sz="2400" i="1">
                <a:solidFill>
                  <a:srgbClr val="FFCC00"/>
                </a:solidFill>
                <a:effectLst>
                  <a:outerShdw blurRad="38100" dist="38100" dir="2700000" algn="tl">
                    <a:srgbClr val="FFFFFF"/>
                  </a:outerShdw>
                </a:effectLst>
                <a:latin typeface="Courier New" pitchFamily="49" charset="0"/>
              </a:rPr>
            </a:br>
            <a:r>
              <a:rPr lang="en-US" sz="2400" i="1">
                <a:solidFill>
                  <a:srgbClr val="FFCC00"/>
                </a:solidFill>
                <a:effectLst>
                  <a:outerShdw blurRad="38100" dist="38100" dir="2700000" algn="tl">
                    <a:srgbClr val="FFFFFF"/>
                  </a:outerShdw>
                </a:effectLst>
                <a:latin typeface="Courier New" pitchFamily="49" charset="0"/>
              </a:rPr>
              <a:t>   w, h, border, format, type, *texels</a:t>
            </a:r>
            <a:r>
              <a:rPr lang="en-US" sz="2600">
                <a:solidFill>
                  <a:srgbClr val="FFCC00"/>
                </a:solidFill>
                <a:effectLst>
                  <a:outerShdw blurRad="38100" dist="38100" dir="2700000" algn="tl">
                    <a:srgbClr val="FFFFFF"/>
                  </a:outerShdw>
                </a:effectLst>
                <a:latin typeface="Courier New" pitchFamily="49" charset="0"/>
              </a:rPr>
              <a:t> );</a:t>
            </a:r>
            <a:endParaRPr lang="en-US" sz="2800">
              <a:latin typeface="Courier New" pitchFamily="49" charset="0"/>
            </a:endParaRPr>
          </a:p>
          <a:p>
            <a:pPr lvl="1">
              <a:lnSpc>
                <a:spcPct val="100000"/>
              </a:lnSpc>
            </a:pPr>
            <a:r>
              <a:rPr lang="en-US"/>
              <a:t>dimensions of image must be powers of 2</a:t>
            </a:r>
          </a:p>
          <a:p>
            <a:r>
              <a:rPr lang="en-US"/>
              <a:t>Texel colors are processed by pixel pipeline</a:t>
            </a:r>
          </a:p>
          <a:p>
            <a:pPr lvl="1">
              <a:lnSpc>
                <a:spcPct val="100000"/>
              </a:lnSpc>
            </a:pPr>
            <a:r>
              <a:rPr lang="en-US"/>
              <a:t>pixel scales, biases and lookups can be</a:t>
            </a:r>
            <a:br>
              <a:rPr lang="en-US"/>
            </a:br>
            <a:r>
              <a:rPr lang="en-US"/>
              <a:t>done</a:t>
            </a:r>
          </a:p>
        </p:txBody>
      </p:sp>
      <p:sp>
        <p:nvSpPr>
          <p:cNvPr id="592938" name="Rectangle 42"/>
          <p:cNvSpPr>
            <a:spLocks noGrp="1" noChangeArrowheads="1"/>
          </p:cNvSpPr>
          <p:nvPr>
            <p:ph type="title"/>
          </p:nvPr>
        </p:nvSpPr>
        <p:spPr/>
        <p:txBody>
          <a:bodyPr/>
          <a:lstStyle/>
          <a:p>
            <a:r>
              <a:rPr lang="en-US"/>
              <a:t>Specify Texture</a:t>
            </a:r>
            <a:br>
              <a:rPr lang="en-US"/>
            </a:br>
            <a:r>
              <a:rPr lang="en-US"/>
              <a:t>Image</a:t>
            </a:r>
          </a:p>
        </p:txBody>
      </p:sp>
      <p:grpSp>
        <p:nvGrpSpPr>
          <p:cNvPr id="592963" name="Group 67"/>
          <p:cNvGrpSpPr>
            <a:grpSpLocks/>
          </p:cNvGrpSpPr>
          <p:nvPr/>
        </p:nvGrpSpPr>
        <p:grpSpPr bwMode="auto">
          <a:xfrm>
            <a:off x="3932238" y="501650"/>
            <a:ext cx="3825875" cy="1106488"/>
            <a:chOff x="2477" y="316"/>
            <a:chExt cx="2410" cy="697"/>
          </a:xfrm>
        </p:grpSpPr>
        <p:sp>
          <p:nvSpPr>
            <p:cNvPr id="592940" name="Text Box 44"/>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592941" name="Text Box 45"/>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592942" name="Text Box 46"/>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592943" name="Text Box 47"/>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592944" name="Text Box 48"/>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592945" name="Text Box 49"/>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592946" name="Text Box 50"/>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592947" name="Text Box 51"/>
            <p:cNvSpPr txBox="1">
              <a:spLocks noChangeArrowheads="1"/>
            </p:cNvSpPr>
            <p:nvPr/>
          </p:nvSpPr>
          <p:spPr bwMode="auto">
            <a:xfrm>
              <a:off x="2923" y="853"/>
              <a:ext cx="307"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592948" name="Text Box 52"/>
            <p:cNvSpPr txBox="1">
              <a:spLocks noChangeArrowheads="1"/>
            </p:cNvSpPr>
            <p:nvPr/>
          </p:nvSpPr>
          <p:spPr bwMode="auto">
            <a:xfrm>
              <a:off x="3316" y="708"/>
              <a:ext cx="410"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592949" name="AutoShape 53"/>
            <p:cNvCxnSpPr>
              <a:cxnSpLocks noChangeShapeType="1"/>
              <a:stCxn id="592940" idx="3"/>
              <a:endCxn id="592941"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592950" name="AutoShape 54"/>
            <p:cNvCxnSpPr>
              <a:cxnSpLocks noChangeShapeType="1"/>
              <a:stCxn id="592940" idx="3"/>
              <a:endCxn id="592942"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592951" name="AutoShape 55"/>
            <p:cNvCxnSpPr>
              <a:cxnSpLocks noChangeShapeType="1"/>
              <a:stCxn id="592940" idx="3"/>
              <a:endCxn id="592947"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592952" name="AutoShape 56"/>
            <p:cNvCxnSpPr>
              <a:cxnSpLocks noChangeShapeType="1"/>
              <a:stCxn id="592940" idx="0"/>
              <a:endCxn id="592943"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592953" name="AutoShape 57"/>
            <p:cNvCxnSpPr>
              <a:cxnSpLocks noChangeShapeType="1"/>
              <a:stCxn id="592941" idx="0"/>
              <a:endCxn id="592942"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592954" name="AutoShape 58"/>
            <p:cNvCxnSpPr>
              <a:cxnSpLocks noChangeShapeType="1"/>
              <a:stCxn id="592941" idx="2"/>
              <a:endCxn id="592947"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592955" name="AutoShape 59"/>
            <p:cNvCxnSpPr>
              <a:cxnSpLocks noChangeShapeType="1"/>
              <a:stCxn id="592942" idx="3"/>
              <a:endCxn id="592943"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592956" name="AutoShape 60"/>
            <p:cNvCxnSpPr>
              <a:cxnSpLocks noChangeShapeType="1"/>
              <a:stCxn id="592947" idx="3"/>
              <a:endCxn id="592948"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592957" name="AutoShape 61"/>
            <p:cNvCxnSpPr>
              <a:cxnSpLocks noChangeShapeType="1"/>
              <a:stCxn id="592947" idx="3"/>
              <a:endCxn id="592944"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592958" name="AutoShape 62"/>
            <p:cNvCxnSpPr>
              <a:cxnSpLocks noChangeShapeType="1"/>
              <a:stCxn id="592945" idx="3"/>
              <a:endCxn id="592946"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592959" name="AutoShape 63"/>
            <p:cNvCxnSpPr>
              <a:cxnSpLocks noChangeShapeType="1"/>
              <a:stCxn id="592944" idx="3"/>
              <a:endCxn id="592945"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592960" name="AutoShape 64"/>
            <p:cNvCxnSpPr>
              <a:cxnSpLocks noChangeShapeType="1"/>
              <a:stCxn id="592948" idx="3"/>
              <a:endCxn id="592944"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592961" name="AutoShape 65"/>
            <p:cNvCxnSpPr>
              <a:cxnSpLocks noChangeShapeType="1"/>
              <a:stCxn id="592943" idx="3"/>
              <a:endCxn id="592944"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592962" name="AutoShape 66"/>
            <p:cNvCxnSpPr>
              <a:cxnSpLocks noChangeShapeType="1"/>
              <a:stCxn id="592946" idx="2"/>
              <a:endCxn id="592947"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098268F-81E8-4217-B002-595D43432684}" type="slidenum">
              <a:rPr lang="en-US"/>
              <a:pPr/>
              <a:t>106</a:t>
            </a:fld>
            <a:endParaRPr lang="en-US"/>
          </a:p>
        </p:txBody>
      </p:sp>
      <p:sp>
        <p:nvSpPr>
          <p:cNvPr id="594946" name="Rectangle 2"/>
          <p:cNvSpPr>
            <a:spLocks noGrp="1" noChangeArrowheads="1"/>
          </p:cNvSpPr>
          <p:nvPr>
            <p:ph type="title"/>
          </p:nvPr>
        </p:nvSpPr>
        <p:spPr>
          <a:noFill/>
          <a:ln/>
          <a:effectLst/>
        </p:spPr>
        <p:txBody>
          <a:bodyPr lIns="90488" tIns="44450" rIns="90488" bIns="44450"/>
          <a:lstStyle/>
          <a:p>
            <a:r>
              <a:rPr lang="en-US"/>
              <a:t>Converting A Texture Image</a:t>
            </a:r>
          </a:p>
        </p:txBody>
      </p:sp>
      <p:sp>
        <p:nvSpPr>
          <p:cNvPr id="594947" name="Rectangle 3"/>
          <p:cNvSpPr>
            <a:spLocks noGrp="1" noChangeArrowheads="1"/>
          </p:cNvSpPr>
          <p:nvPr>
            <p:ph type="body" idx="1"/>
          </p:nvPr>
        </p:nvSpPr>
        <p:spPr>
          <a:xfrm>
            <a:off x="685800" y="1981200"/>
            <a:ext cx="8153400" cy="4191000"/>
          </a:xfrm>
          <a:noFill/>
          <a:ln/>
        </p:spPr>
        <p:txBody>
          <a:bodyPr lIns="90488" tIns="44450" rIns="90488" bIns="44450"/>
          <a:lstStyle/>
          <a:p>
            <a:r>
              <a:rPr lang="en-US" sz="2800"/>
              <a:t>If dimensions of image are not power of 2</a:t>
            </a:r>
            <a:endParaRPr lang="en-US"/>
          </a:p>
          <a:p>
            <a:pPr algn="ctr">
              <a:buFontTx/>
              <a:buNone/>
            </a:pPr>
            <a:r>
              <a:rPr lang="en-US" sz="2600">
                <a:solidFill>
                  <a:srgbClr val="FFCC00"/>
                </a:solidFill>
                <a:effectLst>
                  <a:outerShdw blurRad="38100" dist="38100" dir="2700000" algn="tl">
                    <a:srgbClr val="FFFFFF"/>
                  </a:outerShdw>
                </a:effectLst>
                <a:latin typeface="Courier New" pitchFamily="49" charset="0"/>
              </a:rPr>
              <a:t>gluScaleImage( </a:t>
            </a:r>
            <a:r>
              <a:rPr lang="en-US" sz="2400" i="1">
                <a:solidFill>
                  <a:srgbClr val="FFCC00"/>
                </a:solidFill>
                <a:effectLst>
                  <a:outerShdw blurRad="38100" dist="38100" dir="2700000" algn="tl">
                    <a:srgbClr val="FFFFFF"/>
                  </a:outerShdw>
                </a:effectLst>
                <a:latin typeface="Courier New" pitchFamily="49" charset="0"/>
              </a:rPr>
              <a:t>format, w_in, h_in,</a:t>
            </a:r>
            <a:br>
              <a:rPr lang="en-US" sz="2400" i="1">
                <a:solidFill>
                  <a:srgbClr val="FFCC00"/>
                </a:solidFill>
                <a:effectLst>
                  <a:outerShdw blurRad="38100" dist="38100" dir="2700000" algn="tl">
                    <a:srgbClr val="FFFFFF"/>
                  </a:outerShdw>
                </a:effectLst>
                <a:latin typeface="Courier New" pitchFamily="49" charset="0"/>
              </a:rPr>
            </a:br>
            <a:r>
              <a:rPr lang="en-US" sz="2400" i="1">
                <a:solidFill>
                  <a:srgbClr val="FFCC00"/>
                </a:solidFill>
                <a:effectLst>
                  <a:outerShdw blurRad="38100" dist="38100" dir="2700000" algn="tl">
                    <a:srgbClr val="FFFFFF"/>
                  </a:outerShdw>
                </a:effectLst>
                <a:latin typeface="Courier New" pitchFamily="49" charset="0"/>
              </a:rPr>
              <a:t>   type_in, *data_in, w_out, h_out,</a:t>
            </a:r>
            <a:br>
              <a:rPr lang="en-US" sz="2400" i="1">
                <a:solidFill>
                  <a:srgbClr val="FFCC00"/>
                </a:solidFill>
                <a:effectLst>
                  <a:outerShdw blurRad="38100" dist="38100" dir="2700000" algn="tl">
                    <a:srgbClr val="FFFFFF"/>
                  </a:outerShdw>
                </a:effectLst>
                <a:latin typeface="Courier New" pitchFamily="49" charset="0"/>
              </a:rPr>
            </a:br>
            <a:r>
              <a:rPr lang="en-US" sz="2400" i="1">
                <a:solidFill>
                  <a:srgbClr val="FFCC00"/>
                </a:solidFill>
                <a:effectLst>
                  <a:outerShdw blurRad="38100" dist="38100" dir="2700000" algn="tl">
                    <a:srgbClr val="FFFFFF"/>
                  </a:outerShdw>
                </a:effectLst>
                <a:latin typeface="Courier New" pitchFamily="49" charset="0"/>
              </a:rPr>
              <a:t>   type_out, *data_out</a:t>
            </a:r>
            <a:r>
              <a:rPr lang="en-US" sz="2600">
                <a:solidFill>
                  <a:srgbClr val="FFCC00"/>
                </a:solidFill>
                <a:effectLst>
                  <a:outerShdw blurRad="38100" dist="38100" dir="2700000" algn="tl">
                    <a:srgbClr val="FFFFFF"/>
                  </a:outerShdw>
                </a:effectLst>
                <a:latin typeface="Courier New" pitchFamily="49" charset="0"/>
              </a:rPr>
              <a:t> );</a:t>
            </a:r>
            <a:endParaRPr lang="en-US" sz="2800">
              <a:solidFill>
                <a:srgbClr val="FFCC00"/>
              </a:solidFill>
              <a:effectLst>
                <a:outerShdw blurRad="38100" dist="38100" dir="2700000" algn="tl">
                  <a:srgbClr val="FFFFFF"/>
                </a:outerShdw>
              </a:effectLst>
              <a:latin typeface="Courier New" pitchFamily="49" charset="0"/>
            </a:endParaRPr>
          </a:p>
          <a:p>
            <a:pPr lvl="1"/>
            <a:r>
              <a:rPr lang="en-US"/>
              <a:t>*_in</a:t>
            </a:r>
            <a:r>
              <a:rPr lang="en-US" b="1" i="1"/>
              <a:t> is for source image</a:t>
            </a:r>
          </a:p>
          <a:p>
            <a:pPr lvl="1"/>
            <a:r>
              <a:rPr lang="en-US"/>
              <a:t>*_out</a:t>
            </a:r>
            <a:r>
              <a:rPr lang="en-US" b="1" i="1"/>
              <a:t> is for destination image</a:t>
            </a:r>
          </a:p>
          <a:p>
            <a:r>
              <a:rPr lang="en-US" sz="2800"/>
              <a:t>Image interpolated and filtered during scaling</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3418327-93E3-4BD8-B8F6-8F3D8B34CA1A}" type="slidenum">
              <a:rPr lang="en-US"/>
              <a:pPr/>
              <a:t>107</a:t>
            </a:fld>
            <a:endParaRPr lang="en-US"/>
          </a:p>
        </p:txBody>
      </p:sp>
      <p:sp>
        <p:nvSpPr>
          <p:cNvPr id="596994" name="Rectangle 2"/>
          <p:cNvSpPr>
            <a:spLocks noGrp="1" noChangeArrowheads="1"/>
          </p:cNvSpPr>
          <p:nvPr>
            <p:ph type="title"/>
          </p:nvPr>
        </p:nvSpPr>
        <p:spPr>
          <a:noFill/>
          <a:ln/>
          <a:effectLst/>
        </p:spPr>
        <p:txBody>
          <a:bodyPr lIns="90488" tIns="44450" rIns="90488" bIns="44450" anchor="b"/>
          <a:lstStyle/>
          <a:p>
            <a:r>
              <a:rPr lang="en-US"/>
              <a:t>Specifying a Texture:</a:t>
            </a:r>
            <a:br>
              <a:rPr lang="en-US"/>
            </a:br>
            <a:r>
              <a:rPr lang="en-US"/>
              <a:t>Other Methods</a:t>
            </a:r>
          </a:p>
        </p:txBody>
      </p:sp>
      <p:sp>
        <p:nvSpPr>
          <p:cNvPr id="596995" name="Rectangle 3"/>
          <p:cNvSpPr>
            <a:spLocks noGrp="1" noChangeArrowheads="1"/>
          </p:cNvSpPr>
          <p:nvPr>
            <p:ph type="body" idx="1"/>
          </p:nvPr>
        </p:nvSpPr>
        <p:spPr>
          <a:noFill/>
          <a:ln/>
        </p:spPr>
        <p:txBody>
          <a:bodyPr lIns="90488" tIns="44450" rIns="90488" bIns="44450"/>
          <a:lstStyle/>
          <a:p>
            <a:r>
              <a:rPr lang="en-US" sz="2800"/>
              <a:t>Use frame buffer as source of texture image</a:t>
            </a:r>
          </a:p>
          <a:p>
            <a:pPr lvl="1">
              <a:buClr>
                <a:schemeClr val="hlink"/>
              </a:buClr>
              <a:buSzPct val="75000"/>
            </a:pPr>
            <a:r>
              <a:rPr lang="en-US" sz="2400"/>
              <a:t>uses current buffer as</a:t>
            </a:r>
            <a:r>
              <a:rPr lang="en-US" sz="2400">
                <a:latin typeface="Courier New" pitchFamily="49" charset="0"/>
              </a:rPr>
              <a:t> </a:t>
            </a:r>
            <a:r>
              <a:rPr lang="en-US" sz="2400"/>
              <a:t>source image</a:t>
            </a:r>
            <a:endParaRPr lang="en-US" sz="2400">
              <a:latin typeface="Courier New" pitchFamily="49" charset="0"/>
            </a:endParaRPr>
          </a:p>
          <a:p>
            <a:pPr lvl="1" algn="ctr">
              <a:buFontTx/>
              <a:buNone/>
            </a:pPr>
            <a:r>
              <a:rPr lang="en-US" b="1">
                <a:solidFill>
                  <a:srgbClr val="FFCC00"/>
                </a:solidFill>
                <a:effectLst>
                  <a:outerShdw blurRad="38100" dist="38100" dir="2700000" algn="tl">
                    <a:srgbClr val="FFFFFF"/>
                  </a:outerShdw>
                </a:effectLst>
                <a:latin typeface="Courier New" pitchFamily="49" charset="0"/>
              </a:rPr>
              <a:t>glCopyTexImage2D(...)</a:t>
            </a:r>
            <a:endParaRPr lang="en-US">
              <a:solidFill>
                <a:srgbClr val="FFCC00"/>
              </a:solidFill>
              <a:effectLst>
                <a:outerShdw blurRad="38100" dist="38100" dir="2700000" algn="tl">
                  <a:srgbClr val="FFFFFF"/>
                </a:outerShdw>
              </a:effectLst>
              <a:latin typeface="Courier New" pitchFamily="49" charset="0"/>
            </a:endParaRPr>
          </a:p>
          <a:p>
            <a:pPr lvl="1" algn="ctr">
              <a:buFontTx/>
              <a:buNone/>
            </a:pPr>
            <a:r>
              <a:rPr lang="en-US" b="1">
                <a:solidFill>
                  <a:srgbClr val="FFCC00"/>
                </a:solidFill>
                <a:effectLst>
                  <a:outerShdw blurRad="38100" dist="38100" dir="2700000" algn="tl">
                    <a:srgbClr val="FFFFFF"/>
                  </a:outerShdw>
                </a:effectLst>
                <a:latin typeface="Courier New" pitchFamily="49" charset="0"/>
              </a:rPr>
              <a:t>glCopyTexImage1D(...)</a:t>
            </a:r>
            <a:endParaRPr lang="en-US" sz="2400">
              <a:latin typeface="Courier New" pitchFamily="49" charset="0"/>
            </a:endParaRPr>
          </a:p>
          <a:p>
            <a:r>
              <a:rPr lang="en-US" sz="2800"/>
              <a:t>Modify part of a defined texture</a:t>
            </a:r>
            <a:endParaRPr lang="en-US"/>
          </a:p>
          <a:p>
            <a:pPr lvl="1" algn="ctr">
              <a:buFontTx/>
              <a:buNone/>
            </a:pPr>
            <a:r>
              <a:rPr lang="en-US" b="1">
                <a:solidFill>
                  <a:srgbClr val="FFCC00"/>
                </a:solidFill>
                <a:effectLst>
                  <a:outerShdw blurRad="38100" dist="38100" dir="2700000" algn="tl">
                    <a:srgbClr val="FFFFFF"/>
                  </a:outerShdw>
                </a:effectLst>
                <a:latin typeface="Courier New" pitchFamily="49" charset="0"/>
              </a:rPr>
              <a:t>glTexSubImage2D(...)</a:t>
            </a:r>
            <a:endParaRPr lang="en-US">
              <a:solidFill>
                <a:srgbClr val="FFCC00"/>
              </a:solidFill>
              <a:effectLst>
                <a:outerShdw blurRad="38100" dist="38100" dir="2700000" algn="tl">
                  <a:srgbClr val="FFFFFF"/>
                </a:outerShdw>
              </a:effectLst>
              <a:latin typeface="Courier New" pitchFamily="49" charset="0"/>
            </a:endParaRPr>
          </a:p>
          <a:p>
            <a:pPr lvl="1" algn="ctr">
              <a:buFontTx/>
              <a:buNone/>
            </a:pPr>
            <a:r>
              <a:rPr lang="en-US" b="1">
                <a:solidFill>
                  <a:srgbClr val="FFCC00"/>
                </a:solidFill>
                <a:effectLst>
                  <a:outerShdw blurRad="38100" dist="38100" dir="2700000" algn="tl">
                    <a:srgbClr val="FFFFFF"/>
                  </a:outerShdw>
                </a:effectLst>
                <a:latin typeface="Courier New" pitchFamily="49" charset="0"/>
              </a:rPr>
              <a:t>glTexSubImage1D(...)</a:t>
            </a:r>
            <a:endParaRPr lang="en-US" sz="2400" b="1">
              <a:latin typeface="Courier New" pitchFamily="49" charset="0"/>
            </a:endParaRPr>
          </a:p>
          <a:p>
            <a:r>
              <a:rPr lang="en-US" sz="2800"/>
              <a:t>Do both with </a:t>
            </a:r>
            <a:r>
              <a:rPr lang="en-US" sz="2600" i="1">
                <a:solidFill>
                  <a:srgbClr val="FFCC00"/>
                </a:solidFill>
                <a:effectLst>
                  <a:outerShdw blurRad="38100" dist="38100" dir="2700000" algn="tl">
                    <a:srgbClr val="FFFFFF"/>
                  </a:outerShdw>
                </a:effectLst>
                <a:latin typeface="Courier New" pitchFamily="49" charset="0"/>
              </a:rPr>
              <a:t>glCopyTexSubImage2D(...)</a:t>
            </a:r>
            <a:r>
              <a:rPr lang="en-US" sz="2400"/>
              <a:t>, etc.</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3"/>
          <p:cNvSpPr>
            <a:spLocks noGrp="1"/>
          </p:cNvSpPr>
          <p:nvPr>
            <p:ph type="sldNum" sz="quarter" idx="10"/>
          </p:nvPr>
        </p:nvSpPr>
        <p:spPr/>
        <p:txBody>
          <a:bodyPr/>
          <a:lstStyle/>
          <a:p>
            <a:fld id="{6C400A03-B9AF-4735-970E-F8C1C6C226A5}" type="slidenum">
              <a:rPr lang="en-US"/>
              <a:pPr/>
              <a:t>108</a:t>
            </a:fld>
            <a:endParaRPr lang="en-US"/>
          </a:p>
        </p:txBody>
      </p:sp>
      <p:sp>
        <p:nvSpPr>
          <p:cNvPr id="599147" name="Rectangle 107"/>
          <p:cNvSpPr>
            <a:spLocks noGrp="1" noChangeArrowheads="1"/>
          </p:cNvSpPr>
          <p:nvPr>
            <p:ph type="body" idx="1"/>
          </p:nvPr>
        </p:nvSpPr>
        <p:spPr/>
        <p:txBody>
          <a:bodyPr/>
          <a:lstStyle/>
          <a:p>
            <a:r>
              <a:rPr lang="en-US" sz="2800"/>
              <a:t>Based on parametric texture coordinates</a:t>
            </a:r>
          </a:p>
          <a:p>
            <a:r>
              <a:rPr lang="en-US" sz="2800">
                <a:solidFill>
                  <a:srgbClr val="FFCC00"/>
                </a:solidFill>
                <a:effectLst>
                  <a:outerShdw blurRad="38100" dist="38100" dir="2700000" algn="tl">
                    <a:srgbClr val="FFFFFF"/>
                  </a:outerShdw>
                </a:effectLst>
                <a:latin typeface="Courier New" pitchFamily="49" charset="0"/>
              </a:rPr>
              <a:t>glTexCoord*()</a:t>
            </a:r>
            <a:r>
              <a:rPr lang="en-US" sz="2800"/>
              <a:t> specified at each vertex</a:t>
            </a:r>
          </a:p>
          <a:p>
            <a:endParaRPr lang="en-US"/>
          </a:p>
        </p:txBody>
      </p:sp>
      <p:grpSp>
        <p:nvGrpSpPr>
          <p:cNvPr id="599042" name="Group 2"/>
          <p:cNvGrpSpPr>
            <a:grpSpLocks/>
          </p:cNvGrpSpPr>
          <p:nvPr/>
        </p:nvGrpSpPr>
        <p:grpSpPr bwMode="auto">
          <a:xfrm>
            <a:off x="1377950" y="4052888"/>
            <a:ext cx="1811338" cy="1804987"/>
            <a:chOff x="868" y="2553"/>
            <a:chExt cx="1141" cy="1137"/>
          </a:xfrm>
        </p:grpSpPr>
        <p:sp>
          <p:nvSpPr>
            <p:cNvPr id="599043" name="Rectangle 3"/>
            <p:cNvSpPr>
              <a:spLocks noChangeArrowheads="1"/>
            </p:cNvSpPr>
            <p:nvPr/>
          </p:nvSpPr>
          <p:spPr bwMode="auto">
            <a:xfrm>
              <a:off x="868" y="3124"/>
              <a:ext cx="566" cy="566"/>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599044" name="Rectangle 4"/>
            <p:cNvSpPr>
              <a:spLocks noChangeArrowheads="1"/>
            </p:cNvSpPr>
            <p:nvPr/>
          </p:nvSpPr>
          <p:spPr bwMode="auto">
            <a:xfrm>
              <a:off x="1446" y="3126"/>
              <a:ext cx="563" cy="56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599045" name="Rectangle 5"/>
            <p:cNvSpPr>
              <a:spLocks noChangeArrowheads="1"/>
            </p:cNvSpPr>
            <p:nvPr/>
          </p:nvSpPr>
          <p:spPr bwMode="auto">
            <a:xfrm>
              <a:off x="870" y="2553"/>
              <a:ext cx="1139" cy="561"/>
            </a:xfrm>
            <a:prstGeom prst="rect">
              <a:avLst/>
            </a:prstGeom>
            <a:solidFill>
              <a:schemeClr val="tx2"/>
            </a:solidFill>
            <a:ln w="12700">
              <a:solidFill>
                <a:schemeClr val="tx1"/>
              </a:solidFill>
              <a:miter lim="800000"/>
              <a:headEnd/>
              <a:tailEnd/>
            </a:ln>
            <a:effectLst/>
          </p:spPr>
          <p:txBody>
            <a:bodyPr wrap="none" anchor="ctr"/>
            <a:lstStyle/>
            <a:p>
              <a:endParaRPr lang="en-US"/>
            </a:p>
          </p:txBody>
        </p:sp>
      </p:grpSp>
      <p:sp>
        <p:nvSpPr>
          <p:cNvPr id="599047" name="Rectangle 7"/>
          <p:cNvSpPr>
            <a:spLocks noChangeArrowheads="1"/>
          </p:cNvSpPr>
          <p:nvPr/>
        </p:nvSpPr>
        <p:spPr bwMode="auto">
          <a:xfrm>
            <a:off x="1377950" y="4044950"/>
            <a:ext cx="1816100" cy="1816100"/>
          </a:xfrm>
          <a:prstGeom prst="rect">
            <a:avLst/>
          </a:prstGeom>
          <a:noFill/>
          <a:ln w="12700">
            <a:solidFill>
              <a:schemeClr val="tx1"/>
            </a:solidFill>
            <a:miter lim="800000"/>
            <a:headEnd/>
            <a:tailEnd/>
          </a:ln>
          <a:effectLst/>
        </p:spPr>
        <p:txBody>
          <a:bodyPr wrap="none" anchor="ctr"/>
          <a:lstStyle/>
          <a:p>
            <a:endParaRPr lang="en-US"/>
          </a:p>
        </p:txBody>
      </p:sp>
      <p:sp>
        <p:nvSpPr>
          <p:cNvPr id="599048" name="Line 8"/>
          <p:cNvSpPr>
            <a:spLocks noChangeShapeType="1"/>
          </p:cNvSpPr>
          <p:nvPr/>
        </p:nvSpPr>
        <p:spPr bwMode="auto">
          <a:xfrm>
            <a:off x="1371600" y="3581400"/>
            <a:ext cx="0" cy="2286000"/>
          </a:xfrm>
          <a:prstGeom prst="line">
            <a:avLst/>
          </a:prstGeom>
          <a:noFill/>
          <a:ln w="25400">
            <a:solidFill>
              <a:schemeClr val="tx1"/>
            </a:solidFill>
            <a:round/>
            <a:headEnd type="stealth" w="med" len="med"/>
            <a:tailEnd type="none" w="sm" len="sm"/>
          </a:ln>
          <a:effectLst/>
        </p:spPr>
        <p:txBody>
          <a:bodyPr wrap="none" anchor="ctr"/>
          <a:lstStyle/>
          <a:p>
            <a:endParaRPr lang="en-US"/>
          </a:p>
        </p:txBody>
      </p:sp>
      <p:sp>
        <p:nvSpPr>
          <p:cNvPr id="599049" name="Line 9"/>
          <p:cNvSpPr>
            <a:spLocks noChangeShapeType="1"/>
          </p:cNvSpPr>
          <p:nvPr/>
        </p:nvSpPr>
        <p:spPr bwMode="auto">
          <a:xfrm>
            <a:off x="1371600" y="5867400"/>
            <a:ext cx="2362200" cy="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99050" name="Line 10"/>
          <p:cNvSpPr>
            <a:spLocks noChangeShapeType="1"/>
          </p:cNvSpPr>
          <p:nvPr/>
        </p:nvSpPr>
        <p:spPr bwMode="auto">
          <a:xfrm>
            <a:off x="1371600" y="4953000"/>
            <a:ext cx="182880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599051" name="Line 11"/>
          <p:cNvSpPr>
            <a:spLocks noChangeShapeType="1"/>
          </p:cNvSpPr>
          <p:nvPr/>
        </p:nvSpPr>
        <p:spPr bwMode="auto">
          <a:xfrm>
            <a:off x="2286000" y="4953000"/>
            <a:ext cx="0" cy="91440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599052" name="Rectangle 12"/>
          <p:cNvSpPr>
            <a:spLocks noChangeArrowheads="1"/>
          </p:cNvSpPr>
          <p:nvPr/>
        </p:nvSpPr>
        <p:spPr bwMode="auto">
          <a:xfrm>
            <a:off x="3425825" y="5851525"/>
            <a:ext cx="312738" cy="457200"/>
          </a:xfrm>
          <a:prstGeom prst="rect">
            <a:avLst/>
          </a:prstGeom>
          <a:noFill/>
          <a:ln w="9525">
            <a:noFill/>
            <a:miter lim="800000"/>
            <a:headEnd/>
            <a:tailEnd/>
          </a:ln>
          <a:effectLst/>
        </p:spPr>
        <p:txBody>
          <a:bodyPr wrap="none" lIns="92075" tIns="46038" rIns="92075" bIns="46038">
            <a:spAutoFit/>
          </a:bodyPr>
          <a:lstStyle/>
          <a:p>
            <a:pPr algn="ctr"/>
            <a:r>
              <a:rPr lang="en-US" sz="2400">
                <a:latin typeface="Book Antiqua" pitchFamily="18" charset="0"/>
              </a:rPr>
              <a:t>s</a:t>
            </a:r>
          </a:p>
        </p:txBody>
      </p:sp>
      <p:sp>
        <p:nvSpPr>
          <p:cNvPr id="599053" name="Rectangle 13"/>
          <p:cNvSpPr>
            <a:spLocks noChangeArrowheads="1"/>
          </p:cNvSpPr>
          <p:nvPr/>
        </p:nvSpPr>
        <p:spPr bwMode="auto">
          <a:xfrm>
            <a:off x="1001713" y="3413125"/>
            <a:ext cx="284162" cy="457200"/>
          </a:xfrm>
          <a:prstGeom prst="rect">
            <a:avLst/>
          </a:prstGeom>
          <a:noFill/>
          <a:ln w="9525">
            <a:noFill/>
            <a:miter lim="800000"/>
            <a:headEnd/>
            <a:tailEnd/>
          </a:ln>
          <a:effectLst/>
        </p:spPr>
        <p:txBody>
          <a:bodyPr wrap="none" lIns="92075" tIns="46038" rIns="92075" bIns="46038">
            <a:spAutoFit/>
          </a:bodyPr>
          <a:lstStyle/>
          <a:p>
            <a:pPr algn="ctr"/>
            <a:r>
              <a:rPr lang="en-US" sz="2400">
                <a:latin typeface="Book Antiqua" pitchFamily="18" charset="0"/>
              </a:rPr>
              <a:t>t</a:t>
            </a:r>
          </a:p>
        </p:txBody>
      </p:sp>
      <p:sp>
        <p:nvSpPr>
          <p:cNvPr id="599054" name="Rectangle 14"/>
          <p:cNvSpPr>
            <a:spLocks noChangeArrowheads="1"/>
          </p:cNvSpPr>
          <p:nvPr/>
        </p:nvSpPr>
        <p:spPr bwMode="auto">
          <a:xfrm>
            <a:off x="2994025" y="3611563"/>
            <a:ext cx="565150"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1, 1</a:t>
            </a:r>
          </a:p>
        </p:txBody>
      </p:sp>
      <p:sp>
        <p:nvSpPr>
          <p:cNvPr id="599055" name="Rectangle 15"/>
          <p:cNvSpPr>
            <a:spLocks noChangeArrowheads="1"/>
          </p:cNvSpPr>
          <p:nvPr/>
        </p:nvSpPr>
        <p:spPr bwMode="auto">
          <a:xfrm>
            <a:off x="708025" y="3840163"/>
            <a:ext cx="565150"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0, 1</a:t>
            </a:r>
          </a:p>
        </p:txBody>
      </p:sp>
      <p:sp>
        <p:nvSpPr>
          <p:cNvPr id="599056" name="Rectangle 16"/>
          <p:cNvSpPr>
            <a:spLocks noChangeArrowheads="1"/>
          </p:cNvSpPr>
          <p:nvPr/>
        </p:nvSpPr>
        <p:spPr bwMode="auto">
          <a:xfrm>
            <a:off x="1012825" y="5897563"/>
            <a:ext cx="565150"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0, 0</a:t>
            </a:r>
          </a:p>
        </p:txBody>
      </p:sp>
      <p:sp>
        <p:nvSpPr>
          <p:cNvPr id="599057" name="Rectangle 17"/>
          <p:cNvSpPr>
            <a:spLocks noChangeArrowheads="1"/>
          </p:cNvSpPr>
          <p:nvPr/>
        </p:nvSpPr>
        <p:spPr bwMode="auto">
          <a:xfrm>
            <a:off x="2917825" y="5897563"/>
            <a:ext cx="565150"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1, 0</a:t>
            </a:r>
          </a:p>
        </p:txBody>
      </p:sp>
      <p:sp>
        <p:nvSpPr>
          <p:cNvPr id="599058" name="Freeform 18"/>
          <p:cNvSpPr>
            <a:spLocks/>
          </p:cNvSpPr>
          <p:nvPr/>
        </p:nvSpPr>
        <p:spPr bwMode="auto">
          <a:xfrm>
            <a:off x="5486400" y="4038600"/>
            <a:ext cx="1830388" cy="1754188"/>
          </a:xfrm>
          <a:custGeom>
            <a:avLst/>
            <a:gdLst/>
            <a:ahLst/>
            <a:cxnLst>
              <a:cxn ang="0">
                <a:pos x="864" y="0"/>
              </a:cxn>
              <a:cxn ang="0">
                <a:pos x="0" y="864"/>
              </a:cxn>
              <a:cxn ang="0">
                <a:pos x="1152" y="1104"/>
              </a:cxn>
              <a:cxn ang="0">
                <a:pos x="864" y="0"/>
              </a:cxn>
            </a:cxnLst>
            <a:rect l="0" t="0" r="r" b="b"/>
            <a:pathLst>
              <a:path w="1153" h="1105">
                <a:moveTo>
                  <a:pt x="864" y="0"/>
                </a:moveTo>
                <a:lnTo>
                  <a:pt x="0" y="864"/>
                </a:lnTo>
                <a:lnTo>
                  <a:pt x="1152" y="1104"/>
                </a:lnTo>
                <a:lnTo>
                  <a:pt x="864" y="0"/>
                </a:lnTo>
              </a:path>
            </a:pathLst>
          </a:custGeom>
          <a:noFill/>
          <a:ln w="12700" cap="rnd" cmpd="sng">
            <a:solidFill>
              <a:schemeClr val="tx1"/>
            </a:solidFill>
            <a:prstDash val="solid"/>
            <a:round/>
            <a:headEnd/>
            <a:tailEnd/>
          </a:ln>
          <a:effectLst/>
        </p:spPr>
        <p:txBody>
          <a:bodyPr/>
          <a:lstStyle/>
          <a:p>
            <a:endParaRPr lang="en-US"/>
          </a:p>
        </p:txBody>
      </p:sp>
      <p:sp>
        <p:nvSpPr>
          <p:cNvPr id="599059" name="Line 19"/>
          <p:cNvSpPr>
            <a:spLocks noChangeShapeType="1"/>
          </p:cNvSpPr>
          <p:nvPr/>
        </p:nvSpPr>
        <p:spPr bwMode="auto">
          <a:xfrm>
            <a:off x="6124575" y="4776788"/>
            <a:ext cx="1033463" cy="4032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599060" name="Line 20"/>
          <p:cNvSpPr>
            <a:spLocks noChangeShapeType="1"/>
          </p:cNvSpPr>
          <p:nvPr/>
        </p:nvSpPr>
        <p:spPr bwMode="auto">
          <a:xfrm flipH="1">
            <a:off x="6210300" y="4965700"/>
            <a:ext cx="398463" cy="592138"/>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599061" name="Freeform 21"/>
          <p:cNvSpPr>
            <a:spLocks/>
          </p:cNvSpPr>
          <p:nvPr/>
        </p:nvSpPr>
        <p:spPr bwMode="auto">
          <a:xfrm>
            <a:off x="1739900" y="4356100"/>
            <a:ext cx="979488" cy="979488"/>
          </a:xfrm>
          <a:custGeom>
            <a:avLst/>
            <a:gdLst/>
            <a:ahLst/>
            <a:cxnLst>
              <a:cxn ang="0">
                <a:pos x="0" y="0"/>
              </a:cxn>
              <a:cxn ang="0">
                <a:pos x="248" y="616"/>
              </a:cxn>
              <a:cxn ang="0">
                <a:pos x="616" y="432"/>
              </a:cxn>
              <a:cxn ang="0">
                <a:pos x="0" y="0"/>
              </a:cxn>
            </a:cxnLst>
            <a:rect l="0" t="0" r="r" b="b"/>
            <a:pathLst>
              <a:path w="617" h="617">
                <a:moveTo>
                  <a:pt x="0" y="0"/>
                </a:moveTo>
                <a:lnTo>
                  <a:pt x="248" y="616"/>
                </a:lnTo>
                <a:lnTo>
                  <a:pt x="616" y="432"/>
                </a:lnTo>
                <a:lnTo>
                  <a:pt x="0" y="0"/>
                </a:lnTo>
              </a:path>
            </a:pathLst>
          </a:custGeom>
          <a:noFill/>
          <a:ln w="12700" cap="rnd" cmpd="sng">
            <a:solidFill>
              <a:schemeClr val="bg2"/>
            </a:solidFill>
            <a:prstDash val="lgDash"/>
            <a:round/>
            <a:headEnd/>
            <a:tailEnd/>
          </a:ln>
          <a:effectLst/>
        </p:spPr>
        <p:txBody>
          <a:bodyPr/>
          <a:lstStyle/>
          <a:p>
            <a:endParaRPr lang="en-US"/>
          </a:p>
        </p:txBody>
      </p:sp>
      <p:sp>
        <p:nvSpPr>
          <p:cNvPr id="599062" name="Line 22"/>
          <p:cNvSpPr>
            <a:spLocks noChangeShapeType="1"/>
          </p:cNvSpPr>
          <p:nvPr/>
        </p:nvSpPr>
        <p:spPr bwMode="auto">
          <a:xfrm flipV="1">
            <a:off x="3195638" y="4038600"/>
            <a:ext cx="3662362" cy="219075"/>
          </a:xfrm>
          <a:prstGeom prst="line">
            <a:avLst/>
          </a:prstGeom>
          <a:noFill/>
          <a:ln w="12700">
            <a:solidFill>
              <a:schemeClr val="tx1"/>
            </a:solidFill>
            <a:prstDash val="dash"/>
            <a:round/>
            <a:headEnd type="none" w="sm" len="sm"/>
            <a:tailEnd type="stealth" w="med" len="med"/>
          </a:ln>
          <a:effectLst/>
        </p:spPr>
        <p:txBody>
          <a:bodyPr wrap="none" anchor="ctr"/>
          <a:lstStyle/>
          <a:p>
            <a:endParaRPr lang="en-US"/>
          </a:p>
        </p:txBody>
      </p:sp>
      <p:sp>
        <p:nvSpPr>
          <p:cNvPr id="599063" name="Line 23"/>
          <p:cNvSpPr>
            <a:spLocks noChangeShapeType="1"/>
          </p:cNvSpPr>
          <p:nvPr/>
        </p:nvSpPr>
        <p:spPr bwMode="auto">
          <a:xfrm>
            <a:off x="3195638" y="5362575"/>
            <a:ext cx="2290762" cy="47625"/>
          </a:xfrm>
          <a:prstGeom prst="line">
            <a:avLst/>
          </a:prstGeom>
          <a:noFill/>
          <a:ln w="12700">
            <a:solidFill>
              <a:schemeClr val="tx1"/>
            </a:solidFill>
            <a:prstDash val="dash"/>
            <a:round/>
            <a:headEnd type="none" w="sm" len="sm"/>
            <a:tailEnd type="stealth" w="med" len="med"/>
          </a:ln>
          <a:effectLst/>
        </p:spPr>
        <p:txBody>
          <a:bodyPr wrap="none" anchor="ctr"/>
          <a:lstStyle/>
          <a:p>
            <a:endParaRPr lang="en-US"/>
          </a:p>
        </p:txBody>
      </p:sp>
      <p:sp>
        <p:nvSpPr>
          <p:cNvPr id="599064" name="Line 24"/>
          <p:cNvSpPr>
            <a:spLocks noChangeShapeType="1"/>
          </p:cNvSpPr>
          <p:nvPr/>
        </p:nvSpPr>
        <p:spPr bwMode="auto">
          <a:xfrm>
            <a:off x="2743200" y="5029200"/>
            <a:ext cx="457200" cy="85725"/>
          </a:xfrm>
          <a:prstGeom prst="line">
            <a:avLst/>
          </a:prstGeom>
          <a:noFill/>
          <a:ln w="12700">
            <a:solidFill>
              <a:schemeClr val="bg2"/>
            </a:solidFill>
            <a:prstDash val="dash"/>
            <a:round/>
            <a:headEnd type="none" w="sm" len="sm"/>
            <a:tailEnd type="none" w="sm" len="sm"/>
          </a:ln>
          <a:effectLst/>
        </p:spPr>
        <p:txBody>
          <a:bodyPr wrap="none" anchor="ctr"/>
          <a:lstStyle/>
          <a:p>
            <a:endParaRPr lang="en-US"/>
          </a:p>
        </p:txBody>
      </p:sp>
      <p:sp>
        <p:nvSpPr>
          <p:cNvPr id="599065" name="Rectangle 25"/>
          <p:cNvSpPr>
            <a:spLocks noChangeArrowheads="1"/>
          </p:cNvSpPr>
          <p:nvPr/>
        </p:nvSpPr>
        <p:spPr bwMode="auto">
          <a:xfrm>
            <a:off x="5922963" y="3611563"/>
            <a:ext cx="1881187"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(s, t) = (0.2, 0.8)</a:t>
            </a:r>
          </a:p>
        </p:txBody>
      </p:sp>
      <p:sp>
        <p:nvSpPr>
          <p:cNvPr id="599066" name="Rectangle 26"/>
          <p:cNvSpPr>
            <a:spLocks noChangeArrowheads="1"/>
          </p:cNvSpPr>
          <p:nvPr/>
        </p:nvSpPr>
        <p:spPr bwMode="auto">
          <a:xfrm>
            <a:off x="4471988" y="4983163"/>
            <a:ext cx="1114425"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(0.4, 0.2)</a:t>
            </a:r>
          </a:p>
        </p:txBody>
      </p:sp>
      <p:sp>
        <p:nvSpPr>
          <p:cNvPr id="599067" name="Rectangle 27"/>
          <p:cNvSpPr>
            <a:spLocks noChangeArrowheads="1"/>
          </p:cNvSpPr>
          <p:nvPr/>
        </p:nvSpPr>
        <p:spPr bwMode="auto">
          <a:xfrm>
            <a:off x="6834188" y="5821363"/>
            <a:ext cx="1114425"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(0.8, 0.4)</a:t>
            </a:r>
          </a:p>
        </p:txBody>
      </p:sp>
      <p:sp>
        <p:nvSpPr>
          <p:cNvPr id="599068" name="Rectangle 28"/>
          <p:cNvSpPr>
            <a:spLocks noChangeArrowheads="1"/>
          </p:cNvSpPr>
          <p:nvPr/>
        </p:nvSpPr>
        <p:spPr bwMode="auto">
          <a:xfrm>
            <a:off x="6896100" y="3916363"/>
            <a:ext cx="381000"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A</a:t>
            </a:r>
          </a:p>
        </p:txBody>
      </p:sp>
      <p:sp>
        <p:nvSpPr>
          <p:cNvPr id="599069" name="Rectangle 29"/>
          <p:cNvSpPr>
            <a:spLocks noChangeArrowheads="1"/>
          </p:cNvSpPr>
          <p:nvPr/>
        </p:nvSpPr>
        <p:spPr bwMode="auto">
          <a:xfrm>
            <a:off x="5240338" y="5516563"/>
            <a:ext cx="339725"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B</a:t>
            </a:r>
          </a:p>
        </p:txBody>
      </p:sp>
      <p:sp>
        <p:nvSpPr>
          <p:cNvPr id="599070" name="Rectangle 30"/>
          <p:cNvSpPr>
            <a:spLocks noChangeArrowheads="1"/>
          </p:cNvSpPr>
          <p:nvPr/>
        </p:nvSpPr>
        <p:spPr bwMode="auto">
          <a:xfrm>
            <a:off x="7362825" y="5516563"/>
            <a:ext cx="363538"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Book Antiqua" pitchFamily="18" charset="0"/>
              </a:rPr>
              <a:t>C</a:t>
            </a:r>
          </a:p>
        </p:txBody>
      </p:sp>
      <p:sp>
        <p:nvSpPr>
          <p:cNvPr id="599071" name="Rectangle 31"/>
          <p:cNvSpPr>
            <a:spLocks noChangeArrowheads="1"/>
          </p:cNvSpPr>
          <p:nvPr/>
        </p:nvSpPr>
        <p:spPr bwMode="auto">
          <a:xfrm>
            <a:off x="1446213" y="4098925"/>
            <a:ext cx="311150" cy="396875"/>
          </a:xfrm>
          <a:prstGeom prst="rect">
            <a:avLst/>
          </a:prstGeom>
          <a:noFill/>
          <a:ln w="9525">
            <a:noFill/>
            <a:miter lim="800000"/>
            <a:headEnd/>
            <a:tailEnd/>
          </a:ln>
          <a:effectLst/>
        </p:spPr>
        <p:txBody>
          <a:bodyPr wrap="none" lIns="92075" tIns="46038" rIns="92075" bIns="46038">
            <a:spAutoFit/>
          </a:bodyPr>
          <a:lstStyle/>
          <a:p>
            <a:pPr algn="ctr"/>
            <a:r>
              <a:rPr lang="en-US" sz="2000">
                <a:solidFill>
                  <a:schemeClr val="bg2"/>
                </a:solidFill>
                <a:latin typeface="Book Antiqua" pitchFamily="18" charset="0"/>
              </a:rPr>
              <a:t>a</a:t>
            </a:r>
          </a:p>
        </p:txBody>
      </p:sp>
      <p:sp>
        <p:nvSpPr>
          <p:cNvPr id="599072" name="Rectangle 32"/>
          <p:cNvSpPr>
            <a:spLocks noChangeArrowheads="1"/>
          </p:cNvSpPr>
          <p:nvPr/>
        </p:nvSpPr>
        <p:spPr bwMode="auto">
          <a:xfrm>
            <a:off x="1895475" y="5287963"/>
            <a:ext cx="325438" cy="396875"/>
          </a:xfrm>
          <a:prstGeom prst="rect">
            <a:avLst/>
          </a:prstGeom>
          <a:noFill/>
          <a:ln w="9525">
            <a:noFill/>
            <a:miter lim="800000"/>
            <a:headEnd/>
            <a:tailEnd/>
          </a:ln>
          <a:effectLst/>
        </p:spPr>
        <p:txBody>
          <a:bodyPr wrap="none" lIns="92075" tIns="46038" rIns="92075" bIns="46038">
            <a:spAutoFit/>
          </a:bodyPr>
          <a:lstStyle/>
          <a:p>
            <a:pPr algn="ctr"/>
            <a:r>
              <a:rPr lang="en-US" sz="2000">
                <a:solidFill>
                  <a:srgbClr val="000000"/>
                </a:solidFill>
                <a:latin typeface="Book Antiqua" pitchFamily="18" charset="0"/>
              </a:rPr>
              <a:t>b</a:t>
            </a:r>
          </a:p>
        </p:txBody>
      </p:sp>
      <p:sp>
        <p:nvSpPr>
          <p:cNvPr id="599073" name="Rectangle 33"/>
          <p:cNvSpPr>
            <a:spLocks noChangeArrowheads="1"/>
          </p:cNvSpPr>
          <p:nvPr/>
        </p:nvSpPr>
        <p:spPr bwMode="auto">
          <a:xfrm>
            <a:off x="2595563" y="4983163"/>
            <a:ext cx="296862" cy="396875"/>
          </a:xfrm>
          <a:prstGeom prst="rect">
            <a:avLst/>
          </a:prstGeom>
          <a:noFill/>
          <a:ln w="9525">
            <a:noFill/>
            <a:miter lim="800000"/>
            <a:headEnd/>
            <a:tailEnd/>
          </a:ln>
          <a:effectLst/>
        </p:spPr>
        <p:txBody>
          <a:bodyPr wrap="none" lIns="92075" tIns="46038" rIns="92075" bIns="46038">
            <a:spAutoFit/>
          </a:bodyPr>
          <a:lstStyle/>
          <a:p>
            <a:pPr algn="ctr"/>
            <a:r>
              <a:rPr lang="en-US" sz="2000">
                <a:solidFill>
                  <a:srgbClr val="000000"/>
                </a:solidFill>
                <a:latin typeface="Book Antiqua" pitchFamily="18" charset="0"/>
              </a:rPr>
              <a:t>c</a:t>
            </a:r>
          </a:p>
        </p:txBody>
      </p:sp>
      <p:sp>
        <p:nvSpPr>
          <p:cNvPr id="599074" name="Rectangle 34"/>
          <p:cNvSpPr>
            <a:spLocks noChangeArrowheads="1"/>
          </p:cNvSpPr>
          <p:nvPr/>
        </p:nvSpPr>
        <p:spPr bwMode="auto">
          <a:xfrm>
            <a:off x="1466850" y="3192463"/>
            <a:ext cx="1644650"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Times New Roman" charset="0"/>
              </a:rPr>
              <a:t>Texture Space</a:t>
            </a:r>
          </a:p>
        </p:txBody>
      </p:sp>
      <p:sp>
        <p:nvSpPr>
          <p:cNvPr id="599075" name="Rectangle 35"/>
          <p:cNvSpPr>
            <a:spLocks noChangeArrowheads="1"/>
          </p:cNvSpPr>
          <p:nvPr/>
        </p:nvSpPr>
        <p:spPr bwMode="auto">
          <a:xfrm>
            <a:off x="5562600" y="3192463"/>
            <a:ext cx="1531938" cy="396875"/>
          </a:xfrm>
          <a:prstGeom prst="rect">
            <a:avLst/>
          </a:prstGeom>
          <a:noFill/>
          <a:ln w="9525">
            <a:noFill/>
            <a:miter lim="800000"/>
            <a:headEnd/>
            <a:tailEnd/>
          </a:ln>
          <a:effectLst/>
        </p:spPr>
        <p:txBody>
          <a:bodyPr wrap="none" lIns="92075" tIns="46038" rIns="92075" bIns="46038">
            <a:spAutoFit/>
          </a:bodyPr>
          <a:lstStyle/>
          <a:p>
            <a:pPr algn="ctr"/>
            <a:r>
              <a:rPr lang="en-US" sz="2000">
                <a:latin typeface="Times New Roman" charset="0"/>
              </a:rPr>
              <a:t>Object Space</a:t>
            </a:r>
          </a:p>
        </p:txBody>
      </p:sp>
      <p:sp>
        <p:nvSpPr>
          <p:cNvPr id="599115" name="Freeform 75"/>
          <p:cNvSpPr>
            <a:spLocks/>
          </p:cNvSpPr>
          <p:nvPr/>
        </p:nvSpPr>
        <p:spPr bwMode="auto">
          <a:xfrm>
            <a:off x="5489575" y="4781550"/>
            <a:ext cx="1111250" cy="777875"/>
          </a:xfrm>
          <a:custGeom>
            <a:avLst/>
            <a:gdLst/>
            <a:ahLst/>
            <a:cxnLst>
              <a:cxn ang="0">
                <a:pos x="397" y="0"/>
              </a:cxn>
              <a:cxn ang="0">
                <a:pos x="699" y="115"/>
              </a:cxn>
              <a:cxn ang="0">
                <a:pos x="452" y="489"/>
              </a:cxn>
              <a:cxn ang="0">
                <a:pos x="0" y="396"/>
              </a:cxn>
              <a:cxn ang="0">
                <a:pos x="397" y="0"/>
              </a:cxn>
            </a:cxnLst>
            <a:rect l="0" t="0" r="r" b="b"/>
            <a:pathLst>
              <a:path w="700" h="490">
                <a:moveTo>
                  <a:pt x="397" y="0"/>
                </a:moveTo>
                <a:lnTo>
                  <a:pt x="699" y="115"/>
                </a:lnTo>
                <a:lnTo>
                  <a:pt x="452" y="489"/>
                </a:lnTo>
                <a:lnTo>
                  <a:pt x="0" y="396"/>
                </a:lnTo>
                <a:lnTo>
                  <a:pt x="397" y="0"/>
                </a:lnTo>
              </a:path>
            </a:pathLst>
          </a:custGeom>
          <a:solidFill>
            <a:schemeClr val="accent2"/>
          </a:solidFill>
          <a:ln w="12700" cap="rnd" cmpd="sng">
            <a:solidFill>
              <a:schemeClr val="tx1"/>
            </a:solidFill>
            <a:prstDash val="solid"/>
            <a:round/>
            <a:headEnd/>
            <a:tailEnd/>
          </a:ln>
          <a:effectLst/>
        </p:spPr>
        <p:txBody>
          <a:bodyPr/>
          <a:lstStyle/>
          <a:p>
            <a:endParaRPr lang="en-US"/>
          </a:p>
        </p:txBody>
      </p:sp>
      <p:sp>
        <p:nvSpPr>
          <p:cNvPr id="599116" name="Freeform 76"/>
          <p:cNvSpPr>
            <a:spLocks/>
          </p:cNvSpPr>
          <p:nvPr/>
        </p:nvSpPr>
        <p:spPr bwMode="auto">
          <a:xfrm>
            <a:off x="6210300" y="4968875"/>
            <a:ext cx="1106488" cy="820738"/>
          </a:xfrm>
          <a:custGeom>
            <a:avLst/>
            <a:gdLst/>
            <a:ahLst/>
            <a:cxnLst>
              <a:cxn ang="0">
                <a:pos x="247" y="0"/>
              </a:cxn>
              <a:cxn ang="0">
                <a:pos x="593" y="131"/>
              </a:cxn>
              <a:cxn ang="0">
                <a:pos x="696" y="516"/>
              </a:cxn>
              <a:cxn ang="0">
                <a:pos x="0" y="372"/>
              </a:cxn>
              <a:cxn ang="0">
                <a:pos x="247" y="0"/>
              </a:cxn>
            </a:cxnLst>
            <a:rect l="0" t="0" r="r" b="b"/>
            <a:pathLst>
              <a:path w="697" h="517">
                <a:moveTo>
                  <a:pt x="247" y="0"/>
                </a:moveTo>
                <a:lnTo>
                  <a:pt x="593" y="131"/>
                </a:lnTo>
                <a:lnTo>
                  <a:pt x="696" y="516"/>
                </a:lnTo>
                <a:lnTo>
                  <a:pt x="0" y="372"/>
                </a:lnTo>
                <a:lnTo>
                  <a:pt x="247" y="0"/>
                </a:lnTo>
              </a:path>
            </a:pathLst>
          </a:custGeom>
          <a:solidFill>
            <a:schemeClr val="accent1"/>
          </a:solidFill>
          <a:ln w="12700" cap="rnd" cmpd="sng">
            <a:solidFill>
              <a:schemeClr val="tx1"/>
            </a:solidFill>
            <a:prstDash val="solid"/>
            <a:round/>
            <a:headEnd/>
            <a:tailEnd/>
          </a:ln>
          <a:effectLst/>
        </p:spPr>
        <p:txBody>
          <a:bodyPr/>
          <a:lstStyle/>
          <a:p>
            <a:endParaRPr lang="en-US"/>
          </a:p>
        </p:txBody>
      </p:sp>
      <p:sp>
        <p:nvSpPr>
          <p:cNvPr id="599117" name="Freeform 77"/>
          <p:cNvSpPr>
            <a:spLocks/>
          </p:cNvSpPr>
          <p:nvPr/>
        </p:nvSpPr>
        <p:spPr bwMode="auto">
          <a:xfrm>
            <a:off x="6130925" y="4046538"/>
            <a:ext cx="1022350" cy="1122362"/>
          </a:xfrm>
          <a:custGeom>
            <a:avLst/>
            <a:gdLst/>
            <a:ahLst/>
            <a:cxnLst>
              <a:cxn ang="0">
                <a:pos x="0" y="458"/>
              </a:cxn>
              <a:cxn ang="0">
                <a:pos x="456" y="0"/>
              </a:cxn>
              <a:cxn ang="0">
                <a:pos x="643" y="706"/>
              </a:cxn>
              <a:cxn ang="0">
                <a:pos x="0" y="458"/>
              </a:cxn>
            </a:cxnLst>
            <a:rect l="0" t="0" r="r" b="b"/>
            <a:pathLst>
              <a:path w="644" h="707">
                <a:moveTo>
                  <a:pt x="0" y="458"/>
                </a:moveTo>
                <a:lnTo>
                  <a:pt x="456" y="0"/>
                </a:lnTo>
                <a:lnTo>
                  <a:pt x="643" y="706"/>
                </a:lnTo>
                <a:lnTo>
                  <a:pt x="0" y="458"/>
                </a:lnTo>
              </a:path>
            </a:pathLst>
          </a:custGeom>
          <a:solidFill>
            <a:schemeClr val="tx2"/>
          </a:solidFill>
          <a:ln w="12700" cap="rnd" cmpd="sng">
            <a:solidFill>
              <a:schemeClr val="tx1"/>
            </a:solidFill>
            <a:prstDash val="solid"/>
            <a:round/>
            <a:headEnd/>
            <a:tailEnd/>
          </a:ln>
          <a:effectLst/>
        </p:spPr>
        <p:txBody>
          <a:bodyPr/>
          <a:lstStyle/>
          <a:p>
            <a:endParaRPr lang="en-US"/>
          </a:p>
        </p:txBody>
      </p:sp>
      <p:sp>
        <p:nvSpPr>
          <p:cNvPr id="599118" name="Line 78"/>
          <p:cNvSpPr>
            <a:spLocks noChangeShapeType="1"/>
          </p:cNvSpPr>
          <p:nvPr/>
        </p:nvSpPr>
        <p:spPr bwMode="auto">
          <a:xfrm flipV="1">
            <a:off x="1752600" y="4262438"/>
            <a:ext cx="1447800" cy="85725"/>
          </a:xfrm>
          <a:prstGeom prst="line">
            <a:avLst/>
          </a:prstGeom>
          <a:noFill/>
          <a:ln w="12700">
            <a:solidFill>
              <a:schemeClr val="bg2"/>
            </a:solidFill>
            <a:prstDash val="dash"/>
            <a:round/>
            <a:headEnd type="none" w="sm" len="sm"/>
            <a:tailEnd type="none" w="sm" len="sm"/>
          </a:ln>
          <a:effectLst/>
        </p:spPr>
        <p:txBody>
          <a:bodyPr wrap="none" anchor="ctr"/>
          <a:lstStyle/>
          <a:p>
            <a:endParaRPr lang="en-US"/>
          </a:p>
        </p:txBody>
      </p:sp>
      <p:sp>
        <p:nvSpPr>
          <p:cNvPr id="599119" name="Line 79"/>
          <p:cNvSpPr>
            <a:spLocks noChangeShapeType="1"/>
          </p:cNvSpPr>
          <p:nvPr/>
        </p:nvSpPr>
        <p:spPr bwMode="auto">
          <a:xfrm>
            <a:off x="3200400" y="5110163"/>
            <a:ext cx="4110038" cy="681037"/>
          </a:xfrm>
          <a:prstGeom prst="line">
            <a:avLst/>
          </a:prstGeom>
          <a:noFill/>
          <a:ln w="12700">
            <a:solidFill>
              <a:schemeClr val="tx1"/>
            </a:solidFill>
            <a:prstDash val="dash"/>
            <a:round/>
            <a:headEnd type="none" w="sm" len="sm"/>
            <a:tailEnd type="stealth" w="med" len="med"/>
          </a:ln>
          <a:effectLst/>
        </p:spPr>
        <p:txBody>
          <a:bodyPr wrap="none" anchor="ctr"/>
          <a:lstStyle/>
          <a:p>
            <a:endParaRPr lang="en-US"/>
          </a:p>
        </p:txBody>
      </p:sp>
      <p:sp>
        <p:nvSpPr>
          <p:cNvPr id="599120" name="Line 80"/>
          <p:cNvSpPr>
            <a:spLocks noChangeShapeType="1"/>
          </p:cNvSpPr>
          <p:nvPr/>
        </p:nvSpPr>
        <p:spPr bwMode="auto">
          <a:xfrm>
            <a:off x="2133600" y="5329238"/>
            <a:ext cx="1057275" cy="33337"/>
          </a:xfrm>
          <a:prstGeom prst="line">
            <a:avLst/>
          </a:prstGeom>
          <a:noFill/>
          <a:ln w="12700">
            <a:solidFill>
              <a:schemeClr val="bg2"/>
            </a:solidFill>
            <a:prstDash val="dash"/>
            <a:round/>
            <a:headEnd type="none" w="sm" len="sm"/>
            <a:tailEnd type="none" w="sm" len="sm"/>
          </a:ln>
          <a:effectLst/>
        </p:spPr>
        <p:txBody>
          <a:bodyPr wrap="none" anchor="ctr"/>
          <a:lstStyle/>
          <a:p>
            <a:endParaRPr lang="en-US"/>
          </a:p>
        </p:txBody>
      </p:sp>
      <p:sp>
        <p:nvSpPr>
          <p:cNvPr id="599121" name="Rectangle 81"/>
          <p:cNvSpPr>
            <a:spLocks noGrp="1" noChangeArrowheads="1"/>
          </p:cNvSpPr>
          <p:nvPr>
            <p:ph type="title"/>
          </p:nvPr>
        </p:nvSpPr>
        <p:spPr/>
        <p:txBody>
          <a:bodyPr/>
          <a:lstStyle/>
          <a:p>
            <a:r>
              <a:rPr lang="en-US"/>
              <a:t>Mapping a</a:t>
            </a:r>
            <a:br>
              <a:rPr lang="en-US"/>
            </a:br>
            <a:r>
              <a:rPr lang="en-US"/>
              <a:t>Texture</a:t>
            </a:r>
          </a:p>
        </p:txBody>
      </p:sp>
      <p:grpSp>
        <p:nvGrpSpPr>
          <p:cNvPr id="599148" name="Group 108"/>
          <p:cNvGrpSpPr>
            <a:grpSpLocks/>
          </p:cNvGrpSpPr>
          <p:nvPr/>
        </p:nvGrpSpPr>
        <p:grpSpPr bwMode="auto">
          <a:xfrm>
            <a:off x="3932238" y="501650"/>
            <a:ext cx="3825875" cy="1106488"/>
            <a:chOff x="2477" y="316"/>
            <a:chExt cx="2410" cy="697"/>
          </a:xfrm>
        </p:grpSpPr>
        <p:sp>
          <p:nvSpPr>
            <p:cNvPr id="599124" name="Text Box 84"/>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599125" name="Text Box 85"/>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599126" name="Text Box 86"/>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599127" name="Text Box 87"/>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599128" name="Text Box 88"/>
            <p:cNvSpPr txBox="1">
              <a:spLocks noChangeArrowheads="1"/>
            </p:cNvSpPr>
            <p:nvPr/>
          </p:nvSpPr>
          <p:spPr bwMode="auto">
            <a:xfrm>
              <a:off x="3806" y="600"/>
              <a:ext cx="370"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599129" name="Text Box 89"/>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599130" name="Text Box 90"/>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599131" name="Text Box 91"/>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599132" name="Text Box 92"/>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599133" name="AutoShape 93"/>
            <p:cNvCxnSpPr>
              <a:cxnSpLocks noChangeShapeType="1"/>
              <a:stCxn id="599124" idx="3"/>
              <a:endCxn id="599125"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599134" name="AutoShape 94"/>
            <p:cNvCxnSpPr>
              <a:cxnSpLocks noChangeShapeType="1"/>
              <a:stCxn id="599124" idx="3"/>
              <a:endCxn id="599126"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599135" name="AutoShape 95"/>
            <p:cNvCxnSpPr>
              <a:cxnSpLocks noChangeShapeType="1"/>
              <a:stCxn id="599124" idx="3"/>
              <a:endCxn id="599131"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599136" name="AutoShape 96"/>
            <p:cNvCxnSpPr>
              <a:cxnSpLocks noChangeShapeType="1"/>
              <a:stCxn id="599124" idx="0"/>
              <a:endCxn id="599127"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599137" name="AutoShape 97"/>
            <p:cNvCxnSpPr>
              <a:cxnSpLocks noChangeShapeType="1"/>
              <a:stCxn id="599125" idx="0"/>
              <a:endCxn id="599126"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599138" name="AutoShape 98"/>
            <p:cNvCxnSpPr>
              <a:cxnSpLocks noChangeShapeType="1"/>
              <a:stCxn id="599125" idx="2"/>
              <a:endCxn id="599131"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599139" name="AutoShape 99"/>
            <p:cNvCxnSpPr>
              <a:cxnSpLocks noChangeShapeType="1"/>
              <a:stCxn id="599126" idx="3"/>
              <a:endCxn id="599127"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599140" name="AutoShape 100"/>
            <p:cNvCxnSpPr>
              <a:cxnSpLocks noChangeShapeType="1"/>
              <a:stCxn id="599131" idx="3"/>
              <a:endCxn id="599132"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599141" name="AutoShape 101"/>
            <p:cNvCxnSpPr>
              <a:cxnSpLocks noChangeShapeType="1"/>
              <a:stCxn id="599131" idx="3"/>
              <a:endCxn id="599128"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599142" name="AutoShape 102"/>
            <p:cNvCxnSpPr>
              <a:cxnSpLocks noChangeShapeType="1"/>
              <a:stCxn id="599129" idx="3"/>
              <a:endCxn id="599130"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599143" name="AutoShape 103"/>
            <p:cNvCxnSpPr>
              <a:cxnSpLocks noChangeShapeType="1"/>
              <a:stCxn id="599128" idx="3"/>
              <a:endCxn id="599129"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599144" name="AutoShape 104"/>
            <p:cNvCxnSpPr>
              <a:cxnSpLocks noChangeShapeType="1"/>
              <a:stCxn id="599132" idx="3"/>
              <a:endCxn id="599128"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599145" name="AutoShape 105"/>
            <p:cNvCxnSpPr>
              <a:cxnSpLocks noChangeShapeType="1"/>
              <a:stCxn id="599127" idx="3"/>
              <a:endCxn id="599128"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599146" name="AutoShape 106"/>
            <p:cNvCxnSpPr>
              <a:cxnSpLocks noChangeShapeType="1"/>
              <a:stCxn id="599130" idx="2"/>
              <a:endCxn id="599131"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73A1165-463A-4E76-ABD1-3F509F8F205D}" type="slidenum">
              <a:rPr lang="en-US"/>
              <a:pPr/>
              <a:t>109</a:t>
            </a:fld>
            <a:endParaRPr lang="en-US"/>
          </a:p>
        </p:txBody>
      </p:sp>
      <p:sp>
        <p:nvSpPr>
          <p:cNvPr id="601090" name="Rectangle 2"/>
          <p:cNvSpPr>
            <a:spLocks noGrp="1" noChangeArrowheads="1"/>
          </p:cNvSpPr>
          <p:nvPr>
            <p:ph type="title"/>
          </p:nvPr>
        </p:nvSpPr>
        <p:spPr>
          <a:noFill/>
          <a:ln/>
          <a:effectLst/>
        </p:spPr>
        <p:txBody>
          <a:bodyPr lIns="90488" tIns="44450" rIns="90488" bIns="44450"/>
          <a:lstStyle/>
          <a:p>
            <a:r>
              <a:rPr lang="en-US"/>
              <a:t>Generating Texture Coordinates</a:t>
            </a:r>
          </a:p>
        </p:txBody>
      </p:sp>
      <p:sp>
        <p:nvSpPr>
          <p:cNvPr id="601091" name="Rectangle 3"/>
          <p:cNvSpPr>
            <a:spLocks noGrp="1" noChangeArrowheads="1"/>
          </p:cNvSpPr>
          <p:nvPr>
            <p:ph type="body" idx="1"/>
          </p:nvPr>
        </p:nvSpPr>
        <p:spPr>
          <a:noFill/>
          <a:ln/>
        </p:spPr>
        <p:txBody>
          <a:bodyPr lIns="90488" tIns="44450" rIns="90488" bIns="44450"/>
          <a:lstStyle/>
          <a:p>
            <a:pPr>
              <a:lnSpc>
                <a:spcPct val="90000"/>
              </a:lnSpc>
            </a:pPr>
            <a:r>
              <a:rPr lang="en-US"/>
              <a:t>Automatically generate texture coords</a:t>
            </a:r>
          </a:p>
          <a:p>
            <a:pPr lvl="1" algn="ctr">
              <a:lnSpc>
                <a:spcPct val="100000"/>
              </a:lnSpc>
              <a:buFontTx/>
              <a:buNone/>
            </a:pPr>
            <a:r>
              <a:rPr lang="en-US" b="1">
                <a:solidFill>
                  <a:srgbClr val="FFCC00"/>
                </a:solidFill>
                <a:latin typeface="Courier New" pitchFamily="49" charset="0"/>
              </a:rPr>
              <a:t>glTexGen{ifd}[v]()</a:t>
            </a:r>
            <a:endParaRPr lang="en-US"/>
          </a:p>
          <a:p>
            <a:pPr>
              <a:lnSpc>
                <a:spcPct val="90000"/>
              </a:lnSpc>
            </a:pPr>
            <a:r>
              <a:rPr lang="en-US"/>
              <a:t>specify a plane</a:t>
            </a:r>
          </a:p>
          <a:p>
            <a:pPr lvl="1">
              <a:lnSpc>
                <a:spcPct val="100000"/>
              </a:lnSpc>
            </a:pPr>
            <a:r>
              <a:rPr lang="en-US"/>
              <a:t>generate texture coordinates based upon distance from plane</a:t>
            </a:r>
          </a:p>
          <a:p>
            <a:pPr>
              <a:lnSpc>
                <a:spcPct val="90000"/>
              </a:lnSpc>
            </a:pPr>
            <a:r>
              <a:rPr lang="en-US"/>
              <a:t>generation modes</a:t>
            </a:r>
          </a:p>
          <a:p>
            <a:pPr lvl="1">
              <a:lnSpc>
                <a:spcPct val="100000"/>
              </a:lnSpc>
            </a:pPr>
            <a:r>
              <a:rPr lang="en-US" b="1">
                <a:solidFill>
                  <a:srgbClr val="FFCC00"/>
                </a:solidFill>
                <a:latin typeface="Courier New" pitchFamily="49" charset="0"/>
              </a:rPr>
              <a:t>GL_OBJECT_LINEAR</a:t>
            </a:r>
            <a:endParaRPr lang="en-US">
              <a:solidFill>
                <a:srgbClr val="FFCC00"/>
              </a:solidFill>
            </a:endParaRPr>
          </a:p>
          <a:p>
            <a:pPr lvl="1">
              <a:lnSpc>
                <a:spcPct val="100000"/>
              </a:lnSpc>
            </a:pPr>
            <a:r>
              <a:rPr lang="en-US" b="1">
                <a:solidFill>
                  <a:srgbClr val="FFCC00"/>
                </a:solidFill>
                <a:latin typeface="Courier New" pitchFamily="49" charset="0"/>
              </a:rPr>
              <a:t>GL_EYE_LINEAR</a:t>
            </a:r>
            <a:r>
              <a:rPr lang="en-US"/>
              <a:t> </a:t>
            </a:r>
          </a:p>
          <a:p>
            <a:pPr lvl="1">
              <a:lnSpc>
                <a:spcPct val="100000"/>
              </a:lnSpc>
            </a:pPr>
            <a:r>
              <a:rPr lang="en-US" b="1">
                <a:solidFill>
                  <a:srgbClr val="FFCC00"/>
                </a:solidFill>
                <a:latin typeface="Courier New" pitchFamily="49" charset="0"/>
              </a:rPr>
              <a:t>GL_SPHERE_MAP</a:t>
            </a:r>
            <a:endParaRPr lang="en-US">
              <a:latin typeface="Courier New" pitchFamily="49" charset="0"/>
            </a:endParaRPr>
          </a:p>
        </p:txBody>
      </p:sp>
      <p:graphicFrame>
        <p:nvGraphicFramePr>
          <p:cNvPr id="601092" name="Object 4"/>
          <p:cNvGraphicFramePr>
            <a:graphicFrameLocks noChangeAspect="1"/>
          </p:cNvGraphicFramePr>
          <p:nvPr/>
        </p:nvGraphicFramePr>
        <p:xfrm>
          <a:off x="2706688" y="4049713"/>
          <a:ext cx="3378200" cy="520700"/>
        </p:xfrm>
        <a:graphic>
          <a:graphicData uri="http://schemas.openxmlformats.org/presentationml/2006/ole">
            <mc:AlternateContent xmlns:mc="http://schemas.openxmlformats.org/markup-compatibility/2006">
              <mc:Choice xmlns:v="urn:schemas-microsoft-com:vml" Requires="v">
                <p:oleObj spid="_x0000_s601093" name="Equation" r:id="rId4" imgW="1307880" imgH="203040" progId="Equation.3">
                  <p:embed/>
                </p:oleObj>
              </mc:Choice>
              <mc:Fallback>
                <p:oleObj name="Equation" r:id="rId4" imgW="1307880" imgH="203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8" y="4049713"/>
                        <a:ext cx="33782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3813D8-7616-4F4A-A4AE-3D68B88CC8D9}" type="slidenum">
              <a:rPr lang="en-US"/>
              <a:pPr/>
              <a:t>11</a:t>
            </a:fld>
            <a:endParaRPr lang="en-US"/>
          </a:p>
        </p:txBody>
      </p:sp>
      <p:sp>
        <p:nvSpPr>
          <p:cNvPr id="423940" name="Rectangle 4"/>
          <p:cNvSpPr>
            <a:spLocks noGrp="1" noChangeArrowheads="1"/>
          </p:cNvSpPr>
          <p:nvPr>
            <p:ph type="title"/>
          </p:nvPr>
        </p:nvSpPr>
        <p:spPr/>
        <p:txBody>
          <a:bodyPr/>
          <a:lstStyle/>
          <a:p>
            <a:r>
              <a:rPr lang="en-US"/>
              <a:t>Preliminaries</a:t>
            </a:r>
          </a:p>
        </p:txBody>
      </p:sp>
      <p:sp>
        <p:nvSpPr>
          <p:cNvPr id="423941" name="Rectangle 5"/>
          <p:cNvSpPr>
            <a:spLocks noGrp="1" noChangeArrowheads="1"/>
          </p:cNvSpPr>
          <p:nvPr>
            <p:ph type="body" idx="1"/>
          </p:nvPr>
        </p:nvSpPr>
        <p:spPr/>
        <p:txBody>
          <a:bodyPr/>
          <a:lstStyle/>
          <a:p>
            <a:r>
              <a:rPr lang="en-US"/>
              <a:t>Headers Files</a:t>
            </a:r>
          </a:p>
          <a:p>
            <a:pPr lvl="2"/>
            <a:r>
              <a:rPr lang="en-US"/>
              <a:t>#include &lt;GL/gl.h&gt;</a:t>
            </a:r>
          </a:p>
          <a:p>
            <a:pPr lvl="2"/>
            <a:r>
              <a:rPr lang="en-US"/>
              <a:t>#include &lt;GL/glu.h&gt;</a:t>
            </a:r>
          </a:p>
          <a:p>
            <a:pPr lvl="2"/>
            <a:r>
              <a:rPr lang="en-US"/>
              <a:t>#include &lt;GL/glut.h&gt;</a:t>
            </a:r>
          </a:p>
          <a:p>
            <a:r>
              <a:rPr lang="en-US"/>
              <a:t>Libraries</a:t>
            </a:r>
          </a:p>
          <a:p>
            <a:r>
              <a:rPr lang="en-US"/>
              <a:t>Enumerated Types</a:t>
            </a:r>
          </a:p>
          <a:p>
            <a:pPr lvl="1"/>
            <a:r>
              <a:rPr lang="en-US"/>
              <a:t>OpenGL defines numerous types for compatibility</a:t>
            </a:r>
          </a:p>
          <a:p>
            <a:pPr lvl="3"/>
            <a:r>
              <a:rPr lang="en-US"/>
              <a:t>GLfloat, GLint, GLenum, etc.</a:t>
            </a:r>
          </a:p>
          <a:p>
            <a:pPr lvl="2"/>
            <a:endParaRPr 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45864CB1-A46A-4B5C-8FCC-5A64E6511211}" type="slidenum">
              <a:rPr lang="en-US"/>
              <a:pPr/>
              <a:t>110</a:t>
            </a:fld>
            <a:endParaRPr lang="en-US"/>
          </a:p>
        </p:txBody>
      </p:sp>
      <p:sp>
        <p:nvSpPr>
          <p:cNvPr id="603138" name="Rectangle 2"/>
          <p:cNvSpPr>
            <a:spLocks noGrp="1" noChangeArrowheads="1"/>
          </p:cNvSpPr>
          <p:nvPr>
            <p:ph type="title"/>
          </p:nvPr>
        </p:nvSpPr>
        <p:spPr/>
        <p:txBody>
          <a:bodyPr/>
          <a:lstStyle/>
          <a:p>
            <a:r>
              <a:rPr lang="en-US"/>
              <a:t>Tutorial: Texture</a:t>
            </a:r>
          </a:p>
        </p:txBody>
      </p:sp>
      <p:pic>
        <p:nvPicPr>
          <p:cNvPr id="603139" name="Picture 3" descr="C:\SIGGRAPH\tutor.jpg"/>
          <p:cNvPicPr>
            <a:picLocks noChangeAspect="1" noChangeArrowheads="1"/>
          </p:cNvPicPr>
          <p:nvPr/>
        </p:nvPicPr>
        <p:blipFill>
          <a:blip r:embed="rId3"/>
          <a:srcRect/>
          <a:stretch>
            <a:fillRect/>
          </a:stretch>
        </p:blipFill>
        <p:spPr bwMode="auto">
          <a:xfrm>
            <a:off x="1219200" y="1828800"/>
            <a:ext cx="6553200" cy="4371975"/>
          </a:xfrm>
          <a:prstGeom prst="rect">
            <a:avLst/>
          </a:prstGeom>
          <a:noFill/>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3690542-1B4F-44D8-A02E-842509734810}" type="slidenum">
              <a:rPr lang="en-US"/>
              <a:pPr/>
              <a:t>111</a:t>
            </a:fld>
            <a:endParaRPr lang="en-US"/>
          </a:p>
        </p:txBody>
      </p:sp>
      <p:sp>
        <p:nvSpPr>
          <p:cNvPr id="605191" name="Rectangle 7"/>
          <p:cNvSpPr>
            <a:spLocks noGrp="1" noChangeArrowheads="1"/>
          </p:cNvSpPr>
          <p:nvPr>
            <p:ph type="body" idx="1"/>
          </p:nvPr>
        </p:nvSpPr>
        <p:spPr/>
        <p:txBody>
          <a:bodyPr/>
          <a:lstStyle/>
          <a:p>
            <a:r>
              <a:rPr lang="en-US"/>
              <a:t>Filter Modes</a:t>
            </a:r>
          </a:p>
          <a:p>
            <a:pPr lvl="1"/>
            <a:r>
              <a:rPr lang="en-US"/>
              <a:t>minification or magnification</a:t>
            </a:r>
          </a:p>
          <a:p>
            <a:pPr lvl="1"/>
            <a:r>
              <a:rPr lang="en-US"/>
              <a:t>special mipmap minification filters</a:t>
            </a:r>
          </a:p>
          <a:p>
            <a:r>
              <a:rPr lang="en-US"/>
              <a:t>Wrap Modes</a:t>
            </a:r>
          </a:p>
          <a:p>
            <a:pPr lvl="1"/>
            <a:r>
              <a:rPr lang="en-US"/>
              <a:t>clamping or repeating</a:t>
            </a:r>
          </a:p>
          <a:p>
            <a:r>
              <a:rPr lang="en-US"/>
              <a:t>Texture Functions</a:t>
            </a:r>
          </a:p>
          <a:p>
            <a:pPr lvl="1"/>
            <a:r>
              <a:rPr lang="en-US"/>
              <a:t>how to mix primitive’s color with texture’s color</a:t>
            </a:r>
          </a:p>
          <a:p>
            <a:pPr lvl="2"/>
            <a:r>
              <a:rPr lang="en-US"/>
              <a:t>blend, modulate or replace texels	</a:t>
            </a:r>
          </a:p>
          <a:p>
            <a:endParaRPr lang="en-US"/>
          </a:p>
        </p:txBody>
      </p:sp>
      <p:sp>
        <p:nvSpPr>
          <p:cNvPr id="605186" name="Rectangle 2"/>
          <p:cNvSpPr>
            <a:spLocks noGrp="1" noChangeArrowheads="1"/>
          </p:cNvSpPr>
          <p:nvPr>
            <p:ph type="title"/>
          </p:nvPr>
        </p:nvSpPr>
        <p:spPr>
          <a:noFill/>
          <a:ln/>
          <a:effectLst/>
        </p:spPr>
        <p:txBody>
          <a:bodyPr lIns="90488" tIns="44450" rIns="90488" bIns="44450"/>
          <a:lstStyle/>
          <a:p>
            <a:r>
              <a:rPr lang="en-US"/>
              <a:t>Texture Application Methods</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3"/>
          <p:cNvSpPr>
            <a:spLocks noGrp="1"/>
          </p:cNvSpPr>
          <p:nvPr>
            <p:ph type="sldNum" sz="quarter" idx="10"/>
          </p:nvPr>
        </p:nvSpPr>
        <p:spPr/>
        <p:txBody>
          <a:bodyPr/>
          <a:lstStyle/>
          <a:p>
            <a:fld id="{3E73620E-F69C-4AC6-B2AC-B3B7E59E3E4B}" type="slidenum">
              <a:rPr lang="en-US"/>
              <a:pPr/>
              <a:t>112</a:t>
            </a:fld>
            <a:endParaRPr lang="en-US"/>
          </a:p>
        </p:txBody>
      </p:sp>
      <p:sp>
        <p:nvSpPr>
          <p:cNvPr id="607234" name="Rectangle 2"/>
          <p:cNvSpPr>
            <a:spLocks noChangeArrowheads="1"/>
          </p:cNvSpPr>
          <p:nvPr/>
        </p:nvSpPr>
        <p:spPr bwMode="auto">
          <a:xfrm>
            <a:off x="1009650" y="4419600"/>
            <a:ext cx="228600" cy="228600"/>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charset="0"/>
            </a:endParaRPr>
          </a:p>
        </p:txBody>
      </p:sp>
      <p:sp>
        <p:nvSpPr>
          <p:cNvPr id="607235" name="Rectangle 3"/>
          <p:cNvSpPr>
            <a:spLocks noGrp="1" noChangeArrowheads="1"/>
          </p:cNvSpPr>
          <p:nvPr>
            <p:ph type="title"/>
          </p:nvPr>
        </p:nvSpPr>
        <p:spPr>
          <a:noFill/>
          <a:ln/>
          <a:effectLst/>
        </p:spPr>
        <p:txBody>
          <a:bodyPr lIns="90488" tIns="44450" rIns="90488" bIns="44450"/>
          <a:lstStyle/>
          <a:p>
            <a:r>
              <a:rPr lang="en-US"/>
              <a:t>Filter Modes</a:t>
            </a:r>
          </a:p>
        </p:txBody>
      </p:sp>
      <p:grpSp>
        <p:nvGrpSpPr>
          <p:cNvPr id="607236" name="Group 4"/>
          <p:cNvGrpSpPr>
            <a:grpSpLocks/>
          </p:cNvGrpSpPr>
          <p:nvPr/>
        </p:nvGrpSpPr>
        <p:grpSpPr bwMode="auto">
          <a:xfrm>
            <a:off x="2282825" y="3505200"/>
            <a:ext cx="1828800" cy="1828800"/>
            <a:chOff x="1438" y="2208"/>
            <a:chExt cx="1152" cy="1152"/>
          </a:xfrm>
        </p:grpSpPr>
        <p:sp>
          <p:nvSpPr>
            <p:cNvPr id="607237" name="Rectangle 5"/>
            <p:cNvSpPr>
              <a:spLocks noChangeArrowheads="1"/>
            </p:cNvSpPr>
            <p:nvPr/>
          </p:nvSpPr>
          <p:spPr bwMode="auto">
            <a:xfrm>
              <a:off x="1442" y="2212"/>
              <a:ext cx="1144" cy="1144"/>
            </a:xfrm>
            <a:prstGeom prst="rect">
              <a:avLst/>
            </a:prstGeom>
            <a:noFill/>
            <a:ln w="12700">
              <a:solidFill>
                <a:schemeClr val="tx1"/>
              </a:solidFill>
              <a:miter lim="800000"/>
              <a:headEnd/>
              <a:tailEnd/>
            </a:ln>
            <a:effectLst/>
          </p:spPr>
          <p:txBody>
            <a:bodyPr wrap="none" anchor="ctr"/>
            <a:lstStyle/>
            <a:p>
              <a:endParaRPr lang="en-US"/>
            </a:p>
          </p:txBody>
        </p:sp>
        <p:sp>
          <p:nvSpPr>
            <p:cNvPr id="607238" name="Line 6"/>
            <p:cNvSpPr>
              <a:spLocks noChangeShapeType="1"/>
            </p:cNvSpPr>
            <p:nvPr/>
          </p:nvSpPr>
          <p:spPr bwMode="auto">
            <a:xfrm>
              <a:off x="1438" y="2640"/>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39" name="Line 7"/>
            <p:cNvSpPr>
              <a:spLocks noChangeShapeType="1"/>
            </p:cNvSpPr>
            <p:nvPr/>
          </p:nvSpPr>
          <p:spPr bwMode="auto">
            <a:xfrm>
              <a:off x="1870"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0" name="Line 8"/>
            <p:cNvSpPr>
              <a:spLocks noChangeShapeType="1"/>
            </p:cNvSpPr>
            <p:nvPr/>
          </p:nvSpPr>
          <p:spPr bwMode="auto">
            <a:xfrm>
              <a:off x="1582"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1" name="Line 9"/>
            <p:cNvSpPr>
              <a:spLocks noChangeShapeType="1"/>
            </p:cNvSpPr>
            <p:nvPr/>
          </p:nvSpPr>
          <p:spPr bwMode="auto">
            <a:xfrm>
              <a:off x="1726"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2" name="Line 10"/>
            <p:cNvSpPr>
              <a:spLocks noChangeShapeType="1"/>
            </p:cNvSpPr>
            <p:nvPr/>
          </p:nvSpPr>
          <p:spPr bwMode="auto">
            <a:xfrm>
              <a:off x="2014"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3" name="Line 11"/>
            <p:cNvSpPr>
              <a:spLocks noChangeShapeType="1"/>
            </p:cNvSpPr>
            <p:nvPr/>
          </p:nvSpPr>
          <p:spPr bwMode="auto">
            <a:xfrm>
              <a:off x="2158"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4" name="Line 12"/>
            <p:cNvSpPr>
              <a:spLocks noChangeShapeType="1"/>
            </p:cNvSpPr>
            <p:nvPr/>
          </p:nvSpPr>
          <p:spPr bwMode="auto">
            <a:xfrm>
              <a:off x="1438" y="2496"/>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5" name="Line 13"/>
            <p:cNvSpPr>
              <a:spLocks noChangeShapeType="1"/>
            </p:cNvSpPr>
            <p:nvPr/>
          </p:nvSpPr>
          <p:spPr bwMode="auto">
            <a:xfrm>
              <a:off x="1438" y="2352"/>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6" name="Line 14"/>
            <p:cNvSpPr>
              <a:spLocks noChangeShapeType="1"/>
            </p:cNvSpPr>
            <p:nvPr/>
          </p:nvSpPr>
          <p:spPr bwMode="auto">
            <a:xfrm>
              <a:off x="1438" y="2784"/>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7" name="Line 15"/>
            <p:cNvSpPr>
              <a:spLocks noChangeShapeType="1"/>
            </p:cNvSpPr>
            <p:nvPr/>
          </p:nvSpPr>
          <p:spPr bwMode="auto">
            <a:xfrm>
              <a:off x="1438" y="2928"/>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8" name="Line 16"/>
            <p:cNvSpPr>
              <a:spLocks noChangeShapeType="1"/>
            </p:cNvSpPr>
            <p:nvPr/>
          </p:nvSpPr>
          <p:spPr bwMode="auto">
            <a:xfrm>
              <a:off x="2302"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49" name="Line 17"/>
            <p:cNvSpPr>
              <a:spLocks noChangeShapeType="1"/>
            </p:cNvSpPr>
            <p:nvPr/>
          </p:nvSpPr>
          <p:spPr bwMode="auto">
            <a:xfrm>
              <a:off x="2446"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0" name="Line 18"/>
            <p:cNvSpPr>
              <a:spLocks noChangeShapeType="1"/>
            </p:cNvSpPr>
            <p:nvPr/>
          </p:nvSpPr>
          <p:spPr bwMode="auto">
            <a:xfrm>
              <a:off x="1438" y="3072"/>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1" name="Line 19"/>
            <p:cNvSpPr>
              <a:spLocks noChangeShapeType="1"/>
            </p:cNvSpPr>
            <p:nvPr/>
          </p:nvSpPr>
          <p:spPr bwMode="auto">
            <a:xfrm>
              <a:off x="1438" y="3216"/>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607252" name="Group 20"/>
          <p:cNvGrpSpPr>
            <a:grpSpLocks/>
          </p:cNvGrpSpPr>
          <p:nvPr/>
        </p:nvGrpSpPr>
        <p:grpSpPr bwMode="auto">
          <a:xfrm>
            <a:off x="1001713" y="4419600"/>
            <a:ext cx="457200" cy="457200"/>
            <a:chOff x="631" y="2784"/>
            <a:chExt cx="288" cy="288"/>
          </a:xfrm>
        </p:grpSpPr>
        <p:sp>
          <p:nvSpPr>
            <p:cNvPr id="607253" name="Line 21"/>
            <p:cNvSpPr>
              <a:spLocks noChangeShapeType="1"/>
            </p:cNvSpPr>
            <p:nvPr/>
          </p:nvSpPr>
          <p:spPr bwMode="auto">
            <a:xfrm>
              <a:off x="775" y="2784"/>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4" name="Line 22"/>
            <p:cNvSpPr>
              <a:spLocks noChangeShapeType="1"/>
            </p:cNvSpPr>
            <p:nvPr/>
          </p:nvSpPr>
          <p:spPr bwMode="auto">
            <a:xfrm>
              <a:off x="631" y="2784"/>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5" name="Line 23"/>
            <p:cNvSpPr>
              <a:spLocks noChangeShapeType="1"/>
            </p:cNvSpPr>
            <p:nvPr/>
          </p:nvSpPr>
          <p:spPr bwMode="auto">
            <a:xfrm>
              <a:off x="919" y="2784"/>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6" name="Line 24"/>
            <p:cNvSpPr>
              <a:spLocks noChangeShapeType="1"/>
            </p:cNvSpPr>
            <p:nvPr/>
          </p:nvSpPr>
          <p:spPr bwMode="auto">
            <a:xfrm flipH="1">
              <a:off x="631" y="2784"/>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7" name="Line 25"/>
            <p:cNvSpPr>
              <a:spLocks noChangeShapeType="1"/>
            </p:cNvSpPr>
            <p:nvPr/>
          </p:nvSpPr>
          <p:spPr bwMode="auto">
            <a:xfrm flipH="1">
              <a:off x="631" y="2928"/>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58" name="Line 26"/>
            <p:cNvSpPr>
              <a:spLocks noChangeShapeType="1"/>
            </p:cNvSpPr>
            <p:nvPr/>
          </p:nvSpPr>
          <p:spPr bwMode="auto">
            <a:xfrm flipH="1">
              <a:off x="631" y="3072"/>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607259" name="Group 27"/>
          <p:cNvGrpSpPr>
            <a:grpSpLocks/>
          </p:cNvGrpSpPr>
          <p:nvPr/>
        </p:nvGrpSpPr>
        <p:grpSpPr bwMode="auto">
          <a:xfrm>
            <a:off x="5178425" y="3505200"/>
            <a:ext cx="1828800" cy="1828800"/>
            <a:chOff x="3262" y="2208"/>
            <a:chExt cx="1152" cy="1152"/>
          </a:xfrm>
        </p:grpSpPr>
        <p:sp>
          <p:nvSpPr>
            <p:cNvPr id="607260" name="Rectangle 28"/>
            <p:cNvSpPr>
              <a:spLocks noChangeArrowheads="1"/>
            </p:cNvSpPr>
            <p:nvPr/>
          </p:nvSpPr>
          <p:spPr bwMode="auto">
            <a:xfrm>
              <a:off x="3266" y="2212"/>
              <a:ext cx="1144" cy="1144"/>
            </a:xfrm>
            <a:prstGeom prst="rect">
              <a:avLst/>
            </a:prstGeom>
            <a:noFill/>
            <a:ln w="12700">
              <a:solidFill>
                <a:schemeClr val="tx1"/>
              </a:solidFill>
              <a:miter lim="800000"/>
              <a:headEnd/>
              <a:tailEnd/>
            </a:ln>
            <a:effectLst/>
          </p:spPr>
          <p:txBody>
            <a:bodyPr wrap="none" anchor="ctr"/>
            <a:lstStyle/>
            <a:p>
              <a:endParaRPr lang="en-US"/>
            </a:p>
          </p:txBody>
        </p:sp>
        <p:sp>
          <p:nvSpPr>
            <p:cNvPr id="607261" name="Line 29"/>
            <p:cNvSpPr>
              <a:spLocks noChangeShapeType="1"/>
            </p:cNvSpPr>
            <p:nvPr/>
          </p:nvSpPr>
          <p:spPr bwMode="auto">
            <a:xfrm>
              <a:off x="3262" y="2640"/>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2" name="Line 30"/>
            <p:cNvSpPr>
              <a:spLocks noChangeShapeType="1"/>
            </p:cNvSpPr>
            <p:nvPr/>
          </p:nvSpPr>
          <p:spPr bwMode="auto">
            <a:xfrm>
              <a:off x="3694"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3" name="Line 31"/>
            <p:cNvSpPr>
              <a:spLocks noChangeShapeType="1"/>
            </p:cNvSpPr>
            <p:nvPr/>
          </p:nvSpPr>
          <p:spPr bwMode="auto">
            <a:xfrm>
              <a:off x="3406"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4" name="Line 32"/>
            <p:cNvSpPr>
              <a:spLocks noChangeShapeType="1"/>
            </p:cNvSpPr>
            <p:nvPr/>
          </p:nvSpPr>
          <p:spPr bwMode="auto">
            <a:xfrm>
              <a:off x="3550"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5" name="Line 33"/>
            <p:cNvSpPr>
              <a:spLocks noChangeShapeType="1"/>
            </p:cNvSpPr>
            <p:nvPr/>
          </p:nvSpPr>
          <p:spPr bwMode="auto">
            <a:xfrm>
              <a:off x="3838"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6" name="Line 34"/>
            <p:cNvSpPr>
              <a:spLocks noChangeShapeType="1"/>
            </p:cNvSpPr>
            <p:nvPr/>
          </p:nvSpPr>
          <p:spPr bwMode="auto">
            <a:xfrm>
              <a:off x="3982"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7" name="Line 35"/>
            <p:cNvSpPr>
              <a:spLocks noChangeShapeType="1"/>
            </p:cNvSpPr>
            <p:nvPr/>
          </p:nvSpPr>
          <p:spPr bwMode="auto">
            <a:xfrm>
              <a:off x="3262" y="2496"/>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8" name="Line 36"/>
            <p:cNvSpPr>
              <a:spLocks noChangeShapeType="1"/>
            </p:cNvSpPr>
            <p:nvPr/>
          </p:nvSpPr>
          <p:spPr bwMode="auto">
            <a:xfrm>
              <a:off x="3262" y="2352"/>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69" name="Line 37"/>
            <p:cNvSpPr>
              <a:spLocks noChangeShapeType="1"/>
            </p:cNvSpPr>
            <p:nvPr/>
          </p:nvSpPr>
          <p:spPr bwMode="auto">
            <a:xfrm>
              <a:off x="3262" y="2784"/>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0" name="Line 38"/>
            <p:cNvSpPr>
              <a:spLocks noChangeShapeType="1"/>
            </p:cNvSpPr>
            <p:nvPr/>
          </p:nvSpPr>
          <p:spPr bwMode="auto">
            <a:xfrm>
              <a:off x="3262" y="2928"/>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1" name="Line 39"/>
            <p:cNvSpPr>
              <a:spLocks noChangeShapeType="1"/>
            </p:cNvSpPr>
            <p:nvPr/>
          </p:nvSpPr>
          <p:spPr bwMode="auto">
            <a:xfrm>
              <a:off x="4126"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2" name="Line 40"/>
            <p:cNvSpPr>
              <a:spLocks noChangeShapeType="1"/>
            </p:cNvSpPr>
            <p:nvPr/>
          </p:nvSpPr>
          <p:spPr bwMode="auto">
            <a:xfrm>
              <a:off x="4270" y="2208"/>
              <a:ext cx="0" cy="11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3" name="Line 41"/>
            <p:cNvSpPr>
              <a:spLocks noChangeShapeType="1"/>
            </p:cNvSpPr>
            <p:nvPr/>
          </p:nvSpPr>
          <p:spPr bwMode="auto">
            <a:xfrm>
              <a:off x="3262" y="3072"/>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4" name="Line 42"/>
            <p:cNvSpPr>
              <a:spLocks noChangeShapeType="1"/>
            </p:cNvSpPr>
            <p:nvPr/>
          </p:nvSpPr>
          <p:spPr bwMode="auto">
            <a:xfrm>
              <a:off x="3262" y="3216"/>
              <a:ext cx="115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607275" name="Group 43"/>
          <p:cNvGrpSpPr>
            <a:grpSpLocks/>
          </p:cNvGrpSpPr>
          <p:nvPr/>
        </p:nvGrpSpPr>
        <p:grpSpPr bwMode="auto">
          <a:xfrm>
            <a:off x="7658100" y="4191000"/>
            <a:ext cx="457200" cy="457200"/>
            <a:chOff x="4824" y="2640"/>
            <a:chExt cx="288" cy="288"/>
          </a:xfrm>
        </p:grpSpPr>
        <p:sp>
          <p:nvSpPr>
            <p:cNvPr id="607276" name="Line 44"/>
            <p:cNvSpPr>
              <a:spLocks noChangeShapeType="1"/>
            </p:cNvSpPr>
            <p:nvPr/>
          </p:nvSpPr>
          <p:spPr bwMode="auto">
            <a:xfrm>
              <a:off x="4968" y="2640"/>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7" name="Line 45"/>
            <p:cNvSpPr>
              <a:spLocks noChangeShapeType="1"/>
            </p:cNvSpPr>
            <p:nvPr/>
          </p:nvSpPr>
          <p:spPr bwMode="auto">
            <a:xfrm>
              <a:off x="4824" y="2640"/>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8" name="Line 46"/>
            <p:cNvSpPr>
              <a:spLocks noChangeShapeType="1"/>
            </p:cNvSpPr>
            <p:nvPr/>
          </p:nvSpPr>
          <p:spPr bwMode="auto">
            <a:xfrm>
              <a:off x="5112" y="2640"/>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79" name="Line 47"/>
            <p:cNvSpPr>
              <a:spLocks noChangeShapeType="1"/>
            </p:cNvSpPr>
            <p:nvPr/>
          </p:nvSpPr>
          <p:spPr bwMode="auto">
            <a:xfrm flipH="1">
              <a:off x="4824" y="2640"/>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80" name="Line 48"/>
            <p:cNvSpPr>
              <a:spLocks noChangeShapeType="1"/>
            </p:cNvSpPr>
            <p:nvPr/>
          </p:nvSpPr>
          <p:spPr bwMode="auto">
            <a:xfrm flipH="1">
              <a:off x="4824" y="2784"/>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7281" name="Line 49"/>
            <p:cNvSpPr>
              <a:spLocks noChangeShapeType="1"/>
            </p:cNvSpPr>
            <p:nvPr/>
          </p:nvSpPr>
          <p:spPr bwMode="auto">
            <a:xfrm flipH="1">
              <a:off x="4824" y="2928"/>
              <a:ext cx="288"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607282" name="Rectangle 50"/>
          <p:cNvSpPr>
            <a:spLocks noChangeArrowheads="1"/>
          </p:cNvSpPr>
          <p:nvPr/>
        </p:nvSpPr>
        <p:spPr bwMode="auto">
          <a:xfrm>
            <a:off x="742950" y="5486400"/>
            <a:ext cx="974725"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Texture</a:t>
            </a:r>
          </a:p>
        </p:txBody>
      </p:sp>
      <p:sp>
        <p:nvSpPr>
          <p:cNvPr id="607283" name="Rectangle 51"/>
          <p:cNvSpPr>
            <a:spLocks noChangeArrowheads="1"/>
          </p:cNvSpPr>
          <p:nvPr/>
        </p:nvSpPr>
        <p:spPr bwMode="auto">
          <a:xfrm>
            <a:off x="2682875" y="5486400"/>
            <a:ext cx="1030288"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Polygon</a:t>
            </a:r>
          </a:p>
        </p:txBody>
      </p:sp>
      <p:sp>
        <p:nvSpPr>
          <p:cNvPr id="607284" name="Rectangle 52"/>
          <p:cNvSpPr>
            <a:spLocks noChangeArrowheads="1"/>
          </p:cNvSpPr>
          <p:nvPr/>
        </p:nvSpPr>
        <p:spPr bwMode="auto">
          <a:xfrm>
            <a:off x="1289050" y="5851525"/>
            <a:ext cx="1622425"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Magnification</a:t>
            </a:r>
          </a:p>
        </p:txBody>
      </p:sp>
      <p:sp>
        <p:nvSpPr>
          <p:cNvPr id="607285" name="Rectangle 53"/>
          <p:cNvSpPr>
            <a:spLocks noChangeArrowheads="1"/>
          </p:cNvSpPr>
          <p:nvPr/>
        </p:nvSpPr>
        <p:spPr bwMode="auto">
          <a:xfrm>
            <a:off x="6394450" y="5851525"/>
            <a:ext cx="1449388"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Minification</a:t>
            </a:r>
          </a:p>
        </p:txBody>
      </p:sp>
      <p:sp>
        <p:nvSpPr>
          <p:cNvPr id="607286" name="Rectangle 54"/>
          <p:cNvSpPr>
            <a:spLocks noChangeArrowheads="1"/>
          </p:cNvSpPr>
          <p:nvPr/>
        </p:nvSpPr>
        <p:spPr bwMode="auto">
          <a:xfrm>
            <a:off x="5407025" y="3733800"/>
            <a:ext cx="457200" cy="457200"/>
          </a:xfrm>
          <a:prstGeom prst="rect">
            <a:avLst/>
          </a:prstGeom>
          <a:solidFill>
            <a:schemeClr val="accent1"/>
          </a:solidFill>
          <a:ln w="9525">
            <a:noFill/>
            <a:miter lim="800000"/>
            <a:headEnd/>
            <a:tailEnd/>
          </a:ln>
          <a:effectLst/>
        </p:spPr>
        <p:txBody>
          <a:bodyPr wrap="none" anchor="ctr"/>
          <a:lstStyle/>
          <a:p>
            <a:endParaRPr lang="en-US"/>
          </a:p>
        </p:txBody>
      </p:sp>
      <p:sp>
        <p:nvSpPr>
          <p:cNvPr id="607287" name="Rectangle 55"/>
          <p:cNvSpPr>
            <a:spLocks noChangeArrowheads="1"/>
          </p:cNvSpPr>
          <p:nvPr/>
        </p:nvSpPr>
        <p:spPr bwMode="auto">
          <a:xfrm>
            <a:off x="7372350" y="5486400"/>
            <a:ext cx="1030288"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Polygon</a:t>
            </a:r>
          </a:p>
        </p:txBody>
      </p:sp>
      <p:sp>
        <p:nvSpPr>
          <p:cNvPr id="607288" name="Rectangle 56"/>
          <p:cNvSpPr>
            <a:spLocks noChangeArrowheads="1"/>
          </p:cNvSpPr>
          <p:nvPr/>
        </p:nvSpPr>
        <p:spPr bwMode="auto">
          <a:xfrm>
            <a:off x="5605463" y="5486400"/>
            <a:ext cx="974725"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Texture</a:t>
            </a:r>
          </a:p>
        </p:txBody>
      </p:sp>
      <p:sp>
        <p:nvSpPr>
          <p:cNvPr id="607289" name="Line 57"/>
          <p:cNvSpPr>
            <a:spLocks noChangeShapeType="1"/>
          </p:cNvSpPr>
          <p:nvPr/>
        </p:nvSpPr>
        <p:spPr bwMode="auto">
          <a:xfrm flipV="1">
            <a:off x="987425" y="3505200"/>
            <a:ext cx="1295400" cy="9144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0" name="Line 58"/>
          <p:cNvSpPr>
            <a:spLocks noChangeShapeType="1"/>
          </p:cNvSpPr>
          <p:nvPr/>
        </p:nvSpPr>
        <p:spPr bwMode="auto">
          <a:xfrm flipV="1">
            <a:off x="1216025" y="3505200"/>
            <a:ext cx="1981200" cy="9144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1" name="Line 59"/>
          <p:cNvSpPr>
            <a:spLocks noChangeShapeType="1"/>
          </p:cNvSpPr>
          <p:nvPr/>
        </p:nvSpPr>
        <p:spPr bwMode="auto">
          <a:xfrm flipV="1">
            <a:off x="987425" y="4419600"/>
            <a:ext cx="1295400" cy="2286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2" name="Line 60"/>
          <p:cNvSpPr>
            <a:spLocks noChangeShapeType="1"/>
          </p:cNvSpPr>
          <p:nvPr/>
        </p:nvSpPr>
        <p:spPr bwMode="auto">
          <a:xfrm flipV="1">
            <a:off x="1292225" y="4419600"/>
            <a:ext cx="1905000" cy="2286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3" name="Line 61"/>
          <p:cNvSpPr>
            <a:spLocks noChangeShapeType="1"/>
          </p:cNvSpPr>
          <p:nvPr/>
        </p:nvSpPr>
        <p:spPr bwMode="auto">
          <a:xfrm>
            <a:off x="5864225" y="3733800"/>
            <a:ext cx="2057400" cy="4572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4" name="Line 62"/>
          <p:cNvSpPr>
            <a:spLocks noChangeShapeType="1"/>
          </p:cNvSpPr>
          <p:nvPr/>
        </p:nvSpPr>
        <p:spPr bwMode="auto">
          <a:xfrm>
            <a:off x="5864225" y="4191000"/>
            <a:ext cx="2057400" cy="2286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5" name="Line 63"/>
          <p:cNvSpPr>
            <a:spLocks noChangeShapeType="1"/>
          </p:cNvSpPr>
          <p:nvPr/>
        </p:nvSpPr>
        <p:spPr bwMode="auto">
          <a:xfrm>
            <a:off x="5407025" y="3733800"/>
            <a:ext cx="2286000" cy="4572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6" name="Line 64"/>
          <p:cNvSpPr>
            <a:spLocks noChangeShapeType="1"/>
          </p:cNvSpPr>
          <p:nvPr/>
        </p:nvSpPr>
        <p:spPr bwMode="auto">
          <a:xfrm>
            <a:off x="5407025" y="4191000"/>
            <a:ext cx="2209800" cy="2286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07297" name="Rectangle 65"/>
          <p:cNvSpPr>
            <a:spLocks noChangeArrowheads="1"/>
          </p:cNvSpPr>
          <p:nvPr/>
        </p:nvSpPr>
        <p:spPr bwMode="auto">
          <a:xfrm>
            <a:off x="685800" y="1981200"/>
            <a:ext cx="7772400" cy="1295400"/>
          </a:xfrm>
          <a:prstGeom prst="rect">
            <a:avLst/>
          </a:prstGeom>
          <a:noFill/>
          <a:ln w="9525">
            <a:noFill/>
            <a:miter lim="800000"/>
            <a:headEnd/>
            <a:tailEnd/>
          </a:ln>
          <a:effectLst/>
        </p:spPr>
        <p:txBody>
          <a:bodyPr lIns="92075" tIns="46038" rIns="92075" bIns="46038"/>
          <a:lstStyle/>
          <a:p>
            <a:pPr marL="342900" indent="-342900" algn="l">
              <a:spcBef>
                <a:spcPct val="20000"/>
              </a:spcBef>
            </a:pPr>
            <a:r>
              <a:rPr lang="en-US" sz="2400">
                <a:latin typeface="Times New Roman" charset="0"/>
              </a:rPr>
              <a:t>Example:</a:t>
            </a:r>
          </a:p>
          <a:p>
            <a:pPr marL="342900" indent="-342900" algn="ctr">
              <a:spcBef>
                <a:spcPct val="20000"/>
              </a:spcBef>
            </a:pPr>
            <a:r>
              <a:rPr lang="en-US" sz="2400" b="1">
                <a:solidFill>
                  <a:srgbClr val="FFCC00"/>
                </a:solidFill>
                <a:effectLst>
                  <a:outerShdw blurRad="38100" dist="38100" dir="2700000" algn="tl">
                    <a:srgbClr val="FFFFFF"/>
                  </a:outerShdw>
                </a:effectLst>
                <a:latin typeface="Courier New" pitchFamily="49" charset="0"/>
              </a:rPr>
              <a:t>glTexParameteri( </a:t>
            </a:r>
            <a:r>
              <a:rPr lang="en-US" sz="2400" b="1" i="1">
                <a:solidFill>
                  <a:srgbClr val="FFCC00"/>
                </a:solidFill>
                <a:effectLst>
                  <a:outerShdw blurRad="38100" dist="38100" dir="2700000" algn="tl">
                    <a:srgbClr val="FFFFFF"/>
                  </a:outerShdw>
                </a:effectLst>
                <a:latin typeface="Courier New" pitchFamily="49" charset="0"/>
              </a:rPr>
              <a:t>target, type, mode</a:t>
            </a:r>
            <a:r>
              <a:rPr lang="en-US" sz="2400" b="1">
                <a:solidFill>
                  <a:srgbClr val="FFCC00"/>
                </a:solidFill>
                <a:effectLst>
                  <a:outerShdw blurRad="38100" dist="38100" dir="2700000" algn="tl">
                    <a:srgbClr val="FFFFFF"/>
                  </a:outerShdw>
                </a:effectLst>
                <a:latin typeface="Courier New" pitchFamily="49" charset="0"/>
              </a:rPr>
              <a:t> );</a:t>
            </a:r>
            <a:endParaRPr lang="en-US" sz="2400">
              <a:effectLst>
                <a:outerShdw blurRad="38100" dist="38100" dir="2700000" algn="tl">
                  <a:srgbClr val="863D00"/>
                </a:outerShdw>
              </a:effectLst>
              <a:latin typeface="Courier New" pitchFamily="49" charset="0"/>
            </a:endParaRPr>
          </a:p>
          <a:p>
            <a:pPr marL="342900" indent="-342900" algn="ctr">
              <a:spcBef>
                <a:spcPct val="20000"/>
              </a:spcBef>
            </a:pPr>
            <a:endParaRPr lang="en-US" sz="2400">
              <a:effectLst>
                <a:outerShdw blurRad="38100" dist="38100" dir="2700000" algn="tl">
                  <a:srgbClr val="863D00"/>
                </a:outerShdw>
              </a:effectLst>
              <a:latin typeface="Courier New" pitchFamily="49" charset="0"/>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57EC0FF-531E-4279-941B-755ABF571C74}" type="slidenum">
              <a:rPr lang="en-US"/>
              <a:pPr/>
              <a:t>113</a:t>
            </a:fld>
            <a:endParaRPr lang="en-US"/>
          </a:p>
        </p:txBody>
      </p:sp>
      <p:sp>
        <p:nvSpPr>
          <p:cNvPr id="609282" name="Rectangle 2"/>
          <p:cNvSpPr>
            <a:spLocks noGrp="1" noChangeArrowheads="1"/>
          </p:cNvSpPr>
          <p:nvPr>
            <p:ph type="title"/>
          </p:nvPr>
        </p:nvSpPr>
        <p:spPr>
          <a:noFill/>
          <a:ln/>
          <a:effectLst/>
        </p:spPr>
        <p:txBody>
          <a:bodyPr lIns="90488" tIns="44450" rIns="90488" bIns="44450"/>
          <a:lstStyle/>
          <a:p>
            <a:r>
              <a:rPr lang="en-US"/>
              <a:t>Mipmapped Textures</a:t>
            </a:r>
          </a:p>
        </p:txBody>
      </p:sp>
      <p:sp>
        <p:nvSpPr>
          <p:cNvPr id="609283" name="Rectangle 3"/>
          <p:cNvSpPr>
            <a:spLocks noGrp="1" noChangeArrowheads="1"/>
          </p:cNvSpPr>
          <p:nvPr>
            <p:ph type="body" idx="1"/>
          </p:nvPr>
        </p:nvSpPr>
        <p:spPr>
          <a:noFill/>
          <a:ln/>
        </p:spPr>
        <p:txBody>
          <a:bodyPr lIns="90488" tIns="44450" rIns="90488" bIns="44450"/>
          <a:lstStyle/>
          <a:p>
            <a:r>
              <a:rPr lang="en-US" sz="2800"/>
              <a:t>Mipmap allows for prefiltered texture maps of decreasing resolutions</a:t>
            </a:r>
          </a:p>
          <a:p>
            <a:r>
              <a:rPr lang="en-US" sz="2800"/>
              <a:t>Lessens interpolation errors for smaller textured objects</a:t>
            </a:r>
          </a:p>
          <a:p>
            <a:r>
              <a:rPr lang="en-US" sz="2800"/>
              <a:t>Declare mipmap level during texture definition</a:t>
            </a:r>
          </a:p>
          <a:p>
            <a:pPr lvl="1">
              <a:lnSpc>
                <a:spcPct val="100000"/>
              </a:lnSpc>
              <a:buFontTx/>
              <a:buNone/>
            </a:pPr>
            <a:r>
              <a:rPr lang="en-US" sz="2400" b="1">
                <a:solidFill>
                  <a:srgbClr val="FFCC00"/>
                </a:solidFill>
                <a:effectLst>
                  <a:outerShdw blurRad="38100" dist="38100" dir="2700000" algn="tl">
                    <a:srgbClr val="FFFFFF"/>
                  </a:outerShdw>
                </a:effectLst>
                <a:latin typeface="Courier New" pitchFamily="49" charset="0"/>
              </a:rPr>
              <a:t>glTexImage*D( </a:t>
            </a:r>
            <a:r>
              <a:rPr lang="en-US" sz="2400" b="1" i="1">
                <a:solidFill>
                  <a:srgbClr val="FFCC00"/>
                </a:solidFill>
                <a:effectLst>
                  <a:outerShdw blurRad="38100" dist="38100" dir="2700000" algn="tl">
                    <a:srgbClr val="FFFFFF"/>
                  </a:outerShdw>
                </a:effectLst>
                <a:latin typeface="Courier New" pitchFamily="49" charset="0"/>
              </a:rPr>
              <a:t>GL_TEXTURE_*D, level, …</a:t>
            </a:r>
            <a:r>
              <a:rPr lang="en-US" sz="2400" b="1">
                <a:solidFill>
                  <a:srgbClr val="FFCC00"/>
                </a:solidFill>
                <a:effectLst>
                  <a:outerShdw blurRad="38100" dist="38100" dir="2700000" algn="tl">
                    <a:srgbClr val="FFFFFF"/>
                  </a:outerShdw>
                </a:effectLst>
                <a:latin typeface="Courier New" pitchFamily="49" charset="0"/>
              </a:rPr>
              <a:t> )</a:t>
            </a:r>
            <a:endParaRPr lang="en-US"/>
          </a:p>
          <a:p>
            <a:r>
              <a:rPr lang="en-US" sz="2800"/>
              <a:t>GLU mipmap builder routines</a:t>
            </a:r>
          </a:p>
          <a:p>
            <a:pPr lvl="1">
              <a:lnSpc>
                <a:spcPct val="100000"/>
              </a:lnSpc>
              <a:buFontTx/>
              <a:buNone/>
            </a:pPr>
            <a:r>
              <a:rPr lang="en-US" sz="2400" b="1">
                <a:solidFill>
                  <a:srgbClr val="FFCC00"/>
                </a:solidFill>
                <a:effectLst>
                  <a:outerShdw blurRad="38100" dist="38100" dir="2700000" algn="tl">
                    <a:srgbClr val="FFFFFF"/>
                  </a:outerShdw>
                </a:effectLst>
                <a:latin typeface="Courier New" pitchFamily="49" charset="0"/>
              </a:rPr>
              <a:t>gluBuild*DMipmaps( … )</a:t>
            </a:r>
            <a:endParaRPr lang="en-US" sz="2400">
              <a:latin typeface="Courier New" pitchFamily="49" charset="0"/>
            </a:endParaRPr>
          </a:p>
          <a:p>
            <a:r>
              <a:rPr lang="en-US" sz="2800"/>
              <a:t>OpenGL 1.2 introduces advanced LOD controls</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4F149D51-2248-436C-AA88-EF36D562B520}" type="slidenum">
              <a:rPr lang="en-US"/>
              <a:pPr/>
              <a:t>114</a:t>
            </a:fld>
            <a:endParaRPr lang="en-US"/>
          </a:p>
        </p:txBody>
      </p:sp>
      <p:sp>
        <p:nvSpPr>
          <p:cNvPr id="611330" name="Rectangle 2"/>
          <p:cNvSpPr>
            <a:spLocks noGrp="1" noChangeArrowheads="1"/>
          </p:cNvSpPr>
          <p:nvPr>
            <p:ph type="title"/>
          </p:nvPr>
        </p:nvSpPr>
        <p:spPr>
          <a:noFill/>
          <a:ln/>
          <a:effectLst/>
        </p:spPr>
        <p:txBody>
          <a:bodyPr lIns="90488" tIns="44450" rIns="90488" bIns="44450"/>
          <a:lstStyle/>
          <a:p>
            <a:r>
              <a:rPr lang="en-US"/>
              <a:t>Wrapping Mode</a:t>
            </a:r>
          </a:p>
        </p:txBody>
      </p:sp>
      <p:sp>
        <p:nvSpPr>
          <p:cNvPr id="611331" name="Rectangle 3"/>
          <p:cNvSpPr>
            <a:spLocks noGrp="1" noChangeArrowheads="1"/>
          </p:cNvSpPr>
          <p:nvPr>
            <p:ph type="body" idx="1"/>
          </p:nvPr>
        </p:nvSpPr>
        <p:spPr>
          <a:xfrm>
            <a:off x="636588" y="2114550"/>
            <a:ext cx="7810500" cy="2044700"/>
          </a:xfrm>
          <a:noFill/>
          <a:ln/>
        </p:spPr>
        <p:txBody>
          <a:bodyPr lIns="90488" tIns="44450" rIns="90488" bIns="44450"/>
          <a:lstStyle/>
          <a:p>
            <a:r>
              <a:rPr lang="en-US" sz="2400"/>
              <a:t>Example:</a:t>
            </a:r>
          </a:p>
          <a:p>
            <a:pPr lvl="1">
              <a:buFontTx/>
              <a:buNone/>
            </a:pPr>
            <a:r>
              <a:rPr lang="en-US" sz="2000" b="1">
                <a:latin typeface="Courier New" pitchFamily="49" charset="0"/>
              </a:rPr>
              <a:t>glTexParameteri( GL_TEXTURE_2D, </a:t>
            </a:r>
            <a:br>
              <a:rPr lang="en-US" sz="2000" b="1">
                <a:latin typeface="Courier New" pitchFamily="49" charset="0"/>
              </a:rPr>
            </a:br>
            <a:r>
              <a:rPr lang="en-US" sz="2000" b="1">
                <a:latin typeface="Courier New" pitchFamily="49" charset="0"/>
              </a:rPr>
              <a:t>   GL_TEXTURE_WRAP_S, GL_CLAMP )</a:t>
            </a:r>
            <a:endParaRPr lang="en-US" sz="2000" b="1" i="1">
              <a:latin typeface="Courier New" pitchFamily="49" charset="0"/>
            </a:endParaRPr>
          </a:p>
          <a:p>
            <a:pPr lvl="1">
              <a:buFontTx/>
              <a:buNone/>
            </a:pPr>
            <a:r>
              <a:rPr lang="en-US" sz="2000" b="1">
                <a:latin typeface="Courier New" pitchFamily="49" charset="0"/>
              </a:rPr>
              <a:t>glTexParameteri( GL_TEXTURE_2D, </a:t>
            </a:r>
            <a:br>
              <a:rPr lang="en-US" sz="2000" b="1">
                <a:latin typeface="Courier New" pitchFamily="49" charset="0"/>
              </a:rPr>
            </a:br>
            <a:r>
              <a:rPr lang="en-US" sz="2000" b="1">
                <a:latin typeface="Courier New" pitchFamily="49" charset="0"/>
              </a:rPr>
              <a:t>   GL_TEXTURE_WRAP_T, GL_REPEAT )</a:t>
            </a:r>
            <a:endParaRPr lang="en-US" sz="2000" b="1" i="1">
              <a:latin typeface="Courier New" pitchFamily="49" charset="0"/>
            </a:endParaRPr>
          </a:p>
        </p:txBody>
      </p:sp>
      <p:sp>
        <p:nvSpPr>
          <p:cNvPr id="611332" name="Rectangle 4"/>
          <p:cNvSpPr>
            <a:spLocks noChangeArrowheads="1"/>
          </p:cNvSpPr>
          <p:nvPr/>
        </p:nvSpPr>
        <p:spPr bwMode="auto">
          <a:xfrm>
            <a:off x="1684338" y="5783263"/>
            <a:ext cx="887412"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texture</a:t>
            </a:r>
          </a:p>
        </p:txBody>
      </p:sp>
      <p:sp>
        <p:nvSpPr>
          <p:cNvPr id="611333" name="Rectangle 5"/>
          <p:cNvSpPr>
            <a:spLocks noChangeArrowheads="1"/>
          </p:cNvSpPr>
          <p:nvPr/>
        </p:nvSpPr>
        <p:spPr bwMode="auto">
          <a:xfrm>
            <a:off x="3713163" y="5630863"/>
            <a:ext cx="1612900" cy="701675"/>
          </a:xfrm>
          <a:prstGeom prst="rect">
            <a:avLst/>
          </a:prstGeom>
          <a:noFill/>
          <a:ln w="9525">
            <a:noFill/>
            <a:miter lim="800000"/>
            <a:headEnd/>
            <a:tailEnd/>
          </a:ln>
          <a:effectLst/>
        </p:spPr>
        <p:txBody>
          <a:bodyPr wrap="none" lIns="92075" tIns="46038" rIns="92075" bIns="46038">
            <a:spAutoFit/>
          </a:bodyPr>
          <a:lstStyle/>
          <a:p>
            <a:pPr algn="ctr"/>
            <a:r>
              <a:rPr lang="en-US" sz="2000">
                <a:latin typeface="Times New Roman" charset="0"/>
              </a:rPr>
              <a:t>GL_REPEAT</a:t>
            </a:r>
          </a:p>
          <a:p>
            <a:pPr algn="ctr"/>
            <a:r>
              <a:rPr lang="en-US" sz="2000">
                <a:latin typeface="Times New Roman" charset="0"/>
              </a:rPr>
              <a:t>wrapping</a:t>
            </a:r>
          </a:p>
        </p:txBody>
      </p:sp>
      <p:sp>
        <p:nvSpPr>
          <p:cNvPr id="611334" name="Rectangle 6"/>
          <p:cNvSpPr>
            <a:spLocks noChangeArrowheads="1"/>
          </p:cNvSpPr>
          <p:nvPr/>
        </p:nvSpPr>
        <p:spPr bwMode="auto">
          <a:xfrm>
            <a:off x="6256338" y="5630863"/>
            <a:ext cx="1527175" cy="701675"/>
          </a:xfrm>
          <a:prstGeom prst="rect">
            <a:avLst/>
          </a:prstGeom>
          <a:noFill/>
          <a:ln w="9525">
            <a:noFill/>
            <a:miter lim="800000"/>
            <a:headEnd/>
            <a:tailEnd/>
          </a:ln>
          <a:effectLst/>
        </p:spPr>
        <p:txBody>
          <a:bodyPr wrap="none" lIns="92075" tIns="46038" rIns="92075" bIns="46038">
            <a:spAutoFit/>
          </a:bodyPr>
          <a:lstStyle/>
          <a:p>
            <a:pPr algn="ctr"/>
            <a:r>
              <a:rPr lang="en-US" sz="2000">
                <a:latin typeface="Times New Roman" charset="0"/>
              </a:rPr>
              <a:t>GL_CLAMP</a:t>
            </a:r>
          </a:p>
          <a:p>
            <a:pPr algn="ctr"/>
            <a:r>
              <a:rPr lang="en-US" sz="2000">
                <a:latin typeface="Times New Roman" charset="0"/>
              </a:rPr>
              <a:t>wrapping</a:t>
            </a:r>
          </a:p>
        </p:txBody>
      </p:sp>
      <p:sp>
        <p:nvSpPr>
          <p:cNvPr id="611335" name="Line 7"/>
          <p:cNvSpPr>
            <a:spLocks noChangeShapeType="1"/>
          </p:cNvSpPr>
          <p:nvPr/>
        </p:nvSpPr>
        <p:spPr bwMode="auto">
          <a:xfrm>
            <a:off x="1768475" y="5486400"/>
            <a:ext cx="762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11336" name="Line 8"/>
          <p:cNvSpPr>
            <a:spLocks noChangeShapeType="1"/>
          </p:cNvSpPr>
          <p:nvPr/>
        </p:nvSpPr>
        <p:spPr bwMode="auto">
          <a:xfrm flipV="1">
            <a:off x="1651000" y="4724400"/>
            <a:ext cx="0" cy="685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11337" name="Rectangle 9"/>
          <p:cNvSpPr>
            <a:spLocks noChangeArrowheads="1"/>
          </p:cNvSpPr>
          <p:nvPr/>
        </p:nvSpPr>
        <p:spPr bwMode="auto">
          <a:xfrm>
            <a:off x="2590800" y="5287963"/>
            <a:ext cx="282575"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s</a:t>
            </a:r>
          </a:p>
        </p:txBody>
      </p:sp>
      <p:sp>
        <p:nvSpPr>
          <p:cNvPr id="611338" name="Rectangle 10"/>
          <p:cNvSpPr>
            <a:spLocks noChangeArrowheads="1"/>
          </p:cNvSpPr>
          <p:nvPr/>
        </p:nvSpPr>
        <p:spPr bwMode="auto">
          <a:xfrm>
            <a:off x="1524000" y="4297363"/>
            <a:ext cx="254000" cy="396875"/>
          </a:xfrm>
          <a:prstGeom prst="rect">
            <a:avLst/>
          </a:prstGeom>
          <a:noFill/>
          <a:ln w="9525">
            <a:noFill/>
            <a:miter lim="800000"/>
            <a:headEnd/>
            <a:tailEnd/>
          </a:ln>
          <a:effectLst/>
        </p:spPr>
        <p:txBody>
          <a:bodyPr wrap="none" lIns="92075" tIns="46038" rIns="92075" bIns="46038">
            <a:spAutoFit/>
          </a:bodyPr>
          <a:lstStyle/>
          <a:p>
            <a:pPr algn="l"/>
            <a:r>
              <a:rPr lang="en-US" sz="2000">
                <a:latin typeface="Times New Roman" charset="0"/>
              </a:rPr>
              <a:t>t</a:t>
            </a:r>
          </a:p>
        </p:txBody>
      </p:sp>
      <p:pic>
        <p:nvPicPr>
          <p:cNvPr id="611339" name="Picture 11" descr="C:\SIGGRAPH\tex1x1.jpg"/>
          <p:cNvPicPr>
            <a:picLocks noChangeAspect="1" noChangeArrowheads="1"/>
          </p:cNvPicPr>
          <p:nvPr/>
        </p:nvPicPr>
        <p:blipFill>
          <a:blip r:embed="rId3"/>
          <a:srcRect l="21428" t="21428" r="21429" b="21429"/>
          <a:stretch>
            <a:fillRect/>
          </a:stretch>
        </p:blipFill>
        <p:spPr bwMode="auto">
          <a:xfrm>
            <a:off x="1752600" y="4267200"/>
            <a:ext cx="1143000" cy="1143000"/>
          </a:xfrm>
          <a:prstGeom prst="rect">
            <a:avLst/>
          </a:prstGeom>
          <a:noFill/>
        </p:spPr>
      </p:pic>
      <p:pic>
        <p:nvPicPr>
          <p:cNvPr id="611340" name="Picture 12" descr="C:\SIGGRAPH\tex2x2c.jpg"/>
          <p:cNvPicPr>
            <a:picLocks noChangeAspect="1" noChangeArrowheads="1"/>
          </p:cNvPicPr>
          <p:nvPr/>
        </p:nvPicPr>
        <p:blipFill>
          <a:blip r:embed="rId4"/>
          <a:srcRect l="23599" t="23599" r="23601" b="23601"/>
          <a:stretch>
            <a:fillRect/>
          </a:stretch>
        </p:blipFill>
        <p:spPr bwMode="auto">
          <a:xfrm>
            <a:off x="6400800" y="4343400"/>
            <a:ext cx="1143000" cy="1143000"/>
          </a:xfrm>
          <a:prstGeom prst="rect">
            <a:avLst/>
          </a:prstGeom>
          <a:noFill/>
        </p:spPr>
      </p:pic>
      <p:pic>
        <p:nvPicPr>
          <p:cNvPr id="611341" name="Picture 13" descr="C:\SIGGRAPH\tex2x2r.jpg"/>
          <p:cNvPicPr>
            <a:picLocks noChangeAspect="1" noChangeArrowheads="1"/>
          </p:cNvPicPr>
          <p:nvPr/>
        </p:nvPicPr>
        <p:blipFill>
          <a:blip r:embed="rId5"/>
          <a:srcRect l="24001" t="24001" r="23199" b="23199"/>
          <a:stretch>
            <a:fillRect/>
          </a:stretch>
        </p:blipFill>
        <p:spPr bwMode="auto">
          <a:xfrm>
            <a:off x="3962400" y="4343400"/>
            <a:ext cx="1143000" cy="1143000"/>
          </a:xfrm>
          <a:prstGeom prst="rect">
            <a:avLst/>
          </a:prstGeom>
          <a:noFill/>
        </p:spPr>
      </p:pic>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39454C-FC96-4FBB-838C-E3502D76D6FF}" type="slidenum">
              <a:rPr lang="en-US"/>
              <a:pPr/>
              <a:t>115</a:t>
            </a:fld>
            <a:endParaRPr lang="en-US"/>
          </a:p>
        </p:txBody>
      </p:sp>
      <p:sp>
        <p:nvSpPr>
          <p:cNvPr id="613378" name="Rectangle 2"/>
          <p:cNvSpPr>
            <a:spLocks noGrp="1" noChangeArrowheads="1"/>
          </p:cNvSpPr>
          <p:nvPr>
            <p:ph type="title"/>
          </p:nvPr>
        </p:nvSpPr>
        <p:spPr>
          <a:noFill/>
          <a:ln/>
          <a:effectLst/>
        </p:spPr>
        <p:txBody>
          <a:bodyPr lIns="90488" tIns="44450" rIns="90488" bIns="44450"/>
          <a:lstStyle/>
          <a:p>
            <a:r>
              <a:rPr lang="en-US"/>
              <a:t>Texture Functions</a:t>
            </a:r>
          </a:p>
        </p:txBody>
      </p:sp>
      <p:sp>
        <p:nvSpPr>
          <p:cNvPr id="613379" name="Rectangle 3"/>
          <p:cNvSpPr>
            <a:spLocks noGrp="1" noChangeArrowheads="1"/>
          </p:cNvSpPr>
          <p:nvPr>
            <p:ph type="body" idx="1"/>
          </p:nvPr>
        </p:nvSpPr>
        <p:spPr>
          <a:noFill/>
          <a:ln/>
        </p:spPr>
        <p:txBody>
          <a:bodyPr lIns="90488" tIns="44450" rIns="90488" bIns="44450"/>
          <a:lstStyle/>
          <a:p>
            <a:r>
              <a:rPr lang="en-US"/>
              <a:t>Controls how texture is applied</a:t>
            </a:r>
            <a:endParaRPr lang="en-US" sz="2400" b="0" i="1">
              <a:latin typeface="Courier New" pitchFamily="49" charset="0"/>
            </a:endParaRPr>
          </a:p>
          <a:p>
            <a:pPr algn="ctr">
              <a:buFontTx/>
              <a:buNone/>
            </a:pPr>
            <a:r>
              <a:rPr lang="en-US" sz="2400">
                <a:solidFill>
                  <a:srgbClr val="FFCC00"/>
                </a:solidFill>
                <a:effectLst>
                  <a:outerShdw blurRad="38100" dist="38100" dir="2700000" algn="tl">
                    <a:srgbClr val="FFFFFF"/>
                  </a:outerShdw>
                </a:effectLst>
                <a:latin typeface="Courier New" pitchFamily="49" charset="0"/>
              </a:rPr>
              <a:t>glTexEnv{fi}[v](</a:t>
            </a:r>
            <a:r>
              <a:rPr lang="en-US" sz="1200">
                <a:solidFill>
                  <a:srgbClr val="FFCC00"/>
                </a:solidFill>
                <a:effectLst>
                  <a:outerShdw blurRad="38100" dist="38100" dir="2700000" algn="tl">
                    <a:srgbClr val="FFFFFF"/>
                  </a:outerShdw>
                </a:effectLst>
                <a:latin typeface="Courier New" pitchFamily="49" charset="0"/>
              </a:rPr>
              <a:t> </a:t>
            </a:r>
            <a:r>
              <a:rPr lang="en-US" sz="2400" i="1">
                <a:solidFill>
                  <a:srgbClr val="FFCC00"/>
                </a:solidFill>
                <a:effectLst>
                  <a:outerShdw blurRad="38100" dist="38100" dir="2700000" algn="tl">
                    <a:srgbClr val="FFFFFF"/>
                  </a:outerShdw>
                </a:effectLst>
                <a:latin typeface="Courier New" pitchFamily="49" charset="0"/>
              </a:rPr>
              <a:t>GL_TEXTURE_ENV, prop, param</a:t>
            </a:r>
            <a:r>
              <a:rPr lang="en-US" sz="2400">
                <a:solidFill>
                  <a:srgbClr val="FFCC00"/>
                </a:solidFill>
                <a:effectLst>
                  <a:outerShdw blurRad="38100" dist="38100" dir="2700000" algn="tl">
                    <a:srgbClr val="FFFFFF"/>
                  </a:outerShdw>
                </a:effectLst>
                <a:latin typeface="Courier New" pitchFamily="49" charset="0"/>
              </a:rPr>
              <a:t> )</a:t>
            </a:r>
            <a:r>
              <a:rPr lang="en-US" sz="2600">
                <a:latin typeface="Courier New" pitchFamily="49" charset="0"/>
              </a:rPr>
              <a:t> </a:t>
            </a:r>
            <a:endParaRPr lang="en-US"/>
          </a:p>
          <a:p>
            <a:r>
              <a:rPr lang="en-US" sz="3200" i="1">
                <a:latin typeface="Courier New" pitchFamily="49" charset="0"/>
              </a:rPr>
              <a:t>GL_TEXTURE_ENV_MODE</a:t>
            </a:r>
            <a:r>
              <a:rPr lang="en-US"/>
              <a:t>  modes</a:t>
            </a:r>
          </a:p>
          <a:p>
            <a:pPr lvl="1"/>
            <a:r>
              <a:rPr lang="en-US" b="1">
                <a:solidFill>
                  <a:srgbClr val="FFCC00"/>
                </a:solidFill>
                <a:latin typeface="Courier New" pitchFamily="49" charset="0"/>
              </a:rPr>
              <a:t>GL_MODULATE</a:t>
            </a:r>
            <a:r>
              <a:rPr lang="en-US">
                <a:solidFill>
                  <a:srgbClr val="FFCC00"/>
                </a:solidFill>
                <a:latin typeface="Courier New" pitchFamily="49" charset="0"/>
              </a:rPr>
              <a:t>	</a:t>
            </a:r>
            <a:endParaRPr lang="en-US" sz="2400" i="1">
              <a:solidFill>
                <a:srgbClr val="FFCC00"/>
              </a:solidFill>
              <a:latin typeface="Times New Roman" charset="0"/>
            </a:endParaRPr>
          </a:p>
          <a:p>
            <a:pPr lvl="1"/>
            <a:r>
              <a:rPr lang="en-US" b="1">
                <a:solidFill>
                  <a:srgbClr val="FFCC00"/>
                </a:solidFill>
                <a:latin typeface="Courier New" pitchFamily="49" charset="0"/>
              </a:rPr>
              <a:t>GL_BLEND</a:t>
            </a:r>
            <a:r>
              <a:rPr lang="en-US">
                <a:solidFill>
                  <a:srgbClr val="FFCC00"/>
                </a:solidFill>
                <a:latin typeface="Courier New" pitchFamily="49" charset="0"/>
              </a:rPr>
              <a:t>	</a:t>
            </a:r>
            <a:endParaRPr lang="en-US" sz="2400" i="1">
              <a:solidFill>
                <a:srgbClr val="FFCC00"/>
              </a:solidFill>
              <a:latin typeface="Times New Roman" charset="0"/>
            </a:endParaRPr>
          </a:p>
          <a:p>
            <a:pPr lvl="1"/>
            <a:r>
              <a:rPr lang="en-US" b="1">
                <a:solidFill>
                  <a:srgbClr val="FFCC00"/>
                </a:solidFill>
                <a:latin typeface="Courier New" pitchFamily="49" charset="0"/>
              </a:rPr>
              <a:t>GL_REPLACE</a:t>
            </a:r>
            <a:endParaRPr lang="en-US" sz="2400" i="1">
              <a:latin typeface="Times New Roman" charset="0"/>
            </a:endParaRPr>
          </a:p>
          <a:p>
            <a:r>
              <a:rPr lang="en-US"/>
              <a:t>Set blend color with </a:t>
            </a:r>
            <a:r>
              <a:rPr lang="en-US" sz="2900" i="1">
                <a:solidFill>
                  <a:srgbClr val="FFCC00"/>
                </a:solidFill>
                <a:effectLst>
                  <a:outerShdw blurRad="38100" dist="38100" dir="2700000" algn="tl">
                    <a:srgbClr val="FFFFFF"/>
                  </a:outerShdw>
                </a:effectLst>
                <a:latin typeface="Courier New" pitchFamily="49" charset="0"/>
              </a:rPr>
              <a:t>GL_TEXTURE_ENV_COLOR</a:t>
            </a:r>
            <a:endParaRPr lang="en-US" sz="2900" b="0" i="1">
              <a:solidFill>
                <a:srgbClr val="FFCC00"/>
              </a:solidFill>
              <a:effectLst>
                <a:outerShdw blurRad="38100" dist="38100" dir="2700000" algn="tl">
                  <a:srgbClr val="FFFFFF"/>
                </a:outerShdw>
              </a:effectLst>
              <a:latin typeface="Courier New" pitchFamily="49"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30AAFF0-FF28-4B57-AB9C-670069DC5229}" type="slidenum">
              <a:rPr lang="en-US"/>
              <a:pPr/>
              <a:t>116</a:t>
            </a:fld>
            <a:endParaRPr lang="en-US"/>
          </a:p>
        </p:txBody>
      </p:sp>
      <p:sp>
        <p:nvSpPr>
          <p:cNvPr id="615426" name="Rectangle 2"/>
          <p:cNvSpPr>
            <a:spLocks noGrp="1" noChangeArrowheads="1"/>
          </p:cNvSpPr>
          <p:nvPr>
            <p:ph type="title"/>
          </p:nvPr>
        </p:nvSpPr>
        <p:spPr>
          <a:noFill/>
          <a:ln/>
          <a:effectLst/>
        </p:spPr>
        <p:txBody>
          <a:bodyPr lIns="90488" tIns="44450" rIns="90488" bIns="44450"/>
          <a:lstStyle/>
          <a:p>
            <a:r>
              <a:rPr lang="en-US"/>
              <a:t>Perspective Correction Hint</a:t>
            </a:r>
          </a:p>
        </p:txBody>
      </p:sp>
      <p:sp>
        <p:nvSpPr>
          <p:cNvPr id="615427" name="Rectangle 3"/>
          <p:cNvSpPr>
            <a:spLocks noGrp="1" noChangeArrowheads="1"/>
          </p:cNvSpPr>
          <p:nvPr>
            <p:ph type="body" idx="1"/>
          </p:nvPr>
        </p:nvSpPr>
        <p:spPr>
          <a:noFill/>
          <a:ln/>
        </p:spPr>
        <p:txBody>
          <a:bodyPr lIns="90488" tIns="44450" rIns="90488" bIns="44450"/>
          <a:lstStyle/>
          <a:p>
            <a:r>
              <a:rPr lang="en-US"/>
              <a:t>Texture coordinate and color interpolation</a:t>
            </a:r>
          </a:p>
          <a:p>
            <a:pPr lvl="1"/>
            <a:r>
              <a:rPr lang="en-US"/>
              <a:t>either linearly in screen space</a:t>
            </a:r>
          </a:p>
          <a:p>
            <a:pPr lvl="1"/>
            <a:r>
              <a:rPr lang="en-US"/>
              <a:t>or using depth/perspective values (slower)</a:t>
            </a:r>
          </a:p>
          <a:p>
            <a:r>
              <a:rPr lang="en-US"/>
              <a:t>Noticeable for polygons “on edge”</a:t>
            </a:r>
          </a:p>
          <a:p>
            <a:pPr algn="ctr">
              <a:buFontTx/>
              <a:buNone/>
            </a:pPr>
            <a:r>
              <a:rPr lang="en-US" sz="2600">
                <a:solidFill>
                  <a:srgbClr val="FFCC00"/>
                </a:solidFill>
                <a:effectLst>
                  <a:outerShdw blurRad="38100" dist="38100" dir="2700000" algn="tl">
                    <a:srgbClr val="FFFFFF"/>
                  </a:outerShdw>
                </a:effectLst>
                <a:latin typeface="Courier New" pitchFamily="49" charset="0"/>
              </a:rPr>
              <a:t>glHint(</a:t>
            </a:r>
            <a:r>
              <a:rPr lang="en-US" sz="1400">
                <a:solidFill>
                  <a:srgbClr val="FFCC00"/>
                </a:solidFill>
                <a:effectLst>
                  <a:outerShdw blurRad="38100" dist="38100" dir="2700000" algn="tl">
                    <a:srgbClr val="FFFFFF"/>
                  </a:outerShdw>
                </a:effectLst>
                <a:latin typeface="Courier New" pitchFamily="49" charset="0"/>
              </a:rPr>
              <a:t> </a:t>
            </a:r>
            <a:r>
              <a:rPr lang="en-US" sz="2400" i="1">
                <a:solidFill>
                  <a:srgbClr val="FFCC00"/>
                </a:solidFill>
                <a:effectLst>
                  <a:outerShdw blurRad="38100" dist="38100" dir="2700000" algn="tl">
                    <a:srgbClr val="FFFFFF"/>
                  </a:outerShdw>
                </a:effectLst>
                <a:latin typeface="Courier New" pitchFamily="49" charset="0"/>
              </a:rPr>
              <a:t>GL_PERSPECTIVE_CORRECTION_HINT, hint</a:t>
            </a:r>
            <a:r>
              <a:rPr lang="en-US" sz="1200">
                <a:solidFill>
                  <a:srgbClr val="FFCC00"/>
                </a:solidFill>
                <a:effectLst>
                  <a:outerShdw blurRad="38100" dist="38100" dir="2700000" algn="tl">
                    <a:srgbClr val="FFFFFF"/>
                  </a:outerShdw>
                </a:effectLst>
                <a:latin typeface="Courier New" pitchFamily="49" charset="0"/>
              </a:rPr>
              <a:t> </a:t>
            </a:r>
            <a:r>
              <a:rPr lang="en-US" sz="2600">
                <a:solidFill>
                  <a:srgbClr val="FFCC00"/>
                </a:solidFill>
                <a:effectLst>
                  <a:outerShdw blurRad="38100" dist="38100" dir="2700000" algn="tl">
                    <a:srgbClr val="FFFFFF"/>
                  </a:outerShdw>
                </a:effectLst>
                <a:latin typeface="Courier New" pitchFamily="49" charset="0"/>
              </a:rPr>
              <a:t>)</a:t>
            </a:r>
            <a:endParaRPr lang="en-US" sz="2800">
              <a:latin typeface="Courier New" pitchFamily="49" charset="0"/>
            </a:endParaRPr>
          </a:p>
          <a:p>
            <a:pPr lvl="1">
              <a:lnSpc>
                <a:spcPct val="100000"/>
              </a:lnSpc>
              <a:buFontTx/>
              <a:buNone/>
            </a:pPr>
            <a:r>
              <a:rPr lang="en-US" sz="2400"/>
              <a:t>where </a:t>
            </a:r>
            <a:r>
              <a:rPr lang="en-US" sz="2400" b="1" i="1">
                <a:latin typeface="Courier New" pitchFamily="49" charset="0"/>
              </a:rPr>
              <a:t>hint</a:t>
            </a:r>
            <a:r>
              <a:rPr lang="en-US" sz="2400"/>
              <a:t> is one of </a:t>
            </a:r>
          </a:p>
          <a:p>
            <a:pPr lvl="2"/>
            <a:r>
              <a:rPr lang="en-US" sz="2200" b="1" i="1">
                <a:solidFill>
                  <a:srgbClr val="FFCC00"/>
                </a:solidFill>
                <a:latin typeface="Courier New" pitchFamily="49" charset="0"/>
              </a:rPr>
              <a:t>GL_DONT_CARE</a:t>
            </a:r>
            <a:endParaRPr lang="en-US" b="1">
              <a:solidFill>
                <a:srgbClr val="FFCC00"/>
              </a:solidFill>
            </a:endParaRPr>
          </a:p>
          <a:p>
            <a:pPr lvl="2"/>
            <a:r>
              <a:rPr lang="en-US" sz="2200" b="1" i="1">
                <a:solidFill>
                  <a:srgbClr val="FFCC00"/>
                </a:solidFill>
                <a:latin typeface="Courier New" pitchFamily="49" charset="0"/>
              </a:rPr>
              <a:t>GL_NICEST</a:t>
            </a:r>
            <a:endParaRPr lang="en-US" b="1">
              <a:solidFill>
                <a:srgbClr val="FFCC00"/>
              </a:solidFill>
            </a:endParaRPr>
          </a:p>
          <a:p>
            <a:pPr lvl="2"/>
            <a:r>
              <a:rPr lang="en-US" sz="2200" b="1" i="1">
                <a:solidFill>
                  <a:srgbClr val="FFCC00"/>
                </a:solidFill>
                <a:latin typeface="Courier New" pitchFamily="49" charset="0"/>
              </a:rPr>
              <a:t>GL_FASTEST</a:t>
            </a:r>
            <a:endParaRPr lang="en-US" sz="2200" i="1">
              <a:latin typeface="Courier New" pitchFamily="49" charset="0"/>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2FBDBB-CED9-4190-B467-3D0A58E13943}" type="slidenum">
              <a:rPr lang="en-US"/>
              <a:pPr/>
              <a:t>117</a:t>
            </a:fld>
            <a:endParaRPr lang="en-US"/>
          </a:p>
        </p:txBody>
      </p:sp>
      <p:sp>
        <p:nvSpPr>
          <p:cNvPr id="617474" name="Rectangle 2"/>
          <p:cNvSpPr>
            <a:spLocks noGrp="1" noChangeArrowheads="1"/>
          </p:cNvSpPr>
          <p:nvPr>
            <p:ph type="title"/>
          </p:nvPr>
        </p:nvSpPr>
        <p:spPr>
          <a:noFill/>
          <a:ln/>
          <a:effectLst/>
        </p:spPr>
        <p:txBody>
          <a:bodyPr lIns="90488" tIns="44450" rIns="90488" bIns="44450"/>
          <a:lstStyle/>
          <a:p>
            <a:r>
              <a:rPr lang="en-US"/>
              <a:t>Is There Room for a Texture?</a:t>
            </a:r>
          </a:p>
        </p:txBody>
      </p:sp>
      <p:sp>
        <p:nvSpPr>
          <p:cNvPr id="617475" name="Rectangle 3"/>
          <p:cNvSpPr>
            <a:spLocks noGrp="1" noChangeArrowheads="1"/>
          </p:cNvSpPr>
          <p:nvPr>
            <p:ph type="body" idx="1"/>
          </p:nvPr>
        </p:nvSpPr>
        <p:spPr>
          <a:xfrm>
            <a:off x="495300" y="2012950"/>
            <a:ext cx="8148638" cy="3832225"/>
          </a:xfrm>
          <a:noFill/>
          <a:ln/>
        </p:spPr>
        <p:txBody>
          <a:bodyPr lIns="90488" tIns="44450" rIns="90488" bIns="44450"/>
          <a:lstStyle/>
          <a:p>
            <a:pPr>
              <a:lnSpc>
                <a:spcPct val="80000"/>
              </a:lnSpc>
            </a:pPr>
            <a:r>
              <a:rPr lang="en-US" sz="2800"/>
              <a:t>Query largest dimension of texture image</a:t>
            </a:r>
          </a:p>
          <a:p>
            <a:pPr lvl="1">
              <a:lnSpc>
                <a:spcPct val="100000"/>
              </a:lnSpc>
            </a:pPr>
            <a:r>
              <a:rPr lang="en-US" sz="2400"/>
              <a:t>typically largest square texture</a:t>
            </a:r>
          </a:p>
          <a:p>
            <a:pPr lvl="1">
              <a:lnSpc>
                <a:spcPct val="100000"/>
              </a:lnSpc>
            </a:pPr>
            <a:r>
              <a:rPr lang="en-US" sz="2400"/>
              <a:t>doesn’t consider internal format size</a:t>
            </a:r>
          </a:p>
          <a:p>
            <a:pPr algn="ctr">
              <a:lnSpc>
                <a:spcPct val="90000"/>
              </a:lnSpc>
              <a:buFontTx/>
              <a:buNone/>
            </a:pPr>
            <a:r>
              <a:rPr lang="en-US" sz="2400">
                <a:solidFill>
                  <a:srgbClr val="FFCC00"/>
                </a:solidFill>
                <a:effectLst>
                  <a:outerShdw blurRad="38100" dist="38100" dir="2700000" algn="tl">
                    <a:srgbClr val="FFFFFF"/>
                  </a:outerShdw>
                </a:effectLst>
                <a:latin typeface="Courier New" pitchFamily="49" charset="0"/>
              </a:rPr>
              <a:t>glGetIntegerv(</a:t>
            </a:r>
            <a:r>
              <a:rPr lang="en-US" sz="2400" i="1">
                <a:solidFill>
                  <a:srgbClr val="FFCC00"/>
                </a:solidFill>
                <a:effectLst>
                  <a:outerShdw blurRad="38100" dist="38100" dir="2700000" algn="tl">
                    <a:srgbClr val="FFFFFF"/>
                  </a:outerShdw>
                </a:effectLst>
                <a:latin typeface="Courier New" pitchFamily="49" charset="0"/>
              </a:rPr>
              <a:t> GL_MAX_TEXTURE_SIZE, &amp;size </a:t>
            </a:r>
            <a:r>
              <a:rPr lang="en-US" sz="2400">
                <a:solidFill>
                  <a:srgbClr val="FFCC00"/>
                </a:solidFill>
                <a:effectLst>
                  <a:outerShdw blurRad="38100" dist="38100" dir="2700000" algn="tl">
                    <a:srgbClr val="FFFFFF"/>
                  </a:outerShdw>
                </a:effectLst>
                <a:latin typeface="Courier New" pitchFamily="49" charset="0"/>
              </a:rPr>
              <a:t>)</a:t>
            </a:r>
            <a:endParaRPr lang="en-US" sz="2800"/>
          </a:p>
          <a:p>
            <a:pPr>
              <a:lnSpc>
                <a:spcPct val="90000"/>
              </a:lnSpc>
            </a:pPr>
            <a:r>
              <a:rPr lang="en-US" sz="2800"/>
              <a:t>Texture proxy</a:t>
            </a:r>
          </a:p>
          <a:p>
            <a:pPr lvl="1">
              <a:lnSpc>
                <a:spcPct val="90000"/>
              </a:lnSpc>
            </a:pPr>
            <a:r>
              <a:rPr lang="en-US" sz="2400"/>
              <a:t>will memory accommodate requested texture size? </a:t>
            </a:r>
          </a:p>
          <a:p>
            <a:pPr lvl="1">
              <a:lnSpc>
                <a:spcPct val="90000"/>
              </a:lnSpc>
            </a:pPr>
            <a:r>
              <a:rPr lang="en-US" sz="2400"/>
              <a:t>no image specified; placeholder</a:t>
            </a:r>
          </a:p>
          <a:p>
            <a:pPr lvl="1">
              <a:lnSpc>
                <a:spcPct val="90000"/>
              </a:lnSpc>
            </a:pPr>
            <a:r>
              <a:rPr lang="en-US" sz="2400"/>
              <a:t>if texture won’t fit, texture state variables set to 0</a:t>
            </a:r>
          </a:p>
          <a:p>
            <a:pPr lvl="2">
              <a:lnSpc>
                <a:spcPct val="90000"/>
              </a:lnSpc>
            </a:pPr>
            <a:r>
              <a:rPr lang="en-US" sz="1800"/>
              <a:t>doesn’t know about other textures</a:t>
            </a:r>
          </a:p>
          <a:p>
            <a:pPr lvl="2">
              <a:lnSpc>
                <a:spcPct val="90000"/>
              </a:lnSpc>
            </a:pPr>
            <a:r>
              <a:rPr lang="en-US" sz="1800"/>
              <a:t>only considers whether this one texture will fit all of memory</a:t>
            </a:r>
            <a:endParaRPr 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8F5855-BAFB-434F-A9E5-2BB1EA30189F}" type="slidenum">
              <a:rPr lang="en-US"/>
              <a:pPr/>
              <a:t>118</a:t>
            </a:fld>
            <a:endParaRPr lang="en-US"/>
          </a:p>
        </p:txBody>
      </p:sp>
      <p:sp>
        <p:nvSpPr>
          <p:cNvPr id="619522" name="Rectangle 2"/>
          <p:cNvSpPr>
            <a:spLocks noGrp="1" noChangeArrowheads="1"/>
          </p:cNvSpPr>
          <p:nvPr>
            <p:ph type="title"/>
          </p:nvPr>
        </p:nvSpPr>
        <p:spPr>
          <a:noFill/>
          <a:ln/>
          <a:effectLst/>
        </p:spPr>
        <p:txBody>
          <a:bodyPr lIns="90488" tIns="44450" rIns="90488" bIns="44450"/>
          <a:lstStyle/>
          <a:p>
            <a:r>
              <a:rPr lang="en-US"/>
              <a:t>Texture Residency</a:t>
            </a:r>
          </a:p>
        </p:txBody>
      </p:sp>
      <p:sp>
        <p:nvSpPr>
          <p:cNvPr id="619523" name="Rectangle 3"/>
          <p:cNvSpPr>
            <a:spLocks noGrp="1" noChangeArrowheads="1"/>
          </p:cNvSpPr>
          <p:nvPr>
            <p:ph type="body" idx="1"/>
          </p:nvPr>
        </p:nvSpPr>
        <p:spPr>
          <a:noFill/>
          <a:ln/>
        </p:spPr>
        <p:txBody>
          <a:bodyPr lIns="90488" tIns="44450" rIns="90488" bIns="44450"/>
          <a:lstStyle/>
          <a:p>
            <a:r>
              <a:rPr lang="en-US" sz="2800"/>
              <a:t>Working set of textures</a:t>
            </a:r>
          </a:p>
          <a:p>
            <a:pPr lvl="1">
              <a:buClr>
                <a:schemeClr val="hlink"/>
              </a:buClr>
              <a:buSzPct val="75000"/>
            </a:pPr>
            <a:r>
              <a:rPr lang="en-US" sz="2400"/>
              <a:t>high-performance, usually hardware accelerated</a:t>
            </a:r>
          </a:p>
          <a:p>
            <a:pPr lvl="1">
              <a:buClr>
                <a:schemeClr val="hlink"/>
              </a:buClr>
              <a:buSzPct val="75000"/>
            </a:pPr>
            <a:r>
              <a:rPr lang="en-US" sz="2400"/>
              <a:t>textures must be in texture objects</a:t>
            </a:r>
          </a:p>
          <a:p>
            <a:pPr lvl="1">
              <a:buClr>
                <a:schemeClr val="hlink"/>
              </a:buClr>
              <a:buSzPct val="75000"/>
            </a:pPr>
            <a:r>
              <a:rPr lang="en-US" sz="2400"/>
              <a:t>a texture in the </a:t>
            </a:r>
            <a:r>
              <a:rPr lang="en-US" sz="2400" i="1"/>
              <a:t>working set</a:t>
            </a:r>
            <a:r>
              <a:rPr lang="en-US" sz="2400"/>
              <a:t> is </a:t>
            </a:r>
            <a:r>
              <a:rPr lang="en-US" sz="2400" i="1" u="sng"/>
              <a:t>resident</a:t>
            </a:r>
          </a:p>
          <a:p>
            <a:pPr lvl="1">
              <a:buClr>
                <a:schemeClr val="hlink"/>
              </a:buClr>
              <a:buSzPct val="75000"/>
            </a:pPr>
            <a:r>
              <a:rPr lang="en-US" sz="2400"/>
              <a:t>for residency of current texture, check </a:t>
            </a:r>
            <a:r>
              <a:rPr lang="en-US" sz="2400" b="1">
                <a:latin typeface="Courier New" pitchFamily="49" charset="0"/>
              </a:rPr>
              <a:t>GL_TEXTURE_RESIDENT</a:t>
            </a:r>
            <a:r>
              <a:rPr lang="en-US" sz="2400"/>
              <a:t> state</a:t>
            </a:r>
          </a:p>
          <a:p>
            <a:r>
              <a:rPr lang="en-US" sz="2800"/>
              <a:t>If too many textures, not all are resident</a:t>
            </a:r>
          </a:p>
          <a:p>
            <a:pPr lvl="1">
              <a:buClr>
                <a:schemeClr val="hlink"/>
              </a:buClr>
              <a:buSzPct val="75000"/>
            </a:pPr>
            <a:r>
              <a:rPr lang="en-US" sz="2400"/>
              <a:t>can set priority to have some kicked out first</a:t>
            </a:r>
          </a:p>
          <a:p>
            <a:pPr lvl="1">
              <a:buClr>
                <a:schemeClr val="hlink"/>
              </a:buClr>
              <a:buSzPct val="75000"/>
            </a:pPr>
            <a:r>
              <a:rPr lang="en-US" sz="2400"/>
              <a:t>establish 0.0 to 1.0 priorities for texture objects</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ctrTitle"/>
          </p:nvPr>
        </p:nvSpPr>
        <p:spPr/>
        <p:txBody>
          <a:bodyPr/>
          <a:lstStyle/>
          <a:p>
            <a:pPr algn="ctr"/>
            <a:r>
              <a:rPr lang="en-US"/>
              <a:t>Advanced OpenGL Topics</a:t>
            </a:r>
          </a:p>
        </p:txBody>
      </p:sp>
      <p:sp>
        <p:nvSpPr>
          <p:cNvPr id="621571" name="Rectangle 3"/>
          <p:cNvSpPr>
            <a:spLocks noGrp="1" noChangeArrowheads="1"/>
          </p:cNvSpPr>
          <p:nvPr>
            <p:ph type="subTitle" idx="1"/>
          </p:nvPr>
        </p:nvSpPr>
        <p:spPr/>
        <p:txBody>
          <a:bodyPr/>
          <a:lstStyle/>
          <a:p>
            <a:r>
              <a:rPr lang="en-US"/>
              <a:t>Dave Shreiner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A7C422D-2764-4833-834F-672256F9CAD3}" type="slidenum">
              <a:rPr lang="en-US"/>
              <a:pPr/>
              <a:t>12</a:t>
            </a:fld>
            <a:endParaRPr lang="en-US"/>
          </a:p>
        </p:txBody>
      </p:sp>
      <p:sp>
        <p:nvSpPr>
          <p:cNvPr id="425986" name="Rectangle 2"/>
          <p:cNvSpPr>
            <a:spLocks noGrp="1" noChangeArrowheads="1"/>
          </p:cNvSpPr>
          <p:nvPr>
            <p:ph type="title"/>
          </p:nvPr>
        </p:nvSpPr>
        <p:spPr/>
        <p:txBody>
          <a:bodyPr/>
          <a:lstStyle/>
          <a:p>
            <a:r>
              <a:rPr lang="en-US"/>
              <a:t>GLUT Basics</a:t>
            </a:r>
          </a:p>
        </p:txBody>
      </p:sp>
      <p:sp>
        <p:nvSpPr>
          <p:cNvPr id="425987" name="Rectangle 3"/>
          <p:cNvSpPr>
            <a:spLocks noGrp="1" noChangeArrowheads="1"/>
          </p:cNvSpPr>
          <p:nvPr>
            <p:ph type="body" idx="1"/>
          </p:nvPr>
        </p:nvSpPr>
        <p:spPr/>
        <p:txBody>
          <a:bodyPr/>
          <a:lstStyle/>
          <a:p>
            <a:r>
              <a:rPr lang="en-US"/>
              <a:t>Application Structure</a:t>
            </a:r>
          </a:p>
          <a:p>
            <a:pPr lvl="1"/>
            <a:r>
              <a:rPr lang="en-US"/>
              <a:t>Configure and open window</a:t>
            </a:r>
          </a:p>
          <a:p>
            <a:pPr lvl="1"/>
            <a:r>
              <a:rPr lang="en-US"/>
              <a:t>Initialize OpenGL state</a:t>
            </a:r>
          </a:p>
          <a:p>
            <a:pPr lvl="1"/>
            <a:r>
              <a:rPr lang="en-US"/>
              <a:t>Register input callback functions</a:t>
            </a:r>
          </a:p>
          <a:p>
            <a:pPr lvl="2"/>
            <a:r>
              <a:rPr lang="en-US"/>
              <a:t>render</a:t>
            </a:r>
          </a:p>
          <a:p>
            <a:pPr lvl="2"/>
            <a:r>
              <a:rPr lang="en-US"/>
              <a:t>resize</a:t>
            </a:r>
          </a:p>
          <a:p>
            <a:pPr lvl="2"/>
            <a:r>
              <a:rPr lang="en-US"/>
              <a:t>input: keyboard, mouse, etc.</a:t>
            </a:r>
          </a:p>
          <a:p>
            <a:pPr lvl="1"/>
            <a:r>
              <a:rPr lang="en-US"/>
              <a:t>Enter event processing loop</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47D9132-CC5E-4142-A7D3-057010204451}" type="slidenum">
              <a:rPr lang="en-US"/>
              <a:pPr/>
              <a:t>120</a:t>
            </a:fld>
            <a:endParaRPr lang="en-US"/>
          </a:p>
        </p:txBody>
      </p:sp>
      <p:sp>
        <p:nvSpPr>
          <p:cNvPr id="623618" name="Rectangle 2"/>
          <p:cNvSpPr>
            <a:spLocks noGrp="1" noChangeArrowheads="1"/>
          </p:cNvSpPr>
          <p:nvPr>
            <p:ph type="title"/>
          </p:nvPr>
        </p:nvSpPr>
        <p:spPr/>
        <p:txBody>
          <a:bodyPr/>
          <a:lstStyle/>
          <a:p>
            <a:r>
              <a:rPr lang="en-US"/>
              <a:t>Advanced OpenGL Topics</a:t>
            </a:r>
          </a:p>
        </p:txBody>
      </p:sp>
      <p:sp>
        <p:nvSpPr>
          <p:cNvPr id="623619" name="Rectangle 3"/>
          <p:cNvSpPr>
            <a:spLocks noGrp="1" noChangeArrowheads="1"/>
          </p:cNvSpPr>
          <p:nvPr>
            <p:ph type="body" idx="1"/>
          </p:nvPr>
        </p:nvSpPr>
        <p:spPr/>
        <p:txBody>
          <a:bodyPr/>
          <a:lstStyle/>
          <a:p>
            <a:r>
              <a:rPr lang="en-US"/>
              <a:t>Display Lists and Vertex Arrays</a:t>
            </a:r>
          </a:p>
          <a:p>
            <a:r>
              <a:rPr lang="en-US"/>
              <a:t>Alpha Blending and Antialiasing</a:t>
            </a:r>
          </a:p>
          <a:p>
            <a:r>
              <a:rPr lang="en-US"/>
              <a:t>Using the Accumulation Buffer</a:t>
            </a:r>
          </a:p>
          <a:p>
            <a:r>
              <a:rPr lang="en-US"/>
              <a:t>Fog</a:t>
            </a:r>
          </a:p>
          <a:p>
            <a:r>
              <a:rPr lang="en-US"/>
              <a:t>Feedback &amp; Selection</a:t>
            </a:r>
          </a:p>
          <a:p>
            <a:r>
              <a:rPr lang="en-US"/>
              <a:t>Fragment Tests and Operations</a:t>
            </a:r>
          </a:p>
          <a:p>
            <a:r>
              <a:rPr lang="en-US"/>
              <a:t>Using the Stencil Buffer</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FEF54ED-4C1A-4A51-BDD4-B6D931C79C75}" type="slidenum">
              <a:rPr lang="en-US"/>
              <a:pPr/>
              <a:t>121</a:t>
            </a:fld>
            <a:endParaRPr lang="en-US"/>
          </a:p>
        </p:txBody>
      </p:sp>
      <p:sp>
        <p:nvSpPr>
          <p:cNvPr id="625666" name="Rectangle 2"/>
          <p:cNvSpPr>
            <a:spLocks noGrp="1" noChangeArrowheads="1"/>
          </p:cNvSpPr>
          <p:nvPr>
            <p:ph type="title"/>
          </p:nvPr>
        </p:nvSpPr>
        <p:spPr>
          <a:noFill/>
          <a:ln/>
          <a:effectLst/>
        </p:spPr>
        <p:txBody>
          <a:bodyPr lIns="92075" tIns="46038" rIns="92075" bIns="46038" anchor="b"/>
          <a:lstStyle/>
          <a:p>
            <a:r>
              <a:rPr lang="en-US"/>
              <a:t>Immediate Mode versus Display Listed Rendering</a:t>
            </a:r>
          </a:p>
        </p:txBody>
      </p:sp>
      <p:sp>
        <p:nvSpPr>
          <p:cNvPr id="625667" name="Rectangle 3"/>
          <p:cNvSpPr>
            <a:spLocks noGrp="1" noChangeArrowheads="1"/>
          </p:cNvSpPr>
          <p:nvPr>
            <p:ph type="body" idx="1"/>
          </p:nvPr>
        </p:nvSpPr>
        <p:spPr>
          <a:noFill/>
          <a:ln/>
        </p:spPr>
        <p:txBody>
          <a:bodyPr lIns="92075" tIns="46038" rIns="92075" bIns="46038"/>
          <a:lstStyle/>
          <a:p>
            <a:r>
              <a:rPr lang="en-US" sz="2800"/>
              <a:t>Immediate Mode Graphics</a:t>
            </a:r>
          </a:p>
          <a:p>
            <a:pPr lvl="1"/>
            <a:r>
              <a:rPr lang="en-US" sz="2200"/>
              <a:t>Primitives are sent to pipeline and display right away</a:t>
            </a:r>
          </a:p>
          <a:p>
            <a:pPr lvl="1"/>
            <a:r>
              <a:rPr lang="en-US" sz="2200"/>
              <a:t>No memory of graphical entities</a:t>
            </a:r>
          </a:p>
          <a:p>
            <a:r>
              <a:rPr lang="en-US" sz="2800"/>
              <a:t>Display Listed Graphics</a:t>
            </a:r>
          </a:p>
          <a:p>
            <a:pPr lvl="1"/>
            <a:r>
              <a:rPr lang="en-US" sz="2200"/>
              <a:t>Primitives placed in display lists</a:t>
            </a:r>
          </a:p>
          <a:p>
            <a:pPr lvl="1"/>
            <a:r>
              <a:rPr lang="en-US" sz="2200"/>
              <a:t>Display lists kept on graphics server</a:t>
            </a:r>
          </a:p>
          <a:p>
            <a:pPr lvl="1"/>
            <a:r>
              <a:rPr lang="en-US" sz="2200"/>
              <a:t>Can be redisplayed with different state</a:t>
            </a:r>
          </a:p>
          <a:p>
            <a:pPr lvl="1"/>
            <a:r>
              <a:rPr lang="en-US" sz="2200"/>
              <a:t>Can be shared among OpenGL graphics contexts</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fld id="{98DE4A87-2A7E-4364-A312-F62039A0D1C3}" type="slidenum">
              <a:rPr lang="en-US"/>
              <a:pPr/>
              <a:t>122</a:t>
            </a:fld>
            <a:endParaRPr lang="en-US"/>
          </a:p>
        </p:txBody>
      </p:sp>
      <p:sp>
        <p:nvSpPr>
          <p:cNvPr id="627714" name="Rectangle 2"/>
          <p:cNvSpPr>
            <a:spLocks noGrp="1" noChangeArrowheads="1"/>
          </p:cNvSpPr>
          <p:nvPr>
            <p:ph type="title"/>
          </p:nvPr>
        </p:nvSpPr>
        <p:spPr>
          <a:noFill/>
          <a:ln/>
          <a:effectLst/>
        </p:spPr>
        <p:txBody>
          <a:bodyPr lIns="92075" tIns="46038" rIns="92075" bIns="46038"/>
          <a:lstStyle/>
          <a:p>
            <a:r>
              <a:rPr lang="en-US"/>
              <a:t>Immediate Mode versus </a:t>
            </a:r>
            <a:br>
              <a:rPr lang="en-US"/>
            </a:br>
            <a:r>
              <a:rPr lang="en-US"/>
              <a:t>Display Lists</a:t>
            </a:r>
          </a:p>
        </p:txBody>
      </p:sp>
      <p:sp>
        <p:nvSpPr>
          <p:cNvPr id="627715" name="Text Box 3"/>
          <p:cNvSpPr txBox="1">
            <a:spLocks noChangeArrowheads="1"/>
          </p:cNvSpPr>
          <p:nvPr/>
        </p:nvSpPr>
        <p:spPr bwMode="auto">
          <a:xfrm>
            <a:off x="1854200" y="1720850"/>
            <a:ext cx="2759075" cy="336550"/>
          </a:xfrm>
          <a:prstGeom prst="rect">
            <a:avLst/>
          </a:prstGeom>
          <a:noFill/>
          <a:ln w="12700">
            <a:noFill/>
            <a:miter lim="800000"/>
            <a:headEnd type="none" w="sm" len="sm"/>
            <a:tailEnd type="none" w="sm" len="sm"/>
          </a:ln>
          <a:effectLst/>
        </p:spPr>
        <p:txBody>
          <a:bodyPr>
            <a:spAutoFit/>
          </a:bodyPr>
          <a:lstStyle/>
          <a:p>
            <a:pPr algn="l"/>
            <a:r>
              <a:rPr lang="en-US" sz="1600"/>
              <a:t>Immediate Mode</a:t>
            </a:r>
            <a:endParaRPr lang="en-US" sz="2400"/>
          </a:p>
        </p:txBody>
      </p:sp>
      <p:sp>
        <p:nvSpPr>
          <p:cNvPr id="627716" name="Text Box 4"/>
          <p:cNvSpPr txBox="1">
            <a:spLocks noChangeArrowheads="1"/>
          </p:cNvSpPr>
          <p:nvPr/>
        </p:nvSpPr>
        <p:spPr bwMode="auto">
          <a:xfrm>
            <a:off x="381000" y="4851400"/>
            <a:ext cx="1676400" cy="336550"/>
          </a:xfrm>
          <a:prstGeom prst="rect">
            <a:avLst/>
          </a:prstGeom>
          <a:noFill/>
          <a:ln w="12700">
            <a:noFill/>
            <a:miter lim="800000"/>
            <a:headEnd type="none" w="sm" len="sm"/>
            <a:tailEnd type="none" w="sm" len="sm"/>
          </a:ln>
          <a:effectLst/>
        </p:spPr>
        <p:txBody>
          <a:bodyPr>
            <a:spAutoFit/>
          </a:bodyPr>
          <a:lstStyle/>
          <a:p>
            <a:pPr algn="l"/>
            <a:r>
              <a:rPr lang="en-US" sz="1600"/>
              <a:t>Display Listed</a:t>
            </a:r>
            <a:endParaRPr lang="en-US" sz="2400"/>
          </a:p>
        </p:txBody>
      </p:sp>
      <p:sp>
        <p:nvSpPr>
          <p:cNvPr id="627717" name="Rectangle 5"/>
          <p:cNvSpPr>
            <a:spLocks noChangeArrowheads="1"/>
          </p:cNvSpPr>
          <p:nvPr/>
        </p:nvSpPr>
        <p:spPr bwMode="auto">
          <a:xfrm>
            <a:off x="1530350" y="4044950"/>
            <a:ext cx="1054100" cy="749300"/>
          </a:xfrm>
          <a:prstGeom prst="rect">
            <a:avLst/>
          </a:prstGeom>
          <a:solidFill>
            <a:schemeClr val="tx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18" name="Rectangle 6"/>
          <p:cNvSpPr>
            <a:spLocks noChangeArrowheads="1"/>
          </p:cNvSpPr>
          <p:nvPr/>
        </p:nvSpPr>
        <p:spPr bwMode="auto">
          <a:xfrm>
            <a:off x="1603375" y="4114800"/>
            <a:ext cx="906463" cy="581025"/>
          </a:xfrm>
          <a:prstGeom prst="rect">
            <a:avLst/>
          </a:prstGeom>
          <a:noFill/>
          <a:ln w="9525">
            <a:noFill/>
            <a:miter lim="800000"/>
            <a:headEnd/>
            <a:tailEnd/>
          </a:ln>
          <a:effectLst/>
        </p:spPr>
        <p:txBody>
          <a:bodyPr wrap="none" lIns="92075" tIns="46038" rIns="92075" bIns="46038">
            <a:spAutoFit/>
          </a:bodyPr>
          <a:lstStyle/>
          <a:p>
            <a:pPr algn="ctr"/>
            <a:r>
              <a:rPr lang="en-US" sz="1600" b="1">
                <a:solidFill>
                  <a:schemeClr val="bg1"/>
                </a:solidFill>
              </a:rPr>
              <a:t>Display</a:t>
            </a:r>
            <a:r>
              <a:rPr lang="en-US" sz="1600" b="1"/>
              <a:t/>
            </a:r>
            <a:br>
              <a:rPr lang="en-US" sz="1600" b="1"/>
            </a:br>
            <a:r>
              <a:rPr lang="en-US" sz="1600" b="1">
                <a:solidFill>
                  <a:schemeClr val="bg1"/>
                </a:solidFill>
              </a:rPr>
              <a:t>List</a:t>
            </a:r>
            <a:endParaRPr lang="en-US" sz="1600" b="1"/>
          </a:p>
        </p:txBody>
      </p:sp>
      <p:sp>
        <p:nvSpPr>
          <p:cNvPr id="627719" name="Rectangle 7"/>
          <p:cNvSpPr>
            <a:spLocks noChangeArrowheads="1"/>
          </p:cNvSpPr>
          <p:nvPr/>
        </p:nvSpPr>
        <p:spPr bwMode="auto">
          <a:xfrm>
            <a:off x="6026150" y="4044950"/>
            <a:ext cx="1511300" cy="749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20" name="Rectangle 8"/>
          <p:cNvSpPr>
            <a:spLocks noChangeArrowheads="1"/>
          </p:cNvSpPr>
          <p:nvPr/>
        </p:nvSpPr>
        <p:spPr bwMode="auto">
          <a:xfrm>
            <a:off x="4121150" y="4044950"/>
            <a:ext cx="1511300" cy="749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21" name="Rectangle 9"/>
          <p:cNvSpPr>
            <a:spLocks noChangeArrowheads="1"/>
          </p:cNvSpPr>
          <p:nvPr/>
        </p:nvSpPr>
        <p:spPr bwMode="auto">
          <a:xfrm>
            <a:off x="3892550" y="5187950"/>
            <a:ext cx="1282700" cy="749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22" name="Rectangle 10"/>
          <p:cNvSpPr>
            <a:spLocks noChangeArrowheads="1"/>
          </p:cNvSpPr>
          <p:nvPr/>
        </p:nvSpPr>
        <p:spPr bwMode="auto">
          <a:xfrm>
            <a:off x="3511550" y="2444750"/>
            <a:ext cx="1663700" cy="1206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23" name="Rectangle 11"/>
          <p:cNvSpPr>
            <a:spLocks noChangeArrowheads="1"/>
          </p:cNvSpPr>
          <p:nvPr/>
        </p:nvSpPr>
        <p:spPr bwMode="auto">
          <a:xfrm>
            <a:off x="1846263" y="2597150"/>
            <a:ext cx="1282700" cy="825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24" name="Rectangle 12"/>
          <p:cNvSpPr>
            <a:spLocks noChangeArrowheads="1"/>
          </p:cNvSpPr>
          <p:nvPr/>
        </p:nvSpPr>
        <p:spPr bwMode="auto">
          <a:xfrm>
            <a:off x="1854200" y="2749550"/>
            <a:ext cx="1268413" cy="581025"/>
          </a:xfrm>
          <a:prstGeom prst="rect">
            <a:avLst/>
          </a:prstGeom>
          <a:noFill/>
          <a:ln w="9525">
            <a:noFill/>
            <a:miter lim="800000"/>
            <a:headEnd/>
            <a:tailEnd/>
          </a:ln>
          <a:effectLst/>
        </p:spPr>
        <p:txBody>
          <a:bodyPr wrap="none" lIns="92075" tIns="46038" rIns="92075" bIns="46038">
            <a:spAutoFit/>
          </a:bodyPr>
          <a:lstStyle/>
          <a:p>
            <a:pPr algn="ctr"/>
            <a:r>
              <a:rPr lang="en-US" sz="1600" b="1"/>
              <a:t>Polynomial</a:t>
            </a:r>
          </a:p>
          <a:p>
            <a:pPr algn="ctr"/>
            <a:r>
              <a:rPr lang="en-US" sz="1600" b="1"/>
              <a:t>Evaluator</a:t>
            </a:r>
          </a:p>
        </p:txBody>
      </p:sp>
      <p:sp>
        <p:nvSpPr>
          <p:cNvPr id="627725" name="Rectangle 13"/>
          <p:cNvSpPr>
            <a:spLocks noChangeArrowheads="1"/>
          </p:cNvSpPr>
          <p:nvPr/>
        </p:nvSpPr>
        <p:spPr bwMode="auto">
          <a:xfrm>
            <a:off x="3521075" y="2514600"/>
            <a:ext cx="1660525" cy="1069975"/>
          </a:xfrm>
          <a:prstGeom prst="rect">
            <a:avLst/>
          </a:prstGeom>
          <a:noFill/>
          <a:ln w="9525">
            <a:noFill/>
            <a:miter lim="800000"/>
            <a:headEnd/>
            <a:tailEnd/>
          </a:ln>
          <a:effectLst/>
        </p:spPr>
        <p:txBody>
          <a:bodyPr lIns="92075" tIns="46038" rIns="92075" bIns="46038">
            <a:spAutoFit/>
          </a:bodyPr>
          <a:lstStyle/>
          <a:p>
            <a:pPr algn="ctr"/>
            <a:r>
              <a:rPr lang="en-US" sz="1600" b="1"/>
              <a:t>Per Vertex</a:t>
            </a:r>
          </a:p>
          <a:p>
            <a:pPr algn="ctr"/>
            <a:r>
              <a:rPr lang="en-US" sz="1600" b="1"/>
              <a:t>Operations &amp;</a:t>
            </a:r>
          </a:p>
          <a:p>
            <a:pPr algn="ctr"/>
            <a:r>
              <a:rPr lang="en-US" sz="1600" b="1"/>
              <a:t>Primitive</a:t>
            </a:r>
          </a:p>
          <a:p>
            <a:pPr algn="ctr"/>
            <a:r>
              <a:rPr lang="en-US" sz="1600" b="1"/>
              <a:t>Assembly</a:t>
            </a:r>
          </a:p>
        </p:txBody>
      </p:sp>
      <p:sp>
        <p:nvSpPr>
          <p:cNvPr id="627726" name="Rectangle 14"/>
          <p:cNvSpPr>
            <a:spLocks noChangeArrowheads="1"/>
          </p:cNvSpPr>
          <p:nvPr/>
        </p:nvSpPr>
        <p:spPr bwMode="auto">
          <a:xfrm>
            <a:off x="4146550" y="4251325"/>
            <a:ext cx="1460500" cy="336550"/>
          </a:xfrm>
          <a:prstGeom prst="rect">
            <a:avLst/>
          </a:prstGeom>
          <a:noFill/>
          <a:ln w="9525">
            <a:noFill/>
            <a:miter lim="800000"/>
            <a:headEnd/>
            <a:tailEnd/>
          </a:ln>
          <a:effectLst/>
        </p:spPr>
        <p:txBody>
          <a:bodyPr wrap="none" lIns="92075" tIns="46038" rIns="92075" bIns="46038">
            <a:spAutoFit/>
          </a:bodyPr>
          <a:lstStyle/>
          <a:p>
            <a:pPr algn="ctr"/>
            <a:r>
              <a:rPr lang="en-US" sz="1600" b="1"/>
              <a:t>Rasterization</a:t>
            </a:r>
          </a:p>
        </p:txBody>
      </p:sp>
      <p:sp>
        <p:nvSpPr>
          <p:cNvPr id="627727" name="Rectangle 15"/>
          <p:cNvSpPr>
            <a:spLocks noChangeArrowheads="1"/>
          </p:cNvSpPr>
          <p:nvPr/>
        </p:nvSpPr>
        <p:spPr bwMode="auto">
          <a:xfrm>
            <a:off x="6038850" y="4129088"/>
            <a:ext cx="1493838" cy="581025"/>
          </a:xfrm>
          <a:prstGeom prst="rect">
            <a:avLst/>
          </a:prstGeom>
          <a:noFill/>
          <a:ln w="9525">
            <a:noFill/>
            <a:miter lim="800000"/>
            <a:headEnd/>
            <a:tailEnd/>
          </a:ln>
          <a:effectLst/>
        </p:spPr>
        <p:txBody>
          <a:bodyPr wrap="none" lIns="92075" tIns="46038" rIns="92075" bIns="46038">
            <a:spAutoFit/>
          </a:bodyPr>
          <a:lstStyle/>
          <a:p>
            <a:pPr algn="ctr"/>
            <a:r>
              <a:rPr lang="en-US" sz="1600" b="1"/>
              <a:t>Per Fragment</a:t>
            </a:r>
          </a:p>
          <a:p>
            <a:pPr algn="ctr"/>
            <a:r>
              <a:rPr lang="en-US" sz="1600" b="1"/>
              <a:t>Operations</a:t>
            </a:r>
          </a:p>
        </p:txBody>
      </p:sp>
      <p:sp>
        <p:nvSpPr>
          <p:cNvPr id="627728" name="Rectangle 16"/>
          <p:cNvSpPr>
            <a:spLocks noChangeArrowheads="1"/>
          </p:cNvSpPr>
          <p:nvPr/>
        </p:nvSpPr>
        <p:spPr bwMode="auto">
          <a:xfrm>
            <a:off x="4052888" y="5272088"/>
            <a:ext cx="963612" cy="581025"/>
          </a:xfrm>
          <a:prstGeom prst="rect">
            <a:avLst/>
          </a:prstGeom>
          <a:noFill/>
          <a:ln w="9525">
            <a:noFill/>
            <a:miter lim="800000"/>
            <a:headEnd/>
            <a:tailEnd/>
          </a:ln>
          <a:effectLst/>
        </p:spPr>
        <p:txBody>
          <a:bodyPr lIns="92075" tIns="46038" rIns="92075" bIns="46038">
            <a:spAutoFit/>
          </a:bodyPr>
          <a:lstStyle/>
          <a:p>
            <a:pPr algn="ctr"/>
            <a:r>
              <a:rPr lang="en-US" sz="1600" b="1"/>
              <a:t>Texture</a:t>
            </a:r>
          </a:p>
          <a:p>
            <a:pPr algn="ctr"/>
            <a:r>
              <a:rPr lang="en-US" sz="1600" b="1"/>
              <a:t>Memory</a:t>
            </a:r>
          </a:p>
        </p:txBody>
      </p:sp>
      <p:sp>
        <p:nvSpPr>
          <p:cNvPr id="627729" name="Line 17"/>
          <p:cNvSpPr>
            <a:spLocks noChangeShapeType="1"/>
          </p:cNvSpPr>
          <p:nvPr/>
        </p:nvSpPr>
        <p:spPr bwMode="auto">
          <a:xfrm>
            <a:off x="7543800" y="441960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0" name="Line 18"/>
          <p:cNvSpPr>
            <a:spLocks noChangeShapeType="1"/>
          </p:cNvSpPr>
          <p:nvPr/>
        </p:nvSpPr>
        <p:spPr bwMode="auto">
          <a:xfrm>
            <a:off x="5638800" y="441960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1" name="Line 19"/>
          <p:cNvSpPr>
            <a:spLocks noChangeShapeType="1"/>
          </p:cNvSpPr>
          <p:nvPr/>
        </p:nvSpPr>
        <p:spPr bwMode="auto">
          <a:xfrm>
            <a:off x="4876800" y="3657600"/>
            <a:ext cx="0" cy="3810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2" name="Line 20"/>
          <p:cNvSpPr>
            <a:spLocks noChangeShapeType="1"/>
          </p:cNvSpPr>
          <p:nvPr/>
        </p:nvSpPr>
        <p:spPr bwMode="auto">
          <a:xfrm>
            <a:off x="3124200" y="304800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3" name="Line 21"/>
          <p:cNvSpPr>
            <a:spLocks noChangeShapeType="1"/>
          </p:cNvSpPr>
          <p:nvPr/>
        </p:nvSpPr>
        <p:spPr bwMode="auto">
          <a:xfrm>
            <a:off x="4876800" y="4800600"/>
            <a:ext cx="0" cy="381000"/>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627734" name="Line 22"/>
          <p:cNvSpPr>
            <a:spLocks noChangeShapeType="1"/>
          </p:cNvSpPr>
          <p:nvPr/>
        </p:nvSpPr>
        <p:spPr bwMode="auto">
          <a:xfrm>
            <a:off x="1143000" y="441960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5" name="Line 23"/>
          <p:cNvSpPr>
            <a:spLocks noChangeShapeType="1"/>
          </p:cNvSpPr>
          <p:nvPr/>
        </p:nvSpPr>
        <p:spPr bwMode="auto">
          <a:xfrm flipV="1">
            <a:off x="1371600" y="3048000"/>
            <a:ext cx="0" cy="13716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27736" name="Line 24"/>
          <p:cNvSpPr>
            <a:spLocks noChangeShapeType="1"/>
          </p:cNvSpPr>
          <p:nvPr/>
        </p:nvSpPr>
        <p:spPr bwMode="auto">
          <a:xfrm>
            <a:off x="1371600" y="3048000"/>
            <a:ext cx="4572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7" name="Line 25"/>
          <p:cNvSpPr>
            <a:spLocks noChangeShapeType="1"/>
          </p:cNvSpPr>
          <p:nvPr/>
        </p:nvSpPr>
        <p:spPr bwMode="auto">
          <a:xfrm>
            <a:off x="1295400" y="4419600"/>
            <a:ext cx="0" cy="1676400"/>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627738" name="Line 26"/>
          <p:cNvSpPr>
            <a:spLocks noChangeShapeType="1"/>
          </p:cNvSpPr>
          <p:nvPr/>
        </p:nvSpPr>
        <p:spPr bwMode="auto">
          <a:xfrm>
            <a:off x="1295400" y="6096000"/>
            <a:ext cx="10668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39" name="Line 27"/>
          <p:cNvSpPr>
            <a:spLocks noChangeShapeType="1"/>
          </p:cNvSpPr>
          <p:nvPr/>
        </p:nvSpPr>
        <p:spPr bwMode="auto">
          <a:xfrm>
            <a:off x="8382000" y="4800600"/>
            <a:ext cx="0" cy="1295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27740" name="Line 28"/>
          <p:cNvSpPr>
            <a:spLocks noChangeShapeType="1"/>
          </p:cNvSpPr>
          <p:nvPr/>
        </p:nvSpPr>
        <p:spPr bwMode="auto">
          <a:xfrm>
            <a:off x="2209800" y="3429000"/>
            <a:ext cx="0" cy="609600"/>
          </a:xfrm>
          <a:prstGeom prst="line">
            <a:avLst/>
          </a:prstGeom>
          <a:noFill/>
          <a:ln w="12700">
            <a:solidFill>
              <a:schemeClr val="tx1"/>
            </a:solidFill>
            <a:round/>
            <a:headEnd type="stealth" w="med" len="med"/>
            <a:tailEnd type="stealth" w="med" len="med"/>
          </a:ln>
          <a:effectLst/>
        </p:spPr>
        <p:txBody>
          <a:bodyPr wrap="none" anchor="ctr"/>
          <a:lstStyle/>
          <a:p>
            <a:endParaRPr lang="en-US"/>
          </a:p>
        </p:txBody>
      </p:sp>
      <p:sp>
        <p:nvSpPr>
          <p:cNvPr id="627741" name="Line 29"/>
          <p:cNvSpPr>
            <a:spLocks noChangeShapeType="1"/>
          </p:cNvSpPr>
          <p:nvPr/>
        </p:nvSpPr>
        <p:spPr bwMode="auto">
          <a:xfrm>
            <a:off x="2209800" y="4800600"/>
            <a:ext cx="0" cy="12954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42" name="Line 30"/>
          <p:cNvSpPr>
            <a:spLocks noChangeShapeType="1"/>
          </p:cNvSpPr>
          <p:nvPr/>
        </p:nvSpPr>
        <p:spPr bwMode="auto">
          <a:xfrm>
            <a:off x="3581400" y="5867400"/>
            <a:ext cx="3048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43" name="Line 31"/>
          <p:cNvSpPr>
            <a:spLocks noChangeShapeType="1"/>
          </p:cNvSpPr>
          <p:nvPr/>
        </p:nvSpPr>
        <p:spPr bwMode="auto">
          <a:xfrm flipV="1">
            <a:off x="3733800" y="4419600"/>
            <a:ext cx="0" cy="1447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27744" name="Line 32"/>
          <p:cNvSpPr>
            <a:spLocks noChangeShapeType="1"/>
          </p:cNvSpPr>
          <p:nvPr/>
        </p:nvSpPr>
        <p:spPr bwMode="auto">
          <a:xfrm>
            <a:off x="3733800" y="441960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627745" name="Line 33"/>
          <p:cNvSpPr>
            <a:spLocks noChangeShapeType="1"/>
          </p:cNvSpPr>
          <p:nvPr/>
        </p:nvSpPr>
        <p:spPr bwMode="auto">
          <a:xfrm>
            <a:off x="4419600" y="2057400"/>
            <a:ext cx="0" cy="3810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627746" name="Line 34"/>
          <p:cNvSpPr>
            <a:spLocks noChangeShapeType="1"/>
          </p:cNvSpPr>
          <p:nvPr/>
        </p:nvSpPr>
        <p:spPr bwMode="auto">
          <a:xfrm flipH="1">
            <a:off x="838200" y="2057400"/>
            <a:ext cx="3581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27747" name="Rectangle 35"/>
          <p:cNvSpPr>
            <a:spLocks noChangeArrowheads="1"/>
          </p:cNvSpPr>
          <p:nvPr/>
        </p:nvSpPr>
        <p:spPr bwMode="auto">
          <a:xfrm>
            <a:off x="504825" y="4243388"/>
            <a:ext cx="666750" cy="366712"/>
          </a:xfrm>
          <a:prstGeom prst="rect">
            <a:avLst/>
          </a:prstGeom>
          <a:noFill/>
          <a:ln w="9525">
            <a:noFill/>
            <a:miter lim="800000"/>
            <a:headEnd/>
            <a:tailEnd/>
          </a:ln>
          <a:effectLst/>
        </p:spPr>
        <p:txBody>
          <a:bodyPr wrap="none" lIns="92075" tIns="46038" rIns="92075" bIns="46038">
            <a:spAutoFit/>
          </a:bodyPr>
          <a:lstStyle/>
          <a:p>
            <a:pPr algn="ctr"/>
            <a:r>
              <a:rPr lang="en-US" sz="1800" b="1"/>
              <a:t>CPU</a:t>
            </a:r>
          </a:p>
        </p:txBody>
      </p:sp>
      <p:sp>
        <p:nvSpPr>
          <p:cNvPr id="627748" name="Line 36"/>
          <p:cNvSpPr>
            <a:spLocks noChangeShapeType="1"/>
          </p:cNvSpPr>
          <p:nvPr/>
        </p:nvSpPr>
        <p:spPr bwMode="auto">
          <a:xfrm>
            <a:off x="838200" y="2057400"/>
            <a:ext cx="0" cy="2209800"/>
          </a:xfrm>
          <a:prstGeom prst="line">
            <a:avLst/>
          </a:prstGeom>
          <a:noFill/>
          <a:ln w="12700">
            <a:solidFill>
              <a:schemeClr val="tx1"/>
            </a:solidFill>
            <a:round/>
            <a:headEnd type="none" w="sm" len="sm"/>
            <a:tailEnd/>
          </a:ln>
          <a:effectLst/>
        </p:spPr>
        <p:txBody>
          <a:bodyPr wrap="none" anchor="ctr"/>
          <a:lstStyle/>
          <a:p>
            <a:endParaRPr lang="en-US"/>
          </a:p>
        </p:txBody>
      </p:sp>
      <p:sp>
        <p:nvSpPr>
          <p:cNvPr id="627749" name="Rectangle 37"/>
          <p:cNvSpPr>
            <a:spLocks noChangeArrowheads="1"/>
          </p:cNvSpPr>
          <p:nvPr/>
        </p:nvSpPr>
        <p:spPr bwMode="auto">
          <a:xfrm>
            <a:off x="2374900" y="5683250"/>
            <a:ext cx="1206500" cy="825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50" name="Rectangle 38"/>
          <p:cNvSpPr>
            <a:spLocks noChangeArrowheads="1"/>
          </p:cNvSpPr>
          <p:nvPr/>
        </p:nvSpPr>
        <p:spPr bwMode="auto">
          <a:xfrm>
            <a:off x="2349500" y="5805488"/>
            <a:ext cx="1257300" cy="581025"/>
          </a:xfrm>
          <a:prstGeom prst="rect">
            <a:avLst/>
          </a:prstGeom>
          <a:noFill/>
          <a:ln w="9525">
            <a:noFill/>
            <a:miter lim="800000"/>
            <a:headEnd/>
            <a:tailEnd/>
          </a:ln>
          <a:effectLst/>
        </p:spPr>
        <p:txBody>
          <a:bodyPr wrap="none" lIns="92075" tIns="46038" rIns="92075" bIns="46038">
            <a:spAutoFit/>
          </a:bodyPr>
          <a:lstStyle/>
          <a:p>
            <a:pPr algn="ctr"/>
            <a:r>
              <a:rPr lang="en-US" sz="1600" b="1"/>
              <a:t>Pixel</a:t>
            </a:r>
          </a:p>
          <a:p>
            <a:pPr algn="ctr"/>
            <a:r>
              <a:rPr lang="en-US" sz="1600" b="1"/>
              <a:t>Operations</a:t>
            </a:r>
          </a:p>
        </p:txBody>
      </p:sp>
      <p:sp>
        <p:nvSpPr>
          <p:cNvPr id="627751" name="Line 39"/>
          <p:cNvSpPr>
            <a:spLocks noChangeShapeType="1"/>
          </p:cNvSpPr>
          <p:nvPr/>
        </p:nvSpPr>
        <p:spPr bwMode="auto">
          <a:xfrm>
            <a:off x="3581400" y="6096000"/>
            <a:ext cx="4800600" cy="0"/>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627752" name="Rectangle 40"/>
          <p:cNvSpPr>
            <a:spLocks noChangeArrowheads="1"/>
          </p:cNvSpPr>
          <p:nvPr/>
        </p:nvSpPr>
        <p:spPr bwMode="auto">
          <a:xfrm>
            <a:off x="7939088" y="4044950"/>
            <a:ext cx="825500" cy="749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27753" name="Rectangle 41"/>
          <p:cNvSpPr>
            <a:spLocks noChangeArrowheads="1"/>
          </p:cNvSpPr>
          <p:nvPr/>
        </p:nvSpPr>
        <p:spPr bwMode="auto">
          <a:xfrm>
            <a:off x="7954963" y="4129088"/>
            <a:ext cx="793750" cy="581025"/>
          </a:xfrm>
          <a:prstGeom prst="rect">
            <a:avLst/>
          </a:prstGeom>
          <a:noFill/>
          <a:ln w="9525">
            <a:noFill/>
            <a:miter lim="800000"/>
            <a:headEnd/>
            <a:tailEnd/>
          </a:ln>
          <a:effectLst/>
        </p:spPr>
        <p:txBody>
          <a:bodyPr wrap="none" lIns="92075" tIns="46038" rIns="92075" bIns="46038">
            <a:spAutoFit/>
          </a:bodyPr>
          <a:lstStyle/>
          <a:p>
            <a:pPr algn="ctr"/>
            <a:r>
              <a:rPr lang="en-US" sz="1600" b="1"/>
              <a:t>Frame</a:t>
            </a:r>
          </a:p>
          <a:p>
            <a:pPr algn="ctr"/>
            <a:r>
              <a:rPr lang="en-US" sz="1600" b="1"/>
              <a:t>Buffer</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2AFA5E37-B93A-4A64-B5EC-ECFE5BD24EC6}" type="slidenum">
              <a:rPr lang="en-US"/>
              <a:pPr/>
              <a:t>123</a:t>
            </a:fld>
            <a:endParaRPr lang="en-US"/>
          </a:p>
        </p:txBody>
      </p:sp>
      <p:sp>
        <p:nvSpPr>
          <p:cNvPr id="629762" name="Rectangle 2"/>
          <p:cNvSpPr>
            <a:spLocks noGrp="1" noChangeArrowheads="1"/>
          </p:cNvSpPr>
          <p:nvPr>
            <p:ph type="title"/>
          </p:nvPr>
        </p:nvSpPr>
        <p:spPr>
          <a:noFill/>
          <a:ln/>
          <a:effectLst/>
        </p:spPr>
        <p:txBody>
          <a:bodyPr lIns="92075" tIns="46038" rIns="92075" bIns="46038"/>
          <a:lstStyle/>
          <a:p>
            <a:r>
              <a:rPr lang="en-US"/>
              <a:t>Display Lists</a:t>
            </a:r>
          </a:p>
        </p:txBody>
      </p:sp>
      <p:sp>
        <p:nvSpPr>
          <p:cNvPr id="629763" name="Rectangle 3"/>
          <p:cNvSpPr>
            <a:spLocks noGrp="1" noChangeArrowheads="1"/>
          </p:cNvSpPr>
          <p:nvPr>
            <p:ph type="body" idx="1"/>
          </p:nvPr>
        </p:nvSpPr>
        <p:spPr>
          <a:noFill/>
          <a:ln/>
        </p:spPr>
        <p:txBody>
          <a:bodyPr lIns="92075" tIns="46038" rIns="92075" bIns="46038"/>
          <a:lstStyle/>
          <a:p>
            <a:pPr>
              <a:lnSpc>
                <a:spcPct val="90000"/>
              </a:lnSpc>
            </a:pPr>
            <a:r>
              <a:rPr lang="en-US"/>
              <a:t>Creating a display list</a:t>
            </a:r>
          </a:p>
          <a:p>
            <a:pPr lvl="1">
              <a:lnSpc>
                <a:spcPct val="35000"/>
              </a:lnSpc>
              <a:spcBef>
                <a:spcPts val="1600"/>
              </a:spcBef>
              <a:buFontTx/>
              <a:buNone/>
            </a:pPr>
            <a:r>
              <a:rPr lang="en-US" sz="2000" b="1">
                <a:latin typeface="Courier New" pitchFamily="49" charset="0"/>
              </a:rPr>
              <a:t>GLuint id;</a:t>
            </a:r>
          </a:p>
          <a:p>
            <a:pPr lvl="1">
              <a:lnSpc>
                <a:spcPct val="35000"/>
              </a:lnSpc>
              <a:buFontTx/>
              <a:buNone/>
            </a:pPr>
            <a:r>
              <a:rPr lang="en-US" sz="2000" b="1">
                <a:latin typeface="Courier New" pitchFamily="49" charset="0"/>
              </a:rPr>
              <a:t>void init( void )</a:t>
            </a:r>
          </a:p>
          <a:p>
            <a:pPr lvl="1">
              <a:lnSpc>
                <a:spcPct val="35000"/>
              </a:lnSpc>
              <a:buFontTx/>
              <a:buNone/>
            </a:pPr>
            <a:r>
              <a:rPr lang="en-US" sz="2000" b="1">
                <a:latin typeface="Courier New" pitchFamily="49" charset="0"/>
              </a:rPr>
              <a:t>{</a:t>
            </a:r>
          </a:p>
          <a:p>
            <a:pPr lvl="1">
              <a:lnSpc>
                <a:spcPct val="35000"/>
              </a:lnSpc>
              <a:buFontTx/>
              <a:buNone/>
            </a:pPr>
            <a:r>
              <a:rPr lang="en-US" sz="2000" b="1">
                <a:latin typeface="Courier New" pitchFamily="49" charset="0"/>
              </a:rPr>
              <a:t>   id = glGenLists( 1 );</a:t>
            </a:r>
          </a:p>
          <a:p>
            <a:pPr lvl="1">
              <a:lnSpc>
                <a:spcPct val="35000"/>
              </a:lnSpc>
              <a:buFontTx/>
              <a:buNone/>
            </a:pPr>
            <a:r>
              <a:rPr lang="en-US" sz="2000" b="1">
                <a:latin typeface="Courier New" pitchFamily="49" charset="0"/>
              </a:rPr>
              <a:t>   glNewList( id, GL_COMPILE );</a:t>
            </a:r>
          </a:p>
          <a:p>
            <a:pPr lvl="1">
              <a:lnSpc>
                <a:spcPct val="35000"/>
              </a:lnSpc>
              <a:buFontTx/>
              <a:buNone/>
            </a:pPr>
            <a:r>
              <a:rPr lang="en-US" sz="2000" b="1">
                <a:latin typeface="Courier New" pitchFamily="49" charset="0"/>
              </a:rPr>
              <a:t>   /* other OpenGL routines */</a:t>
            </a:r>
          </a:p>
          <a:p>
            <a:pPr lvl="1">
              <a:lnSpc>
                <a:spcPct val="35000"/>
              </a:lnSpc>
              <a:buFontTx/>
              <a:buNone/>
            </a:pPr>
            <a:r>
              <a:rPr lang="en-US" sz="2000" b="1">
                <a:latin typeface="Courier New" pitchFamily="49" charset="0"/>
              </a:rPr>
              <a:t>   glEndList();</a:t>
            </a:r>
          </a:p>
          <a:p>
            <a:pPr lvl="1">
              <a:lnSpc>
                <a:spcPct val="35000"/>
              </a:lnSpc>
              <a:spcAft>
                <a:spcPts val="1900"/>
              </a:spcAft>
              <a:buFontTx/>
              <a:buNone/>
            </a:pPr>
            <a:r>
              <a:rPr lang="en-US" sz="2000" b="1">
                <a:latin typeface="Courier New" pitchFamily="49" charset="0"/>
              </a:rPr>
              <a:t>}</a:t>
            </a:r>
          </a:p>
          <a:p>
            <a:pPr>
              <a:lnSpc>
                <a:spcPct val="35000"/>
              </a:lnSpc>
            </a:pPr>
            <a:r>
              <a:rPr lang="en-US"/>
              <a:t>Call a created list</a:t>
            </a:r>
            <a:r>
              <a:rPr lang="en-US" sz="2500" b="0" i="1">
                <a:latin typeface="Courier New" pitchFamily="49" charset="0"/>
              </a:rPr>
              <a:t>					</a:t>
            </a:r>
          </a:p>
          <a:p>
            <a:pPr lvl="1">
              <a:lnSpc>
                <a:spcPct val="35000"/>
              </a:lnSpc>
              <a:spcBef>
                <a:spcPts val="1500"/>
              </a:spcBef>
              <a:buFontTx/>
              <a:buNone/>
            </a:pPr>
            <a:r>
              <a:rPr lang="en-US" sz="2000" b="1">
                <a:latin typeface="Courier New" pitchFamily="49" charset="0"/>
              </a:rPr>
              <a:t>void display( void )</a:t>
            </a:r>
          </a:p>
          <a:p>
            <a:pPr lvl="1">
              <a:lnSpc>
                <a:spcPct val="35000"/>
              </a:lnSpc>
              <a:buFontTx/>
              <a:buNone/>
            </a:pPr>
            <a:r>
              <a:rPr lang="en-US" sz="2000" b="1">
                <a:latin typeface="Courier New" pitchFamily="49" charset="0"/>
              </a:rPr>
              <a:t>{</a:t>
            </a:r>
          </a:p>
          <a:p>
            <a:pPr lvl="1">
              <a:lnSpc>
                <a:spcPct val="35000"/>
              </a:lnSpc>
              <a:buFontTx/>
              <a:buNone/>
            </a:pPr>
            <a:r>
              <a:rPr lang="en-US" sz="2000" b="1">
                <a:latin typeface="Courier New" pitchFamily="49" charset="0"/>
              </a:rPr>
              <a:t>   glCallList( id );</a:t>
            </a:r>
          </a:p>
          <a:p>
            <a:pPr lvl="1">
              <a:lnSpc>
                <a:spcPct val="35000"/>
              </a:lnSpc>
              <a:buFontTx/>
              <a:buNone/>
            </a:pPr>
            <a:r>
              <a:rPr lang="en-US" sz="2000" b="1">
                <a:latin typeface="Courier New" pitchFamily="49" charset="0"/>
              </a:rPr>
              <a:t>}</a:t>
            </a:r>
          </a:p>
        </p:txBody>
      </p:sp>
      <p:grpSp>
        <p:nvGrpSpPr>
          <p:cNvPr id="629827" name="Group 67"/>
          <p:cNvGrpSpPr>
            <a:grpSpLocks/>
          </p:cNvGrpSpPr>
          <p:nvPr/>
        </p:nvGrpSpPr>
        <p:grpSpPr bwMode="auto">
          <a:xfrm>
            <a:off x="3932238" y="501650"/>
            <a:ext cx="3825875" cy="1106488"/>
            <a:chOff x="2477" y="316"/>
            <a:chExt cx="2410" cy="697"/>
          </a:xfrm>
        </p:grpSpPr>
        <p:sp>
          <p:nvSpPr>
            <p:cNvPr id="629804" name="Text Box 44"/>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629805" name="Text Box 45"/>
            <p:cNvSpPr txBox="1">
              <a:spLocks noChangeArrowheads="1"/>
            </p:cNvSpPr>
            <p:nvPr/>
          </p:nvSpPr>
          <p:spPr bwMode="auto">
            <a:xfrm>
              <a:off x="2961" y="608"/>
              <a:ext cx="229"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629806" name="Text Box 46"/>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629807" name="Text Box 47"/>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629808" name="Text Box 48"/>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629809" name="Text Box 49"/>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629810" name="Text Box 50"/>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629811" name="Text Box 51"/>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629812" name="Text Box 52"/>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629813" name="AutoShape 53"/>
            <p:cNvCxnSpPr>
              <a:cxnSpLocks noChangeShapeType="1"/>
              <a:stCxn id="629804" idx="3"/>
              <a:endCxn id="629805"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629814" name="AutoShape 54"/>
            <p:cNvCxnSpPr>
              <a:cxnSpLocks noChangeShapeType="1"/>
              <a:stCxn id="629804" idx="3"/>
              <a:endCxn id="629806"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629815" name="AutoShape 55"/>
            <p:cNvCxnSpPr>
              <a:cxnSpLocks noChangeShapeType="1"/>
              <a:stCxn id="629804" idx="3"/>
              <a:endCxn id="629811"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629816" name="AutoShape 56"/>
            <p:cNvCxnSpPr>
              <a:cxnSpLocks noChangeShapeType="1"/>
              <a:stCxn id="629804" idx="0"/>
              <a:endCxn id="629807"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629817" name="AutoShape 57"/>
            <p:cNvCxnSpPr>
              <a:cxnSpLocks noChangeShapeType="1"/>
              <a:stCxn id="629805" idx="0"/>
              <a:endCxn id="629806"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629818" name="AutoShape 58"/>
            <p:cNvCxnSpPr>
              <a:cxnSpLocks noChangeShapeType="1"/>
              <a:stCxn id="629805" idx="2"/>
              <a:endCxn id="629811"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629819" name="AutoShape 59"/>
            <p:cNvCxnSpPr>
              <a:cxnSpLocks noChangeShapeType="1"/>
              <a:stCxn id="629806" idx="3"/>
              <a:endCxn id="629807"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629820" name="AutoShape 60"/>
            <p:cNvCxnSpPr>
              <a:cxnSpLocks noChangeShapeType="1"/>
              <a:stCxn id="629811" idx="3"/>
              <a:endCxn id="629812"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629821" name="AutoShape 61"/>
            <p:cNvCxnSpPr>
              <a:cxnSpLocks noChangeShapeType="1"/>
              <a:stCxn id="629811" idx="3"/>
              <a:endCxn id="629808"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629822" name="AutoShape 62"/>
            <p:cNvCxnSpPr>
              <a:cxnSpLocks noChangeShapeType="1"/>
              <a:stCxn id="629809" idx="3"/>
              <a:endCxn id="629810"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629823" name="AutoShape 63"/>
            <p:cNvCxnSpPr>
              <a:cxnSpLocks noChangeShapeType="1"/>
              <a:stCxn id="629808" idx="3"/>
              <a:endCxn id="629809"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629824" name="AutoShape 64"/>
            <p:cNvCxnSpPr>
              <a:cxnSpLocks noChangeShapeType="1"/>
              <a:stCxn id="629812" idx="3"/>
              <a:endCxn id="629808"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629825" name="AutoShape 65"/>
            <p:cNvCxnSpPr>
              <a:cxnSpLocks noChangeShapeType="1"/>
              <a:stCxn id="629807" idx="3"/>
              <a:endCxn id="629808"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629826" name="AutoShape 66"/>
            <p:cNvCxnSpPr>
              <a:cxnSpLocks noChangeShapeType="1"/>
              <a:stCxn id="629810" idx="2"/>
              <a:endCxn id="629811"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5BD272B-EF52-438F-8BEF-2698DA376343}" type="slidenum">
              <a:rPr lang="en-US"/>
              <a:pPr/>
              <a:t>124</a:t>
            </a:fld>
            <a:endParaRPr lang="en-US"/>
          </a:p>
        </p:txBody>
      </p:sp>
      <p:sp>
        <p:nvSpPr>
          <p:cNvPr id="631810" name="Rectangle 2"/>
          <p:cNvSpPr>
            <a:spLocks noGrp="1" noChangeArrowheads="1"/>
          </p:cNvSpPr>
          <p:nvPr>
            <p:ph type="title"/>
          </p:nvPr>
        </p:nvSpPr>
        <p:spPr>
          <a:noFill/>
          <a:ln/>
          <a:effectLst/>
        </p:spPr>
        <p:txBody>
          <a:bodyPr lIns="92075" tIns="46038" rIns="92075" bIns="46038"/>
          <a:lstStyle/>
          <a:p>
            <a:r>
              <a:rPr lang="en-US"/>
              <a:t>Display Lists</a:t>
            </a:r>
          </a:p>
        </p:txBody>
      </p:sp>
      <p:sp>
        <p:nvSpPr>
          <p:cNvPr id="631811" name="Rectangle 3"/>
          <p:cNvSpPr>
            <a:spLocks noGrp="1" noChangeArrowheads="1"/>
          </p:cNvSpPr>
          <p:nvPr>
            <p:ph type="body" idx="1"/>
          </p:nvPr>
        </p:nvSpPr>
        <p:spPr>
          <a:noFill/>
          <a:ln/>
        </p:spPr>
        <p:txBody>
          <a:bodyPr lIns="92075" tIns="46038" rIns="92075" bIns="46038"/>
          <a:lstStyle/>
          <a:p>
            <a:r>
              <a:rPr lang="en-US" sz="2800"/>
              <a:t>Not all OpenGL routines can be stored in display lists</a:t>
            </a:r>
          </a:p>
          <a:p>
            <a:r>
              <a:rPr lang="en-US" sz="2800"/>
              <a:t>State changes persist, even after a display list is finished</a:t>
            </a:r>
          </a:p>
          <a:p>
            <a:r>
              <a:rPr lang="en-US" sz="2800"/>
              <a:t>Display lists can call other display lists</a:t>
            </a:r>
          </a:p>
          <a:p>
            <a:r>
              <a:rPr lang="en-US" sz="2800"/>
              <a:t>Display lists are not editable, but you can fake it</a:t>
            </a:r>
          </a:p>
          <a:p>
            <a:pPr lvl="1"/>
            <a:r>
              <a:rPr lang="en-US" sz="2200"/>
              <a:t>make a list (A) which calls other lists (B, C, and D)</a:t>
            </a:r>
          </a:p>
          <a:p>
            <a:pPr lvl="1"/>
            <a:r>
              <a:rPr lang="en-US" sz="2200"/>
              <a:t>delete and replace B, C, and D, as needed</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B8C9CE7-F7F6-463B-93D5-CA9165208BC1}" type="slidenum">
              <a:rPr lang="en-US"/>
              <a:pPr/>
              <a:t>125</a:t>
            </a:fld>
            <a:endParaRPr lang="en-US"/>
          </a:p>
        </p:txBody>
      </p:sp>
      <p:sp>
        <p:nvSpPr>
          <p:cNvPr id="633858" name="Rectangle 2"/>
          <p:cNvSpPr>
            <a:spLocks noGrp="1" noChangeArrowheads="1"/>
          </p:cNvSpPr>
          <p:nvPr>
            <p:ph type="title"/>
          </p:nvPr>
        </p:nvSpPr>
        <p:spPr/>
        <p:txBody>
          <a:bodyPr/>
          <a:lstStyle/>
          <a:p>
            <a:r>
              <a:rPr lang="en-US"/>
              <a:t>Display Lists and Hierarchy</a:t>
            </a:r>
          </a:p>
        </p:txBody>
      </p:sp>
      <p:sp>
        <p:nvSpPr>
          <p:cNvPr id="633859" name="Rectangle 3"/>
          <p:cNvSpPr>
            <a:spLocks noGrp="1" noChangeArrowheads="1"/>
          </p:cNvSpPr>
          <p:nvPr>
            <p:ph type="body" idx="1"/>
          </p:nvPr>
        </p:nvSpPr>
        <p:spPr/>
        <p:txBody>
          <a:bodyPr/>
          <a:lstStyle/>
          <a:p>
            <a:r>
              <a:rPr lang="en-US"/>
              <a:t>Consider model of a car</a:t>
            </a:r>
          </a:p>
          <a:p>
            <a:pPr lvl="1"/>
            <a:r>
              <a:rPr lang="en-US"/>
              <a:t>Create display list for chassis</a:t>
            </a:r>
          </a:p>
          <a:p>
            <a:pPr lvl="1">
              <a:spcAft>
                <a:spcPts val="1000"/>
              </a:spcAft>
            </a:pPr>
            <a:r>
              <a:rPr lang="en-US"/>
              <a:t>Create display list for wheel</a:t>
            </a:r>
          </a:p>
          <a:p>
            <a:pPr>
              <a:lnSpc>
                <a:spcPct val="70000"/>
              </a:lnSpc>
              <a:buFontTx/>
              <a:buNone/>
            </a:pPr>
            <a:r>
              <a:rPr lang="en-US" sz="2000">
                <a:latin typeface="Courier New" pitchFamily="49" charset="0"/>
              </a:rPr>
              <a:t>glNewList( CAR, GL_COMPILE );</a:t>
            </a:r>
          </a:p>
          <a:p>
            <a:pPr>
              <a:lnSpc>
                <a:spcPct val="70000"/>
              </a:lnSpc>
              <a:buFontTx/>
              <a:buNone/>
            </a:pPr>
            <a:r>
              <a:rPr lang="en-US" sz="2000">
                <a:latin typeface="Courier New" pitchFamily="49" charset="0"/>
              </a:rPr>
              <a:t>	glCallList( CHASSIS );</a:t>
            </a:r>
          </a:p>
          <a:p>
            <a:pPr>
              <a:lnSpc>
                <a:spcPct val="70000"/>
              </a:lnSpc>
              <a:buFontTx/>
              <a:buNone/>
            </a:pPr>
            <a:r>
              <a:rPr lang="en-US" sz="2000">
                <a:latin typeface="Courier New" pitchFamily="49" charset="0"/>
              </a:rPr>
              <a:t>	glTranslatef( … );</a:t>
            </a:r>
          </a:p>
          <a:p>
            <a:pPr>
              <a:lnSpc>
                <a:spcPct val="70000"/>
              </a:lnSpc>
              <a:buFontTx/>
              <a:buNone/>
            </a:pPr>
            <a:r>
              <a:rPr lang="en-US" sz="2000">
                <a:latin typeface="Courier New" pitchFamily="49" charset="0"/>
              </a:rPr>
              <a:t>	glCallList( WHEEL );</a:t>
            </a:r>
          </a:p>
          <a:p>
            <a:pPr>
              <a:lnSpc>
                <a:spcPct val="70000"/>
              </a:lnSpc>
              <a:buFontTx/>
              <a:buNone/>
            </a:pPr>
            <a:r>
              <a:rPr lang="en-US" sz="2000">
                <a:latin typeface="Courier New" pitchFamily="49" charset="0"/>
              </a:rPr>
              <a:t>	glTranslatef( … );</a:t>
            </a:r>
          </a:p>
          <a:p>
            <a:pPr>
              <a:lnSpc>
                <a:spcPct val="70000"/>
              </a:lnSpc>
              <a:buFontTx/>
              <a:buNone/>
            </a:pPr>
            <a:r>
              <a:rPr lang="en-US" sz="2000">
                <a:latin typeface="Courier New" pitchFamily="49" charset="0"/>
              </a:rPr>
              <a:t>	glCallList( WHEEL );</a:t>
            </a:r>
          </a:p>
          <a:p>
            <a:pPr>
              <a:lnSpc>
                <a:spcPct val="70000"/>
              </a:lnSpc>
              <a:buFontTx/>
              <a:buNone/>
            </a:pPr>
            <a:r>
              <a:rPr lang="en-US" sz="2000">
                <a:latin typeface="Courier New" pitchFamily="49" charset="0"/>
              </a:rPr>
              <a:t>		…</a:t>
            </a:r>
          </a:p>
          <a:p>
            <a:pPr>
              <a:lnSpc>
                <a:spcPct val="70000"/>
              </a:lnSpc>
              <a:buFontTx/>
              <a:buNone/>
            </a:pPr>
            <a:r>
              <a:rPr lang="en-US" sz="2000">
                <a:latin typeface="Courier New" pitchFamily="49" charset="0"/>
              </a:rPr>
              <a:t>glEndList();</a:t>
            </a:r>
          </a:p>
        </p:txBody>
      </p:sp>
      <p:graphicFrame>
        <p:nvGraphicFramePr>
          <p:cNvPr id="765952" name="Object 0"/>
          <p:cNvGraphicFramePr>
            <a:graphicFrameLocks noChangeAspect="1"/>
          </p:cNvGraphicFramePr>
          <p:nvPr/>
        </p:nvGraphicFramePr>
        <p:xfrm>
          <a:off x="4724400" y="4572000"/>
          <a:ext cx="3883025" cy="1012825"/>
        </p:xfrm>
        <a:graphic>
          <a:graphicData uri="http://schemas.openxmlformats.org/presentationml/2006/ole">
            <mc:AlternateContent xmlns:mc="http://schemas.openxmlformats.org/markup-compatibility/2006">
              <mc:Choice xmlns:v="urn:schemas-microsoft-com:vml" Requires="v">
                <p:oleObj spid="_x0000_s765953" name="Clip" r:id="rId4" imgW="6544800" imgH="1706400" progId="MS_ClipArt_Gallery.2">
                  <p:embed/>
                </p:oleObj>
              </mc:Choice>
              <mc:Fallback>
                <p:oleObj name="Clip" r:id="rId4" imgW="6544800" imgH="1706400" progId="MS_ClipArt_Gallery.2">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572000"/>
                        <a:ext cx="38830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F2CEB04-9D69-4338-872A-72B8C7F34252}" type="slidenum">
              <a:rPr lang="en-US"/>
              <a:pPr/>
              <a:t>126</a:t>
            </a:fld>
            <a:endParaRPr lang="en-US"/>
          </a:p>
        </p:txBody>
      </p:sp>
      <p:sp>
        <p:nvSpPr>
          <p:cNvPr id="635906" name="Rectangle 2"/>
          <p:cNvSpPr>
            <a:spLocks noGrp="1" noChangeArrowheads="1"/>
          </p:cNvSpPr>
          <p:nvPr>
            <p:ph type="title"/>
          </p:nvPr>
        </p:nvSpPr>
        <p:spPr>
          <a:noFill/>
          <a:ln/>
          <a:effectLst/>
        </p:spPr>
        <p:txBody>
          <a:bodyPr lIns="90488" tIns="44450" rIns="90488" bIns="44450"/>
          <a:lstStyle/>
          <a:p>
            <a:r>
              <a:rPr lang="en-US"/>
              <a:t>Advanced Primitives</a:t>
            </a:r>
          </a:p>
        </p:txBody>
      </p:sp>
      <p:sp>
        <p:nvSpPr>
          <p:cNvPr id="635907"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Vertex Arrays</a:t>
            </a:r>
          </a:p>
          <a:p>
            <a:r>
              <a:rPr lang="en-US"/>
              <a:t>Bernstein Polynomial Evaluators</a:t>
            </a:r>
          </a:p>
          <a:p>
            <a:pPr lvl="1">
              <a:lnSpc>
                <a:spcPct val="100000"/>
              </a:lnSpc>
            </a:pPr>
            <a:r>
              <a:rPr lang="en-US"/>
              <a:t>basis for GLU NURBS</a:t>
            </a:r>
          </a:p>
          <a:p>
            <a:pPr lvl="2"/>
            <a:r>
              <a:rPr lang="en-US"/>
              <a:t>NURBS (</a:t>
            </a:r>
            <a:r>
              <a:rPr lang="en-US" u="sng"/>
              <a:t>N</a:t>
            </a:r>
            <a:r>
              <a:rPr lang="en-US"/>
              <a:t>on-</a:t>
            </a:r>
            <a:r>
              <a:rPr lang="en-US" u="sng"/>
              <a:t>U</a:t>
            </a:r>
            <a:r>
              <a:rPr lang="en-US"/>
              <a:t>niform </a:t>
            </a:r>
            <a:r>
              <a:rPr lang="en-US" u="sng"/>
              <a:t>R</a:t>
            </a:r>
            <a:r>
              <a:rPr lang="en-US"/>
              <a:t>ational </a:t>
            </a:r>
            <a:r>
              <a:rPr lang="en-US" u="sng"/>
              <a:t>B</a:t>
            </a:r>
            <a:r>
              <a:rPr lang="en-US"/>
              <a:t>-</a:t>
            </a:r>
            <a:r>
              <a:rPr lang="en-US" u="sng"/>
              <a:t>S</a:t>
            </a:r>
            <a:r>
              <a:rPr lang="en-US"/>
              <a:t>plines)</a:t>
            </a:r>
          </a:p>
          <a:p>
            <a:r>
              <a:rPr lang="en-US"/>
              <a:t>GLU Quadric Objects</a:t>
            </a:r>
          </a:p>
          <a:p>
            <a:pPr lvl="1">
              <a:lnSpc>
                <a:spcPct val="100000"/>
              </a:lnSpc>
            </a:pPr>
            <a:r>
              <a:rPr lang="en-US"/>
              <a:t>sphere</a:t>
            </a:r>
          </a:p>
          <a:p>
            <a:pPr lvl="1">
              <a:lnSpc>
                <a:spcPct val="100000"/>
              </a:lnSpc>
            </a:pPr>
            <a:r>
              <a:rPr lang="en-US"/>
              <a:t>cylinder (or cone)</a:t>
            </a:r>
          </a:p>
          <a:p>
            <a:pPr lvl="1">
              <a:lnSpc>
                <a:spcPct val="100000"/>
              </a:lnSpc>
            </a:pPr>
            <a:r>
              <a:rPr lang="en-US"/>
              <a:t>disk (circle)</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0"/>
          </p:nvPr>
        </p:nvSpPr>
        <p:spPr/>
        <p:txBody>
          <a:bodyPr/>
          <a:lstStyle/>
          <a:p>
            <a:fld id="{9EA2FE27-C414-4034-9753-E1A62D4738A6}" type="slidenum">
              <a:rPr lang="en-US"/>
              <a:pPr/>
              <a:t>127</a:t>
            </a:fld>
            <a:endParaRPr lang="en-US"/>
          </a:p>
        </p:txBody>
      </p:sp>
      <p:sp>
        <p:nvSpPr>
          <p:cNvPr id="637954" name="Rectangle 2"/>
          <p:cNvSpPr>
            <a:spLocks noGrp="1" noChangeArrowheads="1"/>
          </p:cNvSpPr>
          <p:nvPr>
            <p:ph type="title"/>
          </p:nvPr>
        </p:nvSpPr>
        <p:spPr>
          <a:noFill/>
          <a:ln/>
          <a:effectLst/>
        </p:spPr>
        <p:txBody>
          <a:bodyPr lIns="90488" tIns="44450" rIns="90488" bIns="44450"/>
          <a:lstStyle/>
          <a:p>
            <a:r>
              <a:rPr lang="en-US"/>
              <a:t>Vertex </a:t>
            </a:r>
            <a:br>
              <a:rPr lang="en-US"/>
            </a:br>
            <a:r>
              <a:rPr lang="en-US"/>
              <a:t>Arrays</a:t>
            </a:r>
          </a:p>
        </p:txBody>
      </p:sp>
      <p:sp>
        <p:nvSpPr>
          <p:cNvPr id="63795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120000"/>
              </a:lnSpc>
            </a:pPr>
            <a:r>
              <a:rPr lang="en-US"/>
              <a:t>Pass arrays of vertices, colors, etc. to OpenGL in a large chunk</a:t>
            </a:r>
          </a:p>
          <a:p>
            <a:pPr lvl="1">
              <a:lnSpc>
                <a:spcPct val="100000"/>
              </a:lnSpc>
              <a:buFontTx/>
              <a:buNone/>
            </a:pPr>
            <a:r>
              <a:rPr lang="en-US" sz="2200"/>
              <a:t>  </a:t>
            </a:r>
            <a:r>
              <a:rPr lang="en-US" sz="2200" b="1">
                <a:latin typeface="Courier New" pitchFamily="49" charset="0"/>
              </a:rPr>
              <a:t>glVertexPointer( </a:t>
            </a:r>
            <a:r>
              <a:rPr lang="en-US" sz="2000" b="1" i="1">
                <a:latin typeface="Courier New" pitchFamily="49" charset="0"/>
              </a:rPr>
              <a:t>3, GL_FLOAT, 0, coords</a:t>
            </a:r>
            <a:r>
              <a:rPr lang="en-US" sz="2000" b="1">
                <a:latin typeface="Courier New" pitchFamily="49" charset="0"/>
              </a:rPr>
              <a:t> </a:t>
            </a:r>
            <a:r>
              <a:rPr lang="en-US" sz="2100" b="1">
                <a:latin typeface="Courier New" pitchFamily="49" charset="0"/>
              </a:rPr>
              <a:t>)</a:t>
            </a:r>
          </a:p>
          <a:p>
            <a:pPr lvl="1">
              <a:lnSpc>
                <a:spcPct val="100000"/>
              </a:lnSpc>
              <a:buFontTx/>
              <a:buNone/>
            </a:pPr>
            <a:r>
              <a:rPr lang="en-US" sz="2100" b="1">
                <a:latin typeface="Courier New" pitchFamily="49" charset="0"/>
              </a:rPr>
              <a:t> </a:t>
            </a:r>
            <a:r>
              <a:rPr lang="en-US" sz="2200" b="1">
                <a:latin typeface="Courier New" pitchFamily="49" charset="0"/>
              </a:rPr>
              <a:t>glColorPointer</a:t>
            </a:r>
            <a:r>
              <a:rPr lang="en-US" sz="2100" b="1">
                <a:latin typeface="Courier New" pitchFamily="49" charset="0"/>
              </a:rPr>
              <a:t>( </a:t>
            </a:r>
            <a:r>
              <a:rPr lang="en-US" sz="2000" b="1" i="1">
                <a:latin typeface="Courier New" pitchFamily="49" charset="0"/>
              </a:rPr>
              <a:t>4, GL_FLOAT, 0, colors</a:t>
            </a:r>
            <a:r>
              <a:rPr lang="en-US" sz="2000" b="1">
                <a:latin typeface="Courier New" pitchFamily="49" charset="0"/>
              </a:rPr>
              <a:t> </a:t>
            </a:r>
            <a:r>
              <a:rPr lang="en-US" sz="2100" b="1">
                <a:latin typeface="Courier New" pitchFamily="49" charset="0"/>
              </a:rPr>
              <a:t>)</a:t>
            </a:r>
          </a:p>
          <a:p>
            <a:pPr lvl="1">
              <a:lnSpc>
                <a:spcPct val="100000"/>
              </a:lnSpc>
              <a:buFontTx/>
              <a:buNone/>
            </a:pPr>
            <a:r>
              <a:rPr lang="en-US" sz="2100" b="1">
                <a:latin typeface="Courier New" pitchFamily="49" charset="0"/>
              </a:rPr>
              <a:t> </a:t>
            </a:r>
            <a:r>
              <a:rPr lang="en-US" sz="2200" b="1">
                <a:latin typeface="Courier New" pitchFamily="49" charset="0"/>
              </a:rPr>
              <a:t>glEnableClientState</a:t>
            </a:r>
            <a:r>
              <a:rPr lang="en-US" sz="2100" b="1">
                <a:latin typeface="Courier New" pitchFamily="49" charset="0"/>
              </a:rPr>
              <a:t>( </a:t>
            </a:r>
            <a:r>
              <a:rPr lang="en-US" sz="2000" b="1" i="1">
                <a:latin typeface="Courier New" pitchFamily="49" charset="0"/>
              </a:rPr>
              <a:t>GL_VERTEX_ARRAY</a:t>
            </a:r>
            <a:r>
              <a:rPr lang="en-US" sz="2000" b="1">
                <a:latin typeface="Courier New" pitchFamily="49" charset="0"/>
              </a:rPr>
              <a:t> </a:t>
            </a:r>
            <a:r>
              <a:rPr lang="en-US" sz="2100" b="1">
                <a:latin typeface="Courier New" pitchFamily="49" charset="0"/>
              </a:rPr>
              <a:t>)</a:t>
            </a:r>
          </a:p>
          <a:p>
            <a:pPr lvl="1">
              <a:lnSpc>
                <a:spcPct val="100000"/>
              </a:lnSpc>
              <a:buFontTx/>
              <a:buNone/>
            </a:pPr>
            <a:r>
              <a:rPr lang="en-US" sz="2100" b="1">
                <a:latin typeface="Courier New" pitchFamily="49" charset="0"/>
              </a:rPr>
              <a:t> </a:t>
            </a:r>
            <a:r>
              <a:rPr lang="en-US" sz="2200" b="1">
                <a:latin typeface="Courier New" pitchFamily="49" charset="0"/>
              </a:rPr>
              <a:t>glEnableClientState</a:t>
            </a:r>
            <a:r>
              <a:rPr lang="en-US" sz="2100" b="1">
                <a:latin typeface="Courier New" pitchFamily="49" charset="0"/>
              </a:rPr>
              <a:t>( </a:t>
            </a:r>
            <a:r>
              <a:rPr lang="en-US" sz="2000" b="1" i="1">
                <a:latin typeface="Courier New" pitchFamily="49" charset="0"/>
              </a:rPr>
              <a:t>GL_COLOR_ARRAY</a:t>
            </a:r>
            <a:r>
              <a:rPr lang="en-US" sz="2000" b="1">
                <a:latin typeface="Courier New" pitchFamily="49" charset="0"/>
              </a:rPr>
              <a:t> </a:t>
            </a:r>
            <a:r>
              <a:rPr lang="en-US" sz="2100" b="1">
                <a:latin typeface="Courier New" pitchFamily="49" charset="0"/>
              </a:rPr>
              <a:t>)</a:t>
            </a:r>
          </a:p>
          <a:p>
            <a:pPr lvl="1">
              <a:lnSpc>
                <a:spcPct val="100000"/>
              </a:lnSpc>
              <a:buFontTx/>
              <a:buNone/>
            </a:pPr>
            <a:r>
              <a:rPr lang="en-US" sz="2200" b="1">
                <a:latin typeface="Courier New" pitchFamily="49" charset="0"/>
              </a:rPr>
              <a:t> glDrawArrays( </a:t>
            </a:r>
            <a:r>
              <a:rPr lang="en-US" sz="2000" b="1" i="1">
                <a:latin typeface="Courier New" pitchFamily="49" charset="0"/>
              </a:rPr>
              <a:t>GL_TRIANGLE_STRIP, 0, numVerts</a:t>
            </a:r>
            <a:r>
              <a:rPr lang="en-US" sz="2200" b="1">
                <a:latin typeface="Courier New" pitchFamily="49" charset="0"/>
              </a:rPr>
              <a:t> );</a:t>
            </a:r>
            <a:endParaRPr lang="en-US" i="1">
              <a:latin typeface="Courier New" pitchFamily="49" charset="0"/>
            </a:endParaRPr>
          </a:p>
          <a:p>
            <a:pPr>
              <a:lnSpc>
                <a:spcPct val="120000"/>
              </a:lnSpc>
            </a:pPr>
            <a:r>
              <a:rPr lang="en-US"/>
              <a:t>All active arrays are used in rendering</a:t>
            </a:r>
          </a:p>
        </p:txBody>
      </p:sp>
      <p:grpSp>
        <p:nvGrpSpPr>
          <p:cNvPr id="637956" name="Group 4"/>
          <p:cNvGrpSpPr>
            <a:grpSpLocks/>
          </p:cNvGrpSpPr>
          <p:nvPr/>
        </p:nvGrpSpPr>
        <p:grpSpPr bwMode="auto">
          <a:xfrm>
            <a:off x="7450138" y="2432050"/>
            <a:ext cx="717550" cy="2678113"/>
            <a:chOff x="1510" y="2073"/>
            <a:chExt cx="452" cy="1687"/>
          </a:xfrm>
        </p:grpSpPr>
        <p:grpSp>
          <p:nvGrpSpPr>
            <p:cNvPr id="637957" name="Group 5"/>
            <p:cNvGrpSpPr>
              <a:grpSpLocks/>
            </p:cNvGrpSpPr>
            <p:nvPr/>
          </p:nvGrpSpPr>
          <p:grpSpPr bwMode="auto">
            <a:xfrm>
              <a:off x="1561" y="2443"/>
              <a:ext cx="351" cy="1317"/>
              <a:chOff x="1561" y="2443"/>
              <a:chExt cx="351" cy="1317"/>
            </a:xfrm>
          </p:grpSpPr>
          <p:sp>
            <p:nvSpPr>
              <p:cNvPr id="637958" name="Rectangle 6"/>
              <p:cNvSpPr>
                <a:spLocks noChangeArrowheads="1"/>
              </p:cNvSpPr>
              <p:nvPr/>
            </p:nvSpPr>
            <p:spPr bwMode="auto">
              <a:xfrm>
                <a:off x="1561" y="2443"/>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59" name="Rectangle 7"/>
              <p:cNvSpPr>
                <a:spLocks noChangeArrowheads="1"/>
              </p:cNvSpPr>
              <p:nvPr/>
            </p:nvSpPr>
            <p:spPr bwMode="auto">
              <a:xfrm>
                <a:off x="1561" y="2560"/>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0" name="Rectangle 8"/>
              <p:cNvSpPr>
                <a:spLocks noChangeArrowheads="1"/>
              </p:cNvSpPr>
              <p:nvPr/>
            </p:nvSpPr>
            <p:spPr bwMode="auto">
              <a:xfrm>
                <a:off x="1561" y="2674"/>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1" name="Rectangle 9"/>
              <p:cNvSpPr>
                <a:spLocks noChangeArrowheads="1"/>
              </p:cNvSpPr>
              <p:nvPr/>
            </p:nvSpPr>
            <p:spPr bwMode="auto">
              <a:xfrm>
                <a:off x="1561" y="2791"/>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2" name="Rectangle 10"/>
              <p:cNvSpPr>
                <a:spLocks noChangeArrowheads="1"/>
              </p:cNvSpPr>
              <p:nvPr/>
            </p:nvSpPr>
            <p:spPr bwMode="auto">
              <a:xfrm>
                <a:off x="1561" y="2909"/>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3" name="Rectangle 11"/>
              <p:cNvSpPr>
                <a:spLocks noChangeArrowheads="1"/>
              </p:cNvSpPr>
              <p:nvPr/>
            </p:nvSpPr>
            <p:spPr bwMode="auto">
              <a:xfrm>
                <a:off x="1561" y="3026"/>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4" name="Rectangle 12"/>
              <p:cNvSpPr>
                <a:spLocks noChangeArrowheads="1"/>
              </p:cNvSpPr>
              <p:nvPr/>
            </p:nvSpPr>
            <p:spPr bwMode="auto">
              <a:xfrm>
                <a:off x="1561" y="3140"/>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5" name="Rectangle 13"/>
              <p:cNvSpPr>
                <a:spLocks noChangeArrowheads="1"/>
              </p:cNvSpPr>
              <p:nvPr/>
            </p:nvSpPr>
            <p:spPr bwMode="auto">
              <a:xfrm>
                <a:off x="1561" y="3257"/>
                <a:ext cx="351" cy="115"/>
              </a:xfrm>
              <a:prstGeom prst="rect">
                <a:avLst/>
              </a:prstGeom>
              <a:solidFill>
                <a:srgbClr val="FFFF99"/>
              </a:solidFill>
              <a:ln w="12700">
                <a:solidFill>
                  <a:schemeClr val="bg2"/>
                </a:solidFill>
                <a:miter lim="800000"/>
                <a:headEnd/>
                <a:tailEnd/>
              </a:ln>
              <a:effectLst/>
            </p:spPr>
            <p:txBody>
              <a:bodyPr wrap="none" anchor="ctr"/>
              <a:lstStyle/>
              <a:p>
                <a:endParaRPr lang="en-US"/>
              </a:p>
            </p:txBody>
          </p:sp>
          <p:sp>
            <p:nvSpPr>
              <p:cNvPr id="637966" name="Oval 14"/>
              <p:cNvSpPr>
                <a:spLocks noChangeArrowheads="1"/>
              </p:cNvSpPr>
              <p:nvPr/>
            </p:nvSpPr>
            <p:spPr bwMode="auto">
              <a:xfrm>
                <a:off x="1715" y="3517"/>
                <a:ext cx="42" cy="51"/>
              </a:xfrm>
              <a:prstGeom prst="ellipse">
                <a:avLst/>
              </a:prstGeom>
              <a:solidFill>
                <a:srgbClr val="FFFF99"/>
              </a:solidFill>
              <a:ln w="12700">
                <a:solidFill>
                  <a:schemeClr val="bg2"/>
                </a:solidFill>
                <a:round/>
                <a:headEnd/>
                <a:tailEnd/>
              </a:ln>
              <a:effectLst/>
            </p:spPr>
            <p:txBody>
              <a:bodyPr wrap="none" anchor="ctr"/>
              <a:lstStyle/>
              <a:p>
                <a:endParaRPr lang="en-US"/>
              </a:p>
            </p:txBody>
          </p:sp>
          <p:sp>
            <p:nvSpPr>
              <p:cNvPr id="637967" name="Oval 15"/>
              <p:cNvSpPr>
                <a:spLocks noChangeArrowheads="1"/>
              </p:cNvSpPr>
              <p:nvPr/>
            </p:nvSpPr>
            <p:spPr bwMode="auto">
              <a:xfrm>
                <a:off x="1715" y="3613"/>
                <a:ext cx="42" cy="51"/>
              </a:xfrm>
              <a:prstGeom prst="ellipse">
                <a:avLst/>
              </a:prstGeom>
              <a:solidFill>
                <a:srgbClr val="FFFF99"/>
              </a:solidFill>
              <a:ln w="12700">
                <a:solidFill>
                  <a:schemeClr val="bg2"/>
                </a:solidFill>
                <a:round/>
                <a:headEnd/>
                <a:tailEnd/>
              </a:ln>
              <a:effectLst/>
            </p:spPr>
            <p:txBody>
              <a:bodyPr wrap="none" anchor="ctr"/>
              <a:lstStyle/>
              <a:p>
                <a:endParaRPr lang="en-US"/>
              </a:p>
            </p:txBody>
          </p:sp>
          <p:sp>
            <p:nvSpPr>
              <p:cNvPr id="637968" name="Oval 16"/>
              <p:cNvSpPr>
                <a:spLocks noChangeArrowheads="1"/>
              </p:cNvSpPr>
              <p:nvPr/>
            </p:nvSpPr>
            <p:spPr bwMode="auto">
              <a:xfrm>
                <a:off x="1715" y="3709"/>
                <a:ext cx="42" cy="51"/>
              </a:xfrm>
              <a:prstGeom prst="ellipse">
                <a:avLst/>
              </a:prstGeom>
              <a:solidFill>
                <a:srgbClr val="FFFF99"/>
              </a:solidFill>
              <a:ln w="12700">
                <a:solidFill>
                  <a:schemeClr val="bg2"/>
                </a:solidFill>
                <a:round/>
                <a:headEnd/>
                <a:tailEnd/>
              </a:ln>
              <a:effectLst/>
            </p:spPr>
            <p:txBody>
              <a:bodyPr wrap="none" anchor="ctr"/>
              <a:lstStyle/>
              <a:p>
                <a:endParaRPr lang="en-US"/>
              </a:p>
            </p:txBody>
          </p:sp>
        </p:grpSp>
        <p:sp>
          <p:nvSpPr>
            <p:cNvPr id="637969" name="Rectangle 17"/>
            <p:cNvSpPr>
              <a:spLocks noChangeArrowheads="1"/>
            </p:cNvSpPr>
            <p:nvPr/>
          </p:nvSpPr>
          <p:spPr bwMode="auto">
            <a:xfrm>
              <a:off x="1510" y="2073"/>
              <a:ext cx="452" cy="404"/>
            </a:xfrm>
            <a:prstGeom prst="rect">
              <a:avLst/>
            </a:prstGeom>
            <a:noFill/>
            <a:ln w="9525">
              <a:noFill/>
              <a:miter lim="800000"/>
              <a:headEnd/>
              <a:tailEnd/>
            </a:ln>
            <a:effectLst/>
          </p:spPr>
          <p:txBody>
            <a:bodyPr wrap="none" lIns="92075" tIns="46038" rIns="92075" bIns="46038">
              <a:spAutoFit/>
            </a:bodyPr>
            <a:lstStyle/>
            <a:p>
              <a:pPr algn="ctr"/>
              <a:r>
                <a:rPr lang="en-US" sz="1800" i="1">
                  <a:latin typeface="Times New Roman" charset="0"/>
                </a:rPr>
                <a:t>Color</a:t>
              </a:r>
              <a:endParaRPr lang="en-US" sz="1800">
                <a:latin typeface="Times New Roman" charset="0"/>
              </a:endParaRPr>
            </a:p>
            <a:p>
              <a:pPr algn="ctr"/>
              <a:r>
                <a:rPr lang="en-US" sz="1800" i="1">
                  <a:latin typeface="Times New Roman" charset="0"/>
                </a:rPr>
                <a:t>data</a:t>
              </a:r>
              <a:endParaRPr lang="en-US" sz="1800" i="1">
                <a:solidFill>
                  <a:schemeClr val="tx2"/>
                </a:solidFill>
                <a:latin typeface="Times New Roman" charset="0"/>
              </a:endParaRPr>
            </a:p>
          </p:txBody>
        </p:sp>
      </p:grpSp>
      <p:grpSp>
        <p:nvGrpSpPr>
          <p:cNvPr id="637970" name="Group 18"/>
          <p:cNvGrpSpPr>
            <a:grpSpLocks/>
          </p:cNvGrpSpPr>
          <p:nvPr/>
        </p:nvGrpSpPr>
        <p:grpSpPr bwMode="auto">
          <a:xfrm>
            <a:off x="8172450" y="2432050"/>
            <a:ext cx="781050" cy="2678113"/>
            <a:chOff x="2098" y="2073"/>
            <a:chExt cx="492" cy="1687"/>
          </a:xfrm>
        </p:grpSpPr>
        <p:grpSp>
          <p:nvGrpSpPr>
            <p:cNvPr id="637971" name="Group 19"/>
            <p:cNvGrpSpPr>
              <a:grpSpLocks/>
            </p:cNvGrpSpPr>
            <p:nvPr/>
          </p:nvGrpSpPr>
          <p:grpSpPr bwMode="auto">
            <a:xfrm>
              <a:off x="2169" y="2443"/>
              <a:ext cx="351" cy="1317"/>
              <a:chOff x="2169" y="2443"/>
              <a:chExt cx="351" cy="1317"/>
            </a:xfrm>
          </p:grpSpPr>
          <p:sp>
            <p:nvSpPr>
              <p:cNvPr id="637972" name="Rectangle 20"/>
              <p:cNvSpPr>
                <a:spLocks noChangeArrowheads="1"/>
              </p:cNvSpPr>
              <p:nvPr/>
            </p:nvSpPr>
            <p:spPr bwMode="auto">
              <a:xfrm>
                <a:off x="2169" y="2443"/>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3" name="Rectangle 21"/>
              <p:cNvSpPr>
                <a:spLocks noChangeArrowheads="1"/>
              </p:cNvSpPr>
              <p:nvPr/>
            </p:nvSpPr>
            <p:spPr bwMode="auto">
              <a:xfrm>
                <a:off x="2169" y="2560"/>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4" name="Rectangle 22"/>
              <p:cNvSpPr>
                <a:spLocks noChangeArrowheads="1"/>
              </p:cNvSpPr>
              <p:nvPr/>
            </p:nvSpPr>
            <p:spPr bwMode="auto">
              <a:xfrm>
                <a:off x="2169" y="2674"/>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5" name="Rectangle 23"/>
              <p:cNvSpPr>
                <a:spLocks noChangeArrowheads="1"/>
              </p:cNvSpPr>
              <p:nvPr/>
            </p:nvSpPr>
            <p:spPr bwMode="auto">
              <a:xfrm>
                <a:off x="2169" y="2791"/>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6" name="Rectangle 24"/>
              <p:cNvSpPr>
                <a:spLocks noChangeArrowheads="1"/>
              </p:cNvSpPr>
              <p:nvPr/>
            </p:nvSpPr>
            <p:spPr bwMode="auto">
              <a:xfrm>
                <a:off x="2169" y="2909"/>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7" name="Rectangle 25"/>
              <p:cNvSpPr>
                <a:spLocks noChangeArrowheads="1"/>
              </p:cNvSpPr>
              <p:nvPr/>
            </p:nvSpPr>
            <p:spPr bwMode="auto">
              <a:xfrm>
                <a:off x="2169" y="3026"/>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8" name="Rectangle 26"/>
              <p:cNvSpPr>
                <a:spLocks noChangeArrowheads="1"/>
              </p:cNvSpPr>
              <p:nvPr/>
            </p:nvSpPr>
            <p:spPr bwMode="auto">
              <a:xfrm>
                <a:off x="2169" y="3140"/>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79" name="Rectangle 27"/>
              <p:cNvSpPr>
                <a:spLocks noChangeArrowheads="1"/>
              </p:cNvSpPr>
              <p:nvPr/>
            </p:nvSpPr>
            <p:spPr bwMode="auto">
              <a:xfrm>
                <a:off x="2169" y="3257"/>
                <a:ext cx="351" cy="115"/>
              </a:xfrm>
              <a:prstGeom prst="rect">
                <a:avLst/>
              </a:prstGeom>
              <a:solidFill>
                <a:srgbClr val="66FFFF"/>
              </a:solidFill>
              <a:ln w="12700">
                <a:solidFill>
                  <a:schemeClr val="bg2"/>
                </a:solidFill>
                <a:miter lim="800000"/>
                <a:headEnd/>
                <a:tailEnd/>
              </a:ln>
              <a:effectLst/>
            </p:spPr>
            <p:txBody>
              <a:bodyPr wrap="none" anchor="ctr"/>
              <a:lstStyle/>
              <a:p>
                <a:endParaRPr lang="en-US"/>
              </a:p>
            </p:txBody>
          </p:sp>
          <p:sp>
            <p:nvSpPr>
              <p:cNvPr id="637980" name="Oval 28"/>
              <p:cNvSpPr>
                <a:spLocks noChangeArrowheads="1"/>
              </p:cNvSpPr>
              <p:nvPr/>
            </p:nvSpPr>
            <p:spPr bwMode="auto">
              <a:xfrm>
                <a:off x="2323" y="3517"/>
                <a:ext cx="42" cy="51"/>
              </a:xfrm>
              <a:prstGeom prst="ellipse">
                <a:avLst/>
              </a:prstGeom>
              <a:solidFill>
                <a:srgbClr val="66FFFF"/>
              </a:solidFill>
              <a:ln w="12700">
                <a:solidFill>
                  <a:schemeClr val="bg2"/>
                </a:solidFill>
                <a:round/>
                <a:headEnd/>
                <a:tailEnd/>
              </a:ln>
              <a:effectLst/>
            </p:spPr>
            <p:txBody>
              <a:bodyPr wrap="none" anchor="ctr"/>
              <a:lstStyle/>
              <a:p>
                <a:endParaRPr lang="en-US"/>
              </a:p>
            </p:txBody>
          </p:sp>
          <p:sp>
            <p:nvSpPr>
              <p:cNvPr id="637981" name="Oval 29"/>
              <p:cNvSpPr>
                <a:spLocks noChangeArrowheads="1"/>
              </p:cNvSpPr>
              <p:nvPr/>
            </p:nvSpPr>
            <p:spPr bwMode="auto">
              <a:xfrm>
                <a:off x="2323" y="3613"/>
                <a:ext cx="42" cy="51"/>
              </a:xfrm>
              <a:prstGeom prst="ellipse">
                <a:avLst/>
              </a:prstGeom>
              <a:solidFill>
                <a:srgbClr val="66FFFF"/>
              </a:solidFill>
              <a:ln w="12700">
                <a:solidFill>
                  <a:schemeClr val="bg2"/>
                </a:solidFill>
                <a:round/>
                <a:headEnd/>
                <a:tailEnd/>
              </a:ln>
              <a:effectLst/>
            </p:spPr>
            <p:txBody>
              <a:bodyPr wrap="none" anchor="ctr"/>
              <a:lstStyle/>
              <a:p>
                <a:endParaRPr lang="en-US"/>
              </a:p>
            </p:txBody>
          </p:sp>
          <p:sp>
            <p:nvSpPr>
              <p:cNvPr id="637982" name="Oval 30"/>
              <p:cNvSpPr>
                <a:spLocks noChangeArrowheads="1"/>
              </p:cNvSpPr>
              <p:nvPr/>
            </p:nvSpPr>
            <p:spPr bwMode="auto">
              <a:xfrm>
                <a:off x="2323" y="3709"/>
                <a:ext cx="42" cy="51"/>
              </a:xfrm>
              <a:prstGeom prst="ellipse">
                <a:avLst/>
              </a:prstGeom>
              <a:solidFill>
                <a:srgbClr val="66FFFF"/>
              </a:solidFill>
              <a:ln w="12700">
                <a:solidFill>
                  <a:schemeClr val="bg2"/>
                </a:solidFill>
                <a:round/>
                <a:headEnd/>
                <a:tailEnd/>
              </a:ln>
              <a:effectLst/>
            </p:spPr>
            <p:txBody>
              <a:bodyPr wrap="none" anchor="ctr"/>
              <a:lstStyle/>
              <a:p>
                <a:endParaRPr lang="en-US"/>
              </a:p>
            </p:txBody>
          </p:sp>
        </p:grpSp>
        <p:sp>
          <p:nvSpPr>
            <p:cNvPr id="637983" name="Rectangle 31"/>
            <p:cNvSpPr>
              <a:spLocks noChangeArrowheads="1"/>
            </p:cNvSpPr>
            <p:nvPr/>
          </p:nvSpPr>
          <p:spPr bwMode="auto">
            <a:xfrm>
              <a:off x="2098" y="2073"/>
              <a:ext cx="492" cy="404"/>
            </a:xfrm>
            <a:prstGeom prst="rect">
              <a:avLst/>
            </a:prstGeom>
            <a:noFill/>
            <a:ln w="9525">
              <a:noFill/>
              <a:miter lim="800000"/>
              <a:headEnd/>
              <a:tailEnd/>
            </a:ln>
            <a:effectLst/>
          </p:spPr>
          <p:txBody>
            <a:bodyPr wrap="none" lIns="92075" tIns="46038" rIns="92075" bIns="46038">
              <a:spAutoFit/>
            </a:bodyPr>
            <a:lstStyle/>
            <a:p>
              <a:pPr algn="ctr"/>
              <a:r>
                <a:rPr lang="en-US" sz="1800" i="1">
                  <a:latin typeface="Times New Roman" charset="0"/>
                </a:rPr>
                <a:t>Vertex</a:t>
              </a:r>
              <a:endParaRPr lang="en-US" sz="1800">
                <a:latin typeface="Times New Roman" charset="0"/>
              </a:endParaRPr>
            </a:p>
            <a:p>
              <a:pPr algn="ctr"/>
              <a:r>
                <a:rPr lang="en-US" sz="1800" i="1">
                  <a:latin typeface="Times New Roman" charset="0"/>
                </a:rPr>
                <a:t>data</a:t>
              </a:r>
              <a:endParaRPr lang="en-US" sz="1800" i="1">
                <a:solidFill>
                  <a:schemeClr val="tx2"/>
                </a:solidFill>
                <a:latin typeface="Times New Roman" charset="0"/>
              </a:endParaRPr>
            </a:p>
          </p:txBody>
        </p:sp>
      </p:grpSp>
      <p:grpSp>
        <p:nvGrpSpPr>
          <p:cNvPr id="638008" name="Group 56"/>
          <p:cNvGrpSpPr>
            <a:grpSpLocks/>
          </p:cNvGrpSpPr>
          <p:nvPr/>
        </p:nvGrpSpPr>
        <p:grpSpPr bwMode="auto">
          <a:xfrm>
            <a:off x="3932238" y="501650"/>
            <a:ext cx="3825875" cy="1106488"/>
            <a:chOff x="2477" y="316"/>
            <a:chExt cx="2410" cy="697"/>
          </a:xfrm>
        </p:grpSpPr>
        <p:sp>
          <p:nvSpPr>
            <p:cNvPr id="637985" name="Text Box 33"/>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637986" name="Text Box 34"/>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637987" name="Text Box 35"/>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637988" name="Text Box 36"/>
            <p:cNvSpPr txBox="1">
              <a:spLocks noChangeArrowheads="1"/>
            </p:cNvSpPr>
            <p:nvPr/>
          </p:nvSpPr>
          <p:spPr bwMode="auto">
            <a:xfrm>
              <a:off x="3316" y="316"/>
              <a:ext cx="365" cy="256"/>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637989" name="Text Box 37"/>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637990" name="Text Box 38"/>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637991" name="Text Box 39"/>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637992" name="Text Box 40"/>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637993" name="Text Box 41"/>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637994" name="AutoShape 42"/>
            <p:cNvCxnSpPr>
              <a:cxnSpLocks noChangeShapeType="1"/>
              <a:stCxn id="637985" idx="3"/>
              <a:endCxn id="637986"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637995" name="AutoShape 43"/>
            <p:cNvCxnSpPr>
              <a:cxnSpLocks noChangeShapeType="1"/>
              <a:stCxn id="637985" idx="3"/>
              <a:endCxn id="637987"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637996" name="AutoShape 44"/>
            <p:cNvCxnSpPr>
              <a:cxnSpLocks noChangeShapeType="1"/>
              <a:stCxn id="637985" idx="3"/>
              <a:endCxn id="637992"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637997" name="AutoShape 45"/>
            <p:cNvCxnSpPr>
              <a:cxnSpLocks noChangeShapeType="1"/>
              <a:stCxn id="637985" idx="0"/>
              <a:endCxn id="637988" idx="0"/>
            </p:cNvCxnSpPr>
            <p:nvPr/>
          </p:nvCxnSpPr>
          <p:spPr bwMode="auto">
            <a:xfrm rot="16200000">
              <a:off x="2915" y="24"/>
              <a:ext cx="292" cy="876"/>
            </a:xfrm>
            <a:prstGeom prst="bentConnector3">
              <a:avLst>
                <a:gd name="adj1" fmla="val 149315"/>
              </a:avLst>
            </a:prstGeom>
            <a:noFill/>
            <a:ln w="9525">
              <a:solidFill>
                <a:schemeClr val="tx1"/>
              </a:solidFill>
              <a:miter lim="800000"/>
              <a:headEnd/>
              <a:tailEnd type="triangle" w="med" len="med"/>
            </a:ln>
            <a:effectLst/>
          </p:spPr>
        </p:cxnSp>
        <p:cxnSp>
          <p:nvCxnSpPr>
            <p:cNvPr id="637998" name="AutoShape 46"/>
            <p:cNvCxnSpPr>
              <a:cxnSpLocks noChangeShapeType="1"/>
              <a:stCxn id="637986" idx="0"/>
              <a:endCxn id="637987"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637999" name="AutoShape 47"/>
            <p:cNvCxnSpPr>
              <a:cxnSpLocks noChangeShapeType="1"/>
              <a:stCxn id="637986" idx="2"/>
              <a:endCxn id="637992"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638000" name="AutoShape 48"/>
            <p:cNvCxnSpPr>
              <a:cxnSpLocks noChangeShapeType="1"/>
              <a:stCxn id="637987" idx="3"/>
              <a:endCxn id="637988" idx="1"/>
            </p:cNvCxnSpPr>
            <p:nvPr/>
          </p:nvCxnSpPr>
          <p:spPr bwMode="auto">
            <a:xfrm>
              <a:off x="3230" y="443"/>
              <a:ext cx="86" cy="1"/>
            </a:xfrm>
            <a:prstGeom prst="straightConnector1">
              <a:avLst/>
            </a:prstGeom>
            <a:noFill/>
            <a:ln w="9525">
              <a:solidFill>
                <a:schemeClr val="tx1"/>
              </a:solidFill>
              <a:round/>
              <a:headEnd/>
              <a:tailEnd type="triangle" w="med" len="med"/>
            </a:ln>
            <a:effectLst/>
          </p:spPr>
        </p:cxnSp>
        <p:cxnSp>
          <p:nvCxnSpPr>
            <p:cNvPr id="638001" name="AutoShape 49"/>
            <p:cNvCxnSpPr>
              <a:cxnSpLocks noChangeShapeType="1"/>
              <a:stCxn id="637992" idx="3"/>
              <a:endCxn id="637993"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638002" name="AutoShape 50"/>
            <p:cNvCxnSpPr>
              <a:cxnSpLocks noChangeShapeType="1"/>
              <a:stCxn id="637992" idx="3"/>
              <a:endCxn id="637989"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638003" name="AutoShape 51"/>
            <p:cNvCxnSpPr>
              <a:cxnSpLocks noChangeShapeType="1"/>
              <a:stCxn id="637990" idx="3"/>
              <a:endCxn id="637991"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638004" name="AutoShape 52"/>
            <p:cNvCxnSpPr>
              <a:cxnSpLocks noChangeShapeType="1"/>
              <a:stCxn id="637989" idx="3"/>
              <a:endCxn id="637990"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638005" name="AutoShape 53"/>
            <p:cNvCxnSpPr>
              <a:cxnSpLocks noChangeShapeType="1"/>
              <a:stCxn id="637993" idx="3"/>
              <a:endCxn id="637989"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638006" name="AutoShape 54"/>
            <p:cNvCxnSpPr>
              <a:cxnSpLocks noChangeShapeType="1"/>
              <a:stCxn id="637988" idx="3"/>
              <a:endCxn id="637989" idx="1"/>
            </p:cNvCxnSpPr>
            <p:nvPr/>
          </p:nvCxnSpPr>
          <p:spPr bwMode="auto">
            <a:xfrm>
              <a:off x="3681" y="444"/>
              <a:ext cx="125" cy="236"/>
            </a:xfrm>
            <a:prstGeom prst="bentConnector3">
              <a:avLst>
                <a:gd name="adj1" fmla="val 49602"/>
              </a:avLst>
            </a:prstGeom>
            <a:noFill/>
            <a:ln w="9525">
              <a:solidFill>
                <a:schemeClr val="tx1"/>
              </a:solidFill>
              <a:miter lim="800000"/>
              <a:headEnd/>
              <a:tailEnd type="triangle" w="med" len="med"/>
            </a:ln>
            <a:effectLst/>
          </p:spPr>
        </p:cxnSp>
        <p:cxnSp>
          <p:nvCxnSpPr>
            <p:cNvPr id="638007" name="AutoShape 55"/>
            <p:cNvCxnSpPr>
              <a:cxnSpLocks noChangeShapeType="1"/>
              <a:stCxn id="637991" idx="2"/>
              <a:endCxn id="637992"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451FD3-E68F-41C0-AD01-E234526180DC}" type="slidenum">
              <a:rPr lang="en-US"/>
              <a:pPr/>
              <a:t>128</a:t>
            </a:fld>
            <a:endParaRPr lang="en-US"/>
          </a:p>
        </p:txBody>
      </p:sp>
      <p:sp>
        <p:nvSpPr>
          <p:cNvPr id="640002" name="Rectangle 2"/>
          <p:cNvSpPr>
            <a:spLocks noGrp="1" noChangeArrowheads="1"/>
          </p:cNvSpPr>
          <p:nvPr>
            <p:ph type="title"/>
          </p:nvPr>
        </p:nvSpPr>
        <p:spPr/>
        <p:txBody>
          <a:bodyPr/>
          <a:lstStyle/>
          <a:p>
            <a:r>
              <a:rPr lang="en-US"/>
              <a:t>Why use Display Lists or Vertex Arrays?</a:t>
            </a:r>
          </a:p>
        </p:txBody>
      </p:sp>
      <p:sp>
        <p:nvSpPr>
          <p:cNvPr id="640003" name="Rectangle 3"/>
          <p:cNvSpPr>
            <a:spLocks noGrp="1" noChangeArrowheads="1"/>
          </p:cNvSpPr>
          <p:nvPr>
            <p:ph type="body" idx="1"/>
          </p:nvPr>
        </p:nvSpPr>
        <p:spPr/>
        <p:txBody>
          <a:bodyPr/>
          <a:lstStyle/>
          <a:p>
            <a:r>
              <a:rPr lang="en-US"/>
              <a:t>May provide better performance than immediate mode rendering</a:t>
            </a:r>
          </a:p>
          <a:p>
            <a:r>
              <a:rPr lang="en-US"/>
              <a:t>Display lists can be shared between multiple OpenGL context</a:t>
            </a:r>
          </a:p>
          <a:p>
            <a:pPr lvl="1"/>
            <a:r>
              <a:rPr lang="en-US"/>
              <a:t>reduce memory usage for multi-context applications</a:t>
            </a:r>
          </a:p>
          <a:p>
            <a:r>
              <a:rPr lang="en-US"/>
              <a:t>Vertex arrays may format data for better memory access</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A83C40F-3158-4C59-B96F-7F7A32DE25F2}" type="slidenum">
              <a:rPr lang="en-US"/>
              <a:pPr/>
              <a:t>129</a:t>
            </a:fld>
            <a:endParaRPr lang="en-US"/>
          </a:p>
        </p:txBody>
      </p:sp>
      <p:sp>
        <p:nvSpPr>
          <p:cNvPr id="642050" name="Rectangle 2"/>
          <p:cNvSpPr>
            <a:spLocks noGrp="1" noChangeArrowheads="1"/>
          </p:cNvSpPr>
          <p:nvPr>
            <p:ph type="title"/>
          </p:nvPr>
        </p:nvSpPr>
        <p:spPr/>
        <p:txBody>
          <a:bodyPr/>
          <a:lstStyle/>
          <a:p>
            <a:r>
              <a:rPr lang="en-US"/>
              <a:t>Alpha: the 4</a:t>
            </a:r>
            <a:r>
              <a:rPr lang="en-US" baseline="30000"/>
              <a:t>th</a:t>
            </a:r>
            <a:r>
              <a:rPr lang="en-US"/>
              <a:t> Color Component</a:t>
            </a:r>
          </a:p>
        </p:txBody>
      </p:sp>
      <p:sp>
        <p:nvSpPr>
          <p:cNvPr id="642051" name="Rectangle 3"/>
          <p:cNvSpPr>
            <a:spLocks noGrp="1" noChangeArrowheads="1"/>
          </p:cNvSpPr>
          <p:nvPr>
            <p:ph type="body" idx="1"/>
          </p:nvPr>
        </p:nvSpPr>
        <p:spPr/>
        <p:txBody>
          <a:bodyPr/>
          <a:lstStyle/>
          <a:p>
            <a:r>
              <a:rPr lang="en-US"/>
              <a:t>Measure of Opacity</a:t>
            </a:r>
          </a:p>
          <a:p>
            <a:pPr lvl="1"/>
            <a:r>
              <a:rPr lang="en-US"/>
              <a:t>simulate translucent objects</a:t>
            </a:r>
          </a:p>
          <a:p>
            <a:pPr lvl="2"/>
            <a:r>
              <a:rPr lang="en-US"/>
              <a:t>glass, water, etc.</a:t>
            </a:r>
          </a:p>
          <a:p>
            <a:pPr lvl="1"/>
            <a:r>
              <a:rPr lang="en-US"/>
              <a:t>composite images</a:t>
            </a:r>
          </a:p>
          <a:p>
            <a:pPr lvl="1"/>
            <a:r>
              <a:rPr lang="en-US"/>
              <a:t>antialiasing</a:t>
            </a:r>
          </a:p>
          <a:p>
            <a:pPr lvl="1"/>
            <a:r>
              <a:rPr lang="en-US"/>
              <a:t>ignored if blending is not enabled</a:t>
            </a:r>
          </a:p>
          <a:p>
            <a:pPr lvl="2" algn="ctr">
              <a:buFontTx/>
              <a:buNone/>
            </a:pPr>
            <a:r>
              <a:rPr lang="en-US" b="1">
                <a:solidFill>
                  <a:srgbClr val="FFCC00"/>
                </a:solidFill>
                <a:latin typeface="Courier New" pitchFamily="49" charset="0"/>
              </a:rPr>
              <a:t>glEnable( </a:t>
            </a:r>
            <a:r>
              <a:rPr lang="en-US" b="1" i="1">
                <a:solidFill>
                  <a:srgbClr val="FFCC00"/>
                </a:solidFill>
                <a:latin typeface="Courier New" pitchFamily="49" charset="0"/>
              </a:rPr>
              <a:t>GL_BLEND</a:t>
            </a:r>
            <a:r>
              <a:rPr lang="en-US" b="1">
                <a:solidFill>
                  <a:srgbClr val="FFCC00"/>
                </a:solidFill>
                <a:latin typeface="Courier New" pitchFamily="49" charset="0"/>
              </a:rPr>
              <a:t> )</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557A0C7-0F9E-45EC-82E1-FDD2C65837C2}" type="slidenum">
              <a:rPr lang="en-US"/>
              <a:pPr/>
              <a:t>13</a:t>
            </a:fld>
            <a:endParaRPr lang="en-US"/>
          </a:p>
        </p:txBody>
      </p:sp>
      <p:sp>
        <p:nvSpPr>
          <p:cNvPr id="428034" name="Rectangle 2"/>
          <p:cNvSpPr>
            <a:spLocks noGrp="1" noChangeArrowheads="1"/>
          </p:cNvSpPr>
          <p:nvPr>
            <p:ph type="title"/>
          </p:nvPr>
        </p:nvSpPr>
        <p:spPr/>
        <p:txBody>
          <a:bodyPr/>
          <a:lstStyle/>
          <a:p>
            <a:r>
              <a:rPr lang="en-US"/>
              <a:t>Sample Program</a:t>
            </a:r>
          </a:p>
        </p:txBody>
      </p:sp>
      <p:sp>
        <p:nvSpPr>
          <p:cNvPr id="428035" name="Rectangle 3"/>
          <p:cNvSpPr>
            <a:spLocks noGrp="1" noChangeArrowheads="1"/>
          </p:cNvSpPr>
          <p:nvPr>
            <p:ph type="body" idx="1"/>
          </p:nvPr>
        </p:nvSpPr>
        <p:spPr/>
        <p:txBody>
          <a:bodyPr/>
          <a:lstStyle/>
          <a:p>
            <a:pPr>
              <a:lnSpc>
                <a:spcPct val="90000"/>
              </a:lnSpc>
              <a:spcBef>
                <a:spcPct val="0"/>
              </a:spcBef>
              <a:buFontTx/>
              <a:buNone/>
            </a:pPr>
            <a:r>
              <a:rPr lang="en-US" sz="2400">
                <a:latin typeface="Courier New" pitchFamily="49" charset="0"/>
              </a:rPr>
              <a:t>void main( int argc, char** argv )</a:t>
            </a:r>
          </a:p>
          <a:p>
            <a:pPr>
              <a:lnSpc>
                <a:spcPct val="90000"/>
              </a:lnSpc>
              <a:spcBef>
                <a:spcPct val="0"/>
              </a:spcBef>
              <a:buFontTx/>
              <a:buNone/>
            </a:pPr>
            <a:r>
              <a:rPr lang="en-US" sz="2400">
                <a:latin typeface="Courier New" pitchFamily="49" charset="0"/>
              </a:rPr>
              <a:t>{</a:t>
            </a:r>
          </a:p>
          <a:p>
            <a:pPr>
              <a:lnSpc>
                <a:spcPct val="90000"/>
              </a:lnSpc>
              <a:spcBef>
                <a:spcPct val="0"/>
              </a:spcBef>
              <a:spcAft>
                <a:spcPct val="20000"/>
              </a:spcAft>
              <a:buFontTx/>
              <a:buNone/>
            </a:pPr>
            <a:r>
              <a:rPr lang="en-US" sz="2400">
                <a:latin typeface="Courier New" pitchFamily="49" charset="0"/>
              </a:rPr>
              <a:t>  int mode = GLUT_RGB|GLUT_DOUBLE; </a:t>
            </a:r>
          </a:p>
          <a:p>
            <a:pPr>
              <a:lnSpc>
                <a:spcPct val="90000"/>
              </a:lnSpc>
              <a:spcBef>
                <a:spcPct val="0"/>
              </a:spcBef>
              <a:buFontTx/>
              <a:buNone/>
            </a:pPr>
            <a:r>
              <a:rPr lang="en-US" sz="2400">
                <a:latin typeface="Courier New" pitchFamily="49" charset="0"/>
              </a:rPr>
              <a:t>  glutInitDisplayMode( mode );</a:t>
            </a:r>
          </a:p>
          <a:p>
            <a:pPr>
              <a:lnSpc>
                <a:spcPct val="90000"/>
              </a:lnSpc>
              <a:spcBef>
                <a:spcPct val="0"/>
              </a:spcBef>
              <a:buFontTx/>
              <a:buNone/>
            </a:pPr>
            <a:r>
              <a:rPr lang="en-US" sz="2400">
                <a:latin typeface="Courier New" pitchFamily="49" charset="0"/>
              </a:rPr>
              <a:t>  glutCreateWindow( argv[0] );</a:t>
            </a:r>
          </a:p>
          <a:p>
            <a:pPr>
              <a:lnSpc>
                <a:spcPct val="90000"/>
              </a:lnSpc>
              <a:spcBef>
                <a:spcPct val="25000"/>
              </a:spcBef>
              <a:spcAft>
                <a:spcPct val="25000"/>
              </a:spcAft>
              <a:buFontTx/>
              <a:buNone/>
            </a:pPr>
            <a:r>
              <a:rPr lang="en-US" sz="2400">
                <a:latin typeface="Courier New" pitchFamily="49" charset="0"/>
              </a:rPr>
              <a:t>  init();</a:t>
            </a:r>
          </a:p>
          <a:p>
            <a:pPr>
              <a:lnSpc>
                <a:spcPct val="90000"/>
              </a:lnSpc>
              <a:spcBef>
                <a:spcPct val="0"/>
              </a:spcBef>
              <a:buFontTx/>
              <a:buNone/>
            </a:pPr>
            <a:r>
              <a:rPr lang="en-US" sz="2400">
                <a:latin typeface="Courier New" pitchFamily="49" charset="0"/>
              </a:rPr>
              <a:t>  glutDisplayFunc( display );</a:t>
            </a:r>
          </a:p>
          <a:p>
            <a:pPr>
              <a:lnSpc>
                <a:spcPct val="90000"/>
              </a:lnSpc>
              <a:spcBef>
                <a:spcPct val="0"/>
              </a:spcBef>
              <a:buFontTx/>
              <a:buNone/>
            </a:pPr>
            <a:r>
              <a:rPr lang="en-US" sz="2400">
                <a:latin typeface="Courier New" pitchFamily="49" charset="0"/>
              </a:rPr>
              <a:t>  glutReshapeFunc( resize );   </a:t>
            </a:r>
          </a:p>
          <a:p>
            <a:pPr>
              <a:lnSpc>
                <a:spcPct val="90000"/>
              </a:lnSpc>
              <a:spcBef>
                <a:spcPct val="0"/>
              </a:spcBef>
              <a:buFontTx/>
              <a:buNone/>
            </a:pPr>
            <a:r>
              <a:rPr lang="en-US" sz="2400">
                <a:latin typeface="Courier New" pitchFamily="49" charset="0"/>
              </a:rPr>
              <a:t>  glutKeyboardFunc( key );</a:t>
            </a:r>
          </a:p>
          <a:p>
            <a:pPr>
              <a:lnSpc>
                <a:spcPct val="90000"/>
              </a:lnSpc>
              <a:spcBef>
                <a:spcPct val="0"/>
              </a:spcBef>
              <a:buFontTx/>
              <a:buNone/>
            </a:pPr>
            <a:r>
              <a:rPr lang="en-US" sz="2400">
                <a:latin typeface="Courier New" pitchFamily="49" charset="0"/>
              </a:rPr>
              <a:t>  glutIdleFunc( idle );</a:t>
            </a:r>
          </a:p>
          <a:p>
            <a:pPr>
              <a:lnSpc>
                <a:spcPct val="90000"/>
              </a:lnSpc>
              <a:spcBef>
                <a:spcPct val="25000"/>
              </a:spcBef>
              <a:buFontTx/>
              <a:buNone/>
            </a:pPr>
            <a:r>
              <a:rPr lang="en-US" sz="2400">
                <a:latin typeface="Courier New" pitchFamily="49" charset="0"/>
              </a:rPr>
              <a:t>  glutMainLoop();</a:t>
            </a:r>
          </a:p>
          <a:p>
            <a:pPr>
              <a:lnSpc>
                <a:spcPct val="90000"/>
              </a:lnSpc>
              <a:spcBef>
                <a:spcPct val="0"/>
              </a:spcBef>
              <a:buFontTx/>
              <a:buNone/>
            </a:pPr>
            <a:r>
              <a:rPr lang="en-US" sz="2400">
                <a:latin typeface="Courier New" pitchFamily="49" charset="0"/>
              </a:rPr>
              <a:t>}</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027BC696-28FF-4E9D-A52B-5CF68EE97EAB}" type="slidenum">
              <a:rPr lang="en-US"/>
              <a:pPr/>
              <a:t>130</a:t>
            </a:fld>
            <a:endParaRPr lang="en-US"/>
          </a:p>
        </p:txBody>
      </p:sp>
      <p:sp>
        <p:nvSpPr>
          <p:cNvPr id="644098" name="Rectangle 2"/>
          <p:cNvSpPr>
            <a:spLocks noGrp="1" noChangeArrowheads="1"/>
          </p:cNvSpPr>
          <p:nvPr>
            <p:ph type="title"/>
          </p:nvPr>
        </p:nvSpPr>
        <p:spPr/>
        <p:txBody>
          <a:bodyPr/>
          <a:lstStyle/>
          <a:p>
            <a:r>
              <a:rPr lang="en-US"/>
              <a:t>Blending</a:t>
            </a:r>
          </a:p>
        </p:txBody>
      </p:sp>
      <p:sp>
        <p:nvSpPr>
          <p:cNvPr id="644099" name="Rectangle 3"/>
          <p:cNvSpPr>
            <a:spLocks noGrp="1" noChangeArrowheads="1"/>
          </p:cNvSpPr>
          <p:nvPr>
            <p:ph type="body" idx="1"/>
          </p:nvPr>
        </p:nvSpPr>
        <p:spPr/>
        <p:txBody>
          <a:bodyPr/>
          <a:lstStyle/>
          <a:p>
            <a:r>
              <a:rPr lang="en-US"/>
              <a:t>Combine pixels with what’s in already</a:t>
            </a:r>
            <a:br>
              <a:rPr lang="en-US"/>
            </a:br>
            <a:r>
              <a:rPr lang="en-US"/>
              <a:t>   in the framebuffer</a:t>
            </a:r>
          </a:p>
          <a:p>
            <a:pPr algn="ctr">
              <a:buFontTx/>
              <a:buNone/>
            </a:pPr>
            <a:r>
              <a:rPr lang="en-US">
                <a:solidFill>
                  <a:srgbClr val="FFCC00"/>
                </a:solidFill>
                <a:effectLst>
                  <a:outerShdw blurRad="38100" dist="38100" dir="2700000" algn="tl">
                    <a:srgbClr val="FFFFFF"/>
                  </a:outerShdw>
                </a:effectLst>
                <a:latin typeface="Courier New" pitchFamily="49" charset="0"/>
              </a:rPr>
              <a:t>glBlendFunc( </a:t>
            </a:r>
            <a:r>
              <a:rPr lang="en-US" i="1">
                <a:solidFill>
                  <a:srgbClr val="FFCC00"/>
                </a:solidFill>
                <a:effectLst>
                  <a:outerShdw blurRad="38100" dist="38100" dir="2700000" algn="tl">
                    <a:srgbClr val="FFFFFF"/>
                  </a:outerShdw>
                </a:effectLst>
                <a:latin typeface="Courier New" pitchFamily="49" charset="0"/>
              </a:rPr>
              <a:t>src, dst</a:t>
            </a:r>
            <a:r>
              <a:rPr lang="en-US">
                <a:solidFill>
                  <a:srgbClr val="FFCC00"/>
                </a:solidFill>
                <a:effectLst>
                  <a:outerShdw blurRad="38100" dist="38100" dir="2700000" algn="tl">
                    <a:srgbClr val="FFFFFF"/>
                  </a:outerShdw>
                </a:effectLst>
                <a:latin typeface="Courier New" pitchFamily="49" charset="0"/>
              </a:rPr>
              <a:t> )</a:t>
            </a:r>
            <a:endParaRPr lang="en-US"/>
          </a:p>
        </p:txBody>
      </p:sp>
      <p:sp>
        <p:nvSpPr>
          <p:cNvPr id="644100" name="Text Box 4"/>
          <p:cNvSpPr txBox="1">
            <a:spLocks noChangeArrowheads="1"/>
          </p:cNvSpPr>
          <p:nvPr/>
        </p:nvSpPr>
        <p:spPr bwMode="auto">
          <a:xfrm>
            <a:off x="3060700" y="5727700"/>
            <a:ext cx="1071563" cy="730250"/>
          </a:xfrm>
          <a:prstGeom prst="rect">
            <a:avLst/>
          </a:prstGeom>
          <a:noFill/>
          <a:ln w="12700">
            <a:noFill/>
            <a:miter lim="800000"/>
            <a:headEnd/>
            <a:tailEnd/>
          </a:ln>
          <a:effectLst/>
        </p:spPr>
        <p:txBody>
          <a:bodyPr wrap="none">
            <a:spAutoFit/>
          </a:bodyPr>
          <a:lstStyle/>
          <a:p>
            <a:pPr algn="ctr"/>
            <a:r>
              <a:rPr lang="en-US" sz="1400">
                <a:effectLst>
                  <a:outerShdw blurRad="38100" dist="38100" dir="2700000" algn="tl">
                    <a:srgbClr val="863D00"/>
                  </a:outerShdw>
                </a:effectLst>
                <a:latin typeface="Times New Roman" charset="0"/>
              </a:rPr>
              <a:t>Framebuffer</a:t>
            </a:r>
            <a:br>
              <a:rPr lang="en-US" sz="1400">
                <a:effectLst>
                  <a:outerShdw blurRad="38100" dist="38100" dir="2700000" algn="tl">
                    <a:srgbClr val="863D00"/>
                  </a:outerShdw>
                </a:effectLst>
                <a:latin typeface="Times New Roman" charset="0"/>
              </a:rPr>
            </a:br>
            <a:r>
              <a:rPr lang="en-US" sz="1400">
                <a:effectLst>
                  <a:outerShdw blurRad="38100" dist="38100" dir="2700000" algn="tl">
                    <a:srgbClr val="863D00"/>
                  </a:outerShdw>
                </a:effectLst>
                <a:latin typeface="Times New Roman" charset="0"/>
              </a:rPr>
              <a:t>Pixel</a:t>
            </a:r>
          </a:p>
          <a:p>
            <a:pPr algn="ctr"/>
            <a:r>
              <a:rPr lang="en-US" sz="1400">
                <a:effectLst>
                  <a:outerShdw blurRad="38100" dist="38100" dir="2700000" algn="tl">
                    <a:srgbClr val="863D00"/>
                  </a:outerShdw>
                </a:effectLst>
                <a:latin typeface="Times New Roman" charset="0"/>
              </a:rPr>
              <a:t>(</a:t>
            </a:r>
            <a:r>
              <a:rPr lang="en-US" sz="1400" i="1">
                <a:effectLst>
                  <a:outerShdw blurRad="38100" dist="38100" dir="2700000" algn="tl">
                    <a:srgbClr val="863D00"/>
                  </a:outerShdw>
                </a:effectLst>
                <a:latin typeface="Courier New" pitchFamily="49" charset="0"/>
              </a:rPr>
              <a:t>dst</a:t>
            </a:r>
            <a:r>
              <a:rPr lang="en-US" sz="1400">
                <a:effectLst>
                  <a:outerShdw blurRad="38100" dist="38100" dir="2700000" algn="tl">
                    <a:srgbClr val="863D00"/>
                  </a:outerShdw>
                </a:effectLst>
                <a:latin typeface="Times New Roman" charset="0"/>
              </a:rPr>
              <a:t>)</a:t>
            </a:r>
          </a:p>
        </p:txBody>
      </p:sp>
      <p:sp>
        <p:nvSpPr>
          <p:cNvPr id="644101" name="Rectangle 5"/>
          <p:cNvSpPr>
            <a:spLocks noChangeArrowheads="1"/>
          </p:cNvSpPr>
          <p:nvPr/>
        </p:nvSpPr>
        <p:spPr bwMode="auto">
          <a:xfrm>
            <a:off x="4306888" y="5732463"/>
            <a:ext cx="530225" cy="509587"/>
          </a:xfrm>
          <a:prstGeom prst="rect">
            <a:avLst/>
          </a:prstGeom>
          <a:solidFill>
            <a:srgbClr val="666699"/>
          </a:solidFill>
          <a:ln w="12700">
            <a:noFill/>
            <a:miter lim="800000"/>
            <a:headEnd/>
            <a:tailEnd/>
          </a:ln>
          <a:effectLst>
            <a:outerShdw dist="107763" dir="2700000" algn="ctr" rotWithShape="0">
              <a:schemeClr val="bg2"/>
            </a:outerShdw>
          </a:effectLst>
        </p:spPr>
        <p:txBody>
          <a:bodyPr wrap="none" anchor="ctr"/>
          <a:lstStyle/>
          <a:p>
            <a:endParaRPr lang="en-US"/>
          </a:p>
        </p:txBody>
      </p:sp>
      <p:sp>
        <p:nvSpPr>
          <p:cNvPr id="644102" name="Text Box 6"/>
          <p:cNvSpPr txBox="1">
            <a:spLocks noChangeArrowheads="1"/>
          </p:cNvSpPr>
          <p:nvPr/>
        </p:nvSpPr>
        <p:spPr bwMode="auto">
          <a:xfrm>
            <a:off x="4062413" y="4641850"/>
            <a:ext cx="1022350" cy="641350"/>
          </a:xfrm>
          <a:prstGeom prst="rect">
            <a:avLst/>
          </a:prstGeom>
          <a:solidFill>
            <a:schemeClr val="tx1"/>
          </a:solidFill>
          <a:ln w="12700">
            <a:noFill/>
            <a:miter lim="800000"/>
            <a:headEnd/>
            <a:tailEnd/>
          </a:ln>
          <a:effectLst>
            <a:outerShdw dist="107763" dir="2700000" algn="ctr" rotWithShape="0">
              <a:schemeClr val="bg2"/>
            </a:outerShdw>
          </a:effectLst>
        </p:spPr>
        <p:txBody>
          <a:bodyPr wrap="none">
            <a:spAutoFit/>
          </a:bodyPr>
          <a:lstStyle/>
          <a:p>
            <a:pPr algn="ctr"/>
            <a:r>
              <a:rPr lang="en-US" sz="1800">
                <a:solidFill>
                  <a:schemeClr val="folHlink"/>
                </a:solidFill>
                <a:latin typeface="Times New Roman" charset="0"/>
              </a:rPr>
              <a:t>Blending</a:t>
            </a:r>
            <a:br>
              <a:rPr lang="en-US" sz="1800">
                <a:solidFill>
                  <a:schemeClr val="folHlink"/>
                </a:solidFill>
                <a:latin typeface="Times New Roman" charset="0"/>
              </a:rPr>
            </a:br>
            <a:r>
              <a:rPr lang="en-US" sz="1800">
                <a:solidFill>
                  <a:schemeClr val="folHlink"/>
                </a:solidFill>
                <a:latin typeface="Times New Roman" charset="0"/>
              </a:rPr>
              <a:t>Equation</a:t>
            </a:r>
          </a:p>
        </p:txBody>
      </p:sp>
      <p:sp>
        <p:nvSpPr>
          <p:cNvPr id="644103" name="Rectangle 7"/>
          <p:cNvSpPr>
            <a:spLocks noChangeArrowheads="1"/>
          </p:cNvSpPr>
          <p:nvPr/>
        </p:nvSpPr>
        <p:spPr bwMode="auto">
          <a:xfrm>
            <a:off x="1519238" y="4706938"/>
            <a:ext cx="530225" cy="509587"/>
          </a:xfrm>
          <a:prstGeom prst="rect">
            <a:avLst/>
          </a:prstGeom>
          <a:solidFill>
            <a:srgbClr val="AA0E28">
              <a:alpha val="50000"/>
            </a:srgbClr>
          </a:solidFill>
          <a:ln w="12700">
            <a:noFill/>
            <a:miter lim="800000"/>
            <a:headEnd/>
            <a:tailEnd/>
          </a:ln>
          <a:effectLst>
            <a:outerShdw dist="107763" dir="2700000" algn="ctr" rotWithShape="0">
              <a:schemeClr val="bg2"/>
            </a:outerShdw>
          </a:effectLst>
        </p:spPr>
        <p:txBody>
          <a:bodyPr wrap="none" anchor="ctr"/>
          <a:lstStyle/>
          <a:p>
            <a:endParaRPr lang="en-US"/>
          </a:p>
        </p:txBody>
      </p:sp>
      <p:sp>
        <p:nvSpPr>
          <p:cNvPr id="644104" name="Text Box 8"/>
          <p:cNvSpPr txBox="1">
            <a:spLocks noChangeArrowheads="1"/>
          </p:cNvSpPr>
          <p:nvPr/>
        </p:nvSpPr>
        <p:spPr bwMode="auto">
          <a:xfrm>
            <a:off x="1352550" y="5267325"/>
            <a:ext cx="865188" cy="517525"/>
          </a:xfrm>
          <a:prstGeom prst="rect">
            <a:avLst/>
          </a:prstGeom>
          <a:noFill/>
          <a:ln w="12700">
            <a:noFill/>
            <a:miter lim="800000"/>
            <a:headEnd/>
            <a:tailEnd/>
          </a:ln>
          <a:effectLst/>
        </p:spPr>
        <p:txBody>
          <a:bodyPr wrap="none">
            <a:spAutoFit/>
          </a:bodyPr>
          <a:lstStyle/>
          <a:p>
            <a:pPr algn="ctr"/>
            <a:r>
              <a:rPr lang="en-US" sz="1400">
                <a:effectLst>
                  <a:outerShdw blurRad="38100" dist="38100" dir="2700000" algn="tl">
                    <a:srgbClr val="863D00"/>
                  </a:outerShdw>
                </a:effectLst>
                <a:latin typeface="Times New Roman" charset="0"/>
              </a:rPr>
              <a:t>Fragment</a:t>
            </a:r>
          </a:p>
          <a:p>
            <a:pPr algn="ctr"/>
            <a:r>
              <a:rPr lang="en-US" sz="1400">
                <a:effectLst>
                  <a:outerShdw blurRad="38100" dist="38100" dir="2700000" algn="tl">
                    <a:srgbClr val="863D00"/>
                  </a:outerShdw>
                </a:effectLst>
                <a:latin typeface="Times New Roman" charset="0"/>
              </a:rPr>
              <a:t>(</a:t>
            </a:r>
            <a:r>
              <a:rPr lang="en-US" sz="1400" i="1">
                <a:effectLst>
                  <a:outerShdw blurRad="38100" dist="38100" dir="2700000" algn="tl">
                    <a:srgbClr val="863D00"/>
                  </a:outerShdw>
                </a:effectLst>
                <a:latin typeface="Courier New" pitchFamily="49" charset="0"/>
              </a:rPr>
              <a:t>src</a:t>
            </a:r>
            <a:r>
              <a:rPr lang="en-US" sz="1400">
                <a:effectLst>
                  <a:outerShdw blurRad="38100" dist="38100" dir="2700000" algn="tl">
                    <a:srgbClr val="863D00"/>
                  </a:outerShdw>
                </a:effectLst>
                <a:latin typeface="Times New Roman" charset="0"/>
              </a:rPr>
              <a:t>)</a:t>
            </a:r>
          </a:p>
        </p:txBody>
      </p:sp>
      <p:cxnSp>
        <p:nvCxnSpPr>
          <p:cNvPr id="644105" name="AutoShape 9"/>
          <p:cNvCxnSpPr>
            <a:cxnSpLocks noChangeShapeType="1"/>
            <a:stCxn id="644101" idx="0"/>
            <a:endCxn id="644102" idx="2"/>
          </p:cNvCxnSpPr>
          <p:nvPr/>
        </p:nvCxnSpPr>
        <p:spPr bwMode="auto">
          <a:xfrm rot="16200000">
            <a:off x="4348162" y="5507038"/>
            <a:ext cx="449263" cy="1588"/>
          </a:xfrm>
          <a:prstGeom prst="bentConnector3">
            <a:avLst>
              <a:gd name="adj1" fmla="val 49824"/>
            </a:avLst>
          </a:prstGeom>
          <a:noFill/>
          <a:ln w="12700">
            <a:solidFill>
              <a:schemeClr val="tx1"/>
            </a:solidFill>
            <a:miter lim="800000"/>
            <a:headEnd/>
            <a:tailEnd type="triangle" w="med" len="med"/>
          </a:ln>
          <a:effectLst/>
        </p:spPr>
      </p:cxnSp>
      <p:cxnSp>
        <p:nvCxnSpPr>
          <p:cNvPr id="644106" name="AutoShape 10"/>
          <p:cNvCxnSpPr>
            <a:cxnSpLocks noChangeShapeType="1"/>
            <a:stCxn id="644103" idx="3"/>
            <a:endCxn id="644102" idx="1"/>
          </p:cNvCxnSpPr>
          <p:nvPr/>
        </p:nvCxnSpPr>
        <p:spPr bwMode="auto">
          <a:xfrm>
            <a:off x="2049463" y="4962525"/>
            <a:ext cx="2012950" cy="0"/>
          </a:xfrm>
          <a:prstGeom prst="straightConnector1">
            <a:avLst/>
          </a:prstGeom>
          <a:noFill/>
          <a:ln w="12700">
            <a:solidFill>
              <a:schemeClr val="tx1"/>
            </a:solidFill>
            <a:round/>
            <a:headEnd/>
            <a:tailEnd type="triangle" w="med" len="med"/>
          </a:ln>
          <a:effectLst/>
        </p:spPr>
      </p:cxnSp>
      <p:cxnSp>
        <p:nvCxnSpPr>
          <p:cNvPr id="644107" name="AutoShape 11"/>
          <p:cNvCxnSpPr>
            <a:cxnSpLocks noChangeShapeType="1"/>
            <a:stCxn id="644102" idx="3"/>
            <a:endCxn id="644109" idx="0"/>
          </p:cNvCxnSpPr>
          <p:nvPr/>
        </p:nvCxnSpPr>
        <p:spPr bwMode="auto">
          <a:xfrm>
            <a:off x="5084763" y="4962525"/>
            <a:ext cx="2135187" cy="150813"/>
          </a:xfrm>
          <a:prstGeom prst="bentConnector2">
            <a:avLst/>
          </a:prstGeom>
          <a:noFill/>
          <a:ln w="12700">
            <a:solidFill>
              <a:schemeClr val="tx1"/>
            </a:solidFill>
            <a:miter lim="800000"/>
            <a:headEnd/>
            <a:tailEnd type="triangle" w="med" len="med"/>
          </a:ln>
          <a:effectLst/>
        </p:spPr>
      </p:cxnSp>
      <p:grpSp>
        <p:nvGrpSpPr>
          <p:cNvPr id="644108" name="Group 12"/>
          <p:cNvGrpSpPr>
            <a:grpSpLocks/>
          </p:cNvGrpSpPr>
          <p:nvPr/>
        </p:nvGrpSpPr>
        <p:grpSpPr bwMode="auto">
          <a:xfrm>
            <a:off x="6954838" y="5110163"/>
            <a:ext cx="1411287" cy="517525"/>
            <a:chOff x="2846" y="3043"/>
            <a:chExt cx="889" cy="326"/>
          </a:xfrm>
        </p:grpSpPr>
        <p:sp>
          <p:nvSpPr>
            <p:cNvPr id="644109" name="Rectangle 13"/>
            <p:cNvSpPr>
              <a:spLocks noChangeArrowheads="1"/>
            </p:cNvSpPr>
            <p:nvPr/>
          </p:nvSpPr>
          <p:spPr bwMode="auto">
            <a:xfrm>
              <a:off x="2846" y="3045"/>
              <a:ext cx="334" cy="321"/>
            </a:xfrm>
            <a:prstGeom prst="rect">
              <a:avLst/>
            </a:prstGeom>
            <a:solidFill>
              <a:srgbClr val="883A5D"/>
            </a:solidFill>
            <a:ln w="12700">
              <a:noFill/>
              <a:miter lim="800000"/>
              <a:headEnd/>
              <a:tailEnd/>
            </a:ln>
            <a:effectLst>
              <a:outerShdw dist="107763" dir="2700000" algn="ctr" rotWithShape="0">
                <a:schemeClr val="bg2"/>
              </a:outerShdw>
            </a:effectLst>
          </p:spPr>
          <p:txBody>
            <a:bodyPr wrap="none" anchor="ctr"/>
            <a:lstStyle/>
            <a:p>
              <a:endParaRPr lang="en-US"/>
            </a:p>
          </p:txBody>
        </p:sp>
        <p:sp>
          <p:nvSpPr>
            <p:cNvPr id="644110" name="Text Box 14"/>
            <p:cNvSpPr txBox="1">
              <a:spLocks noChangeArrowheads="1"/>
            </p:cNvSpPr>
            <p:nvPr/>
          </p:nvSpPr>
          <p:spPr bwMode="auto">
            <a:xfrm>
              <a:off x="3245" y="3043"/>
              <a:ext cx="490" cy="326"/>
            </a:xfrm>
            <a:prstGeom prst="rect">
              <a:avLst/>
            </a:prstGeom>
            <a:noFill/>
            <a:ln w="12700">
              <a:noFill/>
              <a:miter lim="800000"/>
              <a:headEnd/>
              <a:tailEnd/>
            </a:ln>
            <a:effectLst/>
          </p:spPr>
          <p:txBody>
            <a:bodyPr wrap="none">
              <a:spAutoFit/>
            </a:bodyPr>
            <a:lstStyle/>
            <a:p>
              <a:pPr algn="ctr"/>
              <a:r>
                <a:rPr lang="en-US" sz="1400">
                  <a:effectLst>
                    <a:outerShdw blurRad="38100" dist="38100" dir="2700000" algn="tl">
                      <a:srgbClr val="863D00"/>
                    </a:outerShdw>
                  </a:effectLst>
                  <a:latin typeface="Times New Roman" charset="0"/>
                </a:rPr>
                <a:t>Blended</a:t>
              </a:r>
              <a:br>
                <a:rPr lang="en-US" sz="1400">
                  <a:effectLst>
                    <a:outerShdw blurRad="38100" dist="38100" dir="2700000" algn="tl">
                      <a:srgbClr val="863D00"/>
                    </a:outerShdw>
                  </a:effectLst>
                  <a:latin typeface="Times New Roman" charset="0"/>
                </a:rPr>
              </a:br>
              <a:r>
                <a:rPr lang="en-US" sz="1400">
                  <a:effectLst>
                    <a:outerShdw blurRad="38100" dist="38100" dir="2700000" algn="tl">
                      <a:srgbClr val="863D00"/>
                    </a:outerShdw>
                  </a:effectLst>
                  <a:latin typeface="Times New Roman" charset="0"/>
                </a:rPr>
                <a:t>Pixel</a:t>
              </a:r>
            </a:p>
          </p:txBody>
        </p:sp>
      </p:grpSp>
      <p:cxnSp>
        <p:nvCxnSpPr>
          <p:cNvPr id="644111" name="AutoShape 15"/>
          <p:cNvCxnSpPr>
            <a:cxnSpLocks noChangeShapeType="1"/>
            <a:stCxn id="644109" idx="2"/>
            <a:endCxn id="644101" idx="3"/>
          </p:cNvCxnSpPr>
          <p:nvPr/>
        </p:nvCxnSpPr>
        <p:spPr bwMode="auto">
          <a:xfrm rot="5400000">
            <a:off x="5845969" y="4614069"/>
            <a:ext cx="365125" cy="2382837"/>
          </a:xfrm>
          <a:prstGeom prst="bentConnector2">
            <a:avLst/>
          </a:prstGeom>
          <a:noFill/>
          <a:ln w="12700">
            <a:solidFill>
              <a:schemeClr val="tx1"/>
            </a:solidFill>
            <a:miter lim="800000"/>
            <a:headEnd/>
            <a:tailEnd type="triangle" w="med" len="med"/>
          </a:ln>
          <a:effectLst/>
        </p:spPr>
      </p:cxnSp>
      <p:graphicFrame>
        <p:nvGraphicFramePr>
          <p:cNvPr id="766976" name="Object 0"/>
          <p:cNvGraphicFramePr>
            <a:graphicFrameLocks noChangeAspect="1"/>
          </p:cNvGraphicFramePr>
          <p:nvPr/>
        </p:nvGraphicFramePr>
        <p:xfrm>
          <a:off x="2706688" y="3557588"/>
          <a:ext cx="3736975" cy="735012"/>
        </p:xfrm>
        <a:graphic>
          <a:graphicData uri="http://schemas.openxmlformats.org/presentationml/2006/ole">
            <mc:AlternateContent xmlns:mc="http://schemas.openxmlformats.org/markup-compatibility/2006">
              <mc:Choice xmlns:v="urn:schemas-microsoft-com:vml" Requires="v">
                <p:oleObj spid="_x0000_s766977" name="Equation" r:id="rId4" imgW="1282680" imgH="253800" progId="Equation.3">
                  <p:embed/>
                </p:oleObj>
              </mc:Choice>
              <mc:Fallback>
                <p:oleObj name="Equation" r:id="rId4" imgW="1282680" imgH="253800" progId="Equation.3">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8" y="3557588"/>
                        <a:ext cx="3736975"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4137" name="Group 41"/>
          <p:cNvGrpSpPr>
            <a:grpSpLocks/>
          </p:cNvGrpSpPr>
          <p:nvPr/>
        </p:nvGrpSpPr>
        <p:grpSpPr bwMode="auto">
          <a:xfrm>
            <a:off x="3932238" y="501650"/>
            <a:ext cx="3825875" cy="1106488"/>
            <a:chOff x="2477" y="316"/>
            <a:chExt cx="2410" cy="697"/>
          </a:xfrm>
        </p:grpSpPr>
        <p:sp>
          <p:nvSpPr>
            <p:cNvPr id="644114" name="Text Box 18"/>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644115" name="Text Box 19"/>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644116" name="Text Box 20"/>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644117" name="Text Box 21"/>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644118" name="Text Box 22"/>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644119" name="Text Box 23"/>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644120" name="Text Box 24"/>
            <p:cNvSpPr txBox="1">
              <a:spLocks noChangeArrowheads="1"/>
            </p:cNvSpPr>
            <p:nvPr/>
          </p:nvSpPr>
          <p:spPr bwMode="auto">
            <a:xfrm>
              <a:off x="4658" y="597"/>
              <a:ext cx="229"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644121" name="Text Box 25"/>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644122" name="Text Box 26"/>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644123" name="AutoShape 27"/>
            <p:cNvCxnSpPr>
              <a:cxnSpLocks noChangeShapeType="1"/>
              <a:stCxn id="644114" idx="3"/>
              <a:endCxn id="644115"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644124" name="AutoShape 28"/>
            <p:cNvCxnSpPr>
              <a:cxnSpLocks noChangeShapeType="1"/>
              <a:stCxn id="644114" idx="3"/>
              <a:endCxn id="644116"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644125" name="AutoShape 29"/>
            <p:cNvCxnSpPr>
              <a:cxnSpLocks noChangeShapeType="1"/>
              <a:stCxn id="644114" idx="3"/>
              <a:endCxn id="644121"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644126" name="AutoShape 30"/>
            <p:cNvCxnSpPr>
              <a:cxnSpLocks noChangeShapeType="1"/>
              <a:stCxn id="644114" idx="0"/>
              <a:endCxn id="644117"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644127" name="AutoShape 31"/>
            <p:cNvCxnSpPr>
              <a:cxnSpLocks noChangeShapeType="1"/>
              <a:stCxn id="644115" idx="0"/>
              <a:endCxn id="644116"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644128" name="AutoShape 32"/>
            <p:cNvCxnSpPr>
              <a:cxnSpLocks noChangeShapeType="1"/>
              <a:stCxn id="644115" idx="2"/>
              <a:endCxn id="644121"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644129" name="AutoShape 33"/>
            <p:cNvCxnSpPr>
              <a:cxnSpLocks noChangeShapeType="1"/>
              <a:stCxn id="644116" idx="3"/>
              <a:endCxn id="644117"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644130" name="AutoShape 34"/>
            <p:cNvCxnSpPr>
              <a:cxnSpLocks noChangeShapeType="1"/>
              <a:stCxn id="644121" idx="3"/>
              <a:endCxn id="644122"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644131" name="AutoShape 35"/>
            <p:cNvCxnSpPr>
              <a:cxnSpLocks noChangeShapeType="1"/>
              <a:stCxn id="644121" idx="3"/>
              <a:endCxn id="644118"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644132" name="AutoShape 36"/>
            <p:cNvCxnSpPr>
              <a:cxnSpLocks noChangeShapeType="1"/>
              <a:stCxn id="644119" idx="3"/>
              <a:endCxn id="644120"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644133" name="AutoShape 37"/>
            <p:cNvCxnSpPr>
              <a:cxnSpLocks noChangeShapeType="1"/>
              <a:stCxn id="644118" idx="3"/>
              <a:endCxn id="644119"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644134" name="AutoShape 38"/>
            <p:cNvCxnSpPr>
              <a:cxnSpLocks noChangeShapeType="1"/>
              <a:stCxn id="644122" idx="3"/>
              <a:endCxn id="644118"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644135" name="AutoShape 39"/>
            <p:cNvCxnSpPr>
              <a:cxnSpLocks noChangeShapeType="1"/>
              <a:stCxn id="644117" idx="3"/>
              <a:endCxn id="644118"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644136" name="AutoShape 40"/>
            <p:cNvCxnSpPr>
              <a:cxnSpLocks noChangeShapeType="1"/>
              <a:stCxn id="644120" idx="2"/>
              <a:endCxn id="644121"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2991C9A-C54E-492B-96BC-10BBB89596BE}" type="slidenum">
              <a:rPr lang="en-US"/>
              <a:pPr/>
              <a:t>131</a:t>
            </a:fld>
            <a:endParaRPr lang="en-US"/>
          </a:p>
        </p:txBody>
      </p:sp>
      <p:sp>
        <p:nvSpPr>
          <p:cNvPr id="646146" name="Rectangle 1026"/>
          <p:cNvSpPr>
            <a:spLocks noGrp="1" noChangeArrowheads="1"/>
          </p:cNvSpPr>
          <p:nvPr>
            <p:ph type="title"/>
          </p:nvPr>
        </p:nvSpPr>
        <p:spPr/>
        <p:txBody>
          <a:bodyPr/>
          <a:lstStyle/>
          <a:p>
            <a:r>
              <a:rPr lang="en-US"/>
              <a:t>Multi-pass Rendering</a:t>
            </a:r>
          </a:p>
        </p:txBody>
      </p:sp>
      <p:sp>
        <p:nvSpPr>
          <p:cNvPr id="646147" name="Rectangle 1027"/>
          <p:cNvSpPr>
            <a:spLocks noGrp="1" noChangeArrowheads="1"/>
          </p:cNvSpPr>
          <p:nvPr>
            <p:ph type="body" idx="1"/>
          </p:nvPr>
        </p:nvSpPr>
        <p:spPr/>
        <p:txBody>
          <a:bodyPr/>
          <a:lstStyle/>
          <a:p>
            <a:r>
              <a:rPr lang="en-US"/>
              <a:t>Blending allows results from multiple drawing passes to be combined together</a:t>
            </a:r>
          </a:p>
          <a:p>
            <a:pPr lvl="1"/>
            <a:r>
              <a:rPr lang="en-US"/>
              <a:t>enables more complex rendering algorithms</a:t>
            </a:r>
          </a:p>
        </p:txBody>
      </p:sp>
      <p:pic>
        <p:nvPicPr>
          <p:cNvPr id="646148" name="Picture 1028" descr="S:\Graphics\OpenGL\Presentations\Tech.Forum\Programs\bumpmap.jpg"/>
          <p:cNvPicPr>
            <a:picLocks noChangeAspect="1" noChangeArrowheads="1"/>
          </p:cNvPicPr>
          <p:nvPr/>
        </p:nvPicPr>
        <p:blipFill>
          <a:blip r:embed="rId3"/>
          <a:srcRect/>
          <a:stretch>
            <a:fillRect/>
          </a:stretch>
        </p:blipFill>
        <p:spPr bwMode="auto">
          <a:xfrm>
            <a:off x="2925763" y="3652838"/>
            <a:ext cx="2628900" cy="2608262"/>
          </a:xfrm>
          <a:prstGeom prst="rect">
            <a:avLst/>
          </a:prstGeom>
          <a:noFill/>
        </p:spPr>
      </p:pic>
      <p:sp>
        <p:nvSpPr>
          <p:cNvPr id="646149" name="Text Box 1029"/>
          <p:cNvSpPr txBox="1">
            <a:spLocks noChangeArrowheads="1"/>
          </p:cNvSpPr>
          <p:nvPr/>
        </p:nvSpPr>
        <p:spPr bwMode="auto">
          <a:xfrm>
            <a:off x="5802313" y="4332288"/>
            <a:ext cx="2424112" cy="825500"/>
          </a:xfrm>
          <a:prstGeom prst="rect">
            <a:avLst/>
          </a:prstGeom>
          <a:noFill/>
          <a:ln w="12700">
            <a:noFill/>
            <a:miter lim="800000"/>
            <a:headEnd/>
            <a:tailEnd/>
          </a:ln>
          <a:effectLst/>
        </p:spPr>
        <p:txBody>
          <a:bodyPr wrap="none">
            <a:spAutoFit/>
          </a:bodyPr>
          <a:lstStyle/>
          <a:p>
            <a:pPr algn="ctr"/>
            <a:r>
              <a:rPr lang="en-US" sz="1600">
                <a:latin typeface="Times New Roman" charset="0"/>
              </a:rPr>
              <a:t>Example of bump-mapping</a:t>
            </a:r>
          </a:p>
          <a:p>
            <a:pPr algn="ctr"/>
            <a:r>
              <a:rPr lang="en-US" sz="1600">
                <a:latin typeface="Times New Roman" charset="0"/>
              </a:rPr>
              <a:t>done with a multi-pass</a:t>
            </a:r>
          </a:p>
          <a:p>
            <a:pPr algn="ctr"/>
            <a:r>
              <a:rPr lang="en-US" sz="1600">
                <a:latin typeface="Times New Roman" charset="0"/>
              </a:rPr>
              <a:t>OpenGL algorithm</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6FC11B9-EEF1-41E9-AD26-5C7783AE848B}" type="slidenum">
              <a:rPr lang="en-US"/>
              <a:pPr/>
              <a:t>132</a:t>
            </a:fld>
            <a:endParaRPr lang="en-US"/>
          </a:p>
        </p:txBody>
      </p:sp>
      <p:sp>
        <p:nvSpPr>
          <p:cNvPr id="648194" name="Rectangle 2"/>
          <p:cNvSpPr>
            <a:spLocks noGrp="1" noChangeArrowheads="1"/>
          </p:cNvSpPr>
          <p:nvPr>
            <p:ph type="title"/>
          </p:nvPr>
        </p:nvSpPr>
        <p:spPr/>
        <p:txBody>
          <a:bodyPr/>
          <a:lstStyle/>
          <a:p>
            <a:r>
              <a:rPr lang="en-US"/>
              <a:t>Antialiasing</a:t>
            </a:r>
          </a:p>
        </p:txBody>
      </p:sp>
      <p:sp>
        <p:nvSpPr>
          <p:cNvPr id="648195" name="Rectangle 3"/>
          <p:cNvSpPr>
            <a:spLocks noGrp="1" noChangeArrowheads="1"/>
          </p:cNvSpPr>
          <p:nvPr>
            <p:ph type="body" idx="1"/>
          </p:nvPr>
        </p:nvSpPr>
        <p:spPr/>
        <p:txBody>
          <a:bodyPr/>
          <a:lstStyle/>
          <a:p>
            <a:r>
              <a:rPr lang="en-US"/>
              <a:t>Removing the Jaggies</a:t>
            </a:r>
          </a:p>
          <a:p>
            <a:pPr algn="ctr">
              <a:buFontTx/>
              <a:buNone/>
            </a:pPr>
            <a:r>
              <a:rPr lang="en-US">
                <a:solidFill>
                  <a:srgbClr val="FFCC00"/>
                </a:solidFill>
                <a:effectLst>
                  <a:outerShdw blurRad="38100" dist="38100" dir="2700000" algn="tl">
                    <a:srgbClr val="FFFFFF"/>
                  </a:outerShdw>
                </a:effectLst>
                <a:latin typeface="Courier New" pitchFamily="49" charset="0"/>
              </a:rPr>
              <a:t>glEnable( </a:t>
            </a:r>
            <a:r>
              <a:rPr lang="en-US" i="1">
                <a:solidFill>
                  <a:srgbClr val="FFCC00"/>
                </a:solidFill>
                <a:effectLst>
                  <a:outerShdw blurRad="38100" dist="38100" dir="2700000" algn="tl">
                    <a:srgbClr val="FFFFFF"/>
                  </a:outerShdw>
                </a:effectLst>
                <a:latin typeface="Courier New" pitchFamily="49" charset="0"/>
              </a:rPr>
              <a:t>mode</a:t>
            </a:r>
            <a:r>
              <a:rPr lang="en-US">
                <a:solidFill>
                  <a:srgbClr val="FFCC00"/>
                </a:solidFill>
                <a:effectLst>
                  <a:outerShdw blurRad="38100" dist="38100" dir="2700000" algn="tl">
                    <a:srgbClr val="FFFFFF"/>
                  </a:outerShdw>
                </a:effectLst>
                <a:latin typeface="Courier New" pitchFamily="49" charset="0"/>
              </a:rPr>
              <a:t> )</a:t>
            </a:r>
            <a:endParaRPr lang="en-US"/>
          </a:p>
          <a:p>
            <a:pPr lvl="2"/>
            <a:r>
              <a:rPr lang="en-US" b="1">
                <a:solidFill>
                  <a:srgbClr val="FFCC00"/>
                </a:solidFill>
                <a:latin typeface="Courier New" pitchFamily="49" charset="0"/>
              </a:rPr>
              <a:t>GL_POINT_SMOOTH</a:t>
            </a:r>
            <a:endParaRPr lang="en-US">
              <a:solidFill>
                <a:srgbClr val="FFCC00"/>
              </a:solidFill>
            </a:endParaRPr>
          </a:p>
          <a:p>
            <a:pPr lvl="2"/>
            <a:r>
              <a:rPr lang="en-US" b="1">
                <a:solidFill>
                  <a:srgbClr val="FFCC00"/>
                </a:solidFill>
                <a:latin typeface="Courier New" pitchFamily="49" charset="0"/>
              </a:rPr>
              <a:t>GL_LINE_SMOOTH</a:t>
            </a:r>
            <a:endParaRPr lang="en-US">
              <a:solidFill>
                <a:srgbClr val="FFCC00"/>
              </a:solidFill>
            </a:endParaRPr>
          </a:p>
          <a:p>
            <a:pPr lvl="2"/>
            <a:r>
              <a:rPr lang="en-US" b="1">
                <a:solidFill>
                  <a:srgbClr val="FFCC00"/>
                </a:solidFill>
                <a:latin typeface="Courier New" pitchFamily="49" charset="0"/>
              </a:rPr>
              <a:t>GL_POLYGON_SMOOTH</a:t>
            </a:r>
            <a:endParaRPr lang="en-US">
              <a:latin typeface="Courier New" pitchFamily="49" charset="0"/>
            </a:endParaRPr>
          </a:p>
          <a:p>
            <a:pPr lvl="1"/>
            <a:r>
              <a:rPr lang="en-US"/>
              <a:t>alpha value computed by computing</a:t>
            </a:r>
            <a:br>
              <a:rPr lang="en-US"/>
            </a:br>
            <a:r>
              <a:rPr lang="en-US"/>
              <a:t>sub-pixel coverage</a:t>
            </a:r>
          </a:p>
          <a:p>
            <a:pPr lvl="1"/>
            <a:r>
              <a:rPr lang="en-US"/>
              <a:t>available in both RGBA and colormap modes</a:t>
            </a:r>
          </a:p>
        </p:txBody>
      </p:sp>
      <p:pic>
        <p:nvPicPr>
          <p:cNvPr id="648196" name="Picture 4" descr="S:\Graphics\Siggraph\Siggraph.99\Presentation\Images\alias.png"/>
          <p:cNvPicPr>
            <a:picLocks noChangeAspect="1" noChangeArrowheads="1"/>
          </p:cNvPicPr>
          <p:nvPr/>
        </p:nvPicPr>
        <p:blipFill>
          <a:blip r:embed="rId3"/>
          <a:srcRect/>
          <a:stretch>
            <a:fillRect/>
          </a:stretch>
        </p:blipFill>
        <p:spPr bwMode="auto">
          <a:xfrm>
            <a:off x="6726238" y="3143250"/>
            <a:ext cx="1219200" cy="1238250"/>
          </a:xfrm>
          <a:prstGeom prst="rect">
            <a:avLst/>
          </a:prstGeom>
          <a:noFill/>
          <a:ln w="9525">
            <a:solidFill>
              <a:schemeClr val="tx1"/>
            </a:solidFill>
            <a:miter lim="800000"/>
            <a:headEnd/>
            <a:tailEnd/>
          </a:ln>
        </p:spPr>
      </p:pic>
      <p:pic>
        <p:nvPicPr>
          <p:cNvPr id="648197" name="Picture 5" descr="S:\Graphics\Siggraph\Siggraph.99\Presentation\Images\antialias.png"/>
          <p:cNvPicPr>
            <a:picLocks noChangeAspect="1" noChangeArrowheads="1"/>
          </p:cNvPicPr>
          <p:nvPr/>
        </p:nvPicPr>
        <p:blipFill>
          <a:blip r:embed="rId4"/>
          <a:srcRect/>
          <a:stretch>
            <a:fillRect/>
          </a:stretch>
        </p:blipFill>
        <p:spPr bwMode="auto">
          <a:xfrm>
            <a:off x="7439025" y="4213225"/>
            <a:ext cx="1266825" cy="1295400"/>
          </a:xfrm>
          <a:prstGeom prst="rect">
            <a:avLst/>
          </a:prstGeom>
          <a:noFill/>
          <a:ln w="9525">
            <a:solidFill>
              <a:schemeClr val="tx1"/>
            </a:solidFill>
            <a:miter lim="800000"/>
            <a:headEnd/>
            <a:tailEnd/>
          </a:ln>
        </p:spPr>
      </p:pic>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A1E13E-2E42-410F-808E-F3E2CBBDA9B5}" type="slidenum">
              <a:rPr lang="en-US"/>
              <a:pPr/>
              <a:t>133</a:t>
            </a:fld>
            <a:endParaRPr lang="en-US"/>
          </a:p>
        </p:txBody>
      </p:sp>
      <p:sp>
        <p:nvSpPr>
          <p:cNvPr id="650242" name="Rectangle 2"/>
          <p:cNvSpPr>
            <a:spLocks noGrp="1" noChangeArrowheads="1"/>
          </p:cNvSpPr>
          <p:nvPr>
            <p:ph type="title"/>
          </p:nvPr>
        </p:nvSpPr>
        <p:spPr/>
        <p:txBody>
          <a:bodyPr/>
          <a:lstStyle/>
          <a:p>
            <a:r>
              <a:rPr lang="en-US"/>
              <a:t>Accumulation Buffer</a:t>
            </a:r>
          </a:p>
        </p:txBody>
      </p:sp>
      <p:sp>
        <p:nvSpPr>
          <p:cNvPr id="650243" name="Rectangle 3"/>
          <p:cNvSpPr>
            <a:spLocks noGrp="1" noChangeArrowheads="1"/>
          </p:cNvSpPr>
          <p:nvPr>
            <p:ph type="body" idx="1"/>
          </p:nvPr>
        </p:nvSpPr>
        <p:spPr/>
        <p:txBody>
          <a:bodyPr/>
          <a:lstStyle/>
          <a:p>
            <a:r>
              <a:rPr lang="en-US"/>
              <a:t>Problems of compositing into color buffers</a:t>
            </a:r>
          </a:p>
          <a:p>
            <a:pPr lvl="1">
              <a:lnSpc>
                <a:spcPct val="95000"/>
              </a:lnSpc>
            </a:pPr>
            <a:r>
              <a:rPr lang="en-US"/>
              <a:t>limited color resolution</a:t>
            </a:r>
          </a:p>
          <a:p>
            <a:pPr lvl="2">
              <a:lnSpc>
                <a:spcPct val="95000"/>
              </a:lnSpc>
            </a:pPr>
            <a:r>
              <a:rPr lang="en-US"/>
              <a:t>clamping</a:t>
            </a:r>
          </a:p>
          <a:p>
            <a:pPr lvl="2">
              <a:lnSpc>
                <a:spcPct val="95000"/>
              </a:lnSpc>
            </a:pPr>
            <a:r>
              <a:rPr lang="en-US"/>
              <a:t>loss of accuracy</a:t>
            </a:r>
          </a:p>
          <a:p>
            <a:pPr lvl="1">
              <a:lnSpc>
                <a:spcPct val="95000"/>
              </a:lnSpc>
            </a:pPr>
            <a:r>
              <a:rPr lang="en-US"/>
              <a:t>Accumulation buffer acts as a “floating point” color buffer</a:t>
            </a:r>
          </a:p>
          <a:p>
            <a:pPr lvl="2">
              <a:lnSpc>
                <a:spcPct val="95000"/>
              </a:lnSpc>
            </a:pPr>
            <a:r>
              <a:rPr lang="en-US"/>
              <a:t>accumulate into accumulation buffer</a:t>
            </a:r>
          </a:p>
          <a:p>
            <a:pPr lvl="2">
              <a:lnSpc>
                <a:spcPct val="95000"/>
              </a:lnSpc>
            </a:pPr>
            <a:r>
              <a:rPr lang="en-US"/>
              <a:t>transfer results to frame buffer</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A048984-E9C9-45CB-AEEC-4D51B7EF1E2B}" type="slidenum">
              <a:rPr lang="en-US"/>
              <a:pPr/>
              <a:t>134</a:t>
            </a:fld>
            <a:endParaRPr lang="en-US"/>
          </a:p>
        </p:txBody>
      </p:sp>
      <p:sp>
        <p:nvSpPr>
          <p:cNvPr id="652290" name="Rectangle 2"/>
          <p:cNvSpPr>
            <a:spLocks noGrp="1" noChangeArrowheads="1"/>
          </p:cNvSpPr>
          <p:nvPr>
            <p:ph type="title"/>
          </p:nvPr>
        </p:nvSpPr>
        <p:spPr/>
        <p:txBody>
          <a:bodyPr/>
          <a:lstStyle/>
          <a:p>
            <a:r>
              <a:rPr lang="en-US"/>
              <a:t>Accessing Accumulation Buffer</a:t>
            </a:r>
          </a:p>
        </p:txBody>
      </p:sp>
      <p:sp>
        <p:nvSpPr>
          <p:cNvPr id="652291" name="Rectangle 3"/>
          <p:cNvSpPr>
            <a:spLocks noGrp="1" noChangeArrowheads="1"/>
          </p:cNvSpPr>
          <p:nvPr>
            <p:ph type="body" idx="1"/>
          </p:nvPr>
        </p:nvSpPr>
        <p:spPr/>
        <p:txBody>
          <a:bodyPr/>
          <a:lstStyle/>
          <a:p>
            <a:pPr algn="ctr">
              <a:buFontTx/>
              <a:buNone/>
            </a:pPr>
            <a:r>
              <a:rPr lang="en-US">
                <a:solidFill>
                  <a:srgbClr val="FFCC00"/>
                </a:solidFill>
                <a:effectLst>
                  <a:outerShdw blurRad="38100" dist="38100" dir="2700000" algn="tl">
                    <a:srgbClr val="FFFFFF"/>
                  </a:outerShdw>
                </a:effectLst>
                <a:latin typeface="Courier New" pitchFamily="49" charset="0"/>
              </a:rPr>
              <a:t>glAccum( </a:t>
            </a:r>
            <a:r>
              <a:rPr lang="en-US" i="1">
                <a:solidFill>
                  <a:srgbClr val="FFCC00"/>
                </a:solidFill>
                <a:effectLst>
                  <a:outerShdw blurRad="38100" dist="38100" dir="2700000" algn="tl">
                    <a:srgbClr val="FFFFFF"/>
                  </a:outerShdw>
                </a:effectLst>
                <a:latin typeface="Courier New" pitchFamily="49" charset="0"/>
              </a:rPr>
              <a:t>op, value</a:t>
            </a:r>
            <a:r>
              <a:rPr lang="en-US">
                <a:solidFill>
                  <a:srgbClr val="FFCC00"/>
                </a:solidFill>
                <a:effectLst>
                  <a:outerShdw blurRad="38100" dist="38100" dir="2700000" algn="tl">
                    <a:srgbClr val="FFFFFF"/>
                  </a:outerShdw>
                </a:effectLst>
                <a:latin typeface="Courier New" pitchFamily="49" charset="0"/>
              </a:rPr>
              <a:t> )</a:t>
            </a:r>
            <a:endParaRPr lang="en-US">
              <a:latin typeface="Courier New" pitchFamily="49" charset="0"/>
            </a:endParaRPr>
          </a:p>
          <a:p>
            <a:pPr lvl="1"/>
            <a:r>
              <a:rPr lang="en-US"/>
              <a:t>operations</a:t>
            </a:r>
          </a:p>
          <a:p>
            <a:pPr lvl="2"/>
            <a:r>
              <a:rPr lang="en-US"/>
              <a:t>within the accumulation buffer: </a:t>
            </a:r>
            <a:r>
              <a:rPr lang="en-US" b="1" i="1">
                <a:latin typeface="Courier New" pitchFamily="49" charset="0"/>
              </a:rPr>
              <a:t>GL_ADD, GL_MULT</a:t>
            </a:r>
            <a:endParaRPr lang="en-US"/>
          </a:p>
          <a:p>
            <a:pPr lvl="2"/>
            <a:r>
              <a:rPr lang="en-US"/>
              <a:t>from read buffer: </a:t>
            </a:r>
            <a:r>
              <a:rPr lang="en-US" b="1" i="1">
                <a:latin typeface="Courier New" pitchFamily="49" charset="0"/>
              </a:rPr>
              <a:t>GL_ACCUM, GL_LOAD</a:t>
            </a:r>
            <a:endParaRPr lang="en-US" i="1"/>
          </a:p>
          <a:p>
            <a:pPr lvl="2"/>
            <a:r>
              <a:rPr lang="en-US"/>
              <a:t>transfer back to write buffer: </a:t>
            </a:r>
            <a:r>
              <a:rPr lang="en-US" b="1" i="1">
                <a:latin typeface="Courier New" pitchFamily="49" charset="0"/>
              </a:rPr>
              <a:t>GL_RETURN</a:t>
            </a:r>
            <a:endParaRPr lang="en-US">
              <a:latin typeface="Courier New" pitchFamily="49" charset="0"/>
            </a:endParaRPr>
          </a:p>
          <a:p>
            <a:pPr lvl="1"/>
            <a:r>
              <a:rPr lang="en-US" b="1">
                <a:latin typeface="Courier New" pitchFamily="49" charset="0"/>
              </a:rPr>
              <a:t>glAccum(</a:t>
            </a:r>
            <a:r>
              <a:rPr lang="en-US" b="1" i="1">
                <a:latin typeface="Courier New" pitchFamily="49" charset="0"/>
              </a:rPr>
              <a:t>GL_ACCUM, 0.5</a:t>
            </a:r>
            <a:r>
              <a:rPr lang="en-US" b="1">
                <a:latin typeface="Courier New" pitchFamily="49" charset="0"/>
              </a:rPr>
              <a:t>)</a:t>
            </a:r>
            <a:r>
              <a:rPr lang="en-US"/>
              <a:t> multiplies each value in write buffer by 0.5 and adds to accumulation buffer</a:t>
            </a: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1EBFEA-3CAF-4696-B911-A8CB65422EDB}" type="slidenum">
              <a:rPr lang="en-US"/>
              <a:pPr/>
              <a:t>135</a:t>
            </a:fld>
            <a:endParaRPr lang="en-US"/>
          </a:p>
        </p:txBody>
      </p:sp>
      <p:sp>
        <p:nvSpPr>
          <p:cNvPr id="654338" name="Rectangle 2"/>
          <p:cNvSpPr>
            <a:spLocks noGrp="1" noChangeArrowheads="1"/>
          </p:cNvSpPr>
          <p:nvPr>
            <p:ph type="title"/>
          </p:nvPr>
        </p:nvSpPr>
        <p:spPr/>
        <p:txBody>
          <a:bodyPr/>
          <a:lstStyle/>
          <a:p>
            <a:r>
              <a:rPr lang="en-US"/>
              <a:t>Accumulation Buffer Applications</a:t>
            </a:r>
          </a:p>
        </p:txBody>
      </p:sp>
      <p:sp>
        <p:nvSpPr>
          <p:cNvPr id="654339" name="Rectangle 3"/>
          <p:cNvSpPr>
            <a:spLocks noGrp="1" noChangeArrowheads="1"/>
          </p:cNvSpPr>
          <p:nvPr>
            <p:ph type="body" idx="1"/>
          </p:nvPr>
        </p:nvSpPr>
        <p:spPr/>
        <p:txBody>
          <a:bodyPr/>
          <a:lstStyle/>
          <a:p>
            <a:r>
              <a:rPr lang="en-US"/>
              <a:t>Compositing</a:t>
            </a:r>
          </a:p>
          <a:p>
            <a:r>
              <a:rPr lang="en-US"/>
              <a:t>Full Scene Antialiasing</a:t>
            </a:r>
          </a:p>
          <a:p>
            <a:r>
              <a:rPr lang="en-US"/>
              <a:t>Depth of Field</a:t>
            </a:r>
          </a:p>
          <a:p>
            <a:r>
              <a:rPr lang="en-US"/>
              <a:t>Filtering</a:t>
            </a:r>
          </a:p>
          <a:p>
            <a:r>
              <a:rPr lang="en-US"/>
              <a:t>Motion Blur</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7E37F8FD-FE23-4468-BA8C-F728A8B36008}" type="slidenum">
              <a:rPr lang="en-US"/>
              <a:pPr/>
              <a:t>136</a:t>
            </a:fld>
            <a:endParaRPr lang="en-US"/>
          </a:p>
        </p:txBody>
      </p:sp>
      <p:sp>
        <p:nvSpPr>
          <p:cNvPr id="656386" name="Rectangle 2"/>
          <p:cNvSpPr>
            <a:spLocks noGrp="1" noChangeArrowheads="1"/>
          </p:cNvSpPr>
          <p:nvPr>
            <p:ph type="title"/>
          </p:nvPr>
        </p:nvSpPr>
        <p:spPr/>
        <p:txBody>
          <a:bodyPr/>
          <a:lstStyle/>
          <a:p>
            <a:r>
              <a:rPr lang="en-US"/>
              <a:t>Full Scene Antialiasing : </a:t>
            </a:r>
            <a:r>
              <a:rPr lang="en-US" i="1"/>
              <a:t>Jittering the view</a:t>
            </a:r>
            <a:endParaRPr lang="en-US"/>
          </a:p>
        </p:txBody>
      </p:sp>
      <p:sp>
        <p:nvSpPr>
          <p:cNvPr id="656387" name="Rectangle 3"/>
          <p:cNvSpPr>
            <a:spLocks noGrp="1" noChangeArrowheads="1"/>
          </p:cNvSpPr>
          <p:nvPr>
            <p:ph type="body" idx="1"/>
          </p:nvPr>
        </p:nvSpPr>
        <p:spPr/>
        <p:txBody>
          <a:bodyPr/>
          <a:lstStyle/>
          <a:p>
            <a:r>
              <a:rPr lang="en-US"/>
              <a:t>Each time we move the viewer, the image shifts</a:t>
            </a:r>
          </a:p>
          <a:p>
            <a:pPr lvl="1"/>
            <a:r>
              <a:rPr lang="en-US"/>
              <a:t>Different aliasing artifacts in each image</a:t>
            </a:r>
          </a:p>
          <a:p>
            <a:pPr lvl="1"/>
            <a:r>
              <a:rPr lang="en-US"/>
              <a:t>Averaging images using accumulation</a:t>
            </a:r>
            <a:br>
              <a:rPr lang="en-US"/>
            </a:br>
            <a:r>
              <a:rPr lang="en-US"/>
              <a:t>buffer averages out</a:t>
            </a:r>
            <a:br>
              <a:rPr lang="en-US"/>
            </a:br>
            <a:r>
              <a:rPr lang="en-US"/>
              <a:t>these artifacts</a:t>
            </a:r>
          </a:p>
        </p:txBody>
      </p:sp>
      <p:grpSp>
        <p:nvGrpSpPr>
          <p:cNvPr id="656388" name="Group 4"/>
          <p:cNvGrpSpPr>
            <a:grpSpLocks/>
          </p:cNvGrpSpPr>
          <p:nvPr/>
        </p:nvGrpSpPr>
        <p:grpSpPr bwMode="auto">
          <a:xfrm>
            <a:off x="4419600" y="4179888"/>
            <a:ext cx="2819400" cy="2286000"/>
            <a:chOff x="2784" y="2448"/>
            <a:chExt cx="1776" cy="1440"/>
          </a:xfrm>
        </p:grpSpPr>
        <p:sp>
          <p:nvSpPr>
            <p:cNvPr id="656389" name="Line 5"/>
            <p:cNvSpPr>
              <a:spLocks noChangeShapeType="1"/>
            </p:cNvSpPr>
            <p:nvPr/>
          </p:nvSpPr>
          <p:spPr bwMode="auto">
            <a:xfrm flipV="1">
              <a:off x="2784" y="3245"/>
              <a:ext cx="1206" cy="582"/>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656390" name="Line 6"/>
            <p:cNvSpPr>
              <a:spLocks noChangeShapeType="1"/>
            </p:cNvSpPr>
            <p:nvPr/>
          </p:nvSpPr>
          <p:spPr bwMode="auto">
            <a:xfrm flipV="1">
              <a:off x="2784" y="2938"/>
              <a:ext cx="503" cy="889"/>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656391" name="Rectangle 7"/>
            <p:cNvSpPr>
              <a:spLocks noChangeArrowheads="1"/>
            </p:cNvSpPr>
            <p:nvPr/>
          </p:nvSpPr>
          <p:spPr bwMode="auto">
            <a:xfrm>
              <a:off x="3086" y="2816"/>
              <a:ext cx="1474" cy="551"/>
            </a:xfrm>
            <a:prstGeom prst="rect">
              <a:avLst/>
            </a:prstGeom>
            <a:noFill/>
            <a:ln w="12700">
              <a:solidFill>
                <a:schemeClr val="hlink"/>
              </a:solidFill>
              <a:miter lim="800000"/>
              <a:headEnd type="none" w="sm" len="sm"/>
              <a:tailEnd type="none" w="sm" len="sm"/>
            </a:ln>
            <a:effectLst/>
          </p:spPr>
          <p:txBody>
            <a:bodyPr wrap="none" anchor="ctr"/>
            <a:lstStyle/>
            <a:p>
              <a:endParaRPr lang="en-US"/>
            </a:p>
          </p:txBody>
        </p:sp>
        <p:sp useBgFill="1">
          <p:nvSpPr>
            <p:cNvPr id="656392" name="AutoShape 8"/>
            <p:cNvSpPr>
              <a:spLocks noChangeArrowheads="1"/>
            </p:cNvSpPr>
            <p:nvPr/>
          </p:nvSpPr>
          <p:spPr bwMode="auto">
            <a:xfrm>
              <a:off x="3823" y="2540"/>
              <a:ext cx="268" cy="184"/>
            </a:xfrm>
            <a:prstGeom prst="cube">
              <a:avLst>
                <a:gd name="adj" fmla="val 25000"/>
              </a:avLst>
            </a:prstGeom>
            <a:ln w="12700">
              <a:solidFill>
                <a:schemeClr val="tx1"/>
              </a:solidFill>
              <a:miter lim="800000"/>
              <a:headEnd type="none" w="sm" len="sm"/>
              <a:tailEnd type="none" w="sm" len="sm"/>
            </a:ln>
            <a:effectLst/>
          </p:spPr>
          <p:txBody>
            <a:bodyPr wrap="none" anchor="ctr"/>
            <a:lstStyle/>
            <a:p>
              <a:endParaRPr lang="en-US"/>
            </a:p>
          </p:txBody>
        </p:sp>
        <p:sp>
          <p:nvSpPr>
            <p:cNvPr id="656393" name="AutoShape 9"/>
            <p:cNvSpPr>
              <a:spLocks noChangeArrowheads="1"/>
            </p:cNvSpPr>
            <p:nvPr/>
          </p:nvSpPr>
          <p:spPr bwMode="auto">
            <a:xfrm>
              <a:off x="4292" y="2448"/>
              <a:ext cx="167" cy="245"/>
            </a:xfrm>
            <a:prstGeom prst="triangle">
              <a:avLst>
                <a:gd name="adj" fmla="val 50000"/>
              </a:avLst>
            </a:prstGeom>
            <a:solidFill>
              <a:schemeClr val="folHlink"/>
            </a:solidFill>
            <a:ln w="12700">
              <a:miter lim="800000"/>
              <a:headEnd type="none" w="sm" len="sm"/>
              <a:tailEnd type="none" w="sm" len="sm"/>
            </a:ln>
            <a:effectLst/>
            <a:scene3d>
              <a:camera prst="legacyPerspectiveFront">
                <a:rot lat="1500000" lon="1500000" rev="0"/>
              </a:camera>
              <a:lightRig rig="legacyFlat2" dir="b"/>
            </a:scene3d>
            <a:sp3d extrusionH="887400" prstMaterial="legacyMatte">
              <a:bevelT w="13500" h="13500" prst="angle"/>
              <a:bevelB w="13500" h="13500" prst="angle"/>
              <a:extrusionClr>
                <a:schemeClr val="folHlink"/>
              </a:extrusionClr>
            </a:sp3d>
          </p:spPr>
          <p:txBody>
            <a:bodyPr wrap="none" anchor="ctr">
              <a:flatTx/>
            </a:bodyPr>
            <a:lstStyle/>
            <a:p>
              <a:endParaRPr lang="en-US"/>
            </a:p>
          </p:txBody>
        </p:sp>
        <p:sp>
          <p:nvSpPr>
            <p:cNvPr id="656394" name="Oval 10"/>
            <p:cNvSpPr>
              <a:spLocks noChangeArrowheads="1"/>
            </p:cNvSpPr>
            <p:nvPr/>
          </p:nvSpPr>
          <p:spPr bwMode="auto">
            <a:xfrm>
              <a:off x="3454" y="2571"/>
              <a:ext cx="168" cy="153"/>
            </a:xfrm>
            <a:prstGeom prst="ellipse">
              <a:avLst/>
            </a:prstGeom>
            <a:solidFill>
              <a:schemeClr val="folHlink"/>
            </a:solidFill>
            <a:ln w="12700">
              <a:round/>
              <a:headEnd type="none" w="sm" len="sm"/>
              <a:tailEnd type="none" w="sm" len="sm"/>
            </a:ln>
            <a:effectLst/>
            <a:scene3d>
              <a:camera prst="legacyPerspectiveFront">
                <a:rot lat="1500000" lon="1500000" rev="0"/>
              </a:camera>
              <a:lightRig rig="legacyFlat2" dir="b"/>
            </a:scene3d>
            <a:sp3d extrusionH="887400" prstMaterial="legacyMatte">
              <a:bevelT w="13500" h="13500" prst="angle"/>
              <a:bevelB w="13500" h="13500" prst="angle"/>
              <a:extrusionClr>
                <a:schemeClr val="folHlink"/>
              </a:extrusionClr>
            </a:sp3d>
          </p:spPr>
          <p:txBody>
            <a:bodyPr wrap="none" anchor="ctr">
              <a:flatTx/>
            </a:bodyPr>
            <a:lstStyle/>
            <a:p>
              <a:endParaRPr lang="en-US"/>
            </a:p>
          </p:txBody>
        </p:sp>
        <p:sp>
          <p:nvSpPr>
            <p:cNvPr id="656395" name="Oval 11"/>
            <p:cNvSpPr>
              <a:spLocks noChangeArrowheads="1"/>
            </p:cNvSpPr>
            <p:nvPr/>
          </p:nvSpPr>
          <p:spPr bwMode="auto">
            <a:xfrm>
              <a:off x="3387" y="2969"/>
              <a:ext cx="134" cy="122"/>
            </a:xfrm>
            <a:prstGeom prst="ellipse">
              <a:avLst/>
            </a:prstGeom>
            <a:solidFill>
              <a:schemeClr val="tx2"/>
            </a:solidFill>
            <a:ln w="12700">
              <a:solidFill>
                <a:schemeClr val="tx1"/>
              </a:solidFill>
              <a:round/>
              <a:headEnd type="none" w="sm" len="sm"/>
              <a:tailEnd type="none" w="sm" len="sm"/>
            </a:ln>
            <a:effectLst/>
          </p:spPr>
          <p:txBody>
            <a:bodyPr wrap="none" anchor="ctr"/>
            <a:lstStyle/>
            <a:p>
              <a:endParaRPr lang="en-US"/>
            </a:p>
          </p:txBody>
        </p:sp>
        <p:sp>
          <p:nvSpPr>
            <p:cNvPr id="656396" name="Rectangle 12"/>
            <p:cNvSpPr>
              <a:spLocks noChangeArrowheads="1"/>
            </p:cNvSpPr>
            <p:nvPr/>
          </p:nvSpPr>
          <p:spPr bwMode="auto">
            <a:xfrm>
              <a:off x="3756" y="2938"/>
              <a:ext cx="134" cy="123"/>
            </a:xfrm>
            <a:prstGeom prst="rect">
              <a:avLst/>
            </a:prstGeom>
            <a:solidFill>
              <a:schemeClr val="tx2"/>
            </a:solidFill>
            <a:ln w="12700">
              <a:solidFill>
                <a:schemeClr val="tx1"/>
              </a:solidFill>
              <a:miter lim="800000"/>
              <a:headEnd type="none" w="sm" len="sm"/>
              <a:tailEnd type="none" w="sm" len="sm"/>
            </a:ln>
            <a:effectLst/>
          </p:spPr>
          <p:txBody>
            <a:bodyPr wrap="none" anchor="ctr"/>
            <a:lstStyle/>
            <a:p>
              <a:endParaRPr lang="en-US"/>
            </a:p>
          </p:txBody>
        </p:sp>
        <p:sp>
          <p:nvSpPr>
            <p:cNvPr id="656397" name="AutoShape 13"/>
            <p:cNvSpPr>
              <a:spLocks noChangeArrowheads="1"/>
            </p:cNvSpPr>
            <p:nvPr/>
          </p:nvSpPr>
          <p:spPr bwMode="auto">
            <a:xfrm>
              <a:off x="4091" y="2969"/>
              <a:ext cx="100" cy="122"/>
            </a:xfrm>
            <a:prstGeom prst="triangle">
              <a:avLst>
                <a:gd name="adj" fmla="val 50000"/>
              </a:avLst>
            </a:prstGeom>
            <a:solidFill>
              <a:schemeClr val="tx2"/>
            </a:solidFill>
            <a:ln w="12700">
              <a:solidFill>
                <a:schemeClr val="tx1"/>
              </a:solidFill>
              <a:miter lim="800000"/>
              <a:headEnd type="none" w="sm" len="sm"/>
              <a:tailEnd type="none" w="sm" len="sm"/>
            </a:ln>
            <a:effectLst/>
          </p:spPr>
          <p:txBody>
            <a:bodyPr wrap="none" anchor="ctr"/>
            <a:lstStyle/>
            <a:p>
              <a:endParaRPr lang="en-US"/>
            </a:p>
          </p:txBody>
        </p:sp>
        <p:sp>
          <p:nvSpPr>
            <p:cNvPr id="656398" name="Oval 14"/>
            <p:cNvSpPr>
              <a:spLocks noChangeArrowheads="1"/>
            </p:cNvSpPr>
            <p:nvPr/>
          </p:nvSpPr>
          <p:spPr bwMode="auto">
            <a:xfrm>
              <a:off x="3421" y="2999"/>
              <a:ext cx="134" cy="123"/>
            </a:xfrm>
            <a:prstGeom prst="ellipse">
              <a:avLst/>
            </a:prstGeom>
            <a:solidFill>
              <a:schemeClr val="accent2"/>
            </a:solidFill>
            <a:ln w="12700">
              <a:solidFill>
                <a:schemeClr val="tx1"/>
              </a:solidFill>
              <a:round/>
              <a:headEnd type="none" w="sm" len="sm"/>
              <a:tailEnd type="none" w="sm" len="sm"/>
            </a:ln>
            <a:effectLst/>
          </p:spPr>
          <p:txBody>
            <a:bodyPr wrap="none" anchor="ctr"/>
            <a:lstStyle/>
            <a:p>
              <a:endParaRPr lang="en-US"/>
            </a:p>
          </p:txBody>
        </p:sp>
        <p:sp>
          <p:nvSpPr>
            <p:cNvPr id="656399" name="Rectangle 15"/>
            <p:cNvSpPr>
              <a:spLocks noChangeArrowheads="1"/>
            </p:cNvSpPr>
            <p:nvPr/>
          </p:nvSpPr>
          <p:spPr bwMode="auto">
            <a:xfrm>
              <a:off x="3789" y="2969"/>
              <a:ext cx="134" cy="12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656400" name="AutoShape 16"/>
            <p:cNvSpPr>
              <a:spLocks noChangeArrowheads="1"/>
            </p:cNvSpPr>
            <p:nvPr/>
          </p:nvSpPr>
          <p:spPr bwMode="auto">
            <a:xfrm>
              <a:off x="4124" y="2999"/>
              <a:ext cx="101" cy="123"/>
            </a:xfrm>
            <a:prstGeom prst="triangle">
              <a:avLst>
                <a:gd name="adj" fmla="val 50000"/>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656401" name="Line 17"/>
            <p:cNvSpPr>
              <a:spLocks noChangeShapeType="1"/>
            </p:cNvSpPr>
            <p:nvPr/>
          </p:nvSpPr>
          <p:spPr bwMode="auto">
            <a:xfrm flipV="1">
              <a:off x="2851" y="3306"/>
              <a:ext cx="1206" cy="582"/>
            </a:xfrm>
            <a:prstGeom prst="line">
              <a:avLst/>
            </a:prstGeom>
            <a:noFill/>
            <a:ln w="12700">
              <a:solidFill>
                <a:schemeClr val="accent2"/>
              </a:solidFill>
              <a:round/>
              <a:headEnd type="none" w="sm" len="sm"/>
              <a:tailEnd type="none" w="sm" len="sm"/>
            </a:ln>
            <a:effectLst/>
          </p:spPr>
          <p:txBody>
            <a:bodyPr wrap="none" anchor="ctr"/>
            <a:lstStyle/>
            <a:p>
              <a:endParaRPr lang="en-US"/>
            </a:p>
          </p:txBody>
        </p:sp>
        <p:sp>
          <p:nvSpPr>
            <p:cNvPr id="656402" name="Line 18"/>
            <p:cNvSpPr>
              <a:spLocks noChangeShapeType="1"/>
            </p:cNvSpPr>
            <p:nvPr/>
          </p:nvSpPr>
          <p:spPr bwMode="auto">
            <a:xfrm flipV="1">
              <a:off x="2851" y="2999"/>
              <a:ext cx="503" cy="889"/>
            </a:xfrm>
            <a:prstGeom prst="line">
              <a:avLst/>
            </a:prstGeom>
            <a:noFill/>
            <a:ln w="12700">
              <a:solidFill>
                <a:schemeClr val="accent2"/>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EEB43903-D6F7-493D-96D2-E374ABDE399A}" type="slidenum">
              <a:rPr lang="en-US"/>
              <a:pPr/>
              <a:t>137</a:t>
            </a:fld>
            <a:endParaRPr lang="en-US"/>
          </a:p>
        </p:txBody>
      </p:sp>
      <p:sp>
        <p:nvSpPr>
          <p:cNvPr id="658434" name="Rectangle 2"/>
          <p:cNvSpPr>
            <a:spLocks noGrp="1" noChangeArrowheads="1"/>
          </p:cNvSpPr>
          <p:nvPr>
            <p:ph type="title"/>
          </p:nvPr>
        </p:nvSpPr>
        <p:spPr/>
        <p:txBody>
          <a:bodyPr/>
          <a:lstStyle/>
          <a:p>
            <a:r>
              <a:rPr lang="en-US"/>
              <a:t>Depth of Focus : </a:t>
            </a:r>
            <a:r>
              <a:rPr lang="en-US" i="1"/>
              <a:t>Keeping a Plane in Focus</a:t>
            </a:r>
            <a:endParaRPr lang="en-US"/>
          </a:p>
        </p:txBody>
      </p:sp>
      <p:sp>
        <p:nvSpPr>
          <p:cNvPr id="658435" name="Rectangle 3"/>
          <p:cNvSpPr>
            <a:spLocks noGrp="1" noChangeArrowheads="1"/>
          </p:cNvSpPr>
          <p:nvPr>
            <p:ph type="body" idx="1"/>
          </p:nvPr>
        </p:nvSpPr>
        <p:spPr/>
        <p:txBody>
          <a:bodyPr/>
          <a:lstStyle/>
          <a:p>
            <a:r>
              <a:rPr lang="en-US"/>
              <a:t>Jitter the viewer to keep one plane unchanged</a:t>
            </a:r>
          </a:p>
        </p:txBody>
      </p:sp>
      <p:sp>
        <p:nvSpPr>
          <p:cNvPr id="658436" name="Line 4"/>
          <p:cNvSpPr>
            <a:spLocks noChangeShapeType="1"/>
          </p:cNvSpPr>
          <p:nvPr/>
        </p:nvSpPr>
        <p:spPr bwMode="auto">
          <a:xfrm>
            <a:off x="2743200" y="2819400"/>
            <a:ext cx="3886200" cy="0"/>
          </a:xfrm>
          <a:prstGeom prst="line">
            <a:avLst/>
          </a:prstGeom>
          <a:noFill/>
          <a:ln w="12700">
            <a:solidFill>
              <a:schemeClr val="accent1"/>
            </a:solidFill>
            <a:round/>
            <a:headEnd type="none" w="sm" len="sm"/>
            <a:tailEnd type="none" w="sm" len="sm"/>
          </a:ln>
          <a:effectLst/>
        </p:spPr>
        <p:txBody>
          <a:bodyPr wrap="none" anchor="ctr"/>
          <a:lstStyle/>
          <a:p>
            <a:endParaRPr lang="en-US"/>
          </a:p>
        </p:txBody>
      </p:sp>
      <p:sp>
        <p:nvSpPr>
          <p:cNvPr id="658437" name="Line 5"/>
          <p:cNvSpPr>
            <a:spLocks noChangeShapeType="1"/>
          </p:cNvSpPr>
          <p:nvPr/>
        </p:nvSpPr>
        <p:spPr bwMode="auto">
          <a:xfrm>
            <a:off x="2667000" y="3733800"/>
            <a:ext cx="4419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58438" name="Line 6"/>
          <p:cNvSpPr>
            <a:spLocks noChangeShapeType="1"/>
          </p:cNvSpPr>
          <p:nvPr/>
        </p:nvSpPr>
        <p:spPr bwMode="auto">
          <a:xfrm>
            <a:off x="3200400" y="4419600"/>
            <a:ext cx="3124200" cy="0"/>
          </a:xfrm>
          <a:prstGeom prst="line">
            <a:avLst/>
          </a:prstGeom>
          <a:noFill/>
          <a:ln w="12700">
            <a:solidFill>
              <a:schemeClr val="accent1"/>
            </a:solidFill>
            <a:round/>
            <a:headEnd type="none" w="sm" len="sm"/>
            <a:tailEnd type="none" w="sm" len="sm"/>
          </a:ln>
          <a:effectLst/>
        </p:spPr>
        <p:txBody>
          <a:bodyPr wrap="none" anchor="ctr"/>
          <a:lstStyle/>
          <a:p>
            <a:endParaRPr lang="en-US"/>
          </a:p>
        </p:txBody>
      </p:sp>
      <p:sp>
        <p:nvSpPr>
          <p:cNvPr id="658439" name="Line 7"/>
          <p:cNvSpPr>
            <a:spLocks noChangeShapeType="1"/>
          </p:cNvSpPr>
          <p:nvPr/>
        </p:nvSpPr>
        <p:spPr bwMode="auto">
          <a:xfrm flipH="1">
            <a:off x="5257800" y="2819400"/>
            <a:ext cx="228600" cy="3048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658440" name="Line 8"/>
          <p:cNvSpPr>
            <a:spLocks noChangeShapeType="1"/>
          </p:cNvSpPr>
          <p:nvPr/>
        </p:nvSpPr>
        <p:spPr bwMode="auto">
          <a:xfrm flipH="1" flipV="1">
            <a:off x="3200400" y="2819400"/>
            <a:ext cx="2057400" cy="3048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658441" name="Line 9"/>
          <p:cNvSpPr>
            <a:spLocks noChangeShapeType="1"/>
          </p:cNvSpPr>
          <p:nvPr/>
        </p:nvSpPr>
        <p:spPr bwMode="auto">
          <a:xfrm flipH="1">
            <a:off x="3429000" y="2819400"/>
            <a:ext cx="2895600" cy="2971800"/>
          </a:xfrm>
          <a:prstGeom prst="line">
            <a:avLst/>
          </a:prstGeom>
          <a:noFill/>
          <a:ln w="12700">
            <a:solidFill>
              <a:schemeClr val="hlink"/>
            </a:solidFill>
            <a:round/>
            <a:headEnd type="none" w="sm" len="sm"/>
            <a:tailEnd type="none" w="sm" len="sm"/>
          </a:ln>
          <a:effectLst/>
        </p:spPr>
        <p:txBody>
          <a:bodyPr wrap="none" anchor="ctr"/>
          <a:lstStyle/>
          <a:p>
            <a:endParaRPr lang="en-US"/>
          </a:p>
        </p:txBody>
      </p:sp>
      <p:sp>
        <p:nvSpPr>
          <p:cNvPr id="658442" name="Line 10"/>
          <p:cNvSpPr>
            <a:spLocks noChangeShapeType="1"/>
          </p:cNvSpPr>
          <p:nvPr/>
        </p:nvSpPr>
        <p:spPr bwMode="auto">
          <a:xfrm flipV="1">
            <a:off x="3429000" y="2819400"/>
            <a:ext cx="609600" cy="2971800"/>
          </a:xfrm>
          <a:prstGeom prst="line">
            <a:avLst/>
          </a:prstGeom>
          <a:noFill/>
          <a:ln w="12700">
            <a:solidFill>
              <a:schemeClr val="hlink"/>
            </a:solidFill>
            <a:round/>
            <a:headEnd type="none" w="sm" len="sm"/>
            <a:tailEnd type="none" w="sm" len="sm"/>
          </a:ln>
          <a:effectLst/>
        </p:spPr>
        <p:txBody>
          <a:bodyPr wrap="none" anchor="ctr"/>
          <a:lstStyle/>
          <a:p>
            <a:endParaRPr lang="en-US"/>
          </a:p>
        </p:txBody>
      </p:sp>
      <p:sp>
        <p:nvSpPr>
          <p:cNvPr id="658443" name="Text Box 11"/>
          <p:cNvSpPr txBox="1">
            <a:spLocks noChangeArrowheads="1"/>
          </p:cNvSpPr>
          <p:nvPr/>
        </p:nvSpPr>
        <p:spPr bwMode="auto">
          <a:xfrm>
            <a:off x="6537325" y="4156075"/>
            <a:ext cx="1597025" cy="457200"/>
          </a:xfrm>
          <a:prstGeom prst="rect">
            <a:avLst/>
          </a:prstGeom>
          <a:noFill/>
          <a:ln w="12700">
            <a:noFill/>
            <a:miter lim="800000"/>
            <a:headEnd type="none" w="sm" len="sm"/>
            <a:tailEnd type="none" w="sm" len="sm"/>
          </a:ln>
          <a:effectLst/>
        </p:spPr>
        <p:txBody>
          <a:bodyPr wrap="none">
            <a:spAutoFit/>
          </a:bodyPr>
          <a:lstStyle/>
          <a:p>
            <a:pPr algn="l"/>
            <a:r>
              <a:rPr lang="en-US" sz="2400">
                <a:latin typeface="Times New Roman" charset="0"/>
              </a:rPr>
              <a:t>Front Plane</a:t>
            </a:r>
          </a:p>
        </p:txBody>
      </p:sp>
      <p:sp>
        <p:nvSpPr>
          <p:cNvPr id="658444" name="Text Box 12"/>
          <p:cNvSpPr txBox="1">
            <a:spLocks noChangeArrowheads="1"/>
          </p:cNvSpPr>
          <p:nvPr/>
        </p:nvSpPr>
        <p:spPr bwMode="auto">
          <a:xfrm>
            <a:off x="6689725" y="2479675"/>
            <a:ext cx="1562100" cy="457200"/>
          </a:xfrm>
          <a:prstGeom prst="rect">
            <a:avLst/>
          </a:prstGeom>
          <a:noFill/>
          <a:ln w="12700">
            <a:noFill/>
            <a:miter lim="800000"/>
            <a:headEnd type="none" w="sm" len="sm"/>
            <a:tailEnd type="none" w="sm" len="sm"/>
          </a:ln>
          <a:effectLst/>
        </p:spPr>
        <p:txBody>
          <a:bodyPr wrap="none">
            <a:spAutoFit/>
          </a:bodyPr>
          <a:lstStyle/>
          <a:p>
            <a:pPr algn="l"/>
            <a:r>
              <a:rPr lang="en-US" sz="2400">
                <a:latin typeface="Times New Roman" charset="0"/>
              </a:rPr>
              <a:t>Back Plane</a:t>
            </a:r>
          </a:p>
        </p:txBody>
      </p:sp>
      <p:sp>
        <p:nvSpPr>
          <p:cNvPr id="658445" name="Text Box 13"/>
          <p:cNvSpPr txBox="1">
            <a:spLocks noChangeArrowheads="1"/>
          </p:cNvSpPr>
          <p:nvPr/>
        </p:nvSpPr>
        <p:spPr bwMode="auto">
          <a:xfrm>
            <a:off x="7223125" y="3470275"/>
            <a:ext cx="1612900" cy="457200"/>
          </a:xfrm>
          <a:prstGeom prst="rect">
            <a:avLst/>
          </a:prstGeom>
          <a:noFill/>
          <a:ln w="12700">
            <a:noFill/>
            <a:miter lim="800000"/>
            <a:headEnd type="none" w="sm" len="sm"/>
            <a:tailEnd type="none" w="sm" len="sm"/>
          </a:ln>
          <a:effectLst/>
        </p:spPr>
        <p:txBody>
          <a:bodyPr wrap="none">
            <a:spAutoFit/>
          </a:bodyPr>
          <a:lstStyle/>
          <a:p>
            <a:pPr algn="l"/>
            <a:r>
              <a:rPr lang="en-US" sz="2400">
                <a:latin typeface="Times New Roman" charset="0"/>
              </a:rPr>
              <a:t>Focal Plane</a:t>
            </a:r>
          </a:p>
        </p:txBody>
      </p:sp>
      <p:sp>
        <p:nvSpPr>
          <p:cNvPr id="658446" name="Text Box 14"/>
          <p:cNvSpPr txBox="1">
            <a:spLocks noChangeArrowheads="1"/>
          </p:cNvSpPr>
          <p:nvPr/>
        </p:nvSpPr>
        <p:spPr bwMode="auto">
          <a:xfrm>
            <a:off x="2879725" y="5756275"/>
            <a:ext cx="1208088" cy="457200"/>
          </a:xfrm>
          <a:prstGeom prst="rect">
            <a:avLst/>
          </a:prstGeom>
          <a:noFill/>
          <a:ln w="12700">
            <a:noFill/>
            <a:miter lim="800000"/>
            <a:headEnd type="none" w="sm" len="sm"/>
            <a:tailEnd type="none" w="sm" len="sm"/>
          </a:ln>
          <a:effectLst/>
        </p:spPr>
        <p:txBody>
          <a:bodyPr wrap="none">
            <a:spAutoFit/>
          </a:bodyPr>
          <a:lstStyle/>
          <a:p>
            <a:pPr algn="l"/>
            <a:r>
              <a:rPr lang="en-US" sz="2400">
                <a:latin typeface="Times New Roman" charset="0"/>
              </a:rPr>
              <a:t>eye pos</a:t>
            </a:r>
            <a:r>
              <a:rPr lang="en-US" sz="2400" baseline="-25000">
                <a:latin typeface="Times New Roman" charset="0"/>
              </a:rPr>
              <a:t>1</a:t>
            </a:r>
            <a:endParaRPr lang="en-US" sz="2400">
              <a:latin typeface="Times New Roman" charset="0"/>
            </a:endParaRPr>
          </a:p>
        </p:txBody>
      </p:sp>
      <p:sp>
        <p:nvSpPr>
          <p:cNvPr id="658447" name="Text Box 15"/>
          <p:cNvSpPr txBox="1">
            <a:spLocks noChangeArrowheads="1"/>
          </p:cNvSpPr>
          <p:nvPr/>
        </p:nvSpPr>
        <p:spPr bwMode="auto">
          <a:xfrm>
            <a:off x="4784725" y="5756275"/>
            <a:ext cx="1208088" cy="457200"/>
          </a:xfrm>
          <a:prstGeom prst="rect">
            <a:avLst/>
          </a:prstGeom>
          <a:noFill/>
          <a:ln w="12700">
            <a:noFill/>
            <a:miter lim="800000"/>
            <a:headEnd type="none" w="sm" len="sm"/>
            <a:tailEnd type="none" w="sm" len="sm"/>
          </a:ln>
          <a:effectLst/>
        </p:spPr>
        <p:txBody>
          <a:bodyPr wrap="none">
            <a:spAutoFit/>
          </a:bodyPr>
          <a:lstStyle/>
          <a:p>
            <a:pPr algn="l"/>
            <a:r>
              <a:rPr lang="en-US" sz="2400">
                <a:latin typeface="Times New Roman" charset="0"/>
              </a:rPr>
              <a:t>eye pos</a:t>
            </a:r>
            <a:r>
              <a:rPr lang="en-US" sz="2400" baseline="-25000">
                <a:latin typeface="Times New Roman" charset="0"/>
              </a:rPr>
              <a:t>2</a:t>
            </a:r>
            <a:endParaRPr lang="en-US" sz="2400">
              <a:latin typeface="Times New Roman" charset="0"/>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D05A5BD-C9EA-4023-BCEF-D2195ED81E06}" type="slidenum">
              <a:rPr lang="en-US"/>
              <a:pPr/>
              <a:t>138</a:t>
            </a:fld>
            <a:endParaRPr lang="en-US"/>
          </a:p>
        </p:txBody>
      </p:sp>
      <p:sp>
        <p:nvSpPr>
          <p:cNvPr id="660482" name="Rectangle 2"/>
          <p:cNvSpPr>
            <a:spLocks noGrp="1" noChangeArrowheads="1"/>
          </p:cNvSpPr>
          <p:nvPr>
            <p:ph type="title"/>
          </p:nvPr>
        </p:nvSpPr>
        <p:spPr/>
        <p:txBody>
          <a:bodyPr/>
          <a:lstStyle/>
          <a:p>
            <a:r>
              <a:rPr lang="en-US"/>
              <a:t>Fog</a:t>
            </a:r>
          </a:p>
        </p:txBody>
      </p:sp>
      <p:sp>
        <p:nvSpPr>
          <p:cNvPr id="660483" name="Rectangle 3"/>
          <p:cNvSpPr>
            <a:spLocks noGrp="1" noChangeArrowheads="1"/>
          </p:cNvSpPr>
          <p:nvPr>
            <p:ph type="body" idx="1"/>
          </p:nvPr>
        </p:nvSpPr>
        <p:spPr/>
        <p:txBody>
          <a:bodyPr/>
          <a:lstStyle/>
          <a:p>
            <a:pPr algn="ctr">
              <a:buFontTx/>
              <a:buNone/>
            </a:pPr>
            <a:r>
              <a:rPr lang="en-US" sz="2800">
                <a:solidFill>
                  <a:srgbClr val="FFCC00"/>
                </a:solidFill>
                <a:effectLst>
                  <a:outerShdw blurRad="38100" dist="38100" dir="2700000" algn="tl">
                    <a:srgbClr val="FFFFFF"/>
                  </a:outerShdw>
                </a:effectLst>
                <a:latin typeface="Courier New" pitchFamily="49" charset="0"/>
              </a:rPr>
              <a:t>glFog( </a:t>
            </a:r>
            <a:r>
              <a:rPr lang="en-US" sz="2800" i="1">
                <a:solidFill>
                  <a:srgbClr val="FFCC00"/>
                </a:solidFill>
                <a:effectLst>
                  <a:outerShdw blurRad="38100" dist="38100" dir="2700000" algn="tl">
                    <a:srgbClr val="FFFFFF"/>
                  </a:outerShdw>
                </a:effectLst>
                <a:latin typeface="Courier New" pitchFamily="49" charset="0"/>
              </a:rPr>
              <a:t>property, value</a:t>
            </a:r>
            <a:r>
              <a:rPr lang="en-US" sz="2800">
                <a:solidFill>
                  <a:srgbClr val="FFCC00"/>
                </a:solidFill>
                <a:effectLst>
                  <a:outerShdw blurRad="38100" dist="38100" dir="2700000" algn="tl">
                    <a:srgbClr val="FFFFFF"/>
                  </a:outerShdw>
                </a:effectLst>
                <a:latin typeface="Courier New" pitchFamily="49" charset="0"/>
              </a:rPr>
              <a:t> )</a:t>
            </a:r>
            <a:endParaRPr lang="en-US"/>
          </a:p>
          <a:p>
            <a:r>
              <a:rPr lang="en-US"/>
              <a:t>Depth Cueing</a:t>
            </a:r>
          </a:p>
          <a:p>
            <a:pPr lvl="1"/>
            <a:r>
              <a:rPr lang="en-US"/>
              <a:t>Specify a range for a linear fog ramp</a:t>
            </a:r>
          </a:p>
          <a:p>
            <a:pPr lvl="2"/>
            <a:r>
              <a:rPr lang="en-US" b="1">
                <a:solidFill>
                  <a:srgbClr val="FFCC00"/>
                </a:solidFill>
                <a:latin typeface="Courier New" pitchFamily="49" charset="0"/>
              </a:rPr>
              <a:t>GL_FOG_LINEAR</a:t>
            </a:r>
            <a:endParaRPr lang="en-US"/>
          </a:p>
          <a:p>
            <a:r>
              <a:rPr lang="en-US"/>
              <a:t>Environmental effects</a:t>
            </a:r>
          </a:p>
          <a:p>
            <a:pPr lvl="1"/>
            <a:r>
              <a:rPr lang="en-US"/>
              <a:t>Simulate more realistic fog</a:t>
            </a:r>
          </a:p>
          <a:p>
            <a:pPr lvl="2"/>
            <a:r>
              <a:rPr lang="en-US" b="1">
                <a:solidFill>
                  <a:srgbClr val="FFCC00"/>
                </a:solidFill>
                <a:latin typeface="Courier New" pitchFamily="49" charset="0"/>
              </a:rPr>
              <a:t>GL_FOG_EXP</a:t>
            </a:r>
            <a:endParaRPr lang="en-US">
              <a:solidFill>
                <a:srgbClr val="FFCC00"/>
              </a:solidFill>
            </a:endParaRPr>
          </a:p>
          <a:p>
            <a:pPr lvl="2"/>
            <a:r>
              <a:rPr lang="en-US" b="1">
                <a:solidFill>
                  <a:srgbClr val="FFCC00"/>
                </a:solidFill>
                <a:latin typeface="Courier New" pitchFamily="49" charset="0"/>
              </a:rPr>
              <a:t>GL_FOG_EXP2</a:t>
            </a:r>
            <a:endParaRPr lang="en-US"/>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4D4C497-3818-45EB-8C06-A31A666FA378}" type="slidenum">
              <a:rPr lang="en-US"/>
              <a:pPr/>
              <a:t>139</a:t>
            </a:fld>
            <a:endParaRPr lang="en-US"/>
          </a:p>
        </p:txBody>
      </p:sp>
      <p:sp>
        <p:nvSpPr>
          <p:cNvPr id="662530" name="Rectangle 2"/>
          <p:cNvSpPr>
            <a:spLocks noGrp="1" noChangeArrowheads="1"/>
          </p:cNvSpPr>
          <p:nvPr>
            <p:ph type="title"/>
          </p:nvPr>
        </p:nvSpPr>
        <p:spPr/>
        <p:txBody>
          <a:bodyPr/>
          <a:lstStyle/>
          <a:p>
            <a:r>
              <a:rPr lang="en-US"/>
              <a:t>Fog Tutorial</a:t>
            </a:r>
          </a:p>
        </p:txBody>
      </p:sp>
      <p:pic>
        <p:nvPicPr>
          <p:cNvPr id="662531" name="Picture 3"/>
          <p:cNvPicPr>
            <a:picLocks noChangeAspect="1" noChangeArrowheads="1"/>
          </p:cNvPicPr>
          <p:nvPr/>
        </p:nvPicPr>
        <p:blipFill>
          <a:blip r:embed="rId3"/>
          <a:srcRect/>
          <a:stretch>
            <a:fillRect/>
          </a:stretch>
        </p:blipFill>
        <p:spPr bwMode="auto">
          <a:xfrm>
            <a:off x="2387600" y="1638300"/>
            <a:ext cx="4737100" cy="4887913"/>
          </a:xfrm>
          <a:prstGeom prst="rect">
            <a:avLst/>
          </a:prstGeom>
          <a:noFill/>
          <a:ln w="12700">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D6C51E-DE80-474A-A06C-A44EF1B46BB1}" type="slidenum">
              <a:rPr lang="en-US"/>
              <a:pPr/>
              <a:t>14</a:t>
            </a:fld>
            <a:endParaRPr lang="en-US"/>
          </a:p>
        </p:txBody>
      </p:sp>
      <p:sp>
        <p:nvSpPr>
          <p:cNvPr id="430082" name="Rectangle 2"/>
          <p:cNvSpPr>
            <a:spLocks noGrp="1" noChangeArrowheads="1"/>
          </p:cNvSpPr>
          <p:nvPr>
            <p:ph type="title"/>
          </p:nvPr>
        </p:nvSpPr>
        <p:spPr/>
        <p:txBody>
          <a:bodyPr/>
          <a:lstStyle/>
          <a:p>
            <a:r>
              <a:rPr lang="en-US"/>
              <a:t>OpenGL Initialization</a:t>
            </a:r>
          </a:p>
        </p:txBody>
      </p:sp>
      <p:sp>
        <p:nvSpPr>
          <p:cNvPr id="430083" name="Rectangle 3"/>
          <p:cNvSpPr>
            <a:spLocks noGrp="1" noChangeArrowheads="1"/>
          </p:cNvSpPr>
          <p:nvPr>
            <p:ph type="body" idx="1"/>
          </p:nvPr>
        </p:nvSpPr>
        <p:spPr/>
        <p:txBody>
          <a:bodyPr/>
          <a:lstStyle/>
          <a:p>
            <a:pPr>
              <a:lnSpc>
                <a:spcPct val="90000"/>
              </a:lnSpc>
            </a:pPr>
            <a:r>
              <a:rPr lang="en-US"/>
              <a:t>Set up whatever state you’re going to use</a:t>
            </a:r>
          </a:p>
          <a:p>
            <a:pPr>
              <a:lnSpc>
                <a:spcPct val="90000"/>
              </a:lnSpc>
              <a:spcBef>
                <a:spcPct val="50000"/>
              </a:spcBef>
              <a:buFontTx/>
              <a:buNone/>
            </a:pPr>
            <a:r>
              <a:rPr lang="en-US" sz="2800">
                <a:latin typeface="Courier New" pitchFamily="49" charset="0"/>
              </a:rPr>
              <a:t>void init( void )</a:t>
            </a:r>
          </a:p>
          <a:p>
            <a:pPr>
              <a:lnSpc>
                <a:spcPct val="90000"/>
              </a:lnSpc>
              <a:spcBef>
                <a:spcPct val="0"/>
              </a:spcBef>
              <a:buFontTx/>
              <a:buNone/>
            </a:pPr>
            <a:r>
              <a:rPr lang="en-US" sz="2800">
                <a:latin typeface="Courier New" pitchFamily="49" charset="0"/>
              </a:rPr>
              <a:t>{</a:t>
            </a:r>
          </a:p>
          <a:p>
            <a:pPr>
              <a:lnSpc>
                <a:spcPct val="90000"/>
              </a:lnSpc>
              <a:spcBef>
                <a:spcPct val="0"/>
              </a:spcBef>
              <a:buFontTx/>
              <a:buNone/>
            </a:pPr>
            <a:r>
              <a:rPr lang="en-US" sz="2800">
                <a:latin typeface="Courier New" pitchFamily="49" charset="0"/>
              </a:rPr>
              <a:t>  glClearColor( 0.0, 0.0, 0.0, 1.0 );</a:t>
            </a:r>
          </a:p>
          <a:p>
            <a:pPr>
              <a:lnSpc>
                <a:spcPct val="90000"/>
              </a:lnSpc>
              <a:spcBef>
                <a:spcPct val="0"/>
              </a:spcBef>
              <a:buFontTx/>
              <a:buNone/>
            </a:pPr>
            <a:r>
              <a:rPr lang="en-US" sz="2800">
                <a:latin typeface="Courier New" pitchFamily="49" charset="0"/>
              </a:rPr>
              <a:t>  glClearDepth( 1.0 );</a:t>
            </a:r>
          </a:p>
          <a:p>
            <a:pPr>
              <a:lnSpc>
                <a:spcPct val="90000"/>
              </a:lnSpc>
              <a:spcBef>
                <a:spcPct val="0"/>
              </a:spcBef>
              <a:buFontTx/>
              <a:buNone/>
            </a:pPr>
            <a:endParaRPr lang="en-US" sz="2800">
              <a:latin typeface="Courier New" pitchFamily="49" charset="0"/>
            </a:endParaRPr>
          </a:p>
          <a:p>
            <a:pPr>
              <a:lnSpc>
                <a:spcPct val="90000"/>
              </a:lnSpc>
              <a:spcBef>
                <a:spcPct val="0"/>
              </a:spcBef>
              <a:buFontTx/>
              <a:buNone/>
            </a:pPr>
            <a:r>
              <a:rPr lang="en-US" sz="2800">
                <a:latin typeface="Courier New" pitchFamily="49" charset="0"/>
              </a:rPr>
              <a:t>  glEnable( GL_LIGHT0 );</a:t>
            </a:r>
          </a:p>
          <a:p>
            <a:pPr>
              <a:lnSpc>
                <a:spcPct val="90000"/>
              </a:lnSpc>
              <a:spcBef>
                <a:spcPct val="0"/>
              </a:spcBef>
              <a:buFontTx/>
              <a:buNone/>
            </a:pPr>
            <a:r>
              <a:rPr lang="en-US" sz="2800">
                <a:latin typeface="Courier New" pitchFamily="49" charset="0"/>
              </a:rPr>
              <a:t>  glEnable( GL_LIGHTING );</a:t>
            </a:r>
          </a:p>
          <a:p>
            <a:pPr>
              <a:lnSpc>
                <a:spcPct val="90000"/>
              </a:lnSpc>
              <a:spcBef>
                <a:spcPct val="0"/>
              </a:spcBef>
              <a:buFontTx/>
              <a:buNone/>
            </a:pPr>
            <a:r>
              <a:rPr lang="en-US" sz="2800">
                <a:latin typeface="Courier New" pitchFamily="49" charset="0"/>
              </a:rPr>
              <a:t>  glEnable( GL_DEPTH_TEST );</a:t>
            </a:r>
          </a:p>
          <a:p>
            <a:pPr>
              <a:lnSpc>
                <a:spcPct val="90000"/>
              </a:lnSpc>
              <a:spcBef>
                <a:spcPct val="0"/>
              </a:spcBef>
              <a:buFontTx/>
              <a:buNone/>
            </a:pPr>
            <a:r>
              <a:rPr lang="en-US" sz="2800">
                <a:latin typeface="Courier New" pitchFamily="49" charset="0"/>
              </a:rPr>
              <a:t>}</a:t>
            </a:r>
            <a:endParaRPr lang="en-US"/>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2BA9F96-40E8-4E40-8EC0-636AE328DB26}" type="slidenum">
              <a:rPr lang="en-US"/>
              <a:pPr/>
              <a:t>140</a:t>
            </a:fld>
            <a:endParaRPr lang="en-US"/>
          </a:p>
        </p:txBody>
      </p:sp>
      <p:sp>
        <p:nvSpPr>
          <p:cNvPr id="664578" name="Rectangle 2"/>
          <p:cNvSpPr>
            <a:spLocks noGrp="1" noChangeArrowheads="1"/>
          </p:cNvSpPr>
          <p:nvPr>
            <p:ph type="title"/>
          </p:nvPr>
        </p:nvSpPr>
        <p:spPr/>
        <p:txBody>
          <a:bodyPr/>
          <a:lstStyle/>
          <a:p>
            <a:r>
              <a:rPr lang="en-US"/>
              <a:t>Feedback Mode</a:t>
            </a:r>
          </a:p>
        </p:txBody>
      </p:sp>
      <p:sp>
        <p:nvSpPr>
          <p:cNvPr id="664579" name="Rectangle 3"/>
          <p:cNvSpPr>
            <a:spLocks noGrp="1" noChangeArrowheads="1"/>
          </p:cNvSpPr>
          <p:nvPr>
            <p:ph type="body" idx="1"/>
          </p:nvPr>
        </p:nvSpPr>
        <p:spPr/>
        <p:txBody>
          <a:bodyPr/>
          <a:lstStyle/>
          <a:p>
            <a:r>
              <a:rPr lang="en-US"/>
              <a:t>Transformed vertex data is returned to the application, not rendered</a:t>
            </a:r>
          </a:p>
          <a:p>
            <a:pPr lvl="1"/>
            <a:r>
              <a:rPr lang="en-US"/>
              <a:t>useful to determine which primitives will make it to the screen</a:t>
            </a:r>
          </a:p>
          <a:p>
            <a:r>
              <a:rPr lang="en-US"/>
              <a:t>Need to specify a feedback buffer</a:t>
            </a:r>
          </a:p>
          <a:p>
            <a:pPr algn="ctr">
              <a:buFontTx/>
              <a:buNone/>
            </a:pPr>
            <a:r>
              <a:rPr lang="en-US" sz="2400">
                <a:solidFill>
                  <a:srgbClr val="FFCC00"/>
                </a:solidFill>
                <a:effectLst>
                  <a:outerShdw blurRad="38100" dist="38100" dir="2700000" algn="tl">
                    <a:srgbClr val="FFFFFF"/>
                  </a:outerShdw>
                </a:effectLst>
                <a:latin typeface="Courier New" pitchFamily="49" charset="0"/>
              </a:rPr>
              <a:t>glFeedbackBuffer( </a:t>
            </a:r>
            <a:r>
              <a:rPr lang="en-US" sz="2400" i="1">
                <a:solidFill>
                  <a:srgbClr val="FFCC00"/>
                </a:solidFill>
                <a:effectLst>
                  <a:outerShdw blurRad="38100" dist="38100" dir="2700000" algn="tl">
                    <a:srgbClr val="FFFFFF"/>
                  </a:outerShdw>
                </a:effectLst>
                <a:latin typeface="Courier New" pitchFamily="49" charset="0"/>
              </a:rPr>
              <a:t>size, type, buffer</a:t>
            </a:r>
            <a:r>
              <a:rPr lang="en-US" sz="2400">
                <a:solidFill>
                  <a:srgbClr val="FFCC00"/>
                </a:solidFill>
                <a:effectLst>
                  <a:outerShdw blurRad="38100" dist="38100" dir="2700000" algn="tl">
                    <a:srgbClr val="FFFFFF"/>
                  </a:outerShdw>
                </a:effectLst>
                <a:latin typeface="Courier New" pitchFamily="49" charset="0"/>
              </a:rPr>
              <a:t> )</a:t>
            </a:r>
            <a:endParaRPr lang="en-US" sz="2400">
              <a:latin typeface="Courier New" pitchFamily="49" charset="0"/>
            </a:endParaRPr>
          </a:p>
          <a:p>
            <a:r>
              <a:rPr lang="en-US"/>
              <a:t>Select feedback mode for rendering</a:t>
            </a:r>
          </a:p>
          <a:p>
            <a:pPr algn="ctr">
              <a:buFontTx/>
              <a:buNone/>
            </a:pPr>
            <a:r>
              <a:rPr lang="en-US" sz="2400">
                <a:solidFill>
                  <a:srgbClr val="FFCC00"/>
                </a:solidFill>
                <a:effectLst>
                  <a:outerShdw blurRad="38100" dist="38100" dir="2700000" algn="tl">
                    <a:srgbClr val="FFFFFF"/>
                  </a:outerShdw>
                </a:effectLst>
                <a:latin typeface="Courier New" pitchFamily="49" charset="0"/>
              </a:rPr>
              <a:t>glRenderMode( </a:t>
            </a:r>
            <a:r>
              <a:rPr lang="en-US" sz="2400" i="1">
                <a:solidFill>
                  <a:srgbClr val="FFCC00"/>
                </a:solidFill>
                <a:effectLst>
                  <a:outerShdw blurRad="38100" dist="38100" dir="2700000" algn="tl">
                    <a:srgbClr val="FFFFFF"/>
                  </a:outerShdw>
                </a:effectLst>
                <a:latin typeface="Courier New" pitchFamily="49" charset="0"/>
              </a:rPr>
              <a:t>GL_FEEDBACK</a:t>
            </a:r>
            <a:r>
              <a:rPr lang="en-US" sz="2400">
                <a:solidFill>
                  <a:srgbClr val="FFCC00"/>
                </a:solidFill>
                <a:effectLst>
                  <a:outerShdw blurRad="38100" dist="38100" dir="2700000" algn="tl">
                    <a:srgbClr val="FFFFFF"/>
                  </a:outerShdw>
                </a:effectLst>
                <a:latin typeface="Courier New" pitchFamily="49" charset="0"/>
              </a:rPr>
              <a:t> )</a:t>
            </a:r>
            <a:endParaRPr lang="en-US" sz="2400">
              <a:latin typeface="Courier New" pitchFamily="49" charset="0"/>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E2EFDC0-6AD0-40E5-9F8D-18485DBD38F0}" type="slidenum">
              <a:rPr lang="en-US"/>
              <a:pPr/>
              <a:t>141</a:t>
            </a:fld>
            <a:endParaRPr lang="en-US"/>
          </a:p>
        </p:txBody>
      </p:sp>
      <p:sp>
        <p:nvSpPr>
          <p:cNvPr id="666626" name="Rectangle 2"/>
          <p:cNvSpPr>
            <a:spLocks noGrp="1" noChangeArrowheads="1"/>
          </p:cNvSpPr>
          <p:nvPr>
            <p:ph type="title"/>
          </p:nvPr>
        </p:nvSpPr>
        <p:spPr/>
        <p:txBody>
          <a:bodyPr/>
          <a:lstStyle/>
          <a:p>
            <a:r>
              <a:rPr lang="en-US"/>
              <a:t>Selection Mode</a:t>
            </a:r>
          </a:p>
        </p:txBody>
      </p:sp>
      <p:sp>
        <p:nvSpPr>
          <p:cNvPr id="666627" name="Rectangle 3"/>
          <p:cNvSpPr>
            <a:spLocks noGrp="1" noChangeArrowheads="1"/>
          </p:cNvSpPr>
          <p:nvPr>
            <p:ph type="body" idx="1"/>
          </p:nvPr>
        </p:nvSpPr>
        <p:spPr/>
        <p:txBody>
          <a:bodyPr/>
          <a:lstStyle/>
          <a:p>
            <a:r>
              <a:rPr lang="en-US"/>
              <a:t>Method to determine which primitives are inside the viewing volume</a:t>
            </a:r>
          </a:p>
          <a:p>
            <a:r>
              <a:rPr lang="en-US"/>
              <a:t>Need to set up a buffer to have results returned to you</a:t>
            </a:r>
          </a:p>
          <a:p>
            <a:pPr lvl="1" algn="ctr">
              <a:buFontTx/>
              <a:buNone/>
            </a:pPr>
            <a:r>
              <a:rPr lang="en-US" b="1">
                <a:solidFill>
                  <a:srgbClr val="FFCC00"/>
                </a:solidFill>
                <a:effectLst>
                  <a:outerShdw blurRad="38100" dist="38100" dir="2700000" algn="tl">
                    <a:srgbClr val="FFFFFF"/>
                  </a:outerShdw>
                </a:effectLst>
                <a:latin typeface="Courier New" pitchFamily="49" charset="0"/>
              </a:rPr>
              <a:t>glSelectBuffer( </a:t>
            </a:r>
            <a:r>
              <a:rPr lang="en-US" b="1" i="1">
                <a:solidFill>
                  <a:srgbClr val="FFCC00"/>
                </a:solidFill>
                <a:effectLst>
                  <a:outerShdw blurRad="38100" dist="38100" dir="2700000" algn="tl">
                    <a:srgbClr val="FFFFFF"/>
                  </a:outerShdw>
                </a:effectLst>
                <a:latin typeface="Courier New" pitchFamily="49" charset="0"/>
              </a:rPr>
              <a:t>size, buffer</a:t>
            </a:r>
            <a:r>
              <a:rPr lang="en-US" b="1">
                <a:solidFill>
                  <a:srgbClr val="FFCC00"/>
                </a:solidFill>
                <a:effectLst>
                  <a:outerShdw blurRad="38100" dist="38100" dir="2700000" algn="tl">
                    <a:srgbClr val="FFFFFF"/>
                  </a:outerShdw>
                </a:effectLst>
                <a:latin typeface="Courier New" pitchFamily="49" charset="0"/>
              </a:rPr>
              <a:t> )</a:t>
            </a:r>
            <a:endParaRPr lang="en-US" b="1">
              <a:latin typeface="Courier New" pitchFamily="49" charset="0"/>
            </a:endParaRPr>
          </a:p>
          <a:p>
            <a:r>
              <a:rPr lang="en-US"/>
              <a:t>Select selection mode for rendering</a:t>
            </a:r>
          </a:p>
          <a:p>
            <a:pPr algn="ctr">
              <a:buFontTx/>
              <a:buNone/>
            </a:pPr>
            <a:r>
              <a:rPr lang="en-US" sz="2400">
                <a:solidFill>
                  <a:srgbClr val="FFCC00"/>
                </a:solidFill>
                <a:effectLst>
                  <a:outerShdw blurRad="38100" dist="38100" dir="2700000" algn="tl">
                    <a:srgbClr val="FFFFFF"/>
                  </a:outerShdw>
                </a:effectLst>
                <a:latin typeface="Courier New" pitchFamily="49" charset="0"/>
              </a:rPr>
              <a:t>glRenderMode( </a:t>
            </a:r>
            <a:r>
              <a:rPr lang="en-US" sz="2400" i="1">
                <a:solidFill>
                  <a:srgbClr val="FFCC00"/>
                </a:solidFill>
                <a:effectLst>
                  <a:outerShdw blurRad="38100" dist="38100" dir="2700000" algn="tl">
                    <a:srgbClr val="FFFFFF"/>
                  </a:outerShdw>
                </a:effectLst>
                <a:latin typeface="Courier New" pitchFamily="49" charset="0"/>
              </a:rPr>
              <a:t>GL_SELECT</a:t>
            </a:r>
            <a:r>
              <a:rPr lang="en-US" sz="2400">
                <a:solidFill>
                  <a:srgbClr val="FFCC00"/>
                </a:solidFill>
                <a:effectLst>
                  <a:outerShdw blurRad="38100" dist="38100" dir="2700000" algn="tl">
                    <a:srgbClr val="FFFFFF"/>
                  </a:outerShdw>
                </a:effectLst>
                <a:latin typeface="Courier New" pitchFamily="49" charset="0"/>
              </a:rPr>
              <a:t> )</a:t>
            </a:r>
            <a:endParaRPr lang="en-US"/>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8E23A5-1222-4C27-8138-49C180B3266E}" type="slidenum">
              <a:rPr lang="en-US"/>
              <a:pPr/>
              <a:t>142</a:t>
            </a:fld>
            <a:endParaRPr lang="en-US"/>
          </a:p>
        </p:txBody>
      </p:sp>
      <p:sp>
        <p:nvSpPr>
          <p:cNvPr id="668674" name="Rectangle 2"/>
          <p:cNvSpPr>
            <a:spLocks noGrp="1" noChangeArrowheads="1"/>
          </p:cNvSpPr>
          <p:nvPr>
            <p:ph type="title"/>
          </p:nvPr>
        </p:nvSpPr>
        <p:spPr/>
        <p:txBody>
          <a:bodyPr/>
          <a:lstStyle/>
          <a:p>
            <a:r>
              <a:rPr lang="en-US"/>
              <a:t>Selection Mode (cont.)</a:t>
            </a:r>
          </a:p>
        </p:txBody>
      </p:sp>
      <p:sp>
        <p:nvSpPr>
          <p:cNvPr id="668675" name="Rectangle 3"/>
          <p:cNvSpPr>
            <a:spLocks noGrp="1" noChangeArrowheads="1"/>
          </p:cNvSpPr>
          <p:nvPr>
            <p:ph type="body" idx="1"/>
          </p:nvPr>
        </p:nvSpPr>
        <p:spPr/>
        <p:txBody>
          <a:bodyPr/>
          <a:lstStyle/>
          <a:p>
            <a:r>
              <a:rPr lang="en-US"/>
              <a:t>To identify a primitive, give it a name</a:t>
            </a:r>
          </a:p>
          <a:p>
            <a:pPr lvl="1"/>
            <a:r>
              <a:rPr lang="en-US"/>
              <a:t>“names” are just integer values, not strings</a:t>
            </a:r>
          </a:p>
          <a:p>
            <a:r>
              <a:rPr lang="en-US"/>
              <a:t>Names are stack based</a:t>
            </a:r>
          </a:p>
          <a:p>
            <a:pPr lvl="1"/>
            <a:r>
              <a:rPr lang="en-US"/>
              <a:t>allows for hierarchies of primitives</a:t>
            </a:r>
          </a:p>
          <a:p>
            <a:r>
              <a:rPr lang="en-US"/>
              <a:t>Selection Name Routines</a:t>
            </a:r>
          </a:p>
          <a:p>
            <a:pPr algn="ctr">
              <a:buFontTx/>
              <a:buNone/>
            </a:pPr>
            <a:r>
              <a:rPr lang="en-US" sz="2400">
                <a:solidFill>
                  <a:srgbClr val="FFCC00"/>
                </a:solidFill>
                <a:effectLst>
                  <a:outerShdw blurRad="38100" dist="38100" dir="2700000" algn="tl">
                    <a:srgbClr val="FFFFFF"/>
                  </a:outerShdw>
                </a:effectLst>
                <a:latin typeface="Courier New" pitchFamily="49" charset="0"/>
              </a:rPr>
              <a:t>glLoadName( </a:t>
            </a:r>
            <a:r>
              <a:rPr lang="en-US" sz="2400" i="1">
                <a:solidFill>
                  <a:srgbClr val="FFCC00"/>
                </a:solidFill>
                <a:effectLst>
                  <a:outerShdw blurRad="38100" dist="38100" dir="2700000" algn="tl">
                    <a:srgbClr val="FFFFFF"/>
                  </a:outerShdw>
                </a:effectLst>
                <a:latin typeface="Courier New" pitchFamily="49" charset="0"/>
              </a:rPr>
              <a:t>name</a:t>
            </a:r>
            <a:r>
              <a:rPr lang="en-US" sz="2400">
                <a:solidFill>
                  <a:srgbClr val="FFCC00"/>
                </a:solidFill>
                <a:effectLst>
                  <a:outerShdw blurRad="38100" dist="38100" dir="2700000" algn="tl">
                    <a:srgbClr val="FFFFFF"/>
                  </a:outerShdw>
                </a:effectLst>
                <a:latin typeface="Courier New" pitchFamily="49" charset="0"/>
              </a:rPr>
              <a:t> )	glPushName( </a:t>
            </a:r>
            <a:r>
              <a:rPr lang="en-US" sz="2400" i="1">
                <a:solidFill>
                  <a:srgbClr val="FFCC00"/>
                </a:solidFill>
                <a:effectLst>
                  <a:outerShdw blurRad="38100" dist="38100" dir="2700000" algn="tl">
                    <a:srgbClr val="FFFFFF"/>
                  </a:outerShdw>
                </a:effectLst>
                <a:latin typeface="Courier New" pitchFamily="49" charset="0"/>
              </a:rPr>
              <a:t>name</a:t>
            </a:r>
            <a:r>
              <a:rPr lang="en-US" sz="2400">
                <a:solidFill>
                  <a:srgbClr val="FFCC00"/>
                </a:solidFill>
                <a:effectLst>
                  <a:outerShdw blurRad="38100" dist="38100" dir="2700000" algn="tl">
                    <a:srgbClr val="FFFFFF"/>
                  </a:outerShdw>
                </a:effectLst>
                <a:latin typeface="Courier New" pitchFamily="49" charset="0"/>
              </a:rPr>
              <a:t> )</a:t>
            </a:r>
          </a:p>
          <a:p>
            <a:pPr algn="ctr">
              <a:buFontTx/>
              <a:buNone/>
            </a:pPr>
            <a:r>
              <a:rPr lang="en-US" sz="2400">
                <a:solidFill>
                  <a:srgbClr val="FFCC00"/>
                </a:solidFill>
                <a:effectLst>
                  <a:outerShdw blurRad="38100" dist="38100" dir="2700000" algn="tl">
                    <a:srgbClr val="FFFFFF"/>
                  </a:outerShdw>
                </a:effectLst>
                <a:latin typeface="Courier New" pitchFamily="49" charset="0"/>
              </a:rPr>
              <a:t>glInitNames()</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ABB5CF0-E7F2-43F1-B209-B45A3D477971}" type="slidenum">
              <a:rPr lang="en-US"/>
              <a:pPr/>
              <a:t>143</a:t>
            </a:fld>
            <a:endParaRPr lang="en-US"/>
          </a:p>
        </p:txBody>
      </p:sp>
      <p:sp>
        <p:nvSpPr>
          <p:cNvPr id="670722" name="Rectangle 2"/>
          <p:cNvSpPr>
            <a:spLocks noGrp="1" noChangeArrowheads="1"/>
          </p:cNvSpPr>
          <p:nvPr>
            <p:ph type="title"/>
          </p:nvPr>
        </p:nvSpPr>
        <p:spPr>
          <a:noFill/>
          <a:ln/>
          <a:effectLst/>
        </p:spPr>
        <p:txBody>
          <a:bodyPr lIns="92075" tIns="46038" rIns="92075" bIns="46038"/>
          <a:lstStyle/>
          <a:p>
            <a:r>
              <a:rPr lang="en-US"/>
              <a:t>Picking</a:t>
            </a:r>
          </a:p>
        </p:txBody>
      </p:sp>
      <p:sp>
        <p:nvSpPr>
          <p:cNvPr id="670723" name="Rectangle 3"/>
          <p:cNvSpPr>
            <a:spLocks noGrp="1" noChangeArrowheads="1"/>
          </p:cNvSpPr>
          <p:nvPr>
            <p:ph type="body" idx="1"/>
          </p:nvPr>
        </p:nvSpPr>
        <p:spPr>
          <a:noFill/>
          <a:ln/>
        </p:spPr>
        <p:txBody>
          <a:bodyPr lIns="92075" tIns="46038" rIns="92075" bIns="46038"/>
          <a:lstStyle/>
          <a:p>
            <a:r>
              <a:rPr lang="en-US"/>
              <a:t>Picking is a special case of selection</a:t>
            </a:r>
          </a:p>
          <a:p>
            <a:r>
              <a:rPr lang="en-US"/>
              <a:t>Programming steps</a:t>
            </a:r>
          </a:p>
          <a:p>
            <a:pPr lvl="1"/>
            <a:r>
              <a:rPr lang="en-US"/>
              <a:t>restrict “drawing” to small region near pointer</a:t>
            </a:r>
          </a:p>
          <a:p>
            <a:pPr lvl="2">
              <a:buFontTx/>
              <a:buNone/>
            </a:pPr>
            <a:r>
              <a:rPr lang="en-US"/>
              <a:t>use </a:t>
            </a:r>
            <a:r>
              <a:rPr lang="en-US" sz="2000" b="1">
                <a:latin typeface="Courier New" pitchFamily="49" charset="0"/>
              </a:rPr>
              <a:t>gluPickMatrix()</a:t>
            </a:r>
            <a:r>
              <a:rPr lang="en-US" sz="2000"/>
              <a:t> </a:t>
            </a:r>
            <a:r>
              <a:rPr lang="en-US"/>
              <a:t>on projection matrix</a:t>
            </a:r>
          </a:p>
          <a:p>
            <a:pPr lvl="1"/>
            <a:r>
              <a:rPr lang="en-US"/>
              <a:t>enter selection mode; re-render scene</a:t>
            </a:r>
          </a:p>
          <a:p>
            <a:pPr lvl="1"/>
            <a:r>
              <a:rPr lang="en-US"/>
              <a:t>primitives drawn near cursor cause hits</a:t>
            </a:r>
          </a:p>
          <a:p>
            <a:pPr lvl="1"/>
            <a:r>
              <a:rPr lang="en-US"/>
              <a:t>exit selection; analyze hit records</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B2A04D7-8574-4C46-9BAE-0746742256BC}" type="slidenum">
              <a:rPr lang="en-US"/>
              <a:pPr/>
              <a:t>144</a:t>
            </a:fld>
            <a:endParaRPr lang="en-US"/>
          </a:p>
        </p:txBody>
      </p:sp>
      <p:sp>
        <p:nvSpPr>
          <p:cNvPr id="672770" name="Rectangle 2"/>
          <p:cNvSpPr>
            <a:spLocks noGrp="1" noChangeArrowheads="1"/>
          </p:cNvSpPr>
          <p:nvPr>
            <p:ph type="title"/>
          </p:nvPr>
        </p:nvSpPr>
        <p:spPr>
          <a:noFill/>
          <a:ln/>
          <a:effectLst/>
        </p:spPr>
        <p:txBody>
          <a:bodyPr lIns="92075" tIns="46038" rIns="92075" bIns="46038"/>
          <a:lstStyle/>
          <a:p>
            <a:r>
              <a:rPr lang="en-US"/>
              <a:t>Picking Template</a:t>
            </a:r>
          </a:p>
        </p:txBody>
      </p:sp>
      <p:sp>
        <p:nvSpPr>
          <p:cNvPr id="672771" name="Rectangle 3"/>
          <p:cNvSpPr>
            <a:spLocks noGrp="1" noChangeArrowheads="1"/>
          </p:cNvSpPr>
          <p:nvPr>
            <p:ph type="body" idx="1"/>
          </p:nvPr>
        </p:nvSpPr>
        <p:spPr>
          <a:xfrm>
            <a:off x="304800" y="2024063"/>
            <a:ext cx="8839200" cy="4229100"/>
          </a:xfrm>
          <a:noFill/>
          <a:ln/>
        </p:spPr>
        <p:txBody>
          <a:bodyPr lIns="92075" tIns="46038" rIns="92075" bIns="46038"/>
          <a:lstStyle/>
          <a:p>
            <a:pPr>
              <a:lnSpc>
                <a:spcPct val="70000"/>
              </a:lnSpc>
              <a:buFontTx/>
              <a:buNone/>
            </a:pPr>
            <a:r>
              <a:rPr lang="en-US" sz="2200">
                <a:latin typeface="Courier New" pitchFamily="49" charset="0"/>
              </a:rPr>
              <a:t>glutMouseFunc( pickMe );</a:t>
            </a:r>
          </a:p>
          <a:p>
            <a:pPr>
              <a:lnSpc>
                <a:spcPct val="70000"/>
              </a:lnSpc>
              <a:buFontTx/>
              <a:buNone/>
            </a:pPr>
            <a:endParaRPr lang="en-US" sz="2200">
              <a:latin typeface="Courier New" pitchFamily="49" charset="0"/>
            </a:endParaRPr>
          </a:p>
          <a:p>
            <a:pPr>
              <a:lnSpc>
                <a:spcPct val="70000"/>
              </a:lnSpc>
              <a:buFontTx/>
              <a:buNone/>
            </a:pPr>
            <a:r>
              <a:rPr lang="en-US" sz="2200">
                <a:latin typeface="Courier New" pitchFamily="49" charset="0"/>
              </a:rPr>
              <a:t>void pickMe( int button, int state, int x, int y )</a:t>
            </a:r>
            <a:br>
              <a:rPr lang="en-US" sz="2200">
                <a:latin typeface="Courier New" pitchFamily="49" charset="0"/>
              </a:rPr>
            </a:br>
            <a:r>
              <a:rPr lang="en-US" sz="2200">
                <a:latin typeface="Courier New" pitchFamily="49" charset="0"/>
              </a:rPr>
              <a:t>{</a:t>
            </a:r>
          </a:p>
          <a:p>
            <a:pPr>
              <a:lnSpc>
                <a:spcPct val="60000"/>
              </a:lnSpc>
              <a:buFontTx/>
              <a:buNone/>
            </a:pPr>
            <a:r>
              <a:rPr lang="en-US" sz="2200">
                <a:latin typeface="Courier New" pitchFamily="49" charset="0"/>
              </a:rPr>
              <a:t>   GLuint nameBuffer[256];</a:t>
            </a:r>
          </a:p>
          <a:p>
            <a:pPr>
              <a:lnSpc>
                <a:spcPct val="60000"/>
              </a:lnSpc>
              <a:buFontTx/>
              <a:buNone/>
            </a:pPr>
            <a:r>
              <a:rPr lang="en-US" sz="2200">
                <a:latin typeface="Courier New" pitchFamily="49" charset="0"/>
              </a:rPr>
              <a:t>   GLint hits;</a:t>
            </a:r>
          </a:p>
          <a:p>
            <a:pPr>
              <a:lnSpc>
                <a:spcPct val="60000"/>
              </a:lnSpc>
              <a:buFontTx/>
              <a:buNone/>
            </a:pPr>
            <a:r>
              <a:rPr lang="en-US" sz="2200">
                <a:latin typeface="Courier New" pitchFamily="49" charset="0"/>
              </a:rPr>
              <a:t>   GLint myViewport[4];</a:t>
            </a:r>
          </a:p>
          <a:p>
            <a:pPr>
              <a:lnSpc>
                <a:spcPct val="60000"/>
              </a:lnSpc>
              <a:buFontTx/>
              <a:buNone/>
            </a:pPr>
            <a:r>
              <a:rPr lang="en-US" sz="2200">
                <a:latin typeface="Courier New" pitchFamily="49" charset="0"/>
              </a:rPr>
              <a:t>   if (button != GLUT_LEFT_BUTTON || </a:t>
            </a:r>
          </a:p>
          <a:p>
            <a:pPr>
              <a:lnSpc>
                <a:spcPct val="60000"/>
              </a:lnSpc>
              <a:buFontTx/>
              <a:buNone/>
            </a:pPr>
            <a:r>
              <a:rPr lang="en-US" sz="2200">
                <a:latin typeface="Courier New" pitchFamily="49" charset="0"/>
              </a:rPr>
              <a:t>       state != GLUT_DOWN) return;</a:t>
            </a:r>
          </a:p>
          <a:p>
            <a:pPr>
              <a:lnSpc>
                <a:spcPct val="60000"/>
              </a:lnSpc>
              <a:buFontTx/>
              <a:buNone/>
            </a:pPr>
            <a:r>
              <a:rPr lang="en-US" sz="2200">
                <a:latin typeface="Courier New" pitchFamily="49" charset="0"/>
              </a:rPr>
              <a:t>   glGetIntegerv( GL_VIEWPORT, myViewport );</a:t>
            </a:r>
          </a:p>
          <a:p>
            <a:pPr>
              <a:lnSpc>
                <a:spcPct val="60000"/>
              </a:lnSpc>
              <a:buFontTx/>
              <a:buNone/>
            </a:pPr>
            <a:r>
              <a:rPr lang="en-US" sz="2200">
                <a:latin typeface="Courier New" pitchFamily="49" charset="0"/>
              </a:rPr>
              <a:t>   glSelectBuffer( 256, nameBuffer );</a:t>
            </a:r>
          </a:p>
          <a:p>
            <a:pPr>
              <a:lnSpc>
                <a:spcPct val="60000"/>
              </a:lnSpc>
              <a:buFontTx/>
              <a:buNone/>
            </a:pPr>
            <a:r>
              <a:rPr lang="en-US" sz="2200">
                <a:latin typeface="Courier New" pitchFamily="49" charset="0"/>
              </a:rPr>
              <a:t>   (void) glRenderMode( GL_SELECT );</a:t>
            </a:r>
          </a:p>
          <a:p>
            <a:pPr>
              <a:lnSpc>
                <a:spcPct val="60000"/>
              </a:lnSpc>
              <a:buFontTx/>
              <a:buNone/>
            </a:pPr>
            <a:r>
              <a:rPr lang="en-US" sz="2200">
                <a:latin typeface="Courier New" pitchFamily="49" charset="0"/>
              </a:rPr>
              <a:t>   glInitNames();</a:t>
            </a:r>
            <a:endParaRPr lang="en-US" sz="2000">
              <a:latin typeface="Courier New" pitchFamily="49" charset="0"/>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51835C-7481-41B1-BA59-23058B4164D0}" type="slidenum">
              <a:rPr lang="en-US"/>
              <a:pPr/>
              <a:t>145</a:t>
            </a:fld>
            <a:endParaRPr lang="en-US"/>
          </a:p>
        </p:txBody>
      </p:sp>
      <p:sp>
        <p:nvSpPr>
          <p:cNvPr id="674818" name="Rectangle 2"/>
          <p:cNvSpPr>
            <a:spLocks noGrp="1" noChangeArrowheads="1"/>
          </p:cNvSpPr>
          <p:nvPr>
            <p:ph type="title"/>
          </p:nvPr>
        </p:nvSpPr>
        <p:spPr>
          <a:noFill/>
          <a:ln/>
          <a:effectLst/>
        </p:spPr>
        <p:txBody>
          <a:bodyPr lIns="92075" tIns="46038" rIns="92075" bIns="46038"/>
          <a:lstStyle/>
          <a:p>
            <a:r>
              <a:rPr lang="en-US"/>
              <a:t>Picking Template (cont.)</a:t>
            </a:r>
          </a:p>
        </p:txBody>
      </p:sp>
      <p:sp>
        <p:nvSpPr>
          <p:cNvPr id="674819" name="Rectangle 3"/>
          <p:cNvSpPr>
            <a:spLocks noGrp="1" noChangeArrowheads="1"/>
          </p:cNvSpPr>
          <p:nvPr>
            <p:ph type="body" idx="1"/>
          </p:nvPr>
        </p:nvSpPr>
        <p:spPr>
          <a:xfrm>
            <a:off x="304800" y="1828800"/>
            <a:ext cx="8566150" cy="4500563"/>
          </a:xfrm>
          <a:noFill/>
          <a:ln/>
        </p:spPr>
        <p:txBody>
          <a:bodyPr lIns="92075" tIns="46038" rIns="92075" bIns="46038"/>
          <a:lstStyle/>
          <a:p>
            <a:pPr>
              <a:lnSpc>
                <a:spcPct val="80000"/>
              </a:lnSpc>
              <a:buFontTx/>
              <a:buNone/>
            </a:pPr>
            <a:r>
              <a:rPr lang="en-US" sz="2200" i="1">
                <a:latin typeface="Courier New" pitchFamily="49" charset="0"/>
              </a:rPr>
              <a:t>   </a:t>
            </a:r>
            <a:r>
              <a:rPr lang="en-US" sz="2200">
                <a:latin typeface="Courier New" pitchFamily="49" charset="0"/>
              </a:rPr>
              <a:t>glMatrixMode( GL_PROJECTION );</a:t>
            </a:r>
          </a:p>
          <a:p>
            <a:pPr>
              <a:lnSpc>
                <a:spcPct val="80000"/>
              </a:lnSpc>
              <a:buFontTx/>
              <a:buNone/>
            </a:pPr>
            <a:r>
              <a:rPr lang="en-US" sz="2200">
                <a:latin typeface="Courier New" pitchFamily="49" charset="0"/>
              </a:rPr>
              <a:t>   glPushMatrix();</a:t>
            </a:r>
          </a:p>
          <a:p>
            <a:pPr>
              <a:lnSpc>
                <a:spcPct val="80000"/>
              </a:lnSpc>
              <a:buFontTx/>
              <a:buNone/>
            </a:pPr>
            <a:r>
              <a:rPr lang="en-US" sz="2200">
                <a:latin typeface="Courier New" pitchFamily="49" charset="0"/>
              </a:rPr>
              <a:t>   glLoadIdentity();</a:t>
            </a:r>
          </a:p>
          <a:p>
            <a:pPr>
              <a:lnSpc>
                <a:spcPct val="80000"/>
              </a:lnSpc>
              <a:buFontTx/>
              <a:buNone/>
            </a:pPr>
            <a:r>
              <a:rPr lang="en-US" sz="2200">
                <a:latin typeface="Courier New" pitchFamily="49" charset="0"/>
              </a:rPr>
              <a:t>   gluPickMatrix( (GLdouble) x, (GLdouble) </a:t>
            </a:r>
          </a:p>
          <a:p>
            <a:pPr>
              <a:lnSpc>
                <a:spcPct val="80000"/>
              </a:lnSpc>
              <a:buFontTx/>
              <a:buNone/>
            </a:pPr>
            <a:r>
              <a:rPr lang="en-US" sz="2200">
                <a:latin typeface="Courier New" pitchFamily="49" charset="0"/>
              </a:rPr>
              <a:t>      (myViewport[3]-y), 5.0, 5.0, myViewport );</a:t>
            </a:r>
          </a:p>
          <a:p>
            <a:pPr>
              <a:lnSpc>
                <a:spcPct val="80000"/>
              </a:lnSpc>
              <a:buFontTx/>
              <a:buNone/>
            </a:pPr>
            <a:r>
              <a:rPr lang="en-US" sz="2000">
                <a:solidFill>
                  <a:srgbClr val="33CCFF"/>
                </a:solidFill>
                <a:effectLst>
                  <a:outerShdw blurRad="38100" dist="38100" dir="2700000" algn="tl">
                    <a:srgbClr val="FFFFFF"/>
                  </a:outerShdw>
                </a:effectLst>
                <a:latin typeface="Courier New" pitchFamily="49" charset="0"/>
              </a:rPr>
              <a:t>/*   gluPerspective or glOrtho or other projection  */</a:t>
            </a:r>
            <a:endParaRPr lang="en-US" sz="2000" b="0">
              <a:latin typeface="Courier New" pitchFamily="49" charset="0"/>
            </a:endParaRPr>
          </a:p>
          <a:p>
            <a:pPr>
              <a:lnSpc>
                <a:spcPct val="80000"/>
              </a:lnSpc>
              <a:buFontTx/>
              <a:buNone/>
            </a:pPr>
            <a:r>
              <a:rPr lang="en-US" sz="2200">
                <a:latin typeface="Courier New" pitchFamily="49" charset="0"/>
              </a:rPr>
              <a:t>   glPushName( 1 );</a:t>
            </a:r>
            <a:endParaRPr lang="en-US" sz="2200"/>
          </a:p>
          <a:p>
            <a:pPr>
              <a:lnSpc>
                <a:spcPct val="80000"/>
              </a:lnSpc>
              <a:buFontTx/>
              <a:buNone/>
            </a:pPr>
            <a:r>
              <a:rPr lang="en-US" sz="2200">
                <a:solidFill>
                  <a:srgbClr val="33CCFF"/>
                </a:solidFill>
                <a:effectLst>
                  <a:outerShdw blurRad="38100" dist="38100" dir="2700000" algn="tl">
                    <a:srgbClr val="FFFFFF"/>
                  </a:outerShdw>
                </a:effectLst>
                <a:latin typeface="Courier New" pitchFamily="49" charset="0"/>
              </a:rPr>
              <a:t>/*   draw something  */</a:t>
            </a:r>
            <a:endParaRPr lang="en-US" sz="2200">
              <a:latin typeface="Courier New" pitchFamily="49" charset="0"/>
            </a:endParaRPr>
          </a:p>
          <a:p>
            <a:pPr>
              <a:lnSpc>
                <a:spcPct val="80000"/>
              </a:lnSpc>
              <a:buFontTx/>
              <a:buNone/>
            </a:pPr>
            <a:r>
              <a:rPr lang="en-US" sz="2200">
                <a:latin typeface="Courier New" pitchFamily="49" charset="0"/>
              </a:rPr>
              <a:t>   glLoadName( 2 );</a:t>
            </a:r>
          </a:p>
          <a:p>
            <a:pPr>
              <a:lnSpc>
                <a:spcPct val="80000"/>
              </a:lnSpc>
              <a:buFontTx/>
              <a:buNone/>
            </a:pPr>
            <a:r>
              <a:rPr lang="en-US" sz="2200">
                <a:solidFill>
                  <a:srgbClr val="33CCFF"/>
                </a:solidFill>
                <a:effectLst>
                  <a:outerShdw blurRad="38100" dist="38100" dir="2700000" algn="tl">
                    <a:srgbClr val="FFFFFF"/>
                  </a:outerShdw>
                </a:effectLst>
                <a:latin typeface="Courier New" pitchFamily="49" charset="0"/>
              </a:rPr>
              <a:t>/*   draw something else … continue …  */</a:t>
            </a:r>
            <a:endParaRPr lang="en-US" sz="2200"/>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9DDD82F-B97C-411D-B16D-74A4D4897DD1}" type="slidenum">
              <a:rPr lang="en-US"/>
              <a:pPr/>
              <a:t>146</a:t>
            </a:fld>
            <a:endParaRPr lang="en-US"/>
          </a:p>
        </p:txBody>
      </p:sp>
      <p:sp>
        <p:nvSpPr>
          <p:cNvPr id="676866" name="Rectangle 2"/>
          <p:cNvSpPr>
            <a:spLocks noGrp="1" noChangeArrowheads="1"/>
          </p:cNvSpPr>
          <p:nvPr>
            <p:ph type="title"/>
          </p:nvPr>
        </p:nvSpPr>
        <p:spPr/>
        <p:txBody>
          <a:bodyPr/>
          <a:lstStyle/>
          <a:p>
            <a:pPr>
              <a:lnSpc>
                <a:spcPct val="80000"/>
              </a:lnSpc>
            </a:pPr>
            <a:r>
              <a:rPr lang="en-US"/>
              <a:t>Picking Template (cont.)</a:t>
            </a:r>
            <a:endParaRPr lang="en-US" sz="2600">
              <a:latin typeface="Courier New" pitchFamily="49" charset="0"/>
            </a:endParaRPr>
          </a:p>
        </p:txBody>
      </p:sp>
      <p:sp>
        <p:nvSpPr>
          <p:cNvPr id="676867" name="Rectangle 3"/>
          <p:cNvSpPr>
            <a:spLocks noGrp="1" noChangeArrowheads="1"/>
          </p:cNvSpPr>
          <p:nvPr>
            <p:ph type="body" idx="1"/>
          </p:nvPr>
        </p:nvSpPr>
        <p:spPr>
          <a:xfrm>
            <a:off x="304800" y="1981200"/>
            <a:ext cx="8566150" cy="4500563"/>
          </a:xfrm>
        </p:spPr>
        <p:txBody>
          <a:bodyPr/>
          <a:lstStyle/>
          <a:p>
            <a:pPr>
              <a:lnSpc>
                <a:spcPct val="80000"/>
              </a:lnSpc>
              <a:buFontTx/>
              <a:buNone/>
            </a:pPr>
            <a:r>
              <a:rPr lang="en-US" sz="2200" i="1">
                <a:latin typeface="Courier New" pitchFamily="49" charset="0"/>
              </a:rPr>
              <a:t>   </a:t>
            </a:r>
            <a:r>
              <a:rPr lang="en-US" sz="2200">
                <a:latin typeface="Courier New" pitchFamily="49" charset="0"/>
              </a:rPr>
              <a:t>glMatrixMode( GL_PROJECTION );</a:t>
            </a:r>
            <a:endParaRPr lang="en-US" sz="2200"/>
          </a:p>
          <a:p>
            <a:pPr>
              <a:lnSpc>
                <a:spcPct val="80000"/>
              </a:lnSpc>
              <a:buFontTx/>
              <a:buNone/>
            </a:pPr>
            <a:r>
              <a:rPr lang="en-US" sz="2200">
                <a:latin typeface="Courier New" pitchFamily="49" charset="0"/>
              </a:rPr>
              <a:t>   glPopMatrix();</a:t>
            </a:r>
          </a:p>
          <a:p>
            <a:pPr>
              <a:lnSpc>
                <a:spcPct val="80000"/>
              </a:lnSpc>
              <a:buFontTx/>
              <a:buNone/>
            </a:pPr>
            <a:r>
              <a:rPr lang="en-US" sz="2200">
                <a:latin typeface="Courier New" pitchFamily="49" charset="0"/>
              </a:rPr>
              <a:t>   hits = glRenderMode( GL_RENDER );</a:t>
            </a:r>
          </a:p>
          <a:p>
            <a:pPr>
              <a:lnSpc>
                <a:spcPct val="80000"/>
              </a:lnSpc>
              <a:buFontTx/>
              <a:buNone/>
            </a:pPr>
            <a:r>
              <a:rPr lang="en-US" sz="2200">
                <a:solidFill>
                  <a:srgbClr val="33CCFF"/>
                </a:solidFill>
                <a:effectLst>
                  <a:outerShdw blurRad="38100" dist="38100" dir="2700000" algn="tl">
                    <a:srgbClr val="FFFFFF"/>
                  </a:outerShdw>
                </a:effectLst>
                <a:latin typeface="Courier New" pitchFamily="49" charset="0"/>
              </a:rPr>
              <a:t>/*   process nameBuffer  */</a:t>
            </a:r>
            <a:endParaRPr lang="en-US" sz="2200">
              <a:latin typeface="Courier New" pitchFamily="49" charset="0"/>
            </a:endParaRPr>
          </a:p>
          <a:p>
            <a:pPr>
              <a:lnSpc>
                <a:spcPct val="80000"/>
              </a:lnSpc>
              <a:buFontTx/>
              <a:buNone/>
            </a:pPr>
            <a:r>
              <a:rPr lang="en-US" sz="2200">
                <a:latin typeface="Courier New" pitchFamily="49" charset="0"/>
              </a:rPr>
              <a:t>}</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2DFBCF3-C931-42B3-9A80-AF782B120F96}" type="slidenum">
              <a:rPr lang="en-US"/>
              <a:pPr/>
              <a:t>147</a:t>
            </a:fld>
            <a:endParaRPr lang="en-US"/>
          </a:p>
        </p:txBody>
      </p:sp>
      <p:sp>
        <p:nvSpPr>
          <p:cNvPr id="678914" name="Rectangle 2"/>
          <p:cNvSpPr>
            <a:spLocks noGrp="1" noChangeArrowheads="1"/>
          </p:cNvSpPr>
          <p:nvPr>
            <p:ph type="title"/>
          </p:nvPr>
        </p:nvSpPr>
        <p:spPr/>
        <p:txBody>
          <a:bodyPr/>
          <a:lstStyle/>
          <a:p>
            <a:r>
              <a:rPr lang="en-US"/>
              <a:t>Picking Ideas</a:t>
            </a:r>
          </a:p>
        </p:txBody>
      </p:sp>
      <p:sp>
        <p:nvSpPr>
          <p:cNvPr id="678915" name="Rectangle 3"/>
          <p:cNvSpPr>
            <a:spLocks noGrp="1" noChangeArrowheads="1"/>
          </p:cNvSpPr>
          <p:nvPr>
            <p:ph type="body" idx="1"/>
          </p:nvPr>
        </p:nvSpPr>
        <p:spPr/>
        <p:txBody>
          <a:bodyPr/>
          <a:lstStyle/>
          <a:p>
            <a:pPr>
              <a:lnSpc>
                <a:spcPct val="80000"/>
              </a:lnSpc>
            </a:pPr>
            <a:r>
              <a:rPr lang="en-US"/>
              <a:t>For OpenGL Picking Mechanism</a:t>
            </a:r>
          </a:p>
          <a:p>
            <a:pPr lvl="1">
              <a:lnSpc>
                <a:spcPct val="80000"/>
              </a:lnSpc>
            </a:pPr>
            <a:r>
              <a:rPr lang="en-US"/>
              <a:t>only render what is pickable (e.g., don’t clear screen!)</a:t>
            </a:r>
          </a:p>
          <a:p>
            <a:pPr lvl="1">
              <a:lnSpc>
                <a:spcPct val="80000"/>
              </a:lnSpc>
            </a:pPr>
            <a:r>
              <a:rPr lang="en-US"/>
              <a:t>use an “invisible” filled rectangle, instead of text</a:t>
            </a:r>
          </a:p>
          <a:p>
            <a:pPr lvl="1">
              <a:lnSpc>
                <a:spcPct val="80000"/>
              </a:lnSpc>
            </a:pPr>
            <a:r>
              <a:rPr lang="en-US"/>
              <a:t>if several primitives drawn in picking region, hard to use z values to distinguish which primitive is “on top”</a:t>
            </a:r>
          </a:p>
          <a:p>
            <a:pPr>
              <a:lnSpc>
                <a:spcPct val="80000"/>
              </a:lnSpc>
            </a:pPr>
            <a:r>
              <a:rPr lang="en-US"/>
              <a:t>Alternatives to Standard Mechanism</a:t>
            </a:r>
          </a:p>
          <a:p>
            <a:pPr lvl="1">
              <a:lnSpc>
                <a:spcPct val="80000"/>
              </a:lnSpc>
            </a:pPr>
            <a:r>
              <a:rPr lang="en-US"/>
              <a:t>color or stencil tricks (for example, use </a:t>
            </a:r>
            <a:r>
              <a:rPr lang="en-US" sz="2200" b="1">
                <a:latin typeface="Courier New" pitchFamily="49" charset="0"/>
              </a:rPr>
              <a:t>glReadPixels()</a:t>
            </a:r>
            <a:r>
              <a:rPr lang="en-US"/>
              <a:t> to obtain pixel value from back buffer)</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21CD23A0-CD0A-409D-AE3B-C8E95F6EDD7F}" type="slidenum">
              <a:rPr lang="en-US"/>
              <a:pPr/>
              <a:t>148</a:t>
            </a:fld>
            <a:endParaRPr lang="en-US"/>
          </a:p>
        </p:txBody>
      </p:sp>
      <p:sp>
        <p:nvSpPr>
          <p:cNvPr id="680962" name="Rectangle 2"/>
          <p:cNvSpPr>
            <a:spLocks noGrp="1" noChangeArrowheads="1"/>
          </p:cNvSpPr>
          <p:nvPr>
            <p:ph type="title"/>
          </p:nvPr>
        </p:nvSpPr>
        <p:spPr/>
        <p:txBody>
          <a:bodyPr/>
          <a:lstStyle/>
          <a:p>
            <a:r>
              <a:rPr lang="en-US"/>
              <a:t>Getting to the Framebuffer</a:t>
            </a:r>
          </a:p>
        </p:txBody>
      </p:sp>
      <p:grpSp>
        <p:nvGrpSpPr>
          <p:cNvPr id="680963" name="Group 3"/>
          <p:cNvGrpSpPr>
            <a:grpSpLocks/>
          </p:cNvGrpSpPr>
          <p:nvPr/>
        </p:nvGrpSpPr>
        <p:grpSpPr bwMode="auto">
          <a:xfrm>
            <a:off x="781050" y="1949450"/>
            <a:ext cx="7696200" cy="3603625"/>
            <a:chOff x="528" y="1213"/>
            <a:chExt cx="4848" cy="2270"/>
          </a:xfrm>
        </p:grpSpPr>
        <p:sp>
          <p:nvSpPr>
            <p:cNvPr id="680964" name="Text Box 4"/>
            <p:cNvSpPr txBox="1">
              <a:spLocks noChangeArrowheads="1"/>
            </p:cNvSpPr>
            <p:nvPr/>
          </p:nvSpPr>
          <p:spPr bwMode="auto">
            <a:xfrm>
              <a:off x="1648" y="268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tIns="228600" bIns="228600" anchor="ctr">
              <a:spAutoFit/>
            </a:bodyPr>
            <a:lstStyle/>
            <a:p>
              <a:pPr algn="ctr"/>
              <a:r>
                <a:rPr lang="en-US" sz="2400">
                  <a:solidFill>
                    <a:schemeClr val="folHlink"/>
                  </a:solidFill>
                  <a:latin typeface="Times New Roman" charset="0"/>
                </a:rPr>
                <a:t>Blending</a:t>
              </a:r>
            </a:p>
          </p:txBody>
        </p:sp>
        <p:sp>
          <p:nvSpPr>
            <p:cNvPr id="680965" name="Text Box 5"/>
            <p:cNvSpPr txBox="1">
              <a:spLocks noChangeArrowheads="1"/>
            </p:cNvSpPr>
            <p:nvPr/>
          </p:nvSpPr>
          <p:spPr bwMode="auto">
            <a:xfrm>
              <a:off x="528" y="268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a:spAutoFit/>
            </a:bodyPr>
            <a:lstStyle/>
            <a:p>
              <a:pPr algn="ctr"/>
              <a:r>
                <a:rPr lang="en-US" sz="2400">
                  <a:solidFill>
                    <a:schemeClr val="folHlink"/>
                  </a:solidFill>
                  <a:latin typeface="Times New Roman" charset="0"/>
                </a:rPr>
                <a:t>Depth</a:t>
              </a:r>
            </a:p>
            <a:p>
              <a:pPr algn="ctr"/>
              <a:r>
                <a:rPr lang="en-US" sz="2400">
                  <a:solidFill>
                    <a:schemeClr val="folHlink"/>
                  </a:solidFill>
                  <a:latin typeface="Times New Roman" charset="0"/>
                </a:rPr>
                <a:t>Test</a:t>
              </a:r>
            </a:p>
          </p:txBody>
        </p:sp>
        <p:sp>
          <p:nvSpPr>
            <p:cNvPr id="680966" name="Text Box 6"/>
            <p:cNvSpPr txBox="1">
              <a:spLocks noChangeArrowheads="1"/>
            </p:cNvSpPr>
            <p:nvPr/>
          </p:nvSpPr>
          <p:spPr bwMode="auto">
            <a:xfrm>
              <a:off x="2768" y="268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tIns="228600" bIns="228600" anchor="ctr">
              <a:spAutoFit/>
            </a:bodyPr>
            <a:lstStyle/>
            <a:p>
              <a:pPr algn="ctr"/>
              <a:r>
                <a:rPr lang="en-US" sz="2400">
                  <a:solidFill>
                    <a:schemeClr val="folHlink"/>
                  </a:solidFill>
                  <a:latin typeface="Times New Roman" charset="0"/>
                </a:rPr>
                <a:t>Dithering</a:t>
              </a:r>
            </a:p>
          </p:txBody>
        </p:sp>
        <p:sp>
          <p:nvSpPr>
            <p:cNvPr id="680967" name="Text Box 7"/>
            <p:cNvSpPr txBox="1">
              <a:spLocks noChangeArrowheads="1"/>
            </p:cNvSpPr>
            <p:nvPr/>
          </p:nvSpPr>
          <p:spPr bwMode="auto">
            <a:xfrm>
              <a:off x="3888" y="268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a:spAutoFit/>
            </a:bodyPr>
            <a:lstStyle/>
            <a:p>
              <a:pPr algn="ctr"/>
              <a:r>
                <a:rPr lang="en-US" sz="2400">
                  <a:solidFill>
                    <a:schemeClr val="folHlink"/>
                  </a:solidFill>
                  <a:latin typeface="Times New Roman" charset="0"/>
                </a:rPr>
                <a:t>Logical</a:t>
              </a:r>
              <a:br>
                <a:rPr lang="en-US" sz="2400">
                  <a:solidFill>
                    <a:schemeClr val="folHlink"/>
                  </a:solidFill>
                  <a:latin typeface="Times New Roman" charset="0"/>
                </a:rPr>
              </a:br>
              <a:r>
                <a:rPr lang="en-US" sz="2400">
                  <a:solidFill>
                    <a:schemeClr val="folHlink"/>
                  </a:solidFill>
                  <a:latin typeface="Times New Roman" charset="0"/>
                </a:rPr>
                <a:t>Operations</a:t>
              </a:r>
            </a:p>
          </p:txBody>
        </p:sp>
        <p:sp>
          <p:nvSpPr>
            <p:cNvPr id="680968" name="Text Box 8"/>
            <p:cNvSpPr txBox="1">
              <a:spLocks noChangeArrowheads="1"/>
            </p:cNvSpPr>
            <p:nvPr/>
          </p:nvSpPr>
          <p:spPr bwMode="auto">
            <a:xfrm>
              <a:off x="1152" y="137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a:spAutoFit/>
            </a:bodyPr>
            <a:lstStyle/>
            <a:p>
              <a:pPr algn="ctr"/>
              <a:r>
                <a:rPr lang="en-US" sz="2400">
                  <a:solidFill>
                    <a:schemeClr val="folHlink"/>
                  </a:solidFill>
                  <a:latin typeface="Times New Roman" charset="0"/>
                </a:rPr>
                <a:t>Scissor</a:t>
              </a:r>
            </a:p>
            <a:p>
              <a:pPr algn="ctr"/>
              <a:r>
                <a:rPr lang="en-US" sz="2400">
                  <a:solidFill>
                    <a:schemeClr val="folHlink"/>
                  </a:solidFill>
                  <a:latin typeface="Times New Roman" charset="0"/>
                </a:rPr>
                <a:t>Test</a:t>
              </a:r>
            </a:p>
          </p:txBody>
        </p:sp>
        <p:sp>
          <p:nvSpPr>
            <p:cNvPr id="680969" name="Text Box 9"/>
            <p:cNvSpPr txBox="1">
              <a:spLocks noChangeArrowheads="1"/>
            </p:cNvSpPr>
            <p:nvPr/>
          </p:nvSpPr>
          <p:spPr bwMode="auto">
            <a:xfrm>
              <a:off x="3888" y="137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a:spAutoFit/>
            </a:bodyPr>
            <a:lstStyle/>
            <a:p>
              <a:pPr algn="ctr"/>
              <a:r>
                <a:rPr lang="en-US" sz="2400">
                  <a:solidFill>
                    <a:schemeClr val="folHlink"/>
                  </a:solidFill>
                  <a:latin typeface="Times New Roman" charset="0"/>
                </a:rPr>
                <a:t>Stencil</a:t>
              </a:r>
            </a:p>
            <a:p>
              <a:pPr algn="ctr"/>
              <a:r>
                <a:rPr lang="en-US" sz="2400">
                  <a:solidFill>
                    <a:schemeClr val="folHlink"/>
                  </a:solidFill>
                  <a:latin typeface="Times New Roman" charset="0"/>
                </a:rPr>
                <a:t>Test</a:t>
              </a:r>
            </a:p>
          </p:txBody>
        </p:sp>
        <p:sp>
          <p:nvSpPr>
            <p:cNvPr id="680970" name="Text Box 10"/>
            <p:cNvSpPr txBox="1">
              <a:spLocks noChangeArrowheads="1"/>
            </p:cNvSpPr>
            <p:nvPr/>
          </p:nvSpPr>
          <p:spPr bwMode="auto">
            <a:xfrm>
              <a:off x="2520" y="1378"/>
              <a:ext cx="970" cy="518"/>
            </a:xfrm>
            <a:prstGeom prst="rect">
              <a:avLst/>
            </a:prstGeom>
            <a:solidFill>
              <a:schemeClr val="tx1"/>
            </a:solidFill>
            <a:ln w="12700">
              <a:noFill/>
              <a:miter lim="800000"/>
              <a:headEnd/>
              <a:tailEnd/>
            </a:ln>
            <a:effectLst>
              <a:outerShdw dist="107763" dir="2700000" algn="ctr" rotWithShape="0">
                <a:schemeClr val="bg2"/>
              </a:outerShdw>
            </a:effectLst>
          </p:spPr>
          <p:txBody>
            <a:bodyPr>
              <a:spAutoFit/>
            </a:bodyPr>
            <a:lstStyle/>
            <a:p>
              <a:pPr algn="ctr"/>
              <a:r>
                <a:rPr lang="en-US" sz="2400">
                  <a:solidFill>
                    <a:schemeClr val="folHlink"/>
                  </a:solidFill>
                  <a:latin typeface="Times New Roman" charset="0"/>
                </a:rPr>
                <a:t>Alpha</a:t>
              </a:r>
            </a:p>
            <a:p>
              <a:pPr algn="ctr"/>
              <a:r>
                <a:rPr lang="en-US" sz="2400">
                  <a:solidFill>
                    <a:schemeClr val="folHlink"/>
                  </a:solidFill>
                  <a:latin typeface="Times New Roman" charset="0"/>
                </a:rPr>
                <a:t>Test</a:t>
              </a:r>
            </a:p>
          </p:txBody>
        </p:sp>
        <p:sp>
          <p:nvSpPr>
            <p:cNvPr id="680971" name="Text Box 11"/>
            <p:cNvSpPr txBox="1">
              <a:spLocks noChangeArrowheads="1"/>
            </p:cNvSpPr>
            <p:nvPr/>
          </p:nvSpPr>
          <p:spPr bwMode="auto">
            <a:xfrm rot="-5400000">
              <a:off x="294" y="1495"/>
              <a:ext cx="851" cy="288"/>
            </a:xfrm>
            <a:prstGeom prst="rect">
              <a:avLst/>
            </a:prstGeom>
            <a:noFill/>
            <a:ln w="12700">
              <a:noFill/>
              <a:miter lim="800000"/>
              <a:headEnd/>
              <a:tailEnd/>
            </a:ln>
            <a:effectLst/>
          </p:spPr>
          <p:txBody>
            <a:bodyPr wrap="none">
              <a:spAutoFit/>
            </a:bodyPr>
            <a:lstStyle/>
            <a:p>
              <a:pPr algn="l"/>
              <a:r>
                <a:rPr lang="en-US" sz="2400">
                  <a:latin typeface="Times New Roman" charset="0"/>
                </a:rPr>
                <a:t>Fragment</a:t>
              </a:r>
            </a:p>
          </p:txBody>
        </p:sp>
        <p:sp>
          <p:nvSpPr>
            <p:cNvPr id="680972" name="Text Box 12"/>
            <p:cNvSpPr txBox="1">
              <a:spLocks noChangeArrowheads="1"/>
            </p:cNvSpPr>
            <p:nvPr/>
          </p:nvSpPr>
          <p:spPr bwMode="auto">
            <a:xfrm rot="-5400000">
              <a:off x="4694" y="2802"/>
              <a:ext cx="1075" cy="288"/>
            </a:xfrm>
            <a:prstGeom prst="rect">
              <a:avLst/>
            </a:prstGeom>
            <a:noFill/>
            <a:ln w="12700">
              <a:noFill/>
              <a:miter lim="800000"/>
              <a:headEnd/>
              <a:tailEnd/>
            </a:ln>
            <a:effectLst/>
          </p:spPr>
          <p:txBody>
            <a:bodyPr wrap="none">
              <a:spAutoFit/>
            </a:bodyPr>
            <a:lstStyle/>
            <a:p>
              <a:pPr algn="l"/>
              <a:r>
                <a:rPr lang="en-US" sz="2400">
                  <a:latin typeface="Times New Roman" charset="0"/>
                </a:rPr>
                <a:t>Framebuffer</a:t>
              </a:r>
            </a:p>
          </p:txBody>
        </p:sp>
        <p:cxnSp>
          <p:nvCxnSpPr>
            <p:cNvPr id="680973" name="AutoShape 13"/>
            <p:cNvCxnSpPr>
              <a:cxnSpLocks noChangeShapeType="1"/>
              <a:stCxn id="680969" idx="3"/>
              <a:endCxn id="680965" idx="1"/>
            </p:cNvCxnSpPr>
            <p:nvPr/>
          </p:nvCxnSpPr>
          <p:spPr bwMode="auto">
            <a:xfrm flipH="1">
              <a:off x="528" y="1637"/>
              <a:ext cx="4330" cy="1310"/>
            </a:xfrm>
            <a:prstGeom prst="bentConnector5">
              <a:avLst>
                <a:gd name="adj1" fmla="val -3324"/>
                <a:gd name="adj2" fmla="val 50000"/>
                <a:gd name="adj3" fmla="val 103324"/>
              </a:avLst>
            </a:prstGeom>
            <a:noFill/>
            <a:ln w="12700">
              <a:solidFill>
                <a:schemeClr val="tx1"/>
              </a:solidFill>
              <a:miter lim="800000"/>
              <a:headEnd/>
              <a:tailEnd type="triangle" w="med" len="med"/>
            </a:ln>
            <a:effectLst/>
          </p:spPr>
        </p:cxnSp>
        <p:cxnSp>
          <p:nvCxnSpPr>
            <p:cNvPr id="680974" name="AutoShape 14"/>
            <p:cNvCxnSpPr>
              <a:cxnSpLocks noChangeShapeType="1"/>
              <a:stCxn id="680971" idx="2"/>
              <a:endCxn id="680968" idx="1"/>
            </p:cNvCxnSpPr>
            <p:nvPr/>
          </p:nvCxnSpPr>
          <p:spPr bwMode="auto">
            <a:xfrm flipV="1">
              <a:off x="864" y="1637"/>
              <a:ext cx="288" cy="2"/>
            </a:xfrm>
            <a:prstGeom prst="straightConnector1">
              <a:avLst/>
            </a:prstGeom>
            <a:noFill/>
            <a:ln w="12700">
              <a:solidFill>
                <a:schemeClr val="tx1"/>
              </a:solidFill>
              <a:round/>
              <a:headEnd/>
              <a:tailEnd type="triangle" w="med" len="med"/>
            </a:ln>
            <a:effectLst/>
          </p:spPr>
        </p:cxnSp>
        <p:cxnSp>
          <p:nvCxnSpPr>
            <p:cNvPr id="680975" name="AutoShape 15"/>
            <p:cNvCxnSpPr>
              <a:cxnSpLocks noChangeShapeType="1"/>
              <a:stCxn id="680968" idx="3"/>
              <a:endCxn id="680970" idx="1"/>
            </p:cNvCxnSpPr>
            <p:nvPr/>
          </p:nvCxnSpPr>
          <p:spPr bwMode="auto">
            <a:xfrm>
              <a:off x="2122" y="1637"/>
              <a:ext cx="398" cy="0"/>
            </a:xfrm>
            <a:prstGeom prst="straightConnector1">
              <a:avLst/>
            </a:prstGeom>
            <a:noFill/>
            <a:ln w="12700">
              <a:solidFill>
                <a:schemeClr val="tx1"/>
              </a:solidFill>
              <a:round/>
              <a:headEnd/>
              <a:tailEnd type="triangle" w="med" len="med"/>
            </a:ln>
            <a:effectLst/>
          </p:spPr>
        </p:cxnSp>
        <p:cxnSp>
          <p:nvCxnSpPr>
            <p:cNvPr id="680976" name="AutoShape 16"/>
            <p:cNvCxnSpPr>
              <a:cxnSpLocks noChangeShapeType="1"/>
              <a:stCxn id="680970" idx="3"/>
              <a:endCxn id="680969" idx="1"/>
            </p:cNvCxnSpPr>
            <p:nvPr/>
          </p:nvCxnSpPr>
          <p:spPr bwMode="auto">
            <a:xfrm>
              <a:off x="3490" y="1637"/>
              <a:ext cx="398" cy="0"/>
            </a:xfrm>
            <a:prstGeom prst="straightConnector1">
              <a:avLst/>
            </a:prstGeom>
            <a:noFill/>
            <a:ln w="12700">
              <a:solidFill>
                <a:schemeClr val="tx1"/>
              </a:solidFill>
              <a:round/>
              <a:headEnd/>
              <a:tailEnd type="triangle" w="med" len="med"/>
            </a:ln>
            <a:effectLst/>
          </p:spPr>
        </p:cxnSp>
        <p:cxnSp>
          <p:nvCxnSpPr>
            <p:cNvPr id="680977" name="AutoShape 17"/>
            <p:cNvCxnSpPr>
              <a:cxnSpLocks noChangeShapeType="1"/>
              <a:stCxn id="680965" idx="3"/>
              <a:endCxn id="680964" idx="1"/>
            </p:cNvCxnSpPr>
            <p:nvPr/>
          </p:nvCxnSpPr>
          <p:spPr bwMode="auto">
            <a:xfrm>
              <a:off x="1498" y="2947"/>
              <a:ext cx="150" cy="0"/>
            </a:xfrm>
            <a:prstGeom prst="straightConnector1">
              <a:avLst/>
            </a:prstGeom>
            <a:noFill/>
            <a:ln w="12700">
              <a:solidFill>
                <a:schemeClr val="tx1"/>
              </a:solidFill>
              <a:round/>
              <a:headEnd/>
              <a:tailEnd type="triangle" w="med" len="med"/>
            </a:ln>
            <a:effectLst/>
          </p:spPr>
        </p:cxnSp>
        <p:cxnSp>
          <p:nvCxnSpPr>
            <p:cNvPr id="680978" name="AutoShape 18"/>
            <p:cNvCxnSpPr>
              <a:cxnSpLocks noChangeShapeType="1"/>
              <a:stCxn id="680964" idx="3"/>
              <a:endCxn id="680966" idx="1"/>
            </p:cNvCxnSpPr>
            <p:nvPr/>
          </p:nvCxnSpPr>
          <p:spPr bwMode="auto">
            <a:xfrm>
              <a:off x="2618" y="2947"/>
              <a:ext cx="150" cy="0"/>
            </a:xfrm>
            <a:prstGeom prst="straightConnector1">
              <a:avLst/>
            </a:prstGeom>
            <a:noFill/>
            <a:ln w="12700">
              <a:solidFill>
                <a:schemeClr val="tx1"/>
              </a:solidFill>
              <a:round/>
              <a:headEnd/>
              <a:tailEnd type="triangle" w="med" len="med"/>
            </a:ln>
            <a:effectLst/>
          </p:spPr>
        </p:cxnSp>
        <p:cxnSp>
          <p:nvCxnSpPr>
            <p:cNvPr id="680979" name="AutoShape 19"/>
            <p:cNvCxnSpPr>
              <a:cxnSpLocks noChangeShapeType="1"/>
              <a:stCxn id="680966" idx="3"/>
              <a:endCxn id="680967" idx="1"/>
            </p:cNvCxnSpPr>
            <p:nvPr/>
          </p:nvCxnSpPr>
          <p:spPr bwMode="auto">
            <a:xfrm>
              <a:off x="3738" y="2947"/>
              <a:ext cx="150" cy="0"/>
            </a:xfrm>
            <a:prstGeom prst="straightConnector1">
              <a:avLst/>
            </a:prstGeom>
            <a:noFill/>
            <a:ln w="12700">
              <a:solidFill>
                <a:schemeClr val="tx1"/>
              </a:solidFill>
              <a:round/>
              <a:headEnd/>
              <a:tailEnd type="triangle" w="med" len="med"/>
            </a:ln>
            <a:effectLst/>
          </p:spPr>
        </p:cxnSp>
        <p:cxnSp>
          <p:nvCxnSpPr>
            <p:cNvPr id="680980" name="AutoShape 20"/>
            <p:cNvCxnSpPr>
              <a:cxnSpLocks noChangeShapeType="1"/>
              <a:stCxn id="680967" idx="3"/>
              <a:endCxn id="680972" idx="0"/>
            </p:cNvCxnSpPr>
            <p:nvPr/>
          </p:nvCxnSpPr>
          <p:spPr bwMode="auto">
            <a:xfrm flipV="1">
              <a:off x="4858" y="2946"/>
              <a:ext cx="230" cy="1"/>
            </a:xfrm>
            <a:prstGeom prst="straightConnector1">
              <a:avLst/>
            </a:prstGeom>
            <a:noFill/>
            <a:ln w="12700">
              <a:solidFill>
                <a:schemeClr val="tx1"/>
              </a:solidFill>
              <a:round/>
              <a:headEnd/>
              <a:tailEnd type="triangle" w="med" len="med"/>
            </a:ln>
            <a:effectLst/>
          </p:spPr>
        </p:cxnSp>
      </p:gr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57F1E6-37BC-47F1-B70B-3BEFBE754C2C}" type="slidenum">
              <a:rPr lang="en-US"/>
              <a:pPr/>
              <a:t>149</a:t>
            </a:fld>
            <a:endParaRPr lang="en-US"/>
          </a:p>
        </p:txBody>
      </p:sp>
      <p:sp>
        <p:nvSpPr>
          <p:cNvPr id="683010" name="Rectangle 2"/>
          <p:cNvSpPr>
            <a:spLocks noGrp="1" noChangeArrowheads="1"/>
          </p:cNvSpPr>
          <p:nvPr>
            <p:ph type="title"/>
          </p:nvPr>
        </p:nvSpPr>
        <p:spPr/>
        <p:txBody>
          <a:bodyPr/>
          <a:lstStyle/>
          <a:p>
            <a:r>
              <a:rPr lang="en-US"/>
              <a:t>Scissor Box</a:t>
            </a:r>
          </a:p>
        </p:txBody>
      </p:sp>
      <p:sp>
        <p:nvSpPr>
          <p:cNvPr id="683011" name="Rectangle 3"/>
          <p:cNvSpPr>
            <a:spLocks noGrp="1" noChangeArrowheads="1"/>
          </p:cNvSpPr>
          <p:nvPr>
            <p:ph type="body" idx="1"/>
          </p:nvPr>
        </p:nvSpPr>
        <p:spPr/>
        <p:txBody>
          <a:bodyPr/>
          <a:lstStyle/>
          <a:p>
            <a:r>
              <a:rPr lang="en-US"/>
              <a:t>Additional Clipping Test</a:t>
            </a:r>
          </a:p>
          <a:p>
            <a:pPr algn="ctr">
              <a:buFontTx/>
              <a:buNone/>
            </a:pPr>
            <a:r>
              <a:rPr lang="en-US"/>
              <a:t>	</a:t>
            </a:r>
            <a:r>
              <a:rPr lang="en-US">
                <a:solidFill>
                  <a:srgbClr val="FFCC00"/>
                </a:solidFill>
                <a:effectLst>
                  <a:outerShdw blurRad="38100" dist="38100" dir="2700000" algn="tl">
                    <a:srgbClr val="FFFFFF"/>
                  </a:outerShdw>
                </a:effectLst>
                <a:latin typeface="Courier New" pitchFamily="49" charset="0"/>
              </a:rPr>
              <a:t>glScissor( </a:t>
            </a:r>
            <a:r>
              <a:rPr lang="en-US" i="1">
                <a:solidFill>
                  <a:srgbClr val="FFCC00"/>
                </a:solidFill>
                <a:effectLst>
                  <a:outerShdw blurRad="38100" dist="38100" dir="2700000" algn="tl">
                    <a:srgbClr val="FFFFFF"/>
                  </a:outerShdw>
                </a:effectLst>
                <a:latin typeface="Courier New" pitchFamily="49" charset="0"/>
              </a:rPr>
              <a:t>x, y, w, h</a:t>
            </a:r>
            <a:r>
              <a:rPr lang="en-US">
                <a:solidFill>
                  <a:srgbClr val="FFCC00"/>
                </a:solidFill>
                <a:effectLst>
                  <a:outerShdw blurRad="38100" dist="38100" dir="2700000" algn="tl">
                    <a:srgbClr val="FFFFFF"/>
                  </a:outerShdw>
                </a:effectLst>
                <a:latin typeface="Courier New" pitchFamily="49" charset="0"/>
              </a:rPr>
              <a:t> )</a:t>
            </a:r>
            <a:endParaRPr lang="en-US" i="1">
              <a:solidFill>
                <a:srgbClr val="FFCC00"/>
              </a:solidFill>
              <a:effectLst>
                <a:outerShdw blurRad="38100" dist="38100" dir="2700000" algn="tl">
                  <a:srgbClr val="FFFFFF"/>
                </a:outerShdw>
              </a:effectLst>
              <a:latin typeface="Courier New" pitchFamily="49" charset="0"/>
            </a:endParaRPr>
          </a:p>
          <a:p>
            <a:pPr lvl="1"/>
            <a:r>
              <a:rPr lang="en-US"/>
              <a:t>any fragments outside of box are clipped</a:t>
            </a:r>
          </a:p>
          <a:p>
            <a:pPr lvl="1"/>
            <a:r>
              <a:rPr lang="en-US"/>
              <a:t>useful for updating a small section of a viewport</a:t>
            </a:r>
          </a:p>
          <a:p>
            <a:pPr lvl="2"/>
            <a:r>
              <a:rPr lang="en-US"/>
              <a:t>affects </a:t>
            </a:r>
            <a:r>
              <a:rPr lang="en-US" b="1">
                <a:latin typeface="Courier New" pitchFamily="49" charset="0"/>
              </a:rPr>
              <a:t>glClear()</a:t>
            </a:r>
            <a:r>
              <a:rPr lang="en-US"/>
              <a:t> operations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FC3189-B130-4D08-881D-35433C3BC175}" type="slidenum">
              <a:rPr lang="en-US"/>
              <a:pPr/>
              <a:t>15</a:t>
            </a:fld>
            <a:endParaRPr lang="en-US"/>
          </a:p>
        </p:txBody>
      </p:sp>
      <p:sp>
        <p:nvSpPr>
          <p:cNvPr id="432130" name="Rectangle 2"/>
          <p:cNvSpPr>
            <a:spLocks noGrp="1" noChangeArrowheads="1"/>
          </p:cNvSpPr>
          <p:nvPr>
            <p:ph type="title"/>
          </p:nvPr>
        </p:nvSpPr>
        <p:spPr/>
        <p:txBody>
          <a:bodyPr/>
          <a:lstStyle/>
          <a:p>
            <a:r>
              <a:rPr lang="en-US"/>
              <a:t>GLUT Callback Functions</a:t>
            </a:r>
          </a:p>
        </p:txBody>
      </p:sp>
      <p:sp>
        <p:nvSpPr>
          <p:cNvPr id="432131" name="Rectangle 3"/>
          <p:cNvSpPr>
            <a:spLocks noGrp="1" noChangeArrowheads="1"/>
          </p:cNvSpPr>
          <p:nvPr>
            <p:ph type="body" idx="1"/>
          </p:nvPr>
        </p:nvSpPr>
        <p:spPr/>
        <p:txBody>
          <a:bodyPr/>
          <a:lstStyle/>
          <a:p>
            <a:r>
              <a:rPr lang="en-US"/>
              <a:t>Routine to call when something happens</a:t>
            </a:r>
          </a:p>
          <a:p>
            <a:pPr lvl="1"/>
            <a:r>
              <a:rPr lang="en-US"/>
              <a:t>window resize or redraw</a:t>
            </a:r>
          </a:p>
          <a:p>
            <a:pPr lvl="1"/>
            <a:r>
              <a:rPr lang="en-US"/>
              <a:t>user input</a:t>
            </a:r>
          </a:p>
          <a:p>
            <a:pPr lvl="1"/>
            <a:r>
              <a:rPr lang="en-US"/>
              <a:t>animation</a:t>
            </a:r>
          </a:p>
          <a:p>
            <a:r>
              <a:rPr lang="en-US"/>
              <a:t>“Register” callbacks with GLUT</a:t>
            </a:r>
            <a:endParaRPr lang="en-US" b="0" i="1">
              <a:latin typeface="Courier New" pitchFamily="49" charset="0"/>
            </a:endParaRPr>
          </a:p>
          <a:p>
            <a:pPr lvl="2">
              <a:buFontTx/>
              <a:buNone/>
            </a:pPr>
            <a:r>
              <a:rPr lang="en-US" b="1">
                <a:latin typeface="Courier New" pitchFamily="49" charset="0"/>
              </a:rPr>
              <a:t>glutDisplayFunc( </a:t>
            </a:r>
            <a:r>
              <a:rPr lang="en-US" b="1" i="1">
                <a:latin typeface="Courier New" pitchFamily="49" charset="0"/>
              </a:rPr>
              <a:t>display</a:t>
            </a:r>
            <a:r>
              <a:rPr lang="en-US" b="1">
                <a:latin typeface="Courier New" pitchFamily="49" charset="0"/>
              </a:rPr>
              <a:t> );</a:t>
            </a:r>
          </a:p>
          <a:p>
            <a:pPr lvl="2">
              <a:buFontTx/>
              <a:buNone/>
            </a:pPr>
            <a:r>
              <a:rPr lang="en-US" b="1">
                <a:latin typeface="Courier New" pitchFamily="49" charset="0"/>
              </a:rPr>
              <a:t>glutIdleFunc( </a:t>
            </a:r>
            <a:r>
              <a:rPr lang="en-US" b="1" i="1">
                <a:latin typeface="Courier New" pitchFamily="49" charset="0"/>
              </a:rPr>
              <a:t>idle</a:t>
            </a:r>
            <a:r>
              <a:rPr lang="en-US" b="1">
                <a:latin typeface="Courier New" pitchFamily="49" charset="0"/>
              </a:rPr>
              <a:t> );</a:t>
            </a:r>
          </a:p>
          <a:p>
            <a:pPr lvl="2">
              <a:buFontTx/>
              <a:buNone/>
            </a:pPr>
            <a:r>
              <a:rPr lang="en-US" b="1">
                <a:latin typeface="Courier New" pitchFamily="49" charset="0"/>
              </a:rPr>
              <a:t>glutKeyboardFunc( </a:t>
            </a:r>
            <a:r>
              <a:rPr lang="en-US" b="1" i="1">
                <a:latin typeface="Courier New" pitchFamily="49" charset="0"/>
              </a:rPr>
              <a:t>keyboard</a:t>
            </a:r>
            <a:r>
              <a:rPr lang="en-US" b="1">
                <a:latin typeface="Courier New" pitchFamily="49" charset="0"/>
              </a:rPr>
              <a:t> );</a:t>
            </a:r>
            <a:endParaRPr lang="en-US"/>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B3FB0E2C-F01A-4C36-8C7A-CD08B849CE5F}" type="slidenum">
              <a:rPr lang="en-US"/>
              <a:pPr/>
              <a:t>150</a:t>
            </a:fld>
            <a:endParaRPr lang="en-US"/>
          </a:p>
        </p:txBody>
      </p:sp>
      <p:sp>
        <p:nvSpPr>
          <p:cNvPr id="685058" name="Rectangle 2"/>
          <p:cNvSpPr>
            <a:spLocks noGrp="1" noChangeArrowheads="1"/>
          </p:cNvSpPr>
          <p:nvPr>
            <p:ph type="title"/>
          </p:nvPr>
        </p:nvSpPr>
        <p:spPr/>
        <p:txBody>
          <a:bodyPr/>
          <a:lstStyle/>
          <a:p>
            <a:r>
              <a:rPr lang="en-US"/>
              <a:t>Alpha Test</a:t>
            </a:r>
          </a:p>
        </p:txBody>
      </p:sp>
      <p:grpSp>
        <p:nvGrpSpPr>
          <p:cNvPr id="685059" name="Group 3"/>
          <p:cNvGrpSpPr>
            <a:grpSpLocks/>
          </p:cNvGrpSpPr>
          <p:nvPr/>
        </p:nvGrpSpPr>
        <p:grpSpPr bwMode="auto">
          <a:xfrm>
            <a:off x="5995988" y="3762375"/>
            <a:ext cx="2270125" cy="2273300"/>
            <a:chOff x="3777" y="2465"/>
            <a:chExt cx="1430" cy="1432"/>
          </a:xfrm>
        </p:grpSpPr>
        <p:grpSp>
          <p:nvGrpSpPr>
            <p:cNvPr id="685060" name="Group 4"/>
            <p:cNvGrpSpPr>
              <a:grpSpLocks/>
            </p:cNvGrpSpPr>
            <p:nvPr/>
          </p:nvGrpSpPr>
          <p:grpSpPr bwMode="auto">
            <a:xfrm>
              <a:off x="3777" y="2467"/>
              <a:ext cx="1430" cy="1430"/>
              <a:chOff x="3777" y="2467"/>
              <a:chExt cx="1430" cy="1430"/>
            </a:xfrm>
          </p:grpSpPr>
          <p:sp>
            <p:nvSpPr>
              <p:cNvPr id="685061" name="Freeform 5"/>
              <p:cNvSpPr>
                <a:spLocks/>
              </p:cNvSpPr>
              <p:nvPr/>
            </p:nvSpPr>
            <p:spPr bwMode="auto">
              <a:xfrm>
                <a:off x="3777" y="2467"/>
                <a:ext cx="1430" cy="1430"/>
              </a:xfrm>
              <a:custGeom>
                <a:avLst/>
                <a:gdLst/>
                <a:ahLst/>
                <a:cxnLst>
                  <a:cxn ang="0">
                    <a:pos x="0" y="768"/>
                  </a:cxn>
                  <a:cxn ang="0">
                    <a:pos x="768" y="0"/>
                  </a:cxn>
                  <a:cxn ang="0">
                    <a:pos x="768" y="768"/>
                  </a:cxn>
                  <a:cxn ang="0">
                    <a:pos x="0" y="768"/>
                  </a:cxn>
                </a:cxnLst>
                <a:rect l="0" t="0" r="r" b="b"/>
                <a:pathLst>
                  <a:path w="768" h="768">
                    <a:moveTo>
                      <a:pt x="0" y="768"/>
                    </a:moveTo>
                    <a:lnTo>
                      <a:pt x="768" y="0"/>
                    </a:lnTo>
                    <a:lnTo>
                      <a:pt x="768" y="768"/>
                    </a:lnTo>
                    <a:lnTo>
                      <a:pt x="0" y="768"/>
                    </a:lnTo>
                    <a:close/>
                  </a:path>
                </a:pathLst>
              </a:custGeom>
              <a:solidFill>
                <a:schemeClr val="tx1"/>
              </a:solidFill>
              <a:ln w="12700" cap="flat" cmpd="sng">
                <a:noFill/>
                <a:prstDash val="solid"/>
                <a:round/>
                <a:headEnd/>
                <a:tailEnd/>
              </a:ln>
              <a:effectLst/>
            </p:spPr>
            <p:txBody>
              <a:bodyPr wrap="none" anchor="ctr"/>
              <a:lstStyle/>
              <a:p>
                <a:endParaRPr lang="en-US"/>
              </a:p>
            </p:txBody>
          </p:sp>
          <p:sp>
            <p:nvSpPr>
              <p:cNvPr id="685062" name="Freeform 6"/>
              <p:cNvSpPr>
                <a:spLocks/>
              </p:cNvSpPr>
              <p:nvPr/>
            </p:nvSpPr>
            <p:spPr bwMode="auto">
              <a:xfrm flipH="1" flipV="1">
                <a:off x="3777" y="2467"/>
                <a:ext cx="1430" cy="1430"/>
              </a:xfrm>
              <a:custGeom>
                <a:avLst/>
                <a:gdLst/>
                <a:ahLst/>
                <a:cxnLst>
                  <a:cxn ang="0">
                    <a:pos x="0" y="768"/>
                  </a:cxn>
                  <a:cxn ang="0">
                    <a:pos x="768" y="0"/>
                  </a:cxn>
                  <a:cxn ang="0">
                    <a:pos x="768" y="768"/>
                  </a:cxn>
                  <a:cxn ang="0">
                    <a:pos x="0" y="768"/>
                  </a:cxn>
                </a:cxnLst>
                <a:rect l="0" t="0" r="r" b="b"/>
                <a:pathLst>
                  <a:path w="768" h="768">
                    <a:moveTo>
                      <a:pt x="0" y="768"/>
                    </a:moveTo>
                    <a:lnTo>
                      <a:pt x="768" y="0"/>
                    </a:lnTo>
                    <a:lnTo>
                      <a:pt x="768" y="768"/>
                    </a:lnTo>
                    <a:lnTo>
                      <a:pt x="0" y="768"/>
                    </a:lnTo>
                    <a:close/>
                  </a:path>
                </a:pathLst>
              </a:custGeom>
              <a:solidFill>
                <a:srgbClr val="B2B2B2"/>
              </a:solidFill>
              <a:ln w="12700" cap="flat" cmpd="sng">
                <a:noFill/>
                <a:prstDash val="solid"/>
                <a:round/>
                <a:headEnd/>
                <a:tailEnd/>
              </a:ln>
              <a:effectLst/>
            </p:spPr>
            <p:txBody>
              <a:bodyPr wrap="none" anchor="ctr"/>
              <a:lstStyle/>
              <a:p>
                <a:endParaRPr lang="en-US"/>
              </a:p>
            </p:txBody>
          </p:sp>
        </p:grpSp>
        <p:pic>
          <p:nvPicPr>
            <p:cNvPr id="685063" name="Picture 7" descr="T:\tree1.png"/>
            <p:cNvPicPr>
              <a:picLocks noChangeAspect="1" noChangeArrowheads="1"/>
            </p:cNvPicPr>
            <p:nvPr/>
          </p:nvPicPr>
          <p:blipFill>
            <a:blip r:embed="rId3"/>
            <a:srcRect/>
            <a:stretch>
              <a:fillRect/>
            </a:stretch>
          </p:blipFill>
          <p:spPr bwMode="auto">
            <a:xfrm>
              <a:off x="3777" y="2465"/>
              <a:ext cx="1430" cy="1430"/>
            </a:xfrm>
            <a:prstGeom prst="rect">
              <a:avLst/>
            </a:prstGeom>
            <a:noFill/>
          </p:spPr>
        </p:pic>
      </p:grpSp>
      <p:sp>
        <p:nvSpPr>
          <p:cNvPr id="685064" name="Rectangle 8"/>
          <p:cNvSpPr>
            <a:spLocks noGrp="1" noChangeArrowheads="1"/>
          </p:cNvSpPr>
          <p:nvPr>
            <p:ph type="body" idx="1"/>
          </p:nvPr>
        </p:nvSpPr>
        <p:spPr/>
        <p:txBody>
          <a:bodyPr/>
          <a:lstStyle/>
          <a:p>
            <a:r>
              <a:rPr lang="en-US"/>
              <a:t>Reject pixels based on their alpha value</a:t>
            </a:r>
          </a:p>
          <a:p>
            <a:pPr algn="ctr">
              <a:buFontTx/>
              <a:buNone/>
            </a:pPr>
            <a:r>
              <a:rPr lang="en-US">
                <a:solidFill>
                  <a:srgbClr val="FFCC00"/>
                </a:solidFill>
                <a:effectLst>
                  <a:outerShdw blurRad="38100" dist="38100" dir="2700000" algn="tl">
                    <a:srgbClr val="FFFFFF"/>
                  </a:outerShdw>
                </a:effectLst>
                <a:latin typeface="Courier New" pitchFamily="49" charset="0"/>
              </a:rPr>
              <a:t>glAlphaFunc( </a:t>
            </a:r>
            <a:r>
              <a:rPr lang="en-US" i="1">
                <a:solidFill>
                  <a:srgbClr val="FFCC00"/>
                </a:solidFill>
                <a:effectLst>
                  <a:outerShdw blurRad="38100" dist="38100" dir="2700000" algn="tl">
                    <a:srgbClr val="FFFFFF"/>
                  </a:outerShdw>
                </a:effectLst>
                <a:latin typeface="Courier New" pitchFamily="49" charset="0"/>
              </a:rPr>
              <a:t>func, value</a:t>
            </a:r>
            <a:r>
              <a:rPr lang="en-US">
                <a:solidFill>
                  <a:srgbClr val="FFCC00"/>
                </a:solidFill>
                <a:effectLst>
                  <a:outerShdw blurRad="38100" dist="38100" dir="2700000" algn="tl">
                    <a:srgbClr val="FFFFFF"/>
                  </a:outerShdw>
                </a:effectLst>
                <a:latin typeface="Courier New" pitchFamily="49" charset="0"/>
              </a:rPr>
              <a:t> )</a:t>
            </a:r>
            <a:endParaRPr lang="en-US" b="0">
              <a:solidFill>
                <a:srgbClr val="FFCC00"/>
              </a:solidFill>
              <a:effectLst>
                <a:outerShdw blurRad="38100" dist="38100" dir="2700000" algn="tl">
                  <a:srgbClr val="FFFFFF"/>
                </a:outerShdw>
              </a:effectLst>
              <a:latin typeface="Courier New" pitchFamily="49" charset="0"/>
            </a:endParaRPr>
          </a:p>
          <a:p>
            <a:pPr algn="ctr">
              <a:buFontTx/>
              <a:buNone/>
            </a:pPr>
            <a:r>
              <a:rPr lang="en-US">
                <a:solidFill>
                  <a:srgbClr val="FFCC00"/>
                </a:solidFill>
                <a:effectLst>
                  <a:outerShdw blurRad="38100" dist="38100" dir="2700000" algn="tl">
                    <a:srgbClr val="FFFFFF"/>
                  </a:outerShdw>
                </a:effectLst>
                <a:latin typeface="Courier New" pitchFamily="49" charset="0"/>
              </a:rPr>
              <a:t>glEnable( </a:t>
            </a:r>
            <a:r>
              <a:rPr lang="en-US" i="1">
                <a:solidFill>
                  <a:srgbClr val="FFCC00"/>
                </a:solidFill>
                <a:effectLst>
                  <a:outerShdw blurRad="38100" dist="38100" dir="2700000" algn="tl">
                    <a:srgbClr val="FFFFFF"/>
                  </a:outerShdw>
                </a:effectLst>
                <a:latin typeface="Courier New" pitchFamily="49" charset="0"/>
              </a:rPr>
              <a:t>GL_ALPHA_TEST</a:t>
            </a:r>
            <a:r>
              <a:rPr lang="en-US">
                <a:solidFill>
                  <a:srgbClr val="FFCC00"/>
                </a:solidFill>
                <a:effectLst>
                  <a:outerShdw blurRad="38100" dist="38100" dir="2700000" algn="tl">
                    <a:srgbClr val="FFFFFF"/>
                  </a:outerShdw>
                </a:effectLst>
                <a:latin typeface="Courier New" pitchFamily="49" charset="0"/>
              </a:rPr>
              <a:t> )</a:t>
            </a:r>
            <a:endParaRPr lang="en-US" b="0" i="1"/>
          </a:p>
          <a:p>
            <a:pPr lvl="1"/>
            <a:r>
              <a:rPr lang="en-US"/>
              <a:t>use alpha as a mask in textures</a:t>
            </a:r>
          </a:p>
        </p:txBody>
      </p:sp>
      <p:grpSp>
        <p:nvGrpSpPr>
          <p:cNvPr id="685089" name="Group 33"/>
          <p:cNvGrpSpPr>
            <a:grpSpLocks/>
          </p:cNvGrpSpPr>
          <p:nvPr/>
        </p:nvGrpSpPr>
        <p:grpSpPr bwMode="auto">
          <a:xfrm>
            <a:off x="3932238" y="501650"/>
            <a:ext cx="3825875" cy="1106488"/>
            <a:chOff x="2477" y="316"/>
            <a:chExt cx="2410" cy="697"/>
          </a:xfrm>
        </p:grpSpPr>
        <p:sp>
          <p:nvSpPr>
            <p:cNvPr id="685066" name="Text Box 10"/>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685067" name="Text Box 11"/>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685068" name="Text Box 12"/>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685069" name="Text Box 13"/>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685070" name="Text Box 14"/>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685071" name="Text Box 15"/>
            <p:cNvSpPr txBox="1">
              <a:spLocks noChangeArrowheads="1"/>
            </p:cNvSpPr>
            <p:nvPr/>
          </p:nvSpPr>
          <p:spPr bwMode="auto">
            <a:xfrm>
              <a:off x="4264" y="597"/>
              <a:ext cx="295"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685072" name="Text Box 16"/>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685073" name="Text Box 17"/>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685074" name="Text Box 18"/>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685075" name="AutoShape 19"/>
            <p:cNvCxnSpPr>
              <a:cxnSpLocks noChangeShapeType="1"/>
              <a:stCxn id="685066" idx="3"/>
              <a:endCxn id="685067"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685076" name="AutoShape 20"/>
            <p:cNvCxnSpPr>
              <a:cxnSpLocks noChangeShapeType="1"/>
              <a:stCxn id="685066" idx="3"/>
              <a:endCxn id="685068"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685077" name="AutoShape 21"/>
            <p:cNvCxnSpPr>
              <a:cxnSpLocks noChangeShapeType="1"/>
              <a:stCxn id="685066" idx="3"/>
              <a:endCxn id="685073"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685078" name="AutoShape 22"/>
            <p:cNvCxnSpPr>
              <a:cxnSpLocks noChangeShapeType="1"/>
              <a:stCxn id="685066" idx="0"/>
              <a:endCxn id="685069"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685079" name="AutoShape 23"/>
            <p:cNvCxnSpPr>
              <a:cxnSpLocks noChangeShapeType="1"/>
              <a:stCxn id="685067" idx="0"/>
              <a:endCxn id="685068"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685080" name="AutoShape 24"/>
            <p:cNvCxnSpPr>
              <a:cxnSpLocks noChangeShapeType="1"/>
              <a:stCxn id="685067" idx="2"/>
              <a:endCxn id="685073"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685081" name="AutoShape 25"/>
            <p:cNvCxnSpPr>
              <a:cxnSpLocks noChangeShapeType="1"/>
              <a:stCxn id="685068" idx="3"/>
              <a:endCxn id="685069"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685082" name="AutoShape 26"/>
            <p:cNvCxnSpPr>
              <a:cxnSpLocks noChangeShapeType="1"/>
              <a:stCxn id="685073" idx="3"/>
              <a:endCxn id="685074"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685083" name="AutoShape 27"/>
            <p:cNvCxnSpPr>
              <a:cxnSpLocks noChangeShapeType="1"/>
              <a:stCxn id="685073" idx="3"/>
              <a:endCxn id="685070"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685084" name="AutoShape 28"/>
            <p:cNvCxnSpPr>
              <a:cxnSpLocks noChangeShapeType="1"/>
              <a:stCxn id="685071" idx="3"/>
              <a:endCxn id="685072"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685085" name="AutoShape 29"/>
            <p:cNvCxnSpPr>
              <a:cxnSpLocks noChangeShapeType="1"/>
              <a:stCxn id="685070" idx="3"/>
              <a:endCxn id="685071"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685086" name="AutoShape 30"/>
            <p:cNvCxnSpPr>
              <a:cxnSpLocks noChangeShapeType="1"/>
              <a:stCxn id="685074" idx="3"/>
              <a:endCxn id="685070"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685087" name="AutoShape 31"/>
            <p:cNvCxnSpPr>
              <a:cxnSpLocks noChangeShapeType="1"/>
              <a:stCxn id="685069" idx="3"/>
              <a:endCxn id="685070"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685088" name="AutoShape 32"/>
            <p:cNvCxnSpPr>
              <a:cxnSpLocks noChangeShapeType="1"/>
              <a:stCxn id="685072" idx="2"/>
              <a:endCxn id="685073"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0"/>
          </p:nvPr>
        </p:nvSpPr>
        <p:spPr/>
        <p:txBody>
          <a:bodyPr/>
          <a:lstStyle/>
          <a:p>
            <a:fld id="{24D4F084-B42F-4253-9417-97BC39CC04DD}" type="slidenum">
              <a:rPr lang="en-US"/>
              <a:pPr/>
              <a:t>151</a:t>
            </a:fld>
            <a:endParaRPr lang="en-US"/>
          </a:p>
        </p:txBody>
      </p:sp>
      <p:sp>
        <p:nvSpPr>
          <p:cNvPr id="687106" name="Rectangle 2"/>
          <p:cNvSpPr>
            <a:spLocks noGrp="1" noChangeArrowheads="1"/>
          </p:cNvSpPr>
          <p:nvPr>
            <p:ph type="title"/>
          </p:nvPr>
        </p:nvSpPr>
        <p:spPr/>
        <p:txBody>
          <a:bodyPr/>
          <a:lstStyle/>
          <a:p>
            <a:r>
              <a:rPr lang="en-US"/>
              <a:t>Stencil Buffer</a:t>
            </a:r>
          </a:p>
        </p:txBody>
      </p:sp>
      <p:sp>
        <p:nvSpPr>
          <p:cNvPr id="687107" name="Rectangle 3"/>
          <p:cNvSpPr>
            <a:spLocks noGrp="1" noChangeArrowheads="1"/>
          </p:cNvSpPr>
          <p:nvPr>
            <p:ph type="body" idx="1"/>
          </p:nvPr>
        </p:nvSpPr>
        <p:spPr/>
        <p:txBody>
          <a:bodyPr/>
          <a:lstStyle/>
          <a:p>
            <a:r>
              <a:rPr lang="en-US"/>
              <a:t>Used to control drawing based on values in the stencil buffer</a:t>
            </a:r>
          </a:p>
          <a:p>
            <a:pPr lvl="1"/>
            <a:r>
              <a:rPr lang="en-US"/>
              <a:t>Fragments that fail the stencil test are not drawn</a:t>
            </a:r>
          </a:p>
          <a:p>
            <a:pPr lvl="1"/>
            <a:r>
              <a:rPr lang="en-US"/>
              <a:t>Example: create a mask in stencil buffer and draw only objects not in mask area</a:t>
            </a:r>
          </a:p>
        </p:txBody>
      </p:sp>
      <p:sp>
        <p:nvSpPr>
          <p:cNvPr id="687108" name="Rectangle 4"/>
          <p:cNvSpPr>
            <a:spLocks noChangeArrowheads="1"/>
          </p:cNvSpPr>
          <p:nvPr/>
        </p:nvSpPr>
        <p:spPr bwMode="auto">
          <a:xfrm>
            <a:off x="2743200" y="4800600"/>
            <a:ext cx="2743200" cy="1447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687109" name="Oval 5"/>
          <p:cNvSpPr>
            <a:spLocks noChangeArrowheads="1"/>
          </p:cNvSpPr>
          <p:nvPr/>
        </p:nvSpPr>
        <p:spPr bwMode="auto">
          <a:xfrm>
            <a:off x="3505200" y="5181600"/>
            <a:ext cx="1219200" cy="685800"/>
          </a:xfrm>
          <a:prstGeom prst="ellipse">
            <a:avLst/>
          </a:prstGeom>
          <a:blipFill dpi="0" rotWithShape="0">
            <a:blip r:embed="rId3"/>
            <a:srcRect/>
            <a:tile tx="0" ty="0" sx="100000" sy="100000" flip="none" algn="tl"/>
          </a:blipFill>
          <a:ln w="12700">
            <a:solidFill>
              <a:schemeClr val="tx1"/>
            </a:solidFill>
            <a:round/>
            <a:headEnd type="none" w="sm" len="sm"/>
            <a:tailEnd type="none" w="sm" len="sm"/>
          </a:ln>
          <a:effectLst/>
        </p:spPr>
        <p:txBody>
          <a:bodyPr wrap="none" anchor="ctr"/>
          <a:lstStyle/>
          <a:p>
            <a:endParaRPr lang="en-US"/>
          </a:p>
        </p:txBody>
      </p:sp>
      <p:sp useBgFill="1">
        <p:nvSpPr>
          <p:cNvPr id="687110" name="AutoShape 6"/>
          <p:cNvSpPr>
            <a:spLocks noChangeArrowheads="1"/>
          </p:cNvSpPr>
          <p:nvPr/>
        </p:nvSpPr>
        <p:spPr bwMode="auto">
          <a:xfrm>
            <a:off x="3733800" y="5410200"/>
            <a:ext cx="304800" cy="304800"/>
          </a:xfrm>
          <a:prstGeom prst="cube">
            <a:avLst>
              <a:gd name="adj" fmla="val 25000"/>
            </a:avLst>
          </a:prstGeom>
          <a:ln w="12700">
            <a:solidFill>
              <a:schemeClr val="tx1"/>
            </a:solidFill>
            <a:miter lim="800000"/>
            <a:headEnd type="none" w="sm" len="sm"/>
            <a:tailEnd type="none" w="sm" len="sm"/>
          </a:ln>
          <a:effectLst/>
        </p:spPr>
        <p:txBody>
          <a:bodyPr wrap="none" anchor="ctr"/>
          <a:lstStyle/>
          <a:p>
            <a:endParaRPr lang="en-US"/>
          </a:p>
        </p:txBody>
      </p:sp>
      <p:grpSp>
        <p:nvGrpSpPr>
          <p:cNvPr id="687135" name="Group 31"/>
          <p:cNvGrpSpPr>
            <a:grpSpLocks/>
          </p:cNvGrpSpPr>
          <p:nvPr/>
        </p:nvGrpSpPr>
        <p:grpSpPr bwMode="auto">
          <a:xfrm>
            <a:off x="3932238" y="501650"/>
            <a:ext cx="3825875" cy="1106488"/>
            <a:chOff x="2477" y="316"/>
            <a:chExt cx="2410" cy="697"/>
          </a:xfrm>
        </p:grpSpPr>
        <p:sp>
          <p:nvSpPr>
            <p:cNvPr id="687112" name="Text Box 8"/>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687113" name="Text Box 9"/>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687114" name="Text Box 10"/>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687115" name="Text Box 11"/>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687116" name="Text Box 12"/>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687117" name="Text Box 13"/>
            <p:cNvSpPr txBox="1">
              <a:spLocks noChangeArrowheads="1"/>
            </p:cNvSpPr>
            <p:nvPr/>
          </p:nvSpPr>
          <p:spPr bwMode="auto">
            <a:xfrm>
              <a:off x="4264" y="597"/>
              <a:ext cx="295"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687118" name="Text Box 14"/>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687119" name="Text Box 15"/>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687120" name="Text Box 16"/>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687121" name="AutoShape 17"/>
            <p:cNvCxnSpPr>
              <a:cxnSpLocks noChangeShapeType="1"/>
              <a:stCxn id="687112" idx="3"/>
              <a:endCxn id="687113"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687122" name="AutoShape 18"/>
            <p:cNvCxnSpPr>
              <a:cxnSpLocks noChangeShapeType="1"/>
              <a:stCxn id="687112" idx="3"/>
              <a:endCxn id="687114"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687123" name="AutoShape 19"/>
            <p:cNvCxnSpPr>
              <a:cxnSpLocks noChangeShapeType="1"/>
              <a:stCxn id="687112" idx="3"/>
              <a:endCxn id="687119"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687124" name="AutoShape 20"/>
            <p:cNvCxnSpPr>
              <a:cxnSpLocks noChangeShapeType="1"/>
              <a:stCxn id="687112" idx="0"/>
              <a:endCxn id="687115"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687125" name="AutoShape 21"/>
            <p:cNvCxnSpPr>
              <a:cxnSpLocks noChangeShapeType="1"/>
              <a:stCxn id="687113" idx="0"/>
              <a:endCxn id="687114"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687126" name="AutoShape 22"/>
            <p:cNvCxnSpPr>
              <a:cxnSpLocks noChangeShapeType="1"/>
              <a:stCxn id="687113" idx="2"/>
              <a:endCxn id="687119"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687127" name="AutoShape 23"/>
            <p:cNvCxnSpPr>
              <a:cxnSpLocks noChangeShapeType="1"/>
              <a:stCxn id="687114" idx="3"/>
              <a:endCxn id="687115"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687128" name="AutoShape 24"/>
            <p:cNvCxnSpPr>
              <a:cxnSpLocks noChangeShapeType="1"/>
              <a:stCxn id="687119" idx="3"/>
              <a:endCxn id="687120"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687129" name="AutoShape 25"/>
            <p:cNvCxnSpPr>
              <a:cxnSpLocks noChangeShapeType="1"/>
              <a:stCxn id="687119" idx="3"/>
              <a:endCxn id="687116"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687130" name="AutoShape 26"/>
            <p:cNvCxnSpPr>
              <a:cxnSpLocks noChangeShapeType="1"/>
              <a:stCxn id="687117" idx="3"/>
              <a:endCxn id="687118"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687131" name="AutoShape 27"/>
            <p:cNvCxnSpPr>
              <a:cxnSpLocks noChangeShapeType="1"/>
              <a:stCxn id="687116" idx="3"/>
              <a:endCxn id="687117"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687132" name="AutoShape 28"/>
            <p:cNvCxnSpPr>
              <a:cxnSpLocks noChangeShapeType="1"/>
              <a:stCxn id="687120" idx="3"/>
              <a:endCxn id="687116"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687133" name="AutoShape 29"/>
            <p:cNvCxnSpPr>
              <a:cxnSpLocks noChangeShapeType="1"/>
              <a:stCxn id="687115" idx="3"/>
              <a:endCxn id="687116"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687134" name="AutoShape 30"/>
            <p:cNvCxnSpPr>
              <a:cxnSpLocks noChangeShapeType="1"/>
              <a:stCxn id="687118" idx="2"/>
              <a:endCxn id="687119"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2ECE5BE-2B1C-49CF-BC24-EC22D12E90C8}" type="slidenum">
              <a:rPr lang="en-US"/>
              <a:pPr/>
              <a:t>152</a:t>
            </a:fld>
            <a:endParaRPr lang="en-US"/>
          </a:p>
        </p:txBody>
      </p:sp>
      <p:sp>
        <p:nvSpPr>
          <p:cNvPr id="689154" name="Rectangle 2"/>
          <p:cNvSpPr>
            <a:spLocks noGrp="1" noChangeArrowheads="1"/>
          </p:cNvSpPr>
          <p:nvPr>
            <p:ph type="title"/>
          </p:nvPr>
        </p:nvSpPr>
        <p:spPr/>
        <p:txBody>
          <a:bodyPr/>
          <a:lstStyle/>
          <a:p>
            <a:r>
              <a:rPr lang="en-US"/>
              <a:t>Controlling Stencil Buffer</a:t>
            </a:r>
          </a:p>
        </p:txBody>
      </p:sp>
      <p:sp>
        <p:nvSpPr>
          <p:cNvPr id="689155" name="Rectangle 3"/>
          <p:cNvSpPr>
            <a:spLocks noGrp="1" noChangeArrowheads="1"/>
          </p:cNvSpPr>
          <p:nvPr>
            <p:ph type="body" idx="1"/>
          </p:nvPr>
        </p:nvSpPr>
        <p:spPr>
          <a:ln/>
        </p:spPr>
        <p:txBody>
          <a:bodyPr/>
          <a:lstStyle/>
          <a:p>
            <a:pPr algn="ctr">
              <a:lnSpc>
                <a:spcPct val="95000"/>
              </a:lnSpc>
              <a:buFontTx/>
              <a:buNone/>
            </a:pPr>
            <a:r>
              <a:rPr lang="en-US">
                <a:solidFill>
                  <a:srgbClr val="FFCC00"/>
                </a:solidFill>
                <a:effectLst>
                  <a:outerShdw blurRad="38100" dist="38100" dir="2700000" algn="tl">
                    <a:srgbClr val="FFFFFF"/>
                  </a:outerShdw>
                </a:effectLst>
                <a:latin typeface="Courier New" pitchFamily="49" charset="0"/>
              </a:rPr>
              <a:t>glStencilFunc( </a:t>
            </a:r>
            <a:r>
              <a:rPr lang="en-US" i="1">
                <a:solidFill>
                  <a:srgbClr val="FFCC00"/>
                </a:solidFill>
                <a:effectLst>
                  <a:outerShdw blurRad="38100" dist="38100" dir="2700000" algn="tl">
                    <a:srgbClr val="FFFFFF"/>
                  </a:outerShdw>
                </a:effectLst>
                <a:latin typeface="Courier New" pitchFamily="49" charset="0"/>
              </a:rPr>
              <a:t>func, ref, mask</a:t>
            </a:r>
            <a:r>
              <a:rPr lang="en-US">
                <a:solidFill>
                  <a:srgbClr val="FFCC00"/>
                </a:solidFill>
                <a:effectLst>
                  <a:outerShdw blurRad="38100" dist="38100" dir="2700000" algn="tl">
                    <a:srgbClr val="FFFFFF"/>
                  </a:outerShdw>
                </a:effectLst>
                <a:latin typeface="Courier New" pitchFamily="49" charset="0"/>
              </a:rPr>
              <a:t> )</a:t>
            </a:r>
            <a:endParaRPr lang="en-US">
              <a:latin typeface="Courier New" pitchFamily="49" charset="0"/>
            </a:endParaRPr>
          </a:p>
          <a:p>
            <a:pPr lvl="1">
              <a:lnSpc>
                <a:spcPct val="95000"/>
              </a:lnSpc>
            </a:pPr>
            <a:r>
              <a:rPr lang="en-US"/>
              <a:t>compare value in buffer with </a:t>
            </a:r>
            <a:r>
              <a:rPr lang="en-US" b="1">
                <a:solidFill>
                  <a:srgbClr val="FEBC5C"/>
                </a:solidFill>
                <a:latin typeface="Courier New" pitchFamily="49" charset="0"/>
              </a:rPr>
              <a:t>ref</a:t>
            </a:r>
            <a:r>
              <a:rPr lang="en-US"/>
              <a:t> using </a:t>
            </a:r>
            <a:r>
              <a:rPr lang="en-US" b="1">
                <a:solidFill>
                  <a:srgbClr val="FEBC5C"/>
                </a:solidFill>
                <a:latin typeface="Courier New" pitchFamily="49" charset="0"/>
              </a:rPr>
              <a:t>func</a:t>
            </a:r>
            <a:endParaRPr lang="en-US"/>
          </a:p>
          <a:p>
            <a:pPr lvl="1">
              <a:lnSpc>
                <a:spcPct val="95000"/>
              </a:lnSpc>
            </a:pPr>
            <a:r>
              <a:rPr lang="en-US"/>
              <a:t>only applied for bits in</a:t>
            </a:r>
            <a:r>
              <a:rPr lang="en-US">
                <a:solidFill>
                  <a:srgbClr val="FEBC5C"/>
                </a:solidFill>
              </a:rPr>
              <a:t> </a:t>
            </a:r>
            <a:r>
              <a:rPr lang="en-US" b="1">
                <a:solidFill>
                  <a:srgbClr val="FEBC5C"/>
                </a:solidFill>
                <a:latin typeface="Courier New" pitchFamily="49" charset="0"/>
              </a:rPr>
              <a:t>mask</a:t>
            </a:r>
            <a:r>
              <a:rPr lang="en-US"/>
              <a:t> which are 1</a:t>
            </a:r>
          </a:p>
          <a:p>
            <a:pPr lvl="1">
              <a:lnSpc>
                <a:spcPct val="95000"/>
              </a:lnSpc>
            </a:pPr>
            <a:r>
              <a:rPr lang="en-US" b="1">
                <a:solidFill>
                  <a:srgbClr val="FEBC5C"/>
                </a:solidFill>
                <a:latin typeface="Courier New" pitchFamily="49" charset="0"/>
              </a:rPr>
              <a:t>func</a:t>
            </a:r>
            <a:r>
              <a:rPr lang="en-US"/>
              <a:t> is one of standard comparison functions</a:t>
            </a:r>
            <a:endParaRPr lang="en-US">
              <a:latin typeface="Courier New" pitchFamily="49" charset="0"/>
            </a:endParaRPr>
          </a:p>
          <a:p>
            <a:pPr algn="ctr">
              <a:lnSpc>
                <a:spcPct val="95000"/>
              </a:lnSpc>
              <a:buFontTx/>
              <a:buNone/>
            </a:pPr>
            <a:r>
              <a:rPr lang="en-US">
                <a:solidFill>
                  <a:srgbClr val="FFCC00"/>
                </a:solidFill>
                <a:effectLst>
                  <a:outerShdw blurRad="38100" dist="38100" dir="2700000" algn="tl">
                    <a:srgbClr val="FFFFFF"/>
                  </a:outerShdw>
                </a:effectLst>
                <a:latin typeface="Courier New" pitchFamily="49" charset="0"/>
              </a:rPr>
              <a:t>glStencilOp( </a:t>
            </a:r>
            <a:r>
              <a:rPr lang="en-US" i="1">
                <a:solidFill>
                  <a:srgbClr val="FFCC00"/>
                </a:solidFill>
                <a:effectLst>
                  <a:outerShdw blurRad="38100" dist="38100" dir="2700000" algn="tl">
                    <a:srgbClr val="FFFFFF"/>
                  </a:outerShdw>
                </a:effectLst>
                <a:latin typeface="Courier New" pitchFamily="49" charset="0"/>
              </a:rPr>
              <a:t>fail, zfail, zpass</a:t>
            </a:r>
            <a:r>
              <a:rPr lang="en-US">
                <a:solidFill>
                  <a:srgbClr val="FFCC00"/>
                </a:solidFill>
                <a:effectLst>
                  <a:outerShdw blurRad="38100" dist="38100" dir="2700000" algn="tl">
                    <a:srgbClr val="FFFFFF"/>
                  </a:outerShdw>
                </a:effectLst>
                <a:latin typeface="Courier New" pitchFamily="49" charset="0"/>
              </a:rPr>
              <a:t> )</a:t>
            </a:r>
          </a:p>
          <a:p>
            <a:pPr lvl="1">
              <a:lnSpc>
                <a:spcPct val="95000"/>
              </a:lnSpc>
            </a:pPr>
            <a:r>
              <a:rPr lang="en-US"/>
              <a:t>Allows changes in stencil buffer based on passing or failing stencil and depth tests: </a:t>
            </a:r>
            <a:r>
              <a:rPr lang="en-US" b="1">
                <a:latin typeface="Courier New" pitchFamily="49" charset="0"/>
              </a:rPr>
              <a:t>GL_KEEP, GL_INCR</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863EA9B-8524-42F2-9394-31AB680C623D}" type="slidenum">
              <a:rPr lang="en-US"/>
              <a:pPr/>
              <a:t>153</a:t>
            </a:fld>
            <a:endParaRPr lang="en-US"/>
          </a:p>
        </p:txBody>
      </p:sp>
      <p:sp>
        <p:nvSpPr>
          <p:cNvPr id="691202" name="Rectangle 2"/>
          <p:cNvSpPr>
            <a:spLocks noGrp="1" noChangeArrowheads="1"/>
          </p:cNvSpPr>
          <p:nvPr>
            <p:ph type="title"/>
          </p:nvPr>
        </p:nvSpPr>
        <p:spPr/>
        <p:txBody>
          <a:bodyPr/>
          <a:lstStyle/>
          <a:p>
            <a:pPr>
              <a:lnSpc>
                <a:spcPct val="95000"/>
              </a:lnSpc>
            </a:pPr>
            <a:r>
              <a:rPr lang="en-US"/>
              <a:t>Creating a Mask</a:t>
            </a:r>
          </a:p>
        </p:txBody>
      </p:sp>
      <p:sp>
        <p:nvSpPr>
          <p:cNvPr id="691203" name="Rectangle 3"/>
          <p:cNvSpPr>
            <a:spLocks noGrp="1" noChangeArrowheads="1"/>
          </p:cNvSpPr>
          <p:nvPr>
            <p:ph type="body" idx="1"/>
          </p:nvPr>
        </p:nvSpPr>
        <p:spPr/>
        <p:txBody>
          <a:bodyPr/>
          <a:lstStyle/>
          <a:p>
            <a:pPr>
              <a:lnSpc>
                <a:spcPct val="95000"/>
              </a:lnSpc>
              <a:buFontTx/>
              <a:buNone/>
            </a:pPr>
            <a:r>
              <a:rPr lang="en-US" sz="2400">
                <a:latin typeface="Courier New" pitchFamily="49" charset="0"/>
              </a:rPr>
              <a:t>glInitDisplayMode( …|GLUT_STENCIL|… );</a:t>
            </a:r>
          </a:p>
          <a:p>
            <a:pPr>
              <a:lnSpc>
                <a:spcPct val="95000"/>
              </a:lnSpc>
              <a:buFontTx/>
              <a:buNone/>
            </a:pPr>
            <a:r>
              <a:rPr lang="en-US" sz="2400">
                <a:latin typeface="Courier New" pitchFamily="49" charset="0"/>
              </a:rPr>
              <a:t>glEnable( GL_STENCIL_TEST );</a:t>
            </a:r>
          </a:p>
          <a:p>
            <a:pPr>
              <a:lnSpc>
                <a:spcPct val="95000"/>
              </a:lnSpc>
              <a:buFontTx/>
              <a:buNone/>
            </a:pPr>
            <a:r>
              <a:rPr lang="en-US" sz="2400">
                <a:latin typeface="Courier New" pitchFamily="49" charset="0"/>
              </a:rPr>
              <a:t>glClearStencil( 0x1 );</a:t>
            </a:r>
          </a:p>
          <a:p>
            <a:pPr>
              <a:lnSpc>
                <a:spcPct val="95000"/>
              </a:lnSpc>
              <a:buFontTx/>
              <a:buNone/>
            </a:pPr>
            <a:endParaRPr lang="en-US" sz="2400">
              <a:latin typeface="Courier New" pitchFamily="49" charset="0"/>
            </a:endParaRPr>
          </a:p>
          <a:p>
            <a:pPr>
              <a:lnSpc>
                <a:spcPct val="95000"/>
              </a:lnSpc>
              <a:buFontTx/>
              <a:buNone/>
            </a:pPr>
            <a:r>
              <a:rPr lang="en-US" sz="2400">
                <a:latin typeface="Courier New" pitchFamily="49" charset="0"/>
              </a:rPr>
              <a:t>glStencilFunc( GL_ALWAYS, 0x1, 0x1 );</a:t>
            </a:r>
          </a:p>
          <a:p>
            <a:pPr>
              <a:lnSpc>
                <a:spcPct val="95000"/>
              </a:lnSpc>
              <a:buFontTx/>
              <a:buNone/>
            </a:pPr>
            <a:r>
              <a:rPr lang="en-US" sz="2400">
                <a:latin typeface="Courier New" pitchFamily="49" charset="0"/>
              </a:rPr>
              <a:t>glStencilOp( GL_REPLACE, GL_REPLACE, </a:t>
            </a:r>
            <a:br>
              <a:rPr lang="en-US" sz="2400">
                <a:latin typeface="Courier New" pitchFamily="49" charset="0"/>
              </a:rPr>
            </a:br>
            <a:r>
              <a:rPr lang="en-US" sz="2400">
                <a:latin typeface="Courier New" pitchFamily="49" charset="0"/>
              </a:rPr>
              <a:t>             GL_REPLACE );</a:t>
            </a:r>
          </a:p>
          <a:p>
            <a:pPr>
              <a:lnSpc>
                <a:spcPct val="95000"/>
              </a:lnSpc>
            </a:pPr>
            <a:r>
              <a:rPr lang="en-US" sz="2400" i="1"/>
              <a:t>   draw mask</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8DA7323-C38A-43BF-A2A4-DD6AB3630D13}" type="slidenum">
              <a:rPr lang="en-US"/>
              <a:pPr/>
              <a:t>154</a:t>
            </a:fld>
            <a:endParaRPr lang="en-US"/>
          </a:p>
        </p:txBody>
      </p:sp>
      <p:sp>
        <p:nvSpPr>
          <p:cNvPr id="693250" name="Rectangle 2"/>
          <p:cNvSpPr>
            <a:spLocks noGrp="1" noChangeArrowheads="1"/>
          </p:cNvSpPr>
          <p:nvPr>
            <p:ph type="title"/>
          </p:nvPr>
        </p:nvSpPr>
        <p:spPr/>
        <p:txBody>
          <a:bodyPr/>
          <a:lstStyle/>
          <a:p>
            <a:pPr>
              <a:lnSpc>
                <a:spcPct val="95000"/>
              </a:lnSpc>
            </a:pPr>
            <a:r>
              <a:rPr lang="en-US"/>
              <a:t>Using Stencil Mask</a:t>
            </a:r>
          </a:p>
        </p:txBody>
      </p:sp>
      <p:sp>
        <p:nvSpPr>
          <p:cNvPr id="693251" name="Rectangle 3"/>
          <p:cNvSpPr>
            <a:spLocks noGrp="1" noChangeArrowheads="1"/>
          </p:cNvSpPr>
          <p:nvPr>
            <p:ph type="body" idx="1"/>
          </p:nvPr>
        </p:nvSpPr>
        <p:spPr/>
        <p:txBody>
          <a:bodyPr/>
          <a:lstStyle/>
          <a:p>
            <a:pPr algn="ctr">
              <a:buFontTx/>
              <a:buNone/>
            </a:pPr>
            <a:r>
              <a:rPr lang="en-US" sz="2700">
                <a:solidFill>
                  <a:srgbClr val="FFCC00"/>
                </a:solidFill>
                <a:effectLst>
                  <a:outerShdw blurRad="38100" dist="38100" dir="2700000" algn="tl">
                    <a:srgbClr val="FFFFFF"/>
                  </a:outerShdw>
                </a:effectLst>
                <a:latin typeface="Courier New" pitchFamily="49" charset="0"/>
              </a:rPr>
              <a:t>glStencilFunc( </a:t>
            </a:r>
            <a:r>
              <a:rPr lang="en-US" sz="2700" i="1">
                <a:solidFill>
                  <a:srgbClr val="FFCC00"/>
                </a:solidFill>
                <a:effectLst>
                  <a:outerShdw blurRad="38100" dist="38100" dir="2700000" algn="tl">
                    <a:srgbClr val="FFFFFF"/>
                  </a:outerShdw>
                </a:effectLst>
                <a:latin typeface="Courier New" pitchFamily="49" charset="0"/>
              </a:rPr>
              <a:t>GL_EQUAL, 0x1, 0x1</a:t>
            </a:r>
            <a:r>
              <a:rPr lang="en-US" sz="2700">
                <a:solidFill>
                  <a:srgbClr val="FFCC00"/>
                </a:solidFill>
                <a:effectLst>
                  <a:outerShdw blurRad="38100" dist="38100" dir="2700000" algn="tl">
                    <a:srgbClr val="FFFFFF"/>
                  </a:outerShdw>
                </a:effectLst>
                <a:latin typeface="Courier New" pitchFamily="49" charset="0"/>
              </a:rPr>
              <a:t> )</a:t>
            </a:r>
            <a:endParaRPr lang="en-US">
              <a:solidFill>
                <a:srgbClr val="FFCC00"/>
              </a:solidFill>
              <a:effectLst>
                <a:outerShdw blurRad="38100" dist="38100" dir="2700000" algn="tl">
                  <a:srgbClr val="FFFFFF"/>
                </a:outerShdw>
              </a:effectLst>
              <a:latin typeface="Courier New" pitchFamily="49" charset="0"/>
            </a:endParaRPr>
          </a:p>
          <a:p>
            <a:r>
              <a:rPr lang="en-US"/>
              <a:t>   draw objects where stencil = 1</a:t>
            </a:r>
          </a:p>
          <a:p>
            <a:pPr algn="ctr">
              <a:buFontTx/>
              <a:buNone/>
            </a:pPr>
            <a:r>
              <a:rPr lang="en-US" sz="2700" i="1">
                <a:latin typeface="Courier New" pitchFamily="49" charset="0"/>
              </a:rPr>
              <a:t>glStencilFunc( GL_NOT_EQUAL, 0x1, 0x1 );</a:t>
            </a:r>
          </a:p>
          <a:p>
            <a:pPr algn="ctr">
              <a:buFontTx/>
              <a:buNone/>
            </a:pPr>
            <a:r>
              <a:rPr lang="en-US" sz="2700" i="1">
                <a:latin typeface="Courier New" pitchFamily="49" charset="0"/>
              </a:rPr>
              <a:t>glStencilOp( </a:t>
            </a:r>
            <a:r>
              <a:rPr lang="en-US" sz="2500" i="1">
                <a:latin typeface="Courier New" pitchFamily="49" charset="0"/>
              </a:rPr>
              <a:t>GL_KEEP, GL_KEEP, GL_KEEP</a:t>
            </a:r>
            <a:r>
              <a:rPr lang="en-US" sz="2700" i="1">
                <a:latin typeface="Courier New" pitchFamily="49" charset="0"/>
              </a:rPr>
              <a:t> );</a:t>
            </a:r>
            <a:endParaRPr lang="en-US" sz="2700">
              <a:latin typeface="Courier New" pitchFamily="49" charset="0"/>
            </a:endParaRPr>
          </a:p>
          <a:p>
            <a:r>
              <a:rPr lang="en-US"/>
              <a:t>   draw objects where stencil != 1</a:t>
            </a:r>
          </a:p>
          <a:p>
            <a:pPr>
              <a:lnSpc>
                <a:spcPct val="95000"/>
              </a:lnSpc>
            </a:pPr>
            <a:endParaRPr lang="en-US"/>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0533ABD-D593-414D-A702-724FB3A6B19B}" type="slidenum">
              <a:rPr lang="en-US"/>
              <a:pPr/>
              <a:t>155</a:t>
            </a:fld>
            <a:endParaRPr lang="en-US"/>
          </a:p>
        </p:txBody>
      </p:sp>
      <p:sp>
        <p:nvSpPr>
          <p:cNvPr id="695298" name="Rectangle 2"/>
          <p:cNvSpPr>
            <a:spLocks noGrp="1" noChangeArrowheads="1"/>
          </p:cNvSpPr>
          <p:nvPr>
            <p:ph type="title"/>
          </p:nvPr>
        </p:nvSpPr>
        <p:spPr/>
        <p:txBody>
          <a:bodyPr/>
          <a:lstStyle/>
          <a:p>
            <a:r>
              <a:rPr lang="en-US"/>
              <a:t>Dithering</a:t>
            </a:r>
          </a:p>
        </p:txBody>
      </p:sp>
      <p:sp>
        <p:nvSpPr>
          <p:cNvPr id="695299" name="Rectangle 3"/>
          <p:cNvSpPr>
            <a:spLocks noGrp="1" noChangeArrowheads="1"/>
          </p:cNvSpPr>
          <p:nvPr>
            <p:ph type="body" idx="1"/>
          </p:nvPr>
        </p:nvSpPr>
        <p:spPr/>
        <p:txBody>
          <a:bodyPr/>
          <a:lstStyle/>
          <a:p>
            <a:pPr algn="ctr">
              <a:buFontTx/>
              <a:buNone/>
            </a:pPr>
            <a:r>
              <a:rPr lang="en-US" sz="2800">
                <a:solidFill>
                  <a:srgbClr val="FFCC00"/>
                </a:solidFill>
                <a:effectLst>
                  <a:outerShdw blurRad="38100" dist="38100" dir="2700000" algn="tl">
                    <a:srgbClr val="FFFFFF"/>
                  </a:outerShdw>
                </a:effectLst>
                <a:latin typeface="Courier New" pitchFamily="49" charset="0"/>
              </a:rPr>
              <a:t>glEnable( </a:t>
            </a:r>
            <a:r>
              <a:rPr lang="en-US" sz="2800" i="1">
                <a:solidFill>
                  <a:srgbClr val="FFCC00"/>
                </a:solidFill>
                <a:effectLst>
                  <a:outerShdw blurRad="38100" dist="38100" dir="2700000" algn="tl">
                    <a:srgbClr val="FFFFFF"/>
                  </a:outerShdw>
                </a:effectLst>
                <a:latin typeface="Courier New" pitchFamily="49" charset="0"/>
              </a:rPr>
              <a:t>GL_DITHER</a:t>
            </a:r>
            <a:r>
              <a:rPr lang="en-US" sz="2800">
                <a:solidFill>
                  <a:srgbClr val="FFCC00"/>
                </a:solidFill>
                <a:effectLst>
                  <a:outerShdw blurRad="38100" dist="38100" dir="2700000" algn="tl">
                    <a:srgbClr val="FFFFFF"/>
                  </a:outerShdw>
                </a:effectLst>
                <a:latin typeface="Courier New" pitchFamily="49" charset="0"/>
              </a:rPr>
              <a:t> )</a:t>
            </a:r>
            <a:endParaRPr lang="en-US" sz="2800" b="0" i="1">
              <a:latin typeface="Courier New" pitchFamily="49" charset="0"/>
            </a:endParaRPr>
          </a:p>
          <a:p>
            <a:r>
              <a:rPr lang="en-US"/>
              <a:t>Dither colors for better looking results</a:t>
            </a:r>
          </a:p>
          <a:p>
            <a:pPr lvl="1"/>
            <a:r>
              <a:rPr lang="en-US"/>
              <a:t>Used to simulate more available colors</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227EFA-B872-4637-875B-0E10DE529D40}" type="slidenum">
              <a:rPr lang="en-US"/>
              <a:pPr/>
              <a:t>156</a:t>
            </a:fld>
            <a:endParaRPr lang="en-US"/>
          </a:p>
        </p:txBody>
      </p:sp>
      <p:sp>
        <p:nvSpPr>
          <p:cNvPr id="697346" name="Rectangle 2"/>
          <p:cNvSpPr>
            <a:spLocks noGrp="1" noChangeArrowheads="1"/>
          </p:cNvSpPr>
          <p:nvPr>
            <p:ph type="title"/>
          </p:nvPr>
        </p:nvSpPr>
        <p:spPr/>
        <p:txBody>
          <a:bodyPr/>
          <a:lstStyle/>
          <a:p>
            <a:r>
              <a:rPr lang="en-US"/>
              <a:t>Logical Operations on Pixels</a:t>
            </a:r>
          </a:p>
        </p:txBody>
      </p:sp>
      <p:sp>
        <p:nvSpPr>
          <p:cNvPr id="697347" name="Rectangle 3"/>
          <p:cNvSpPr>
            <a:spLocks noGrp="1" noChangeArrowheads="1"/>
          </p:cNvSpPr>
          <p:nvPr>
            <p:ph type="body" idx="1"/>
          </p:nvPr>
        </p:nvSpPr>
        <p:spPr/>
        <p:txBody>
          <a:bodyPr/>
          <a:lstStyle/>
          <a:p>
            <a:r>
              <a:rPr lang="en-US"/>
              <a:t>Combine pixels using bitwise logical operations</a:t>
            </a:r>
          </a:p>
          <a:p>
            <a:pPr algn="ctr">
              <a:buFontTx/>
              <a:buNone/>
            </a:pPr>
            <a:r>
              <a:rPr lang="en-US">
                <a:solidFill>
                  <a:srgbClr val="FFCC00"/>
                </a:solidFill>
                <a:effectLst>
                  <a:outerShdw blurRad="38100" dist="38100" dir="2700000" algn="tl">
                    <a:srgbClr val="FFFFFF"/>
                  </a:outerShdw>
                </a:effectLst>
                <a:latin typeface="Courier New" pitchFamily="49" charset="0"/>
              </a:rPr>
              <a:t>glLogicOp( </a:t>
            </a:r>
            <a:r>
              <a:rPr lang="en-US" i="1">
                <a:solidFill>
                  <a:srgbClr val="FFCC00"/>
                </a:solidFill>
                <a:effectLst>
                  <a:outerShdw blurRad="38100" dist="38100" dir="2700000" algn="tl">
                    <a:srgbClr val="FFFFFF"/>
                  </a:outerShdw>
                </a:effectLst>
                <a:latin typeface="Courier New" pitchFamily="49" charset="0"/>
              </a:rPr>
              <a:t>mode</a:t>
            </a:r>
            <a:r>
              <a:rPr lang="en-US">
                <a:solidFill>
                  <a:srgbClr val="FFCC00"/>
                </a:solidFill>
                <a:effectLst>
                  <a:outerShdw blurRad="38100" dist="38100" dir="2700000" algn="tl">
                    <a:srgbClr val="FFFFFF"/>
                  </a:outerShdw>
                </a:effectLst>
                <a:latin typeface="Courier New" pitchFamily="49" charset="0"/>
              </a:rPr>
              <a:t> )</a:t>
            </a:r>
            <a:endParaRPr lang="en-US" b="0" i="1">
              <a:solidFill>
                <a:srgbClr val="FFCC00"/>
              </a:solidFill>
              <a:effectLst>
                <a:outerShdw blurRad="38100" dist="38100" dir="2700000" algn="tl">
                  <a:srgbClr val="FFFFFF"/>
                </a:outerShdw>
              </a:effectLst>
              <a:latin typeface="Courier New" pitchFamily="49" charset="0"/>
            </a:endParaRPr>
          </a:p>
          <a:p>
            <a:pPr lvl="1"/>
            <a:r>
              <a:rPr lang="en-US"/>
              <a:t>Common modes</a:t>
            </a:r>
          </a:p>
          <a:p>
            <a:pPr lvl="2"/>
            <a:r>
              <a:rPr lang="en-US" b="1">
                <a:solidFill>
                  <a:srgbClr val="FFCC00"/>
                </a:solidFill>
                <a:latin typeface="Courier New" pitchFamily="49" charset="0"/>
              </a:rPr>
              <a:t>GL_XOR</a:t>
            </a:r>
            <a:endParaRPr lang="en-US">
              <a:solidFill>
                <a:srgbClr val="FFCC00"/>
              </a:solidFill>
            </a:endParaRPr>
          </a:p>
          <a:p>
            <a:pPr lvl="2"/>
            <a:r>
              <a:rPr lang="en-US" b="1">
                <a:solidFill>
                  <a:srgbClr val="FFCC00"/>
                </a:solidFill>
                <a:latin typeface="Courier New" pitchFamily="49" charset="0"/>
              </a:rPr>
              <a:t>GL_AND</a:t>
            </a:r>
            <a:endParaRPr lang="en-US">
              <a:solidFill>
                <a:srgbClr val="FFCC00"/>
              </a:solidFill>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956CC0-F527-485B-A419-2D5B966313F2}" type="slidenum">
              <a:rPr lang="en-US"/>
              <a:pPr/>
              <a:t>157</a:t>
            </a:fld>
            <a:endParaRPr lang="en-US"/>
          </a:p>
        </p:txBody>
      </p:sp>
      <p:sp>
        <p:nvSpPr>
          <p:cNvPr id="699394" name="Rectangle 2"/>
          <p:cNvSpPr>
            <a:spLocks noGrp="1" noChangeArrowheads="1"/>
          </p:cNvSpPr>
          <p:nvPr>
            <p:ph type="title"/>
          </p:nvPr>
        </p:nvSpPr>
        <p:spPr/>
        <p:txBody>
          <a:bodyPr/>
          <a:lstStyle/>
          <a:p>
            <a:r>
              <a:rPr lang="en-US"/>
              <a:t>Advanced Imaging</a:t>
            </a:r>
          </a:p>
        </p:txBody>
      </p:sp>
      <p:sp>
        <p:nvSpPr>
          <p:cNvPr id="699395" name="Rectangle 3"/>
          <p:cNvSpPr>
            <a:spLocks noGrp="1" noChangeArrowheads="1"/>
          </p:cNvSpPr>
          <p:nvPr>
            <p:ph type="body" idx="1"/>
          </p:nvPr>
        </p:nvSpPr>
        <p:spPr/>
        <p:txBody>
          <a:bodyPr/>
          <a:lstStyle/>
          <a:p>
            <a:r>
              <a:rPr lang="en-US"/>
              <a:t>Imaging Subset</a:t>
            </a:r>
          </a:p>
          <a:p>
            <a:pPr lvl="1"/>
            <a:r>
              <a:rPr lang="en-US"/>
              <a:t>Only available if </a:t>
            </a:r>
            <a:r>
              <a:rPr lang="en-US" b="1">
                <a:latin typeface="Courier New" pitchFamily="49" charset="0"/>
              </a:rPr>
              <a:t>GL_ARB_imaging</a:t>
            </a:r>
            <a:r>
              <a:rPr lang="en-US">
                <a:latin typeface="Times New Roman" charset="0"/>
              </a:rPr>
              <a:t> </a:t>
            </a:r>
            <a:r>
              <a:rPr lang="en-US"/>
              <a:t>defined</a:t>
            </a:r>
          </a:p>
          <a:p>
            <a:pPr lvl="2"/>
            <a:r>
              <a:rPr lang="en-US"/>
              <a:t>Color matrix</a:t>
            </a:r>
          </a:p>
          <a:p>
            <a:pPr lvl="2"/>
            <a:r>
              <a:rPr lang="en-US"/>
              <a:t>Convolutions</a:t>
            </a:r>
          </a:p>
          <a:p>
            <a:pPr lvl="2"/>
            <a:r>
              <a:rPr lang="en-US"/>
              <a:t>Color tables</a:t>
            </a:r>
          </a:p>
          <a:p>
            <a:pPr lvl="2"/>
            <a:r>
              <a:rPr lang="en-US"/>
              <a:t>Histogram</a:t>
            </a:r>
          </a:p>
          <a:p>
            <a:pPr lvl="2"/>
            <a:r>
              <a:rPr lang="en-US"/>
              <a:t>MinMax</a:t>
            </a:r>
          </a:p>
          <a:p>
            <a:pPr lvl="2"/>
            <a:r>
              <a:rPr lang="en-US"/>
              <a:t>Advanced Blending</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ctrTitle"/>
          </p:nvPr>
        </p:nvSpPr>
        <p:spPr/>
        <p:txBody>
          <a:bodyPr/>
          <a:lstStyle/>
          <a:p>
            <a:pPr algn="ctr"/>
            <a:r>
              <a:rPr lang="en-US"/>
              <a:t>Summary / Q &amp; A</a:t>
            </a:r>
          </a:p>
        </p:txBody>
      </p:sp>
      <p:sp>
        <p:nvSpPr>
          <p:cNvPr id="701443" name="Rectangle 3"/>
          <p:cNvSpPr>
            <a:spLocks noGrp="1" noChangeArrowheads="1"/>
          </p:cNvSpPr>
          <p:nvPr>
            <p:ph type="subTitle" idx="1"/>
          </p:nvPr>
        </p:nvSpPr>
        <p:spPr/>
        <p:txBody>
          <a:bodyPr/>
          <a:lstStyle/>
          <a:p>
            <a:r>
              <a:rPr lang="en-US"/>
              <a:t>Dave Shreiner</a:t>
            </a:r>
          </a:p>
          <a:p>
            <a:r>
              <a:rPr lang="en-US"/>
              <a:t>Ed Angel</a:t>
            </a:r>
          </a:p>
          <a:p>
            <a:r>
              <a:rPr lang="en-US"/>
              <a:t>Vicki Shreiner</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A50F02-C040-40E2-8C27-60EC46D8406C}" type="slidenum">
              <a:rPr lang="en-US"/>
              <a:pPr/>
              <a:t>159</a:t>
            </a:fld>
            <a:endParaRPr lang="en-US"/>
          </a:p>
        </p:txBody>
      </p:sp>
      <p:sp>
        <p:nvSpPr>
          <p:cNvPr id="702466" name="Rectangle 1026"/>
          <p:cNvSpPr>
            <a:spLocks noGrp="1" noChangeArrowheads="1"/>
          </p:cNvSpPr>
          <p:nvPr>
            <p:ph type="title"/>
          </p:nvPr>
        </p:nvSpPr>
        <p:spPr/>
        <p:txBody>
          <a:bodyPr/>
          <a:lstStyle/>
          <a:p>
            <a:r>
              <a:rPr lang="en-US"/>
              <a:t>On-Line Resources</a:t>
            </a:r>
          </a:p>
        </p:txBody>
      </p:sp>
      <p:sp>
        <p:nvSpPr>
          <p:cNvPr id="702467" name="Rectangle 1027"/>
          <p:cNvSpPr>
            <a:spLocks noGrp="1" noChangeArrowheads="1"/>
          </p:cNvSpPr>
          <p:nvPr>
            <p:ph type="body" idx="1"/>
          </p:nvPr>
        </p:nvSpPr>
        <p:spPr/>
        <p:txBody>
          <a:bodyPr/>
          <a:lstStyle/>
          <a:p>
            <a:pPr lvl="1"/>
            <a:r>
              <a:rPr lang="en-US" sz="2000" b="1">
                <a:solidFill>
                  <a:srgbClr val="FFA833"/>
                </a:solidFill>
                <a:latin typeface="Courier New" pitchFamily="49" charset="0"/>
              </a:rPr>
              <a:t>http://www.opengl.org</a:t>
            </a:r>
            <a:endParaRPr lang="en-US" sz="2000">
              <a:solidFill>
                <a:schemeClr val="tx2"/>
              </a:solidFill>
              <a:latin typeface="Courier New" pitchFamily="49" charset="0"/>
            </a:endParaRPr>
          </a:p>
          <a:p>
            <a:pPr lvl="2"/>
            <a:r>
              <a:rPr lang="en-US" sz="1800"/>
              <a:t>start here; up to date specification and lots of sample code</a:t>
            </a:r>
          </a:p>
          <a:p>
            <a:pPr lvl="1"/>
            <a:r>
              <a:rPr lang="en-US" sz="2000" b="1">
                <a:solidFill>
                  <a:srgbClr val="FFA833"/>
                </a:solidFill>
                <a:latin typeface="Courier New" pitchFamily="49" charset="0"/>
              </a:rPr>
              <a:t>news:comp.graphics.api.opengl</a:t>
            </a:r>
            <a:endParaRPr lang="en-US">
              <a:latin typeface="Courier New" pitchFamily="49" charset="0"/>
            </a:endParaRPr>
          </a:p>
          <a:p>
            <a:pPr lvl="1"/>
            <a:r>
              <a:rPr lang="en-US" sz="1900" b="1">
                <a:solidFill>
                  <a:srgbClr val="FFA833"/>
                </a:solidFill>
                <a:latin typeface="Courier New" pitchFamily="49" charset="0"/>
              </a:rPr>
              <a:t>http://www.sgi.com/software/opengl</a:t>
            </a:r>
            <a:endParaRPr lang="en-US" b="1"/>
          </a:p>
          <a:p>
            <a:pPr lvl="1"/>
            <a:r>
              <a:rPr lang="en-US" sz="1900" b="1">
                <a:solidFill>
                  <a:srgbClr val="FFA833"/>
                </a:solidFill>
                <a:latin typeface="Courier New" pitchFamily="49" charset="0"/>
              </a:rPr>
              <a:t>http://www.mesa3d.org/</a:t>
            </a:r>
            <a:endParaRPr lang="en-US" b="1">
              <a:solidFill>
                <a:srgbClr val="FFA833"/>
              </a:solidFill>
            </a:endParaRPr>
          </a:p>
          <a:p>
            <a:pPr lvl="2"/>
            <a:r>
              <a:rPr lang="en-US" sz="1800"/>
              <a:t>Brian Paul’s Mesa 3D</a:t>
            </a:r>
          </a:p>
          <a:p>
            <a:pPr lvl="1"/>
            <a:r>
              <a:rPr lang="en-US" sz="1900" b="1">
                <a:solidFill>
                  <a:srgbClr val="FFA833"/>
                </a:solidFill>
                <a:latin typeface="Courier New" pitchFamily="49" charset="0"/>
              </a:rPr>
              <a:t>http://www.cs.utah.edu/~narobins/opengl.html</a:t>
            </a:r>
            <a:endParaRPr lang="en-US" sz="1900" b="1">
              <a:latin typeface="Courier New" pitchFamily="49" charset="0"/>
            </a:endParaRPr>
          </a:p>
          <a:p>
            <a:pPr lvl="2"/>
            <a:r>
              <a:rPr lang="en-US" sz="1800"/>
              <a:t>very special thanks to Nate Robins for the OpenGL Tutors</a:t>
            </a:r>
          </a:p>
          <a:p>
            <a:pPr lvl="2"/>
            <a:r>
              <a:rPr lang="en-US" sz="1800"/>
              <a:t>source code for tutors available here!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D33943D-0825-40FC-A9A3-7CF2FD0D5735}" type="slidenum">
              <a:rPr lang="en-US"/>
              <a:pPr/>
              <a:t>16</a:t>
            </a:fld>
            <a:endParaRPr lang="en-US"/>
          </a:p>
        </p:txBody>
      </p:sp>
      <p:sp>
        <p:nvSpPr>
          <p:cNvPr id="434178" name="Rectangle 2"/>
          <p:cNvSpPr>
            <a:spLocks noGrp="1" noChangeArrowheads="1"/>
          </p:cNvSpPr>
          <p:nvPr>
            <p:ph type="title"/>
          </p:nvPr>
        </p:nvSpPr>
        <p:spPr/>
        <p:txBody>
          <a:bodyPr/>
          <a:lstStyle/>
          <a:p>
            <a:r>
              <a:rPr lang="en-US"/>
              <a:t>Rendering Callback</a:t>
            </a:r>
          </a:p>
        </p:txBody>
      </p:sp>
      <p:sp>
        <p:nvSpPr>
          <p:cNvPr id="434179"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90000"/>
              </a:lnSpc>
              <a:spcBef>
                <a:spcPct val="0"/>
              </a:spcBef>
              <a:spcAft>
                <a:spcPct val="25000"/>
              </a:spcAft>
            </a:pPr>
            <a:r>
              <a:rPr lang="en-US"/>
              <a:t>Do all of your drawing here</a:t>
            </a:r>
            <a:endParaRPr lang="en-US" sz="3300">
              <a:solidFill>
                <a:schemeClr val="hlink"/>
              </a:solidFill>
              <a:effectLst>
                <a:outerShdw blurRad="38100" dist="38100" dir="2700000" algn="tl">
                  <a:srgbClr val="FFFFFF"/>
                </a:outerShdw>
              </a:effectLst>
            </a:endParaRPr>
          </a:p>
          <a:p>
            <a:pPr algn="ctr">
              <a:lnSpc>
                <a:spcPct val="90000"/>
              </a:lnSpc>
              <a:spcBef>
                <a:spcPct val="0"/>
              </a:spcBef>
              <a:spcAft>
                <a:spcPct val="50000"/>
              </a:spcAft>
              <a:buFontTx/>
              <a:buNone/>
            </a:pPr>
            <a:r>
              <a:rPr lang="en-US" sz="2800">
                <a:solidFill>
                  <a:srgbClr val="FFCC00"/>
                </a:solidFill>
                <a:effectLst>
                  <a:outerShdw blurRad="38100" dist="38100" dir="2700000" algn="tl">
                    <a:srgbClr val="FFFFFF"/>
                  </a:outerShdw>
                </a:effectLst>
                <a:latin typeface="Courier New" pitchFamily="49" charset="0"/>
              </a:rPr>
              <a:t>glutDisplayFunc(</a:t>
            </a:r>
            <a:r>
              <a:rPr lang="en-US" sz="2800" i="1">
                <a:solidFill>
                  <a:srgbClr val="FFCC00"/>
                </a:solidFill>
                <a:effectLst>
                  <a:outerShdw blurRad="38100" dist="38100" dir="2700000" algn="tl">
                    <a:srgbClr val="FFFFFF"/>
                  </a:outerShdw>
                </a:effectLst>
                <a:latin typeface="Courier New" pitchFamily="49" charset="0"/>
              </a:rPr>
              <a:t> display </a:t>
            </a:r>
            <a:r>
              <a:rPr lang="en-US" sz="2800">
                <a:solidFill>
                  <a:srgbClr val="FFCC00"/>
                </a:solidFill>
                <a:effectLst>
                  <a:outerShdw blurRad="38100" dist="38100" dir="2700000" algn="tl">
                    <a:srgbClr val="FFFFFF"/>
                  </a:outerShdw>
                </a:effectLst>
                <a:latin typeface="Courier New" pitchFamily="49" charset="0"/>
              </a:rPr>
              <a:t>);</a:t>
            </a:r>
            <a:endParaRPr lang="en-US" sz="2800" i="1">
              <a:latin typeface="Courier New" pitchFamily="49" charset="0"/>
            </a:endParaRPr>
          </a:p>
          <a:p>
            <a:pPr>
              <a:lnSpc>
                <a:spcPct val="80000"/>
              </a:lnSpc>
              <a:spcBef>
                <a:spcPct val="0"/>
              </a:spcBef>
              <a:buFontTx/>
              <a:buNone/>
            </a:pPr>
            <a:r>
              <a:rPr lang="en-US" sz="2400">
                <a:latin typeface="Courier New" pitchFamily="49" charset="0"/>
              </a:rPr>
              <a:t>void display( void )</a:t>
            </a:r>
          </a:p>
          <a:p>
            <a:pPr>
              <a:lnSpc>
                <a:spcPct val="80000"/>
              </a:lnSpc>
              <a:spcBef>
                <a:spcPct val="0"/>
              </a:spcBef>
              <a:buFontTx/>
              <a:buNone/>
            </a:pPr>
            <a:r>
              <a:rPr lang="en-US" sz="2400">
                <a:latin typeface="Courier New" pitchFamily="49" charset="0"/>
              </a:rPr>
              <a:t>{</a:t>
            </a:r>
          </a:p>
          <a:p>
            <a:pPr>
              <a:lnSpc>
                <a:spcPct val="80000"/>
              </a:lnSpc>
              <a:spcBef>
                <a:spcPct val="0"/>
              </a:spcBef>
              <a:buFontTx/>
              <a:buNone/>
            </a:pPr>
            <a:r>
              <a:rPr lang="en-US" sz="2400">
                <a:latin typeface="Courier New" pitchFamily="49" charset="0"/>
              </a:rPr>
              <a:t>  glClear( GL_COLOR_BUFFER_BIT );</a:t>
            </a:r>
          </a:p>
          <a:p>
            <a:pPr>
              <a:lnSpc>
                <a:spcPct val="80000"/>
              </a:lnSpc>
              <a:spcBef>
                <a:spcPct val="0"/>
              </a:spcBef>
              <a:buFontTx/>
              <a:buNone/>
            </a:pPr>
            <a:r>
              <a:rPr lang="en-US" sz="2400">
                <a:latin typeface="Courier New" pitchFamily="49" charset="0"/>
              </a:rPr>
              <a:t>  glBegin( GL_TRIANGLE_STRIP );</a:t>
            </a:r>
          </a:p>
          <a:p>
            <a:pPr>
              <a:lnSpc>
                <a:spcPct val="80000"/>
              </a:lnSpc>
              <a:spcBef>
                <a:spcPct val="0"/>
              </a:spcBef>
              <a:buFontTx/>
              <a:buNone/>
            </a:pPr>
            <a:r>
              <a:rPr lang="en-US" sz="2400">
                <a:latin typeface="Courier New" pitchFamily="49" charset="0"/>
              </a:rPr>
              <a:t>    glVertex3fv( v[0] );</a:t>
            </a:r>
          </a:p>
          <a:p>
            <a:pPr>
              <a:lnSpc>
                <a:spcPct val="80000"/>
              </a:lnSpc>
              <a:spcBef>
                <a:spcPct val="0"/>
              </a:spcBef>
              <a:buFontTx/>
              <a:buNone/>
            </a:pPr>
            <a:r>
              <a:rPr lang="en-US" sz="2400">
                <a:latin typeface="Courier New" pitchFamily="49" charset="0"/>
              </a:rPr>
              <a:t>    glVertex3fv( v[1] );</a:t>
            </a:r>
          </a:p>
          <a:p>
            <a:pPr>
              <a:lnSpc>
                <a:spcPct val="80000"/>
              </a:lnSpc>
              <a:spcBef>
                <a:spcPct val="0"/>
              </a:spcBef>
              <a:buFontTx/>
              <a:buNone/>
            </a:pPr>
            <a:r>
              <a:rPr lang="en-US" sz="2400">
                <a:latin typeface="Courier New" pitchFamily="49" charset="0"/>
              </a:rPr>
              <a:t>    glVertex3fv( v[2] );</a:t>
            </a:r>
          </a:p>
          <a:p>
            <a:pPr>
              <a:lnSpc>
                <a:spcPct val="80000"/>
              </a:lnSpc>
              <a:spcBef>
                <a:spcPct val="0"/>
              </a:spcBef>
              <a:buFontTx/>
              <a:buNone/>
            </a:pPr>
            <a:r>
              <a:rPr lang="en-US" sz="2400">
                <a:latin typeface="Courier New" pitchFamily="49" charset="0"/>
              </a:rPr>
              <a:t>    glVertex3fv( v[3] );</a:t>
            </a:r>
          </a:p>
          <a:p>
            <a:pPr>
              <a:lnSpc>
                <a:spcPct val="80000"/>
              </a:lnSpc>
              <a:spcBef>
                <a:spcPct val="0"/>
              </a:spcBef>
              <a:buFontTx/>
              <a:buNone/>
            </a:pPr>
            <a:r>
              <a:rPr lang="en-US" sz="2400">
                <a:latin typeface="Courier New" pitchFamily="49" charset="0"/>
              </a:rPr>
              <a:t>  glEnd();</a:t>
            </a:r>
          </a:p>
          <a:p>
            <a:pPr>
              <a:lnSpc>
                <a:spcPct val="80000"/>
              </a:lnSpc>
              <a:spcBef>
                <a:spcPct val="0"/>
              </a:spcBef>
              <a:buFontTx/>
              <a:buNone/>
            </a:pPr>
            <a:r>
              <a:rPr lang="en-US" sz="2400">
                <a:latin typeface="Courier New" pitchFamily="49" charset="0"/>
              </a:rPr>
              <a:t>  glutSwapBuffers();</a:t>
            </a:r>
          </a:p>
          <a:p>
            <a:pPr>
              <a:lnSpc>
                <a:spcPct val="80000"/>
              </a:lnSpc>
              <a:spcBef>
                <a:spcPct val="0"/>
              </a:spcBef>
              <a:buFontTx/>
              <a:buNone/>
            </a:pPr>
            <a:r>
              <a:rPr lang="en-US" sz="2400">
                <a:latin typeface="Courier New" pitchFamily="49" charset="0"/>
              </a:rPr>
              <a:t>}</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962B973-0E25-4ED8-9F41-89A29D585B17}" type="slidenum">
              <a:rPr lang="en-US"/>
              <a:pPr/>
              <a:t>160</a:t>
            </a:fld>
            <a:endParaRPr lang="en-US"/>
          </a:p>
        </p:txBody>
      </p:sp>
      <p:sp>
        <p:nvSpPr>
          <p:cNvPr id="704514" name="Rectangle 2"/>
          <p:cNvSpPr>
            <a:spLocks noGrp="1" noChangeArrowheads="1"/>
          </p:cNvSpPr>
          <p:nvPr>
            <p:ph type="title"/>
          </p:nvPr>
        </p:nvSpPr>
        <p:spPr>
          <a:noFill/>
          <a:ln/>
          <a:effectLst/>
        </p:spPr>
        <p:txBody>
          <a:bodyPr lIns="92075" tIns="46038" rIns="92075" bIns="46038"/>
          <a:lstStyle/>
          <a:p>
            <a:r>
              <a:rPr lang="en-US"/>
              <a:t>Books</a:t>
            </a:r>
          </a:p>
        </p:txBody>
      </p:sp>
      <p:sp>
        <p:nvSpPr>
          <p:cNvPr id="704515" name="Rectangle 3"/>
          <p:cNvSpPr>
            <a:spLocks noGrp="1" noChangeArrowheads="1"/>
          </p:cNvSpPr>
          <p:nvPr>
            <p:ph type="body" idx="1"/>
          </p:nvPr>
        </p:nvSpPr>
        <p:spPr>
          <a:noFill/>
          <a:ln/>
        </p:spPr>
        <p:txBody>
          <a:bodyPr lIns="92075" tIns="46038" rIns="92075" bIns="46038"/>
          <a:lstStyle/>
          <a:p>
            <a:r>
              <a:rPr lang="en-US"/>
              <a:t>OpenGL Programming Guide, 3</a:t>
            </a:r>
            <a:r>
              <a:rPr lang="en-US" baseline="30000"/>
              <a:t>rd</a:t>
            </a:r>
            <a:r>
              <a:rPr lang="en-US"/>
              <a:t> Edition</a:t>
            </a:r>
          </a:p>
          <a:p>
            <a:r>
              <a:rPr lang="en-US"/>
              <a:t>OpenGL Reference Manual, 3</a:t>
            </a:r>
            <a:r>
              <a:rPr lang="en-US" baseline="30000"/>
              <a:t>rd</a:t>
            </a:r>
            <a:r>
              <a:rPr lang="en-US"/>
              <a:t> Edition</a:t>
            </a:r>
          </a:p>
          <a:p>
            <a:r>
              <a:rPr lang="en-US"/>
              <a:t>OpenGL Programming for the X Window System</a:t>
            </a:r>
          </a:p>
          <a:p>
            <a:pPr lvl="1"/>
            <a:r>
              <a:rPr lang="en-US"/>
              <a:t>includes many GLUT examples</a:t>
            </a:r>
          </a:p>
          <a:p>
            <a:r>
              <a:rPr lang="en-US"/>
              <a:t>Interactive Computer Graphics: A top-down approach with OpenGL, 2</a:t>
            </a:r>
            <a:r>
              <a:rPr lang="en-US" baseline="30000"/>
              <a:t>nd</a:t>
            </a:r>
            <a:r>
              <a:rPr lang="en-US"/>
              <a:t> Edition</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7E1E0A-1E57-46AD-A2AF-CFDA4F944FDE}" type="slidenum">
              <a:rPr lang="en-US"/>
              <a:pPr/>
              <a:t>161</a:t>
            </a:fld>
            <a:endParaRPr lang="en-US"/>
          </a:p>
        </p:txBody>
      </p:sp>
      <p:sp>
        <p:nvSpPr>
          <p:cNvPr id="706562" name="Rectangle 2"/>
          <p:cNvSpPr>
            <a:spLocks noGrp="1" noChangeArrowheads="1"/>
          </p:cNvSpPr>
          <p:nvPr>
            <p:ph type="title"/>
          </p:nvPr>
        </p:nvSpPr>
        <p:spPr/>
        <p:txBody>
          <a:bodyPr/>
          <a:lstStyle/>
          <a:p>
            <a:r>
              <a:rPr lang="en-US"/>
              <a:t>Thanks for Coming</a:t>
            </a:r>
          </a:p>
        </p:txBody>
      </p:sp>
      <p:sp>
        <p:nvSpPr>
          <p:cNvPr id="706563" name="Rectangle 3"/>
          <p:cNvSpPr>
            <a:spLocks noGrp="1" noChangeArrowheads="1"/>
          </p:cNvSpPr>
          <p:nvPr>
            <p:ph type="body" idx="1"/>
          </p:nvPr>
        </p:nvSpPr>
        <p:spPr/>
        <p:txBody>
          <a:bodyPr/>
          <a:lstStyle/>
          <a:p>
            <a:r>
              <a:rPr lang="en-US"/>
              <a:t>Questions and Answers</a:t>
            </a:r>
          </a:p>
          <a:p>
            <a:pPr lvl="1">
              <a:buFontTx/>
              <a:buNone/>
            </a:pPr>
            <a:r>
              <a:rPr lang="en-US"/>
              <a:t>	Dave Shreiner	  	</a:t>
            </a:r>
            <a:r>
              <a:rPr lang="en-US" sz="2400" b="1">
                <a:latin typeface="Courier New" pitchFamily="49" charset="0"/>
              </a:rPr>
              <a:t>shreiner@sgi.com</a:t>
            </a:r>
            <a:endParaRPr lang="en-US"/>
          </a:p>
          <a:p>
            <a:pPr lvl="1">
              <a:buFontTx/>
              <a:buNone/>
            </a:pPr>
            <a:r>
              <a:rPr lang="en-US"/>
              <a:t>	Ed Angel		   	</a:t>
            </a:r>
            <a:r>
              <a:rPr lang="en-US" sz="2400" b="1">
                <a:latin typeface="Courier New" pitchFamily="49" charset="0"/>
              </a:rPr>
              <a:t>angel@cs.unm.edu</a:t>
            </a:r>
          </a:p>
          <a:p>
            <a:pPr lvl="1">
              <a:buFontTx/>
              <a:buNone/>
            </a:pPr>
            <a:r>
              <a:rPr lang="en-US" sz="2400" b="1">
                <a:latin typeface="Courier New" pitchFamily="49" charset="0"/>
              </a:rPr>
              <a:t>	</a:t>
            </a:r>
            <a:r>
              <a:rPr lang="en-US"/>
              <a:t>Vicki Shreiner</a:t>
            </a:r>
            <a:r>
              <a:rPr lang="en-US" sz="2400" b="1">
                <a:latin typeface="Courier New" pitchFamily="49" charset="0"/>
              </a:rPr>
              <a:t>		vshreiner@sgi.com</a:t>
            </a:r>
            <a:endParaRPr lang="en-US"/>
          </a:p>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08EEE4A-B3C3-4D99-95F5-7C77C16B8D8E}" type="slidenum">
              <a:rPr lang="en-US"/>
              <a:pPr/>
              <a:t>17</a:t>
            </a:fld>
            <a:endParaRPr lang="en-US"/>
          </a:p>
        </p:txBody>
      </p:sp>
      <p:sp>
        <p:nvSpPr>
          <p:cNvPr id="436226" name="Rectangle 2"/>
          <p:cNvSpPr>
            <a:spLocks noGrp="1" noChangeArrowheads="1"/>
          </p:cNvSpPr>
          <p:nvPr>
            <p:ph type="title"/>
          </p:nvPr>
        </p:nvSpPr>
        <p:spPr/>
        <p:txBody>
          <a:bodyPr/>
          <a:lstStyle/>
          <a:p>
            <a:r>
              <a:rPr lang="en-US"/>
              <a:t>Idle Callbacks</a:t>
            </a:r>
          </a:p>
        </p:txBody>
      </p:sp>
      <p:sp>
        <p:nvSpPr>
          <p:cNvPr id="436227" name="Rectangle 3"/>
          <p:cNvSpPr>
            <a:spLocks noGrp="1" noChangeArrowheads="1"/>
          </p:cNvSpPr>
          <p:nvPr>
            <p:ph type="body" idx="1"/>
          </p:nvPr>
        </p:nvSpPr>
        <p:spPr/>
        <p:txBody>
          <a:bodyPr/>
          <a:lstStyle/>
          <a:p>
            <a:r>
              <a:rPr lang="en-US"/>
              <a:t>Use for animation and continuous update</a:t>
            </a:r>
          </a:p>
          <a:p>
            <a:pPr algn="ctr">
              <a:buFontTx/>
              <a:buNone/>
            </a:pPr>
            <a:r>
              <a:rPr lang="en-US" sz="2800">
                <a:solidFill>
                  <a:srgbClr val="FFCC00"/>
                </a:solidFill>
                <a:effectLst>
                  <a:outerShdw blurRad="38100" dist="38100" dir="2700000" algn="tl">
                    <a:srgbClr val="FFFFFF"/>
                  </a:outerShdw>
                </a:effectLst>
                <a:latin typeface="Courier New" pitchFamily="49" charset="0"/>
              </a:rPr>
              <a:t>glutIdleFunc( </a:t>
            </a:r>
            <a:r>
              <a:rPr lang="en-US" sz="2800" i="1">
                <a:solidFill>
                  <a:srgbClr val="FFCC00"/>
                </a:solidFill>
                <a:effectLst>
                  <a:outerShdw blurRad="38100" dist="38100" dir="2700000" algn="tl">
                    <a:srgbClr val="FFFFFF"/>
                  </a:outerShdw>
                </a:effectLst>
                <a:latin typeface="Courier New" pitchFamily="49" charset="0"/>
              </a:rPr>
              <a:t>idle</a:t>
            </a:r>
            <a:r>
              <a:rPr lang="en-US" sz="2800">
                <a:solidFill>
                  <a:srgbClr val="FFCC00"/>
                </a:solidFill>
                <a:effectLst>
                  <a:outerShdw blurRad="38100" dist="38100" dir="2700000" algn="tl">
                    <a:srgbClr val="FFFFFF"/>
                  </a:outerShdw>
                </a:effectLst>
                <a:latin typeface="Courier New" pitchFamily="49" charset="0"/>
              </a:rPr>
              <a:t> );</a:t>
            </a:r>
            <a:endParaRPr lang="en-US"/>
          </a:p>
          <a:p>
            <a:pPr>
              <a:lnSpc>
                <a:spcPct val="90000"/>
              </a:lnSpc>
              <a:spcBef>
                <a:spcPct val="50000"/>
              </a:spcBef>
              <a:buFontTx/>
              <a:buNone/>
            </a:pPr>
            <a:r>
              <a:rPr lang="en-US" sz="2800">
                <a:latin typeface="Courier New" pitchFamily="49" charset="0"/>
              </a:rPr>
              <a:t>void idle( void )</a:t>
            </a:r>
          </a:p>
          <a:p>
            <a:pPr>
              <a:lnSpc>
                <a:spcPct val="90000"/>
              </a:lnSpc>
              <a:spcBef>
                <a:spcPct val="0"/>
              </a:spcBef>
              <a:buFontTx/>
              <a:buNone/>
            </a:pPr>
            <a:r>
              <a:rPr lang="en-US" sz="2800">
                <a:latin typeface="Courier New" pitchFamily="49" charset="0"/>
              </a:rPr>
              <a:t>{</a:t>
            </a:r>
          </a:p>
          <a:p>
            <a:pPr>
              <a:lnSpc>
                <a:spcPct val="90000"/>
              </a:lnSpc>
              <a:spcBef>
                <a:spcPct val="0"/>
              </a:spcBef>
              <a:buFontTx/>
              <a:buNone/>
            </a:pPr>
            <a:r>
              <a:rPr lang="en-US" sz="2800">
                <a:latin typeface="Courier New" pitchFamily="49" charset="0"/>
              </a:rPr>
              <a:t>  t += dt;</a:t>
            </a:r>
          </a:p>
          <a:p>
            <a:pPr>
              <a:lnSpc>
                <a:spcPct val="90000"/>
              </a:lnSpc>
              <a:spcBef>
                <a:spcPct val="0"/>
              </a:spcBef>
              <a:buFontTx/>
              <a:buNone/>
            </a:pPr>
            <a:r>
              <a:rPr lang="en-US" sz="2800">
                <a:latin typeface="Courier New" pitchFamily="49" charset="0"/>
              </a:rPr>
              <a:t>  glutPostRedisplay();</a:t>
            </a:r>
          </a:p>
          <a:p>
            <a:pPr>
              <a:lnSpc>
                <a:spcPct val="90000"/>
              </a:lnSpc>
              <a:spcBef>
                <a:spcPct val="0"/>
              </a:spcBef>
              <a:buFontTx/>
              <a:buNone/>
            </a:pPr>
            <a:r>
              <a:rPr lang="en-US" sz="2800">
                <a:latin typeface="Courier New" pitchFamily="49" charset="0"/>
              </a:rPr>
              <a:t>}</a:t>
            </a:r>
          </a:p>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A8C008-440F-4F0D-B818-5C7E3808D007}" type="slidenum">
              <a:rPr lang="en-US"/>
              <a:pPr/>
              <a:t>18</a:t>
            </a:fld>
            <a:endParaRPr lang="en-US"/>
          </a:p>
        </p:txBody>
      </p:sp>
      <p:sp>
        <p:nvSpPr>
          <p:cNvPr id="438274" name="Rectangle 2"/>
          <p:cNvSpPr>
            <a:spLocks noGrp="1" noChangeArrowheads="1"/>
          </p:cNvSpPr>
          <p:nvPr>
            <p:ph type="title"/>
          </p:nvPr>
        </p:nvSpPr>
        <p:spPr/>
        <p:txBody>
          <a:bodyPr/>
          <a:lstStyle/>
          <a:p>
            <a:r>
              <a:rPr lang="en-US"/>
              <a:t>User Input Callbacks</a:t>
            </a:r>
          </a:p>
        </p:txBody>
      </p:sp>
      <p:sp>
        <p:nvSpPr>
          <p:cNvPr id="43827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90000"/>
              </a:lnSpc>
            </a:pPr>
            <a:r>
              <a:rPr lang="en-US"/>
              <a:t>Process user input</a:t>
            </a:r>
          </a:p>
          <a:p>
            <a:pPr algn="ctr">
              <a:lnSpc>
                <a:spcPct val="90000"/>
              </a:lnSpc>
              <a:buFontTx/>
              <a:buNone/>
            </a:pPr>
            <a:r>
              <a:rPr lang="en-US" sz="2800">
                <a:solidFill>
                  <a:srgbClr val="FFCC00"/>
                </a:solidFill>
                <a:effectLst>
                  <a:outerShdw blurRad="38100" dist="38100" dir="2700000" algn="tl">
                    <a:srgbClr val="FFFFFF"/>
                  </a:outerShdw>
                </a:effectLst>
                <a:latin typeface="Courier New" pitchFamily="49" charset="0"/>
              </a:rPr>
              <a:t>glutKeyboardFunc( </a:t>
            </a:r>
            <a:r>
              <a:rPr lang="en-US" sz="2800" i="1">
                <a:solidFill>
                  <a:srgbClr val="FFCC00"/>
                </a:solidFill>
                <a:effectLst>
                  <a:outerShdw blurRad="38100" dist="38100" dir="2700000" algn="tl">
                    <a:srgbClr val="FFFFFF"/>
                  </a:outerShdw>
                </a:effectLst>
                <a:latin typeface="Courier New" pitchFamily="49" charset="0"/>
              </a:rPr>
              <a:t>keyboard</a:t>
            </a:r>
            <a:r>
              <a:rPr lang="en-US" sz="2800">
                <a:solidFill>
                  <a:srgbClr val="FFCC00"/>
                </a:solidFill>
                <a:effectLst>
                  <a:outerShdw blurRad="38100" dist="38100" dir="2700000" algn="tl">
                    <a:srgbClr val="FFFFFF"/>
                  </a:outerShdw>
                </a:effectLst>
                <a:latin typeface="Courier New" pitchFamily="49" charset="0"/>
              </a:rPr>
              <a:t> );</a:t>
            </a:r>
            <a:endParaRPr lang="en-US"/>
          </a:p>
          <a:p>
            <a:pPr>
              <a:lnSpc>
                <a:spcPct val="72000"/>
              </a:lnSpc>
              <a:spcBef>
                <a:spcPct val="50000"/>
              </a:spcBef>
              <a:buFontTx/>
              <a:buNone/>
            </a:pPr>
            <a:r>
              <a:rPr lang="en-US" sz="2600">
                <a:latin typeface="Courier New" pitchFamily="49" charset="0"/>
              </a:rPr>
              <a:t>void keyboard( char key, int x, int y )</a:t>
            </a:r>
          </a:p>
          <a:p>
            <a:pPr>
              <a:lnSpc>
                <a:spcPct val="72000"/>
              </a:lnSpc>
              <a:spcBef>
                <a:spcPct val="0"/>
              </a:spcBef>
              <a:buFontTx/>
              <a:buNone/>
            </a:pPr>
            <a:r>
              <a:rPr lang="en-US" sz="2600">
                <a:latin typeface="Courier New" pitchFamily="49" charset="0"/>
              </a:rPr>
              <a:t>{</a:t>
            </a:r>
          </a:p>
          <a:p>
            <a:pPr>
              <a:lnSpc>
                <a:spcPct val="72000"/>
              </a:lnSpc>
              <a:spcBef>
                <a:spcPct val="0"/>
              </a:spcBef>
              <a:buFontTx/>
              <a:buNone/>
            </a:pPr>
            <a:r>
              <a:rPr lang="en-US" sz="2600">
                <a:latin typeface="Courier New" pitchFamily="49" charset="0"/>
              </a:rPr>
              <a:t>  switch( key ) {</a:t>
            </a:r>
          </a:p>
          <a:p>
            <a:pPr>
              <a:lnSpc>
                <a:spcPct val="72000"/>
              </a:lnSpc>
              <a:spcBef>
                <a:spcPct val="0"/>
              </a:spcBef>
              <a:buFontTx/>
              <a:buNone/>
            </a:pPr>
            <a:r>
              <a:rPr lang="en-US" sz="2600">
                <a:latin typeface="Courier New" pitchFamily="49" charset="0"/>
              </a:rPr>
              <a:t>    case ‘q’ : case ‘Q’ :</a:t>
            </a:r>
          </a:p>
          <a:p>
            <a:pPr>
              <a:lnSpc>
                <a:spcPct val="72000"/>
              </a:lnSpc>
              <a:spcBef>
                <a:spcPct val="0"/>
              </a:spcBef>
              <a:buFontTx/>
              <a:buNone/>
            </a:pPr>
            <a:r>
              <a:rPr lang="en-US" sz="2600">
                <a:latin typeface="Courier New" pitchFamily="49" charset="0"/>
              </a:rPr>
              <a:t>      exit( EXIT_SUCCESS );</a:t>
            </a:r>
          </a:p>
          <a:p>
            <a:pPr>
              <a:lnSpc>
                <a:spcPct val="72000"/>
              </a:lnSpc>
              <a:spcBef>
                <a:spcPct val="0"/>
              </a:spcBef>
              <a:spcAft>
                <a:spcPct val="35000"/>
              </a:spcAft>
              <a:buFontTx/>
              <a:buNone/>
            </a:pPr>
            <a:r>
              <a:rPr lang="en-US" sz="2600">
                <a:latin typeface="Courier New" pitchFamily="49" charset="0"/>
              </a:rPr>
              <a:t>      break;</a:t>
            </a:r>
          </a:p>
          <a:p>
            <a:pPr>
              <a:lnSpc>
                <a:spcPct val="72000"/>
              </a:lnSpc>
              <a:spcBef>
                <a:spcPct val="0"/>
              </a:spcBef>
              <a:buFontTx/>
              <a:buNone/>
            </a:pPr>
            <a:r>
              <a:rPr lang="en-US" sz="2600">
                <a:latin typeface="Courier New" pitchFamily="49" charset="0"/>
              </a:rPr>
              <a:t>    case ‘r’ : case ‘R’ :</a:t>
            </a:r>
          </a:p>
          <a:p>
            <a:pPr>
              <a:lnSpc>
                <a:spcPct val="72000"/>
              </a:lnSpc>
              <a:spcBef>
                <a:spcPct val="0"/>
              </a:spcBef>
              <a:buFontTx/>
              <a:buNone/>
            </a:pPr>
            <a:r>
              <a:rPr lang="en-US" sz="2600">
                <a:latin typeface="Courier New" pitchFamily="49" charset="0"/>
              </a:rPr>
              <a:t>      rotate = GL_TRUE;</a:t>
            </a:r>
          </a:p>
          <a:p>
            <a:pPr>
              <a:lnSpc>
                <a:spcPct val="72000"/>
              </a:lnSpc>
              <a:spcBef>
                <a:spcPct val="0"/>
              </a:spcBef>
              <a:buFontTx/>
              <a:buNone/>
            </a:pPr>
            <a:r>
              <a:rPr lang="en-US" sz="2600">
                <a:latin typeface="Courier New" pitchFamily="49" charset="0"/>
              </a:rPr>
              <a:t>      break;</a:t>
            </a:r>
          </a:p>
          <a:p>
            <a:pPr>
              <a:lnSpc>
                <a:spcPct val="72000"/>
              </a:lnSpc>
              <a:spcBef>
                <a:spcPct val="0"/>
              </a:spcBef>
              <a:buFontTx/>
              <a:buNone/>
            </a:pPr>
            <a:r>
              <a:rPr lang="en-US" sz="2600">
                <a:latin typeface="Courier New" pitchFamily="49" charset="0"/>
              </a:rPr>
              <a:t>  }</a:t>
            </a:r>
          </a:p>
          <a:p>
            <a:pPr>
              <a:lnSpc>
                <a:spcPct val="72000"/>
              </a:lnSpc>
              <a:spcBef>
                <a:spcPct val="0"/>
              </a:spcBef>
              <a:buFontTx/>
              <a:buNone/>
            </a:pPr>
            <a:r>
              <a:rPr lang="en-US" sz="2600">
                <a:latin typeface="Courier New" pitchFamily="49" charset="0"/>
              </a:rPr>
              <a:t>}</a:t>
            </a:r>
          </a:p>
          <a:p>
            <a:pPr>
              <a:lnSpc>
                <a:spcPct val="90000"/>
              </a:lnSpc>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ctrTitle"/>
          </p:nvPr>
        </p:nvSpPr>
        <p:spPr/>
        <p:txBody>
          <a:bodyPr/>
          <a:lstStyle/>
          <a:p>
            <a:pPr algn="ctr"/>
            <a:r>
              <a:rPr lang="en-US"/>
              <a:t>Elementary Rendering</a:t>
            </a:r>
          </a:p>
        </p:txBody>
      </p:sp>
      <p:sp>
        <p:nvSpPr>
          <p:cNvPr id="440323" name="Rectangle 3"/>
          <p:cNvSpPr>
            <a:spLocks noGrp="1" noChangeArrowheads="1"/>
          </p:cNvSpPr>
          <p:nvPr>
            <p:ph type="subTitle" idx="1"/>
          </p:nvPr>
        </p:nvSpPr>
        <p:spPr/>
        <p:txBody>
          <a:bodyPr/>
          <a:lstStyle/>
          <a:p>
            <a:r>
              <a:rPr lang="en-US"/>
              <a:t>Vicki Shreiner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45902C-5EEE-4F8F-B495-1FA9176BF6E0}" type="slidenum">
              <a:rPr lang="en-US"/>
              <a:pPr/>
              <a:t>2</a:t>
            </a:fld>
            <a:endParaRPr lang="en-US"/>
          </a:p>
        </p:txBody>
      </p:sp>
      <p:sp>
        <p:nvSpPr>
          <p:cNvPr id="6146" name="Rectangle 2"/>
          <p:cNvSpPr>
            <a:spLocks noGrp="1" noChangeArrowheads="1"/>
          </p:cNvSpPr>
          <p:nvPr>
            <p:ph type="title"/>
          </p:nvPr>
        </p:nvSpPr>
        <p:spPr/>
        <p:txBody>
          <a:bodyPr/>
          <a:lstStyle/>
          <a:p>
            <a:r>
              <a:rPr lang="en-US"/>
              <a:t>What You’ll See Today</a:t>
            </a:r>
          </a:p>
        </p:txBody>
      </p:sp>
      <p:sp>
        <p:nvSpPr>
          <p:cNvPr id="6147" name="Rectangle 3"/>
          <p:cNvSpPr>
            <a:spLocks noGrp="1" noChangeArrowheads="1"/>
          </p:cNvSpPr>
          <p:nvPr>
            <p:ph type="body" idx="1"/>
          </p:nvPr>
        </p:nvSpPr>
        <p:spPr/>
        <p:txBody>
          <a:bodyPr/>
          <a:lstStyle/>
          <a:p>
            <a:r>
              <a:rPr lang="en-US"/>
              <a:t>General OpenGL Introduction</a:t>
            </a:r>
          </a:p>
          <a:p>
            <a:r>
              <a:rPr lang="en-US"/>
              <a:t>Rendering Primitives</a:t>
            </a:r>
          </a:p>
          <a:p>
            <a:r>
              <a:rPr lang="en-US"/>
              <a:t>Rendering Modes</a:t>
            </a:r>
          </a:p>
          <a:p>
            <a:r>
              <a:rPr lang="en-US"/>
              <a:t>Lighting</a:t>
            </a:r>
          </a:p>
          <a:p>
            <a:r>
              <a:rPr lang="en-US"/>
              <a:t>Texture Mapping</a:t>
            </a:r>
          </a:p>
          <a:p>
            <a:r>
              <a:rPr lang="en-US"/>
              <a:t>Additional Rendering Attributes</a:t>
            </a:r>
          </a:p>
          <a:p>
            <a:r>
              <a:rPr lang="en-US"/>
              <a:t>Imaging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6E608-EFDF-4C96-835B-474AEF86DF8D}" type="slidenum">
              <a:rPr lang="en-US"/>
              <a:pPr/>
              <a:t>20</a:t>
            </a:fld>
            <a:endParaRPr lang="en-US"/>
          </a:p>
        </p:txBody>
      </p:sp>
      <p:sp>
        <p:nvSpPr>
          <p:cNvPr id="442370" name="Rectangle 2"/>
          <p:cNvSpPr>
            <a:spLocks noGrp="1" noChangeArrowheads="1"/>
          </p:cNvSpPr>
          <p:nvPr>
            <p:ph type="title"/>
          </p:nvPr>
        </p:nvSpPr>
        <p:spPr>
          <a:noFill/>
          <a:ln/>
          <a:effectLst/>
        </p:spPr>
        <p:txBody>
          <a:bodyPr lIns="90488" tIns="44450" rIns="90488" bIns="44450"/>
          <a:lstStyle/>
          <a:p>
            <a:r>
              <a:rPr lang="en-US"/>
              <a:t>Elementary Rendering</a:t>
            </a:r>
          </a:p>
        </p:txBody>
      </p:sp>
      <p:sp>
        <p:nvSpPr>
          <p:cNvPr id="442371"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Geometric Primitives</a:t>
            </a:r>
          </a:p>
          <a:p>
            <a:r>
              <a:rPr lang="en-US"/>
              <a:t>Managing OpenGL State</a:t>
            </a:r>
          </a:p>
          <a:p>
            <a:r>
              <a:rPr lang="en-US"/>
              <a:t>OpenGL Buffers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fld id="{3A223F9E-25FB-4D23-A3BB-F18221A3542B}" type="slidenum">
              <a:rPr lang="en-US"/>
              <a:pPr/>
              <a:t>21</a:t>
            </a:fld>
            <a:endParaRPr lang="en-US"/>
          </a:p>
        </p:txBody>
      </p:sp>
      <p:sp>
        <p:nvSpPr>
          <p:cNvPr id="444418" name="Rectangle 2"/>
          <p:cNvSpPr>
            <a:spLocks noGrp="1" noChangeArrowheads="1"/>
          </p:cNvSpPr>
          <p:nvPr>
            <p:ph type="title"/>
          </p:nvPr>
        </p:nvSpPr>
        <p:spPr>
          <a:noFill/>
          <a:ln/>
          <a:effectLst/>
        </p:spPr>
        <p:txBody>
          <a:bodyPr lIns="90488" tIns="44450" rIns="90488" bIns="44450"/>
          <a:lstStyle/>
          <a:p>
            <a:r>
              <a:rPr lang="en-US"/>
              <a:t>OpenGL Geometric Primitives</a:t>
            </a:r>
          </a:p>
        </p:txBody>
      </p:sp>
      <p:sp>
        <p:nvSpPr>
          <p:cNvPr id="444419"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All geometric primitives are specified by vertices</a:t>
            </a:r>
          </a:p>
        </p:txBody>
      </p:sp>
      <p:grpSp>
        <p:nvGrpSpPr>
          <p:cNvPr id="444420" name="Group 4"/>
          <p:cNvGrpSpPr>
            <a:grpSpLocks/>
          </p:cNvGrpSpPr>
          <p:nvPr/>
        </p:nvGrpSpPr>
        <p:grpSpPr bwMode="auto">
          <a:xfrm>
            <a:off x="508000" y="2532063"/>
            <a:ext cx="8461375" cy="4054475"/>
            <a:chOff x="320" y="1417"/>
            <a:chExt cx="5330" cy="2733"/>
          </a:xfrm>
        </p:grpSpPr>
        <p:grpSp>
          <p:nvGrpSpPr>
            <p:cNvPr id="444421" name="Group 5"/>
            <p:cNvGrpSpPr>
              <a:grpSpLocks/>
            </p:cNvGrpSpPr>
            <p:nvPr/>
          </p:nvGrpSpPr>
          <p:grpSpPr bwMode="auto">
            <a:xfrm>
              <a:off x="4416" y="2688"/>
              <a:ext cx="1234" cy="1232"/>
              <a:chOff x="4363" y="2946"/>
              <a:chExt cx="1234" cy="1232"/>
            </a:xfrm>
          </p:grpSpPr>
          <p:grpSp>
            <p:nvGrpSpPr>
              <p:cNvPr id="444422" name="Group 6"/>
              <p:cNvGrpSpPr>
                <a:grpSpLocks/>
              </p:cNvGrpSpPr>
              <p:nvPr/>
            </p:nvGrpSpPr>
            <p:grpSpPr bwMode="auto">
              <a:xfrm>
                <a:off x="4717" y="2946"/>
                <a:ext cx="673" cy="913"/>
                <a:chOff x="4717" y="2946"/>
                <a:chExt cx="673" cy="913"/>
              </a:xfrm>
            </p:grpSpPr>
            <p:sp>
              <p:nvSpPr>
                <p:cNvPr id="444423" name="Freeform 7"/>
                <p:cNvSpPr>
                  <a:spLocks/>
                </p:cNvSpPr>
                <p:nvPr/>
              </p:nvSpPr>
              <p:spPr bwMode="auto">
                <a:xfrm>
                  <a:off x="4717" y="2946"/>
                  <a:ext cx="673" cy="337"/>
                </a:xfrm>
                <a:custGeom>
                  <a:avLst/>
                  <a:gdLst/>
                  <a:ahLst/>
                  <a:cxnLst>
                    <a:cxn ang="0">
                      <a:pos x="144" y="336"/>
                    </a:cxn>
                    <a:cxn ang="0">
                      <a:pos x="0" y="48"/>
                    </a:cxn>
                    <a:cxn ang="0">
                      <a:pos x="672" y="0"/>
                    </a:cxn>
                    <a:cxn ang="0">
                      <a:pos x="528" y="288"/>
                    </a:cxn>
                    <a:cxn ang="0">
                      <a:pos x="144" y="336"/>
                    </a:cxn>
                  </a:cxnLst>
                  <a:rect l="0" t="0" r="r" b="b"/>
                  <a:pathLst>
                    <a:path w="673" h="337">
                      <a:moveTo>
                        <a:pt x="144" y="336"/>
                      </a:moveTo>
                      <a:lnTo>
                        <a:pt x="0" y="48"/>
                      </a:lnTo>
                      <a:lnTo>
                        <a:pt x="672" y="0"/>
                      </a:lnTo>
                      <a:lnTo>
                        <a:pt x="528" y="288"/>
                      </a:lnTo>
                      <a:lnTo>
                        <a:pt x="144" y="336"/>
                      </a:lnTo>
                    </a:path>
                  </a:pathLst>
                </a:custGeom>
                <a:gradFill rotWithShape="0">
                  <a:gsLst>
                    <a:gs pos="0">
                      <a:srgbClr val="FFFFFF">
                        <a:gamma/>
                        <a:shade val="69804"/>
                        <a:invGamma/>
                      </a:srgbClr>
                    </a:gs>
                    <a:gs pos="100000">
                      <a:srgbClr val="FFFFFF"/>
                    </a:gs>
                  </a:gsLst>
                  <a:lin ang="18900000" scaled="1"/>
                </a:gradFill>
                <a:ln w="12700" cap="rnd" cmpd="sng">
                  <a:solidFill>
                    <a:schemeClr val="tx1"/>
                  </a:solidFill>
                  <a:prstDash val="solid"/>
                  <a:round/>
                  <a:headEnd/>
                  <a:tailEnd/>
                </a:ln>
                <a:effectLst/>
              </p:spPr>
              <p:txBody>
                <a:bodyPr/>
                <a:lstStyle/>
                <a:p>
                  <a:endParaRPr lang="en-US"/>
                </a:p>
              </p:txBody>
            </p:sp>
            <p:sp>
              <p:nvSpPr>
                <p:cNvPr id="444424" name="Freeform 8"/>
                <p:cNvSpPr>
                  <a:spLocks/>
                </p:cNvSpPr>
                <p:nvPr/>
              </p:nvSpPr>
              <p:spPr bwMode="auto">
                <a:xfrm>
                  <a:off x="4813" y="3234"/>
                  <a:ext cx="433" cy="337"/>
                </a:xfrm>
                <a:custGeom>
                  <a:avLst/>
                  <a:gdLst/>
                  <a:ahLst/>
                  <a:cxnLst>
                    <a:cxn ang="0">
                      <a:pos x="432" y="0"/>
                    </a:cxn>
                    <a:cxn ang="0">
                      <a:pos x="48" y="48"/>
                    </a:cxn>
                    <a:cxn ang="0">
                      <a:pos x="0" y="288"/>
                    </a:cxn>
                    <a:cxn ang="0">
                      <a:pos x="384" y="336"/>
                    </a:cxn>
                    <a:cxn ang="0">
                      <a:pos x="432" y="0"/>
                    </a:cxn>
                  </a:cxnLst>
                  <a:rect l="0" t="0" r="r" b="b"/>
                  <a:pathLst>
                    <a:path w="433" h="337">
                      <a:moveTo>
                        <a:pt x="432" y="0"/>
                      </a:moveTo>
                      <a:lnTo>
                        <a:pt x="48" y="48"/>
                      </a:lnTo>
                      <a:lnTo>
                        <a:pt x="0" y="288"/>
                      </a:lnTo>
                      <a:lnTo>
                        <a:pt x="384" y="336"/>
                      </a:lnTo>
                      <a:lnTo>
                        <a:pt x="432" y="0"/>
                      </a:lnTo>
                    </a:path>
                  </a:pathLst>
                </a:custGeom>
                <a:gradFill rotWithShape="0">
                  <a:gsLst>
                    <a:gs pos="0">
                      <a:srgbClr val="FFFFFF">
                        <a:gamma/>
                        <a:shade val="69804"/>
                        <a:invGamma/>
                      </a:srgbClr>
                    </a:gs>
                    <a:gs pos="100000">
                      <a:srgbClr val="FFFFFF"/>
                    </a:gs>
                  </a:gsLst>
                  <a:lin ang="18900000" scaled="1"/>
                </a:gradFill>
                <a:ln w="12700" cap="rnd" cmpd="sng">
                  <a:solidFill>
                    <a:schemeClr val="tx1"/>
                  </a:solidFill>
                  <a:prstDash val="solid"/>
                  <a:round/>
                  <a:headEnd/>
                  <a:tailEnd/>
                </a:ln>
                <a:effectLst/>
              </p:spPr>
              <p:txBody>
                <a:bodyPr/>
                <a:lstStyle/>
                <a:p>
                  <a:endParaRPr lang="en-US"/>
                </a:p>
              </p:txBody>
            </p:sp>
            <p:sp>
              <p:nvSpPr>
                <p:cNvPr id="444425" name="Freeform 9"/>
                <p:cNvSpPr>
                  <a:spLocks/>
                </p:cNvSpPr>
                <p:nvPr/>
              </p:nvSpPr>
              <p:spPr bwMode="auto">
                <a:xfrm>
                  <a:off x="4813" y="3522"/>
                  <a:ext cx="529" cy="337"/>
                </a:xfrm>
                <a:custGeom>
                  <a:avLst/>
                  <a:gdLst/>
                  <a:ahLst/>
                  <a:cxnLst>
                    <a:cxn ang="0">
                      <a:pos x="384" y="48"/>
                    </a:cxn>
                    <a:cxn ang="0">
                      <a:pos x="0" y="0"/>
                    </a:cxn>
                    <a:cxn ang="0">
                      <a:pos x="192" y="336"/>
                    </a:cxn>
                    <a:cxn ang="0">
                      <a:pos x="528" y="240"/>
                    </a:cxn>
                    <a:cxn ang="0">
                      <a:pos x="384" y="48"/>
                    </a:cxn>
                  </a:cxnLst>
                  <a:rect l="0" t="0" r="r" b="b"/>
                  <a:pathLst>
                    <a:path w="529" h="337">
                      <a:moveTo>
                        <a:pt x="384" y="48"/>
                      </a:moveTo>
                      <a:lnTo>
                        <a:pt x="0" y="0"/>
                      </a:lnTo>
                      <a:lnTo>
                        <a:pt x="192" y="336"/>
                      </a:lnTo>
                      <a:lnTo>
                        <a:pt x="528" y="240"/>
                      </a:lnTo>
                      <a:lnTo>
                        <a:pt x="384" y="48"/>
                      </a:lnTo>
                    </a:path>
                  </a:pathLst>
                </a:custGeom>
                <a:gradFill rotWithShape="0">
                  <a:gsLst>
                    <a:gs pos="0">
                      <a:srgbClr val="FFFFFF">
                        <a:gamma/>
                        <a:shade val="69804"/>
                        <a:invGamma/>
                      </a:srgbClr>
                    </a:gs>
                    <a:gs pos="100000">
                      <a:srgbClr val="FFFFFF"/>
                    </a:gs>
                  </a:gsLst>
                  <a:lin ang="18900000" scaled="1"/>
                </a:gradFill>
                <a:ln w="12700" cap="rnd" cmpd="sng">
                  <a:solidFill>
                    <a:schemeClr val="tx1"/>
                  </a:solidFill>
                  <a:prstDash val="solid"/>
                  <a:round/>
                  <a:headEnd/>
                  <a:tailEnd/>
                </a:ln>
                <a:effectLst/>
              </p:spPr>
              <p:txBody>
                <a:bodyPr/>
                <a:lstStyle/>
                <a:p>
                  <a:endParaRPr lang="en-US"/>
                </a:p>
              </p:txBody>
            </p:sp>
          </p:grpSp>
          <p:sp>
            <p:nvSpPr>
              <p:cNvPr id="444426" name="Rectangle 10"/>
              <p:cNvSpPr>
                <a:spLocks noChangeArrowheads="1"/>
              </p:cNvSpPr>
              <p:nvPr/>
            </p:nvSpPr>
            <p:spPr bwMode="auto">
              <a:xfrm>
                <a:off x="4363" y="3931"/>
                <a:ext cx="1234" cy="247"/>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GL_QUAD_STRIP</a:t>
                </a:r>
              </a:p>
            </p:txBody>
          </p:sp>
        </p:grpSp>
        <p:grpSp>
          <p:nvGrpSpPr>
            <p:cNvPr id="444427" name="Group 11"/>
            <p:cNvGrpSpPr>
              <a:grpSpLocks/>
            </p:cNvGrpSpPr>
            <p:nvPr/>
          </p:nvGrpSpPr>
          <p:grpSpPr bwMode="auto">
            <a:xfrm>
              <a:off x="4609" y="1425"/>
              <a:ext cx="976" cy="932"/>
              <a:chOff x="4609" y="1425"/>
              <a:chExt cx="976" cy="932"/>
            </a:xfrm>
          </p:grpSpPr>
          <p:sp>
            <p:nvSpPr>
              <p:cNvPr id="444428" name="Freeform 12"/>
              <p:cNvSpPr>
                <a:spLocks/>
              </p:cNvSpPr>
              <p:nvPr/>
            </p:nvSpPr>
            <p:spPr bwMode="auto">
              <a:xfrm>
                <a:off x="4808" y="1425"/>
                <a:ext cx="680" cy="652"/>
              </a:xfrm>
              <a:custGeom>
                <a:avLst/>
                <a:gdLst/>
                <a:ahLst/>
                <a:cxnLst>
                  <a:cxn ang="0">
                    <a:pos x="0" y="208"/>
                  </a:cxn>
                  <a:cxn ang="0">
                    <a:pos x="386" y="0"/>
                  </a:cxn>
                  <a:cxn ang="0">
                    <a:pos x="679" y="243"/>
                  </a:cxn>
                  <a:cxn ang="0">
                    <a:pos x="586" y="529"/>
                  </a:cxn>
                  <a:cxn ang="0">
                    <a:pos x="250" y="651"/>
                  </a:cxn>
                  <a:cxn ang="0">
                    <a:pos x="7" y="479"/>
                  </a:cxn>
                  <a:cxn ang="0">
                    <a:pos x="0" y="208"/>
                  </a:cxn>
                </a:cxnLst>
                <a:rect l="0" t="0" r="r" b="b"/>
                <a:pathLst>
                  <a:path w="680" h="652">
                    <a:moveTo>
                      <a:pt x="0" y="208"/>
                    </a:moveTo>
                    <a:lnTo>
                      <a:pt x="386" y="0"/>
                    </a:lnTo>
                    <a:lnTo>
                      <a:pt x="679" y="243"/>
                    </a:lnTo>
                    <a:lnTo>
                      <a:pt x="586" y="529"/>
                    </a:lnTo>
                    <a:lnTo>
                      <a:pt x="250" y="651"/>
                    </a:lnTo>
                    <a:lnTo>
                      <a:pt x="7" y="479"/>
                    </a:lnTo>
                    <a:lnTo>
                      <a:pt x="0" y="208"/>
                    </a:lnTo>
                  </a:path>
                </a:pathLst>
              </a:custGeom>
              <a:solidFill>
                <a:schemeClr val="accent2"/>
              </a:solidFill>
              <a:ln w="9525" cap="rnd">
                <a:noFill/>
                <a:round/>
                <a:headEnd/>
                <a:tailEnd/>
              </a:ln>
              <a:effectLst/>
            </p:spPr>
            <p:txBody>
              <a:bodyPr/>
              <a:lstStyle/>
              <a:p>
                <a:endParaRPr lang="en-US"/>
              </a:p>
            </p:txBody>
          </p:sp>
          <p:sp>
            <p:nvSpPr>
              <p:cNvPr id="444429" name="Rectangle 13"/>
              <p:cNvSpPr>
                <a:spLocks noChangeArrowheads="1"/>
              </p:cNvSpPr>
              <p:nvPr/>
            </p:nvSpPr>
            <p:spPr bwMode="auto">
              <a:xfrm>
                <a:off x="4609" y="2109"/>
                <a:ext cx="976" cy="248"/>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GL_POLYGON</a:t>
                </a:r>
              </a:p>
            </p:txBody>
          </p:sp>
        </p:grpSp>
        <p:grpSp>
          <p:nvGrpSpPr>
            <p:cNvPr id="444430" name="Group 14"/>
            <p:cNvGrpSpPr>
              <a:grpSpLocks/>
            </p:cNvGrpSpPr>
            <p:nvPr/>
          </p:nvGrpSpPr>
          <p:grpSpPr bwMode="auto">
            <a:xfrm>
              <a:off x="320" y="2910"/>
              <a:ext cx="1578" cy="1240"/>
              <a:chOff x="320" y="2910"/>
              <a:chExt cx="1578" cy="1240"/>
            </a:xfrm>
          </p:grpSpPr>
          <p:sp>
            <p:nvSpPr>
              <p:cNvPr id="444431" name="Rectangle 15"/>
              <p:cNvSpPr>
                <a:spLocks noChangeArrowheads="1"/>
              </p:cNvSpPr>
              <p:nvPr/>
            </p:nvSpPr>
            <p:spPr bwMode="auto">
              <a:xfrm>
                <a:off x="320" y="3903"/>
                <a:ext cx="1578" cy="247"/>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GL_TRIANGLE_STRIP</a:t>
                </a:r>
              </a:p>
            </p:txBody>
          </p:sp>
          <p:grpSp>
            <p:nvGrpSpPr>
              <p:cNvPr id="444432" name="Group 16"/>
              <p:cNvGrpSpPr>
                <a:grpSpLocks/>
              </p:cNvGrpSpPr>
              <p:nvPr/>
            </p:nvGrpSpPr>
            <p:grpSpPr bwMode="auto">
              <a:xfrm>
                <a:off x="858" y="2910"/>
                <a:ext cx="673" cy="913"/>
                <a:chOff x="858" y="2910"/>
                <a:chExt cx="673" cy="913"/>
              </a:xfrm>
            </p:grpSpPr>
            <p:sp>
              <p:nvSpPr>
                <p:cNvPr id="444433" name="Freeform 17"/>
                <p:cNvSpPr>
                  <a:spLocks/>
                </p:cNvSpPr>
                <p:nvPr/>
              </p:nvSpPr>
              <p:spPr bwMode="auto">
                <a:xfrm>
                  <a:off x="858" y="2910"/>
                  <a:ext cx="673" cy="337"/>
                </a:xfrm>
                <a:custGeom>
                  <a:avLst/>
                  <a:gdLst/>
                  <a:ahLst/>
                  <a:cxnLst>
                    <a:cxn ang="0">
                      <a:pos x="0" y="48"/>
                    </a:cxn>
                    <a:cxn ang="0">
                      <a:pos x="672" y="0"/>
                    </a:cxn>
                    <a:cxn ang="0">
                      <a:pos x="144" y="336"/>
                    </a:cxn>
                    <a:cxn ang="0">
                      <a:pos x="0" y="48"/>
                    </a:cxn>
                  </a:cxnLst>
                  <a:rect l="0" t="0" r="r" b="b"/>
                  <a:pathLst>
                    <a:path w="673" h="337">
                      <a:moveTo>
                        <a:pt x="0" y="48"/>
                      </a:moveTo>
                      <a:lnTo>
                        <a:pt x="672" y="0"/>
                      </a:lnTo>
                      <a:lnTo>
                        <a:pt x="144" y="336"/>
                      </a:lnTo>
                      <a:lnTo>
                        <a:pt x="0" y="48"/>
                      </a:lnTo>
                    </a:path>
                  </a:pathLst>
                </a:custGeom>
                <a:gradFill rotWithShape="0">
                  <a:gsLst>
                    <a:gs pos="0">
                      <a:srgbClr val="5F5F5F"/>
                    </a:gs>
                    <a:gs pos="100000">
                      <a:schemeClr val="bg1"/>
                    </a:gs>
                  </a:gsLst>
                  <a:lin ang="18900000" scaled="1"/>
                </a:gradFill>
                <a:ln w="12700" cap="rnd" cmpd="sng">
                  <a:solidFill>
                    <a:schemeClr val="tx1"/>
                  </a:solidFill>
                  <a:prstDash val="solid"/>
                  <a:round/>
                  <a:headEnd/>
                  <a:tailEnd/>
                </a:ln>
                <a:effectLst/>
              </p:spPr>
              <p:txBody>
                <a:bodyPr/>
                <a:lstStyle/>
                <a:p>
                  <a:endParaRPr lang="en-US"/>
                </a:p>
              </p:txBody>
            </p:sp>
            <p:sp>
              <p:nvSpPr>
                <p:cNvPr id="444434" name="Freeform 18"/>
                <p:cNvSpPr>
                  <a:spLocks/>
                </p:cNvSpPr>
                <p:nvPr/>
              </p:nvSpPr>
              <p:spPr bwMode="auto">
                <a:xfrm>
                  <a:off x="1002" y="2910"/>
                  <a:ext cx="529" cy="337"/>
                </a:xfrm>
                <a:custGeom>
                  <a:avLst/>
                  <a:gdLst/>
                  <a:ahLst/>
                  <a:cxnLst>
                    <a:cxn ang="0">
                      <a:pos x="0" y="336"/>
                    </a:cxn>
                    <a:cxn ang="0">
                      <a:pos x="528" y="0"/>
                    </a:cxn>
                    <a:cxn ang="0">
                      <a:pos x="384" y="288"/>
                    </a:cxn>
                    <a:cxn ang="0">
                      <a:pos x="0" y="336"/>
                    </a:cxn>
                  </a:cxnLst>
                  <a:rect l="0" t="0" r="r" b="b"/>
                  <a:pathLst>
                    <a:path w="529" h="337">
                      <a:moveTo>
                        <a:pt x="0" y="336"/>
                      </a:moveTo>
                      <a:lnTo>
                        <a:pt x="528" y="0"/>
                      </a:lnTo>
                      <a:lnTo>
                        <a:pt x="384" y="288"/>
                      </a:lnTo>
                      <a:lnTo>
                        <a:pt x="0" y="336"/>
                      </a:lnTo>
                    </a:path>
                  </a:pathLst>
                </a:custGeom>
                <a:gradFill rotWithShape="0">
                  <a:gsLst>
                    <a:gs pos="0">
                      <a:srgbClr val="5F5F5F"/>
                    </a:gs>
                    <a:gs pos="100000">
                      <a:schemeClr val="bg1"/>
                    </a:gs>
                  </a:gsLst>
                  <a:lin ang="18900000" scaled="1"/>
                </a:gradFill>
                <a:ln w="12700" cap="rnd" cmpd="sng">
                  <a:solidFill>
                    <a:schemeClr val="tx1"/>
                  </a:solidFill>
                  <a:prstDash val="solid"/>
                  <a:round/>
                  <a:headEnd/>
                  <a:tailEnd/>
                </a:ln>
                <a:effectLst/>
              </p:spPr>
              <p:txBody>
                <a:bodyPr/>
                <a:lstStyle/>
                <a:p>
                  <a:endParaRPr lang="en-US"/>
                </a:p>
              </p:txBody>
            </p:sp>
            <p:sp>
              <p:nvSpPr>
                <p:cNvPr id="444435" name="Freeform 19"/>
                <p:cNvSpPr>
                  <a:spLocks/>
                </p:cNvSpPr>
                <p:nvPr/>
              </p:nvSpPr>
              <p:spPr bwMode="auto">
                <a:xfrm>
                  <a:off x="954" y="3198"/>
                  <a:ext cx="433" cy="289"/>
                </a:xfrm>
                <a:custGeom>
                  <a:avLst/>
                  <a:gdLst/>
                  <a:ahLst/>
                  <a:cxnLst>
                    <a:cxn ang="0">
                      <a:pos x="432" y="0"/>
                    </a:cxn>
                    <a:cxn ang="0">
                      <a:pos x="48" y="48"/>
                    </a:cxn>
                    <a:cxn ang="0">
                      <a:pos x="0" y="288"/>
                    </a:cxn>
                    <a:cxn ang="0">
                      <a:pos x="432" y="0"/>
                    </a:cxn>
                  </a:cxnLst>
                  <a:rect l="0" t="0" r="r" b="b"/>
                  <a:pathLst>
                    <a:path w="433" h="289">
                      <a:moveTo>
                        <a:pt x="432" y="0"/>
                      </a:moveTo>
                      <a:lnTo>
                        <a:pt x="48" y="48"/>
                      </a:lnTo>
                      <a:lnTo>
                        <a:pt x="0" y="288"/>
                      </a:lnTo>
                      <a:lnTo>
                        <a:pt x="432" y="0"/>
                      </a:lnTo>
                    </a:path>
                  </a:pathLst>
                </a:custGeom>
                <a:gradFill rotWithShape="0">
                  <a:gsLst>
                    <a:gs pos="0">
                      <a:srgbClr val="5F5F5F"/>
                    </a:gs>
                    <a:gs pos="100000">
                      <a:srgbClr val="5F5F5F">
                        <a:gamma/>
                        <a:tint val="50196"/>
                        <a:invGamma/>
                      </a:srgbClr>
                    </a:gs>
                  </a:gsLst>
                  <a:lin ang="2700000" scaled="1"/>
                </a:gradFill>
                <a:ln w="12700" cap="rnd" cmpd="sng">
                  <a:solidFill>
                    <a:schemeClr val="tx1"/>
                  </a:solidFill>
                  <a:prstDash val="solid"/>
                  <a:round/>
                  <a:headEnd/>
                  <a:tailEnd/>
                </a:ln>
                <a:effectLst/>
              </p:spPr>
              <p:txBody>
                <a:bodyPr/>
                <a:lstStyle/>
                <a:p>
                  <a:endParaRPr lang="en-US"/>
                </a:p>
              </p:txBody>
            </p:sp>
            <p:sp>
              <p:nvSpPr>
                <p:cNvPr id="444436" name="Freeform 20"/>
                <p:cNvSpPr>
                  <a:spLocks/>
                </p:cNvSpPr>
                <p:nvPr/>
              </p:nvSpPr>
              <p:spPr bwMode="auto">
                <a:xfrm>
                  <a:off x="954" y="3198"/>
                  <a:ext cx="433" cy="337"/>
                </a:xfrm>
                <a:custGeom>
                  <a:avLst/>
                  <a:gdLst/>
                  <a:ahLst/>
                  <a:cxnLst>
                    <a:cxn ang="0">
                      <a:pos x="432" y="0"/>
                    </a:cxn>
                    <a:cxn ang="0">
                      <a:pos x="384" y="336"/>
                    </a:cxn>
                    <a:cxn ang="0">
                      <a:pos x="0" y="288"/>
                    </a:cxn>
                    <a:cxn ang="0">
                      <a:pos x="432" y="0"/>
                    </a:cxn>
                  </a:cxnLst>
                  <a:rect l="0" t="0" r="r" b="b"/>
                  <a:pathLst>
                    <a:path w="433" h="337">
                      <a:moveTo>
                        <a:pt x="432" y="0"/>
                      </a:moveTo>
                      <a:lnTo>
                        <a:pt x="384" y="336"/>
                      </a:lnTo>
                      <a:lnTo>
                        <a:pt x="0" y="288"/>
                      </a:lnTo>
                      <a:lnTo>
                        <a:pt x="432" y="0"/>
                      </a:lnTo>
                    </a:path>
                  </a:pathLst>
                </a:custGeom>
                <a:gradFill rotWithShape="0">
                  <a:gsLst>
                    <a:gs pos="0">
                      <a:schemeClr val="tx1"/>
                    </a:gs>
                    <a:gs pos="100000">
                      <a:schemeClr val="tx1">
                        <a:gamma/>
                        <a:tint val="30196"/>
                        <a:invGamma/>
                      </a:schemeClr>
                    </a:gs>
                  </a:gsLst>
                  <a:lin ang="2700000" scaled="1"/>
                </a:gradFill>
                <a:ln w="12700" cap="rnd" cmpd="sng">
                  <a:solidFill>
                    <a:schemeClr val="tx1"/>
                  </a:solidFill>
                  <a:prstDash val="solid"/>
                  <a:round/>
                  <a:headEnd/>
                  <a:tailEnd/>
                </a:ln>
                <a:effectLst/>
              </p:spPr>
              <p:txBody>
                <a:bodyPr/>
                <a:lstStyle/>
                <a:p>
                  <a:endParaRPr lang="en-US"/>
                </a:p>
              </p:txBody>
            </p:sp>
            <p:sp>
              <p:nvSpPr>
                <p:cNvPr id="444437" name="Freeform 21"/>
                <p:cNvSpPr>
                  <a:spLocks/>
                </p:cNvSpPr>
                <p:nvPr/>
              </p:nvSpPr>
              <p:spPr bwMode="auto">
                <a:xfrm>
                  <a:off x="954" y="3486"/>
                  <a:ext cx="385" cy="337"/>
                </a:xfrm>
                <a:custGeom>
                  <a:avLst/>
                  <a:gdLst/>
                  <a:ahLst/>
                  <a:cxnLst>
                    <a:cxn ang="0">
                      <a:pos x="0" y="0"/>
                    </a:cxn>
                    <a:cxn ang="0">
                      <a:pos x="192" y="336"/>
                    </a:cxn>
                    <a:cxn ang="0">
                      <a:pos x="384" y="48"/>
                    </a:cxn>
                    <a:cxn ang="0">
                      <a:pos x="0" y="0"/>
                    </a:cxn>
                  </a:cxnLst>
                  <a:rect l="0" t="0" r="r" b="b"/>
                  <a:pathLst>
                    <a:path w="385" h="337">
                      <a:moveTo>
                        <a:pt x="0" y="0"/>
                      </a:moveTo>
                      <a:lnTo>
                        <a:pt x="192" y="336"/>
                      </a:lnTo>
                      <a:lnTo>
                        <a:pt x="384" y="48"/>
                      </a:lnTo>
                      <a:lnTo>
                        <a:pt x="0" y="0"/>
                      </a:lnTo>
                    </a:path>
                  </a:pathLst>
                </a:custGeom>
                <a:gradFill rotWithShape="0">
                  <a:gsLst>
                    <a:gs pos="0">
                      <a:schemeClr val="tx1"/>
                    </a:gs>
                    <a:gs pos="100000">
                      <a:schemeClr val="bg1"/>
                    </a:gs>
                  </a:gsLst>
                  <a:lin ang="18900000" scaled="1"/>
                </a:gradFill>
                <a:ln w="12700" cap="rnd" cmpd="sng">
                  <a:solidFill>
                    <a:schemeClr val="tx1"/>
                  </a:solidFill>
                  <a:prstDash val="solid"/>
                  <a:round/>
                  <a:headEnd/>
                  <a:tailEnd/>
                </a:ln>
                <a:effectLst/>
              </p:spPr>
              <p:txBody>
                <a:bodyPr/>
                <a:lstStyle/>
                <a:p>
                  <a:endParaRPr lang="en-US"/>
                </a:p>
              </p:txBody>
            </p:sp>
            <p:sp>
              <p:nvSpPr>
                <p:cNvPr id="444438" name="Freeform 22"/>
                <p:cNvSpPr>
                  <a:spLocks/>
                </p:cNvSpPr>
                <p:nvPr/>
              </p:nvSpPr>
              <p:spPr bwMode="auto">
                <a:xfrm>
                  <a:off x="1146" y="3534"/>
                  <a:ext cx="337" cy="289"/>
                </a:xfrm>
                <a:custGeom>
                  <a:avLst/>
                  <a:gdLst/>
                  <a:ahLst/>
                  <a:cxnLst>
                    <a:cxn ang="0">
                      <a:pos x="192" y="0"/>
                    </a:cxn>
                    <a:cxn ang="0">
                      <a:pos x="336" y="192"/>
                    </a:cxn>
                    <a:cxn ang="0">
                      <a:pos x="0" y="288"/>
                    </a:cxn>
                    <a:cxn ang="0">
                      <a:pos x="192" y="0"/>
                    </a:cxn>
                  </a:cxnLst>
                  <a:rect l="0" t="0" r="r" b="b"/>
                  <a:pathLst>
                    <a:path w="337" h="289">
                      <a:moveTo>
                        <a:pt x="192" y="0"/>
                      </a:moveTo>
                      <a:lnTo>
                        <a:pt x="336" y="192"/>
                      </a:lnTo>
                      <a:lnTo>
                        <a:pt x="0" y="288"/>
                      </a:lnTo>
                      <a:lnTo>
                        <a:pt x="192" y="0"/>
                      </a:lnTo>
                    </a:path>
                  </a:pathLst>
                </a:custGeom>
                <a:gradFill rotWithShape="0">
                  <a:gsLst>
                    <a:gs pos="0">
                      <a:srgbClr val="5F5F5F"/>
                    </a:gs>
                    <a:gs pos="100000">
                      <a:srgbClr val="5F5F5F">
                        <a:gamma/>
                        <a:tint val="50196"/>
                        <a:invGamma/>
                      </a:srgbClr>
                    </a:gs>
                  </a:gsLst>
                  <a:lin ang="18900000" scaled="1"/>
                </a:gradFill>
                <a:ln w="12700" cap="rnd" cmpd="sng">
                  <a:solidFill>
                    <a:schemeClr val="tx1"/>
                  </a:solidFill>
                  <a:prstDash val="solid"/>
                  <a:round/>
                  <a:headEnd/>
                  <a:tailEnd/>
                </a:ln>
                <a:effectLst/>
              </p:spPr>
              <p:txBody>
                <a:bodyPr/>
                <a:lstStyle/>
                <a:p>
                  <a:endParaRPr lang="en-US"/>
                </a:p>
              </p:txBody>
            </p:sp>
          </p:grpSp>
        </p:grpSp>
        <p:grpSp>
          <p:nvGrpSpPr>
            <p:cNvPr id="444439" name="Group 23"/>
            <p:cNvGrpSpPr>
              <a:grpSpLocks/>
            </p:cNvGrpSpPr>
            <p:nvPr/>
          </p:nvGrpSpPr>
          <p:grpSpPr bwMode="auto">
            <a:xfrm>
              <a:off x="2285" y="3379"/>
              <a:ext cx="1406" cy="737"/>
              <a:chOff x="2285" y="3379"/>
              <a:chExt cx="1406" cy="737"/>
            </a:xfrm>
          </p:grpSpPr>
          <p:grpSp>
            <p:nvGrpSpPr>
              <p:cNvPr id="444440" name="Group 24"/>
              <p:cNvGrpSpPr>
                <a:grpSpLocks/>
              </p:cNvGrpSpPr>
              <p:nvPr/>
            </p:nvGrpSpPr>
            <p:grpSpPr bwMode="auto">
              <a:xfrm>
                <a:off x="2679" y="3379"/>
                <a:ext cx="769" cy="385"/>
                <a:chOff x="2679" y="3379"/>
                <a:chExt cx="769" cy="385"/>
              </a:xfrm>
            </p:grpSpPr>
            <p:sp>
              <p:nvSpPr>
                <p:cNvPr id="444441" name="Freeform 25"/>
                <p:cNvSpPr>
                  <a:spLocks/>
                </p:cNvSpPr>
                <p:nvPr/>
              </p:nvSpPr>
              <p:spPr bwMode="auto">
                <a:xfrm>
                  <a:off x="2679" y="3379"/>
                  <a:ext cx="433" cy="289"/>
                </a:xfrm>
                <a:custGeom>
                  <a:avLst/>
                  <a:gdLst/>
                  <a:ahLst/>
                  <a:cxnLst>
                    <a:cxn ang="0">
                      <a:pos x="432" y="0"/>
                    </a:cxn>
                    <a:cxn ang="0">
                      <a:pos x="48" y="48"/>
                    </a:cxn>
                    <a:cxn ang="0">
                      <a:pos x="0" y="288"/>
                    </a:cxn>
                    <a:cxn ang="0">
                      <a:pos x="432" y="0"/>
                    </a:cxn>
                  </a:cxnLst>
                  <a:rect l="0" t="0" r="r" b="b"/>
                  <a:pathLst>
                    <a:path w="433" h="289">
                      <a:moveTo>
                        <a:pt x="432" y="0"/>
                      </a:moveTo>
                      <a:lnTo>
                        <a:pt x="48" y="48"/>
                      </a:lnTo>
                      <a:lnTo>
                        <a:pt x="0" y="288"/>
                      </a:lnTo>
                      <a:lnTo>
                        <a:pt x="432" y="0"/>
                      </a:lnTo>
                    </a:path>
                  </a:pathLst>
                </a:custGeom>
                <a:gradFill rotWithShape="0">
                  <a:gsLst>
                    <a:gs pos="0">
                      <a:schemeClr val="accent1"/>
                    </a:gs>
                    <a:gs pos="100000">
                      <a:schemeClr val="accent1">
                        <a:gamma/>
                        <a:shade val="69804"/>
                        <a:invGamma/>
                      </a:schemeClr>
                    </a:gs>
                  </a:gsLst>
                  <a:lin ang="18900000" scaled="1"/>
                </a:gradFill>
                <a:ln w="12700" cap="rnd" cmpd="sng">
                  <a:solidFill>
                    <a:schemeClr val="tx1"/>
                  </a:solidFill>
                  <a:prstDash val="solid"/>
                  <a:round/>
                  <a:headEnd/>
                  <a:tailEnd/>
                </a:ln>
                <a:effectLst/>
              </p:spPr>
              <p:txBody>
                <a:bodyPr/>
                <a:lstStyle/>
                <a:p>
                  <a:endParaRPr lang="en-US"/>
                </a:p>
              </p:txBody>
            </p:sp>
            <p:sp>
              <p:nvSpPr>
                <p:cNvPr id="444442" name="Freeform 26"/>
                <p:cNvSpPr>
                  <a:spLocks/>
                </p:cNvSpPr>
                <p:nvPr/>
              </p:nvSpPr>
              <p:spPr bwMode="auto">
                <a:xfrm>
                  <a:off x="2679" y="3379"/>
                  <a:ext cx="529" cy="289"/>
                </a:xfrm>
                <a:custGeom>
                  <a:avLst/>
                  <a:gdLst/>
                  <a:ahLst/>
                  <a:cxnLst>
                    <a:cxn ang="0">
                      <a:pos x="0" y="288"/>
                    </a:cxn>
                    <a:cxn ang="0">
                      <a:pos x="528" y="144"/>
                    </a:cxn>
                    <a:cxn ang="0">
                      <a:pos x="432" y="0"/>
                    </a:cxn>
                    <a:cxn ang="0">
                      <a:pos x="0" y="288"/>
                    </a:cxn>
                  </a:cxnLst>
                  <a:rect l="0" t="0" r="r" b="b"/>
                  <a:pathLst>
                    <a:path w="529" h="289">
                      <a:moveTo>
                        <a:pt x="0" y="288"/>
                      </a:moveTo>
                      <a:lnTo>
                        <a:pt x="528" y="144"/>
                      </a:lnTo>
                      <a:lnTo>
                        <a:pt x="432" y="0"/>
                      </a:lnTo>
                      <a:lnTo>
                        <a:pt x="0" y="288"/>
                      </a:lnTo>
                    </a:path>
                  </a:pathLst>
                </a:custGeom>
                <a:gradFill rotWithShape="0">
                  <a:gsLst>
                    <a:gs pos="0">
                      <a:schemeClr val="accent1"/>
                    </a:gs>
                    <a:gs pos="100000">
                      <a:schemeClr val="accent1">
                        <a:gamma/>
                        <a:shade val="69804"/>
                        <a:invGamma/>
                      </a:schemeClr>
                    </a:gs>
                  </a:gsLst>
                  <a:lin ang="18900000" scaled="1"/>
                </a:gradFill>
                <a:ln w="12700" cap="rnd" cmpd="sng">
                  <a:solidFill>
                    <a:schemeClr val="tx1"/>
                  </a:solidFill>
                  <a:prstDash val="solid"/>
                  <a:round/>
                  <a:headEnd/>
                  <a:tailEnd/>
                </a:ln>
                <a:effectLst/>
              </p:spPr>
              <p:txBody>
                <a:bodyPr/>
                <a:lstStyle/>
                <a:p>
                  <a:endParaRPr lang="en-US"/>
                </a:p>
              </p:txBody>
            </p:sp>
            <p:sp>
              <p:nvSpPr>
                <p:cNvPr id="444443" name="Freeform 27"/>
                <p:cNvSpPr>
                  <a:spLocks/>
                </p:cNvSpPr>
                <p:nvPr/>
              </p:nvSpPr>
              <p:spPr bwMode="auto">
                <a:xfrm>
                  <a:off x="2679" y="3523"/>
                  <a:ext cx="769" cy="145"/>
                </a:xfrm>
                <a:custGeom>
                  <a:avLst/>
                  <a:gdLst/>
                  <a:ahLst/>
                  <a:cxnLst>
                    <a:cxn ang="0">
                      <a:pos x="0" y="144"/>
                    </a:cxn>
                    <a:cxn ang="0">
                      <a:pos x="528" y="0"/>
                    </a:cxn>
                    <a:cxn ang="0">
                      <a:pos x="768" y="48"/>
                    </a:cxn>
                    <a:cxn ang="0">
                      <a:pos x="0" y="144"/>
                    </a:cxn>
                  </a:cxnLst>
                  <a:rect l="0" t="0" r="r" b="b"/>
                  <a:pathLst>
                    <a:path w="769" h="145">
                      <a:moveTo>
                        <a:pt x="0" y="144"/>
                      </a:moveTo>
                      <a:lnTo>
                        <a:pt x="528" y="0"/>
                      </a:lnTo>
                      <a:lnTo>
                        <a:pt x="768" y="48"/>
                      </a:lnTo>
                      <a:lnTo>
                        <a:pt x="0" y="144"/>
                      </a:lnTo>
                    </a:path>
                  </a:pathLst>
                </a:custGeom>
                <a:gradFill rotWithShape="0">
                  <a:gsLst>
                    <a:gs pos="0">
                      <a:schemeClr val="accent1"/>
                    </a:gs>
                    <a:gs pos="100000">
                      <a:schemeClr val="accent1">
                        <a:gamma/>
                        <a:shade val="69804"/>
                        <a:invGamma/>
                      </a:schemeClr>
                    </a:gs>
                  </a:gsLst>
                  <a:lin ang="18900000" scaled="1"/>
                </a:gradFill>
                <a:ln w="12700" cap="rnd" cmpd="sng">
                  <a:solidFill>
                    <a:schemeClr val="tx1"/>
                  </a:solidFill>
                  <a:prstDash val="solid"/>
                  <a:round/>
                  <a:headEnd/>
                  <a:tailEnd/>
                </a:ln>
                <a:effectLst/>
              </p:spPr>
              <p:txBody>
                <a:bodyPr/>
                <a:lstStyle/>
                <a:p>
                  <a:endParaRPr lang="en-US"/>
                </a:p>
              </p:txBody>
            </p:sp>
            <p:sp>
              <p:nvSpPr>
                <p:cNvPr id="444444" name="Freeform 28"/>
                <p:cNvSpPr>
                  <a:spLocks/>
                </p:cNvSpPr>
                <p:nvPr/>
              </p:nvSpPr>
              <p:spPr bwMode="auto">
                <a:xfrm>
                  <a:off x="2679" y="3571"/>
                  <a:ext cx="769" cy="193"/>
                </a:xfrm>
                <a:custGeom>
                  <a:avLst/>
                  <a:gdLst/>
                  <a:ahLst/>
                  <a:cxnLst>
                    <a:cxn ang="0">
                      <a:pos x="0" y="96"/>
                    </a:cxn>
                    <a:cxn ang="0">
                      <a:pos x="768" y="0"/>
                    </a:cxn>
                    <a:cxn ang="0">
                      <a:pos x="576" y="192"/>
                    </a:cxn>
                    <a:cxn ang="0">
                      <a:pos x="0" y="96"/>
                    </a:cxn>
                  </a:cxnLst>
                  <a:rect l="0" t="0" r="r" b="b"/>
                  <a:pathLst>
                    <a:path w="769" h="193">
                      <a:moveTo>
                        <a:pt x="0" y="96"/>
                      </a:moveTo>
                      <a:lnTo>
                        <a:pt x="768" y="0"/>
                      </a:lnTo>
                      <a:lnTo>
                        <a:pt x="576" y="192"/>
                      </a:lnTo>
                      <a:lnTo>
                        <a:pt x="0" y="96"/>
                      </a:lnTo>
                    </a:path>
                  </a:pathLst>
                </a:custGeom>
                <a:gradFill rotWithShape="0">
                  <a:gsLst>
                    <a:gs pos="0">
                      <a:schemeClr val="accent1"/>
                    </a:gs>
                    <a:gs pos="100000">
                      <a:schemeClr val="accent1">
                        <a:gamma/>
                        <a:shade val="69804"/>
                        <a:invGamma/>
                      </a:schemeClr>
                    </a:gs>
                  </a:gsLst>
                  <a:lin ang="18900000" scaled="1"/>
                </a:gradFill>
                <a:ln w="12700" cap="rnd" cmpd="sng">
                  <a:solidFill>
                    <a:schemeClr val="tx1"/>
                  </a:solidFill>
                  <a:prstDash val="solid"/>
                  <a:round/>
                  <a:headEnd/>
                  <a:tailEnd/>
                </a:ln>
                <a:effectLst/>
              </p:spPr>
              <p:txBody>
                <a:bodyPr/>
                <a:lstStyle/>
                <a:p>
                  <a:endParaRPr lang="en-US"/>
                </a:p>
              </p:txBody>
            </p:sp>
          </p:grpSp>
          <p:sp>
            <p:nvSpPr>
              <p:cNvPr id="444445" name="Rectangle 29"/>
              <p:cNvSpPr>
                <a:spLocks noChangeArrowheads="1"/>
              </p:cNvSpPr>
              <p:nvPr/>
            </p:nvSpPr>
            <p:spPr bwMode="auto">
              <a:xfrm>
                <a:off x="2285" y="3869"/>
                <a:ext cx="1406" cy="247"/>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GL_TRIANGLE_FAN</a:t>
                </a:r>
              </a:p>
            </p:txBody>
          </p:sp>
        </p:grpSp>
        <p:grpSp>
          <p:nvGrpSpPr>
            <p:cNvPr id="444446" name="Group 30"/>
            <p:cNvGrpSpPr>
              <a:grpSpLocks/>
            </p:cNvGrpSpPr>
            <p:nvPr/>
          </p:nvGrpSpPr>
          <p:grpSpPr bwMode="auto">
            <a:xfrm>
              <a:off x="340" y="2067"/>
              <a:ext cx="890" cy="503"/>
              <a:chOff x="340" y="2067"/>
              <a:chExt cx="890" cy="503"/>
            </a:xfrm>
          </p:grpSpPr>
          <p:sp>
            <p:nvSpPr>
              <p:cNvPr id="444447" name="Rectangle 31"/>
              <p:cNvSpPr>
                <a:spLocks noChangeArrowheads="1"/>
              </p:cNvSpPr>
              <p:nvPr/>
            </p:nvSpPr>
            <p:spPr bwMode="auto">
              <a:xfrm>
                <a:off x="340" y="2322"/>
                <a:ext cx="890" cy="248"/>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GL_POINTS</a:t>
                </a:r>
              </a:p>
            </p:txBody>
          </p:sp>
          <p:grpSp>
            <p:nvGrpSpPr>
              <p:cNvPr id="444448" name="Group 32"/>
              <p:cNvGrpSpPr>
                <a:grpSpLocks/>
              </p:cNvGrpSpPr>
              <p:nvPr/>
            </p:nvGrpSpPr>
            <p:grpSpPr bwMode="auto">
              <a:xfrm>
                <a:off x="740" y="2067"/>
                <a:ext cx="180" cy="164"/>
                <a:chOff x="740" y="2067"/>
                <a:chExt cx="180" cy="164"/>
              </a:xfrm>
            </p:grpSpPr>
            <p:sp>
              <p:nvSpPr>
                <p:cNvPr id="444449" name="Rectangle 33"/>
                <p:cNvSpPr>
                  <a:spLocks noChangeArrowheads="1"/>
                </p:cNvSpPr>
                <p:nvPr/>
              </p:nvSpPr>
              <p:spPr bwMode="auto">
                <a:xfrm>
                  <a:off x="770" y="2067"/>
                  <a:ext cx="21" cy="19"/>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444450" name="Rectangle 34"/>
                <p:cNvSpPr>
                  <a:spLocks noChangeArrowheads="1"/>
                </p:cNvSpPr>
                <p:nvPr/>
              </p:nvSpPr>
              <p:spPr bwMode="auto">
                <a:xfrm>
                  <a:off x="861" y="2094"/>
                  <a:ext cx="21" cy="19"/>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444451" name="Rectangle 35"/>
                <p:cNvSpPr>
                  <a:spLocks noChangeArrowheads="1"/>
                </p:cNvSpPr>
                <p:nvPr/>
              </p:nvSpPr>
              <p:spPr bwMode="auto">
                <a:xfrm>
                  <a:off x="740" y="2172"/>
                  <a:ext cx="21" cy="19"/>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444452" name="Rectangle 36"/>
                <p:cNvSpPr>
                  <a:spLocks noChangeArrowheads="1"/>
                </p:cNvSpPr>
                <p:nvPr/>
              </p:nvSpPr>
              <p:spPr bwMode="auto">
                <a:xfrm>
                  <a:off x="899" y="2212"/>
                  <a:ext cx="21" cy="19"/>
                </a:xfrm>
                <a:prstGeom prst="rect">
                  <a:avLst/>
                </a:prstGeom>
                <a:solidFill>
                  <a:schemeClr val="tx1"/>
                </a:solidFill>
                <a:ln w="12700">
                  <a:solidFill>
                    <a:schemeClr val="tx1"/>
                  </a:solidFill>
                  <a:miter lim="800000"/>
                  <a:headEnd/>
                  <a:tailEnd/>
                </a:ln>
                <a:effectLst/>
              </p:spPr>
              <p:txBody>
                <a:bodyPr wrap="none" anchor="ctr"/>
                <a:lstStyle/>
                <a:p>
                  <a:endParaRPr lang="en-US"/>
                </a:p>
              </p:txBody>
            </p:sp>
          </p:grpSp>
        </p:grpSp>
        <p:grpSp>
          <p:nvGrpSpPr>
            <p:cNvPr id="444453" name="Group 37"/>
            <p:cNvGrpSpPr>
              <a:grpSpLocks/>
            </p:cNvGrpSpPr>
            <p:nvPr/>
          </p:nvGrpSpPr>
          <p:grpSpPr bwMode="auto">
            <a:xfrm>
              <a:off x="1256" y="1514"/>
              <a:ext cx="804" cy="631"/>
              <a:chOff x="1256" y="1514"/>
              <a:chExt cx="804" cy="631"/>
            </a:xfrm>
          </p:grpSpPr>
          <p:grpSp>
            <p:nvGrpSpPr>
              <p:cNvPr id="444454" name="Group 38"/>
              <p:cNvGrpSpPr>
                <a:grpSpLocks/>
              </p:cNvGrpSpPr>
              <p:nvPr/>
            </p:nvGrpSpPr>
            <p:grpSpPr bwMode="auto">
              <a:xfrm>
                <a:off x="1434" y="1514"/>
                <a:ext cx="528" cy="336"/>
                <a:chOff x="1434" y="1514"/>
                <a:chExt cx="528" cy="336"/>
              </a:xfrm>
            </p:grpSpPr>
            <p:sp>
              <p:nvSpPr>
                <p:cNvPr id="444455" name="Line 39"/>
                <p:cNvSpPr>
                  <a:spLocks noChangeShapeType="1"/>
                </p:cNvSpPr>
                <p:nvPr/>
              </p:nvSpPr>
              <p:spPr bwMode="auto">
                <a:xfrm flipV="1">
                  <a:off x="1434" y="1514"/>
                  <a:ext cx="328" cy="329"/>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44456" name="Line 40"/>
                <p:cNvSpPr>
                  <a:spLocks noChangeShapeType="1"/>
                </p:cNvSpPr>
                <p:nvPr/>
              </p:nvSpPr>
              <p:spPr bwMode="auto">
                <a:xfrm>
                  <a:off x="1762" y="1628"/>
                  <a:ext cx="200" cy="222"/>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44457" name="Rectangle 41"/>
              <p:cNvSpPr>
                <a:spLocks noChangeArrowheads="1"/>
              </p:cNvSpPr>
              <p:nvPr/>
            </p:nvSpPr>
            <p:spPr bwMode="auto">
              <a:xfrm>
                <a:off x="1256" y="1897"/>
                <a:ext cx="804" cy="248"/>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GL_LINES</a:t>
                </a:r>
              </a:p>
            </p:txBody>
          </p:sp>
        </p:grpSp>
        <p:grpSp>
          <p:nvGrpSpPr>
            <p:cNvPr id="444458" name="Group 42"/>
            <p:cNvGrpSpPr>
              <a:grpSpLocks/>
            </p:cNvGrpSpPr>
            <p:nvPr/>
          </p:nvGrpSpPr>
          <p:grpSpPr bwMode="auto">
            <a:xfrm>
              <a:off x="3262" y="1453"/>
              <a:ext cx="1148" cy="1024"/>
              <a:chOff x="3262" y="1453"/>
              <a:chExt cx="1148" cy="1024"/>
            </a:xfrm>
          </p:grpSpPr>
          <p:sp>
            <p:nvSpPr>
              <p:cNvPr id="444459" name="Freeform 43"/>
              <p:cNvSpPr>
                <a:spLocks/>
              </p:cNvSpPr>
              <p:nvPr/>
            </p:nvSpPr>
            <p:spPr bwMode="auto">
              <a:xfrm>
                <a:off x="3564" y="1453"/>
                <a:ext cx="665" cy="715"/>
              </a:xfrm>
              <a:custGeom>
                <a:avLst/>
                <a:gdLst/>
                <a:ahLst/>
                <a:cxnLst>
                  <a:cxn ang="0">
                    <a:pos x="336" y="307"/>
                  </a:cxn>
                  <a:cxn ang="0">
                    <a:pos x="243" y="50"/>
                  </a:cxn>
                  <a:cxn ang="0">
                    <a:pos x="586" y="0"/>
                  </a:cxn>
                  <a:cxn ang="0">
                    <a:pos x="0" y="264"/>
                  </a:cxn>
                  <a:cxn ang="0">
                    <a:pos x="429" y="714"/>
                  </a:cxn>
                  <a:cxn ang="0">
                    <a:pos x="664" y="278"/>
                  </a:cxn>
                  <a:cxn ang="0">
                    <a:pos x="336" y="307"/>
                  </a:cxn>
                </a:cxnLst>
                <a:rect l="0" t="0" r="r" b="b"/>
                <a:pathLst>
                  <a:path w="665" h="715">
                    <a:moveTo>
                      <a:pt x="336" y="307"/>
                    </a:moveTo>
                    <a:lnTo>
                      <a:pt x="243" y="50"/>
                    </a:lnTo>
                    <a:lnTo>
                      <a:pt x="586" y="0"/>
                    </a:lnTo>
                    <a:lnTo>
                      <a:pt x="0" y="264"/>
                    </a:lnTo>
                    <a:lnTo>
                      <a:pt x="429" y="714"/>
                    </a:lnTo>
                    <a:lnTo>
                      <a:pt x="664" y="278"/>
                    </a:lnTo>
                    <a:lnTo>
                      <a:pt x="336" y="307"/>
                    </a:lnTo>
                  </a:path>
                </a:pathLst>
              </a:custGeom>
              <a:noFill/>
              <a:ln w="12700" cap="rnd" cmpd="sng">
                <a:solidFill>
                  <a:schemeClr val="tx1"/>
                </a:solidFill>
                <a:prstDash val="solid"/>
                <a:round/>
                <a:headEnd/>
                <a:tailEnd/>
              </a:ln>
              <a:effectLst/>
            </p:spPr>
            <p:txBody>
              <a:bodyPr/>
              <a:lstStyle/>
              <a:p>
                <a:endParaRPr lang="en-US"/>
              </a:p>
            </p:txBody>
          </p:sp>
          <p:sp>
            <p:nvSpPr>
              <p:cNvPr id="444460" name="Rectangle 44"/>
              <p:cNvSpPr>
                <a:spLocks noChangeArrowheads="1"/>
              </p:cNvSpPr>
              <p:nvPr/>
            </p:nvSpPr>
            <p:spPr bwMode="auto">
              <a:xfrm>
                <a:off x="3262" y="2230"/>
                <a:ext cx="1148" cy="247"/>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GL_LINE_LOOP</a:t>
                </a:r>
              </a:p>
            </p:txBody>
          </p:sp>
        </p:grpSp>
        <p:grpSp>
          <p:nvGrpSpPr>
            <p:cNvPr id="444461" name="Group 45"/>
            <p:cNvGrpSpPr>
              <a:grpSpLocks/>
            </p:cNvGrpSpPr>
            <p:nvPr/>
          </p:nvGrpSpPr>
          <p:grpSpPr bwMode="auto">
            <a:xfrm>
              <a:off x="1985" y="1417"/>
              <a:ext cx="1234" cy="1060"/>
              <a:chOff x="1985" y="1417"/>
              <a:chExt cx="1234" cy="1060"/>
            </a:xfrm>
          </p:grpSpPr>
          <p:sp>
            <p:nvSpPr>
              <p:cNvPr id="444462" name="Freeform 46"/>
              <p:cNvSpPr>
                <a:spLocks/>
              </p:cNvSpPr>
              <p:nvPr/>
            </p:nvSpPr>
            <p:spPr bwMode="auto">
              <a:xfrm>
                <a:off x="2214" y="1417"/>
                <a:ext cx="908" cy="665"/>
              </a:xfrm>
              <a:custGeom>
                <a:avLst/>
                <a:gdLst/>
                <a:ahLst/>
                <a:cxnLst>
                  <a:cxn ang="0">
                    <a:pos x="393" y="471"/>
                  </a:cxn>
                  <a:cxn ang="0">
                    <a:pos x="115" y="79"/>
                  </a:cxn>
                  <a:cxn ang="0">
                    <a:pos x="0" y="379"/>
                  </a:cxn>
                  <a:cxn ang="0">
                    <a:pos x="907" y="229"/>
                  </a:cxn>
                  <a:cxn ang="0">
                    <a:pos x="407" y="0"/>
                  </a:cxn>
                  <a:cxn ang="0">
                    <a:pos x="715" y="557"/>
                  </a:cxn>
                  <a:cxn ang="0">
                    <a:pos x="315" y="664"/>
                  </a:cxn>
                </a:cxnLst>
                <a:rect l="0" t="0" r="r" b="b"/>
                <a:pathLst>
                  <a:path w="908" h="665">
                    <a:moveTo>
                      <a:pt x="393" y="471"/>
                    </a:moveTo>
                    <a:lnTo>
                      <a:pt x="115" y="79"/>
                    </a:lnTo>
                    <a:lnTo>
                      <a:pt x="0" y="379"/>
                    </a:lnTo>
                    <a:lnTo>
                      <a:pt x="907" y="229"/>
                    </a:lnTo>
                    <a:lnTo>
                      <a:pt x="407" y="0"/>
                    </a:lnTo>
                    <a:lnTo>
                      <a:pt x="715" y="557"/>
                    </a:lnTo>
                    <a:lnTo>
                      <a:pt x="315" y="664"/>
                    </a:lnTo>
                  </a:path>
                </a:pathLst>
              </a:custGeom>
              <a:noFill/>
              <a:ln w="12700" cap="rnd" cmpd="sng">
                <a:solidFill>
                  <a:schemeClr val="tx1"/>
                </a:solidFill>
                <a:prstDash val="solid"/>
                <a:round/>
                <a:headEnd type="none" w="sm" len="sm"/>
                <a:tailEnd type="none" w="sm" len="sm"/>
              </a:ln>
              <a:effectLst/>
            </p:spPr>
            <p:txBody>
              <a:bodyPr/>
              <a:lstStyle/>
              <a:p>
                <a:endParaRPr lang="en-US"/>
              </a:p>
            </p:txBody>
          </p:sp>
          <p:sp>
            <p:nvSpPr>
              <p:cNvPr id="444463" name="Rectangle 47"/>
              <p:cNvSpPr>
                <a:spLocks noChangeArrowheads="1"/>
              </p:cNvSpPr>
              <p:nvPr/>
            </p:nvSpPr>
            <p:spPr bwMode="auto">
              <a:xfrm>
                <a:off x="1985" y="2230"/>
                <a:ext cx="1234" cy="247"/>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GL_LINE_STRIP</a:t>
                </a:r>
              </a:p>
            </p:txBody>
          </p:sp>
        </p:grpSp>
        <p:grpSp>
          <p:nvGrpSpPr>
            <p:cNvPr id="444464" name="Group 48"/>
            <p:cNvGrpSpPr>
              <a:grpSpLocks/>
            </p:cNvGrpSpPr>
            <p:nvPr/>
          </p:nvGrpSpPr>
          <p:grpSpPr bwMode="auto">
            <a:xfrm>
              <a:off x="1666" y="2546"/>
              <a:ext cx="1148" cy="767"/>
              <a:chOff x="1666" y="2546"/>
              <a:chExt cx="1148" cy="767"/>
            </a:xfrm>
          </p:grpSpPr>
          <p:grpSp>
            <p:nvGrpSpPr>
              <p:cNvPr id="444465" name="Group 49"/>
              <p:cNvGrpSpPr>
                <a:grpSpLocks/>
              </p:cNvGrpSpPr>
              <p:nvPr/>
            </p:nvGrpSpPr>
            <p:grpSpPr bwMode="auto">
              <a:xfrm>
                <a:off x="1936" y="2546"/>
                <a:ext cx="730" cy="437"/>
                <a:chOff x="1936" y="2546"/>
                <a:chExt cx="730" cy="437"/>
              </a:xfrm>
            </p:grpSpPr>
            <p:sp>
              <p:nvSpPr>
                <p:cNvPr id="444466" name="Freeform 50"/>
                <p:cNvSpPr>
                  <a:spLocks/>
                </p:cNvSpPr>
                <p:nvPr/>
              </p:nvSpPr>
              <p:spPr bwMode="auto">
                <a:xfrm>
                  <a:off x="1936" y="2546"/>
                  <a:ext cx="244" cy="187"/>
                </a:xfrm>
                <a:custGeom>
                  <a:avLst/>
                  <a:gdLst/>
                  <a:ahLst/>
                  <a:cxnLst>
                    <a:cxn ang="0">
                      <a:pos x="158" y="0"/>
                    </a:cxn>
                    <a:cxn ang="0">
                      <a:pos x="0" y="171"/>
                    </a:cxn>
                    <a:cxn ang="0">
                      <a:pos x="243" y="186"/>
                    </a:cxn>
                    <a:cxn ang="0">
                      <a:pos x="158" y="0"/>
                    </a:cxn>
                  </a:cxnLst>
                  <a:rect l="0" t="0" r="r" b="b"/>
                  <a:pathLst>
                    <a:path w="244" h="187">
                      <a:moveTo>
                        <a:pt x="158" y="0"/>
                      </a:moveTo>
                      <a:lnTo>
                        <a:pt x="0" y="171"/>
                      </a:lnTo>
                      <a:lnTo>
                        <a:pt x="243" y="186"/>
                      </a:lnTo>
                      <a:lnTo>
                        <a:pt x="158" y="0"/>
                      </a:lnTo>
                    </a:path>
                  </a:pathLst>
                </a:custGeom>
                <a:solidFill>
                  <a:schemeClr val="accent2"/>
                </a:solidFill>
                <a:ln w="9525" cap="rnd">
                  <a:noFill/>
                  <a:round/>
                  <a:headEnd/>
                  <a:tailEnd/>
                </a:ln>
                <a:effectLst/>
              </p:spPr>
              <p:txBody>
                <a:bodyPr/>
                <a:lstStyle/>
                <a:p>
                  <a:endParaRPr lang="en-US"/>
                </a:p>
              </p:txBody>
            </p:sp>
            <p:sp>
              <p:nvSpPr>
                <p:cNvPr id="444467" name="Freeform 51"/>
                <p:cNvSpPr>
                  <a:spLocks/>
                </p:cNvSpPr>
                <p:nvPr/>
              </p:nvSpPr>
              <p:spPr bwMode="auto">
                <a:xfrm>
                  <a:off x="2215" y="2696"/>
                  <a:ext cx="451" cy="287"/>
                </a:xfrm>
                <a:custGeom>
                  <a:avLst/>
                  <a:gdLst/>
                  <a:ahLst/>
                  <a:cxnLst>
                    <a:cxn ang="0">
                      <a:pos x="129" y="0"/>
                    </a:cxn>
                    <a:cxn ang="0">
                      <a:pos x="0" y="179"/>
                    </a:cxn>
                    <a:cxn ang="0">
                      <a:pos x="450" y="286"/>
                    </a:cxn>
                    <a:cxn ang="0">
                      <a:pos x="129" y="0"/>
                    </a:cxn>
                  </a:cxnLst>
                  <a:rect l="0" t="0" r="r" b="b"/>
                  <a:pathLst>
                    <a:path w="451" h="287">
                      <a:moveTo>
                        <a:pt x="129" y="0"/>
                      </a:moveTo>
                      <a:lnTo>
                        <a:pt x="0" y="179"/>
                      </a:lnTo>
                      <a:lnTo>
                        <a:pt x="450" y="286"/>
                      </a:lnTo>
                      <a:lnTo>
                        <a:pt x="129" y="0"/>
                      </a:lnTo>
                    </a:path>
                  </a:pathLst>
                </a:custGeom>
                <a:solidFill>
                  <a:schemeClr val="accent1"/>
                </a:solidFill>
                <a:ln w="9525" cap="rnd">
                  <a:noFill/>
                  <a:round/>
                  <a:headEnd/>
                  <a:tailEnd/>
                </a:ln>
                <a:effectLst/>
              </p:spPr>
              <p:txBody>
                <a:bodyPr/>
                <a:lstStyle/>
                <a:p>
                  <a:endParaRPr lang="en-US"/>
                </a:p>
              </p:txBody>
            </p:sp>
          </p:grpSp>
          <p:sp>
            <p:nvSpPr>
              <p:cNvPr id="444468" name="Rectangle 52"/>
              <p:cNvSpPr>
                <a:spLocks noChangeArrowheads="1"/>
              </p:cNvSpPr>
              <p:nvPr/>
            </p:nvSpPr>
            <p:spPr bwMode="auto">
              <a:xfrm>
                <a:off x="1666" y="3066"/>
                <a:ext cx="1148" cy="247"/>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GL_TRIANGLES</a:t>
                </a:r>
              </a:p>
            </p:txBody>
          </p:sp>
        </p:grpSp>
        <p:grpSp>
          <p:nvGrpSpPr>
            <p:cNvPr id="444469" name="Group 53"/>
            <p:cNvGrpSpPr>
              <a:grpSpLocks/>
            </p:cNvGrpSpPr>
            <p:nvPr/>
          </p:nvGrpSpPr>
          <p:grpSpPr bwMode="auto">
            <a:xfrm>
              <a:off x="3680" y="2648"/>
              <a:ext cx="804" cy="1083"/>
              <a:chOff x="3680" y="2648"/>
              <a:chExt cx="804" cy="1083"/>
            </a:xfrm>
          </p:grpSpPr>
          <p:grpSp>
            <p:nvGrpSpPr>
              <p:cNvPr id="444470" name="Group 54"/>
              <p:cNvGrpSpPr>
                <a:grpSpLocks/>
              </p:cNvGrpSpPr>
              <p:nvPr/>
            </p:nvGrpSpPr>
            <p:grpSpPr bwMode="auto">
              <a:xfrm>
                <a:off x="3842" y="2648"/>
                <a:ext cx="484" cy="718"/>
                <a:chOff x="3842" y="2648"/>
                <a:chExt cx="484" cy="718"/>
              </a:xfrm>
            </p:grpSpPr>
            <p:sp>
              <p:nvSpPr>
                <p:cNvPr id="444471" name="Freeform 55"/>
                <p:cNvSpPr>
                  <a:spLocks/>
                </p:cNvSpPr>
                <p:nvPr/>
              </p:nvSpPr>
              <p:spPr bwMode="auto">
                <a:xfrm>
                  <a:off x="3842" y="2648"/>
                  <a:ext cx="386" cy="337"/>
                </a:xfrm>
                <a:custGeom>
                  <a:avLst/>
                  <a:gdLst/>
                  <a:ahLst/>
                  <a:cxnLst>
                    <a:cxn ang="0">
                      <a:pos x="0" y="239"/>
                    </a:cxn>
                    <a:cxn ang="0">
                      <a:pos x="127" y="0"/>
                    </a:cxn>
                    <a:cxn ang="0">
                      <a:pos x="385" y="102"/>
                    </a:cxn>
                    <a:cxn ang="0">
                      <a:pos x="268" y="336"/>
                    </a:cxn>
                    <a:cxn ang="0">
                      <a:pos x="0" y="239"/>
                    </a:cxn>
                  </a:cxnLst>
                  <a:rect l="0" t="0" r="r" b="b"/>
                  <a:pathLst>
                    <a:path w="386" h="337">
                      <a:moveTo>
                        <a:pt x="0" y="239"/>
                      </a:moveTo>
                      <a:lnTo>
                        <a:pt x="127" y="0"/>
                      </a:lnTo>
                      <a:lnTo>
                        <a:pt x="385" y="102"/>
                      </a:lnTo>
                      <a:lnTo>
                        <a:pt x="268" y="336"/>
                      </a:lnTo>
                      <a:lnTo>
                        <a:pt x="0" y="239"/>
                      </a:lnTo>
                    </a:path>
                  </a:pathLst>
                </a:custGeom>
                <a:solidFill>
                  <a:schemeClr val="accent1"/>
                </a:solidFill>
                <a:ln w="9525" cap="rnd">
                  <a:noFill/>
                  <a:round/>
                  <a:headEnd/>
                  <a:tailEnd/>
                </a:ln>
                <a:effectLst/>
              </p:spPr>
              <p:txBody>
                <a:bodyPr/>
                <a:lstStyle/>
                <a:p>
                  <a:endParaRPr lang="en-US"/>
                </a:p>
              </p:txBody>
            </p:sp>
            <p:sp>
              <p:nvSpPr>
                <p:cNvPr id="444472" name="Freeform 56"/>
                <p:cNvSpPr>
                  <a:spLocks/>
                </p:cNvSpPr>
                <p:nvPr/>
              </p:nvSpPr>
              <p:spPr bwMode="auto">
                <a:xfrm>
                  <a:off x="3842" y="3140"/>
                  <a:ext cx="484" cy="226"/>
                </a:xfrm>
                <a:custGeom>
                  <a:avLst/>
                  <a:gdLst/>
                  <a:ahLst/>
                  <a:cxnLst>
                    <a:cxn ang="0">
                      <a:pos x="0" y="225"/>
                    </a:cxn>
                    <a:cxn ang="0">
                      <a:pos x="83" y="0"/>
                    </a:cxn>
                    <a:cxn ang="0">
                      <a:pos x="483" y="0"/>
                    </a:cxn>
                    <a:cxn ang="0">
                      <a:pos x="444" y="88"/>
                    </a:cxn>
                    <a:cxn ang="0">
                      <a:pos x="0" y="225"/>
                    </a:cxn>
                  </a:cxnLst>
                  <a:rect l="0" t="0" r="r" b="b"/>
                  <a:pathLst>
                    <a:path w="484" h="226">
                      <a:moveTo>
                        <a:pt x="0" y="225"/>
                      </a:moveTo>
                      <a:lnTo>
                        <a:pt x="83" y="0"/>
                      </a:lnTo>
                      <a:lnTo>
                        <a:pt x="483" y="0"/>
                      </a:lnTo>
                      <a:lnTo>
                        <a:pt x="444" y="88"/>
                      </a:lnTo>
                      <a:lnTo>
                        <a:pt x="0" y="225"/>
                      </a:lnTo>
                    </a:path>
                  </a:pathLst>
                </a:custGeom>
                <a:solidFill>
                  <a:schemeClr val="accent2"/>
                </a:solidFill>
                <a:ln w="9525" cap="rnd">
                  <a:noFill/>
                  <a:round/>
                  <a:headEnd/>
                  <a:tailEnd/>
                </a:ln>
                <a:effectLst/>
              </p:spPr>
              <p:txBody>
                <a:bodyPr/>
                <a:lstStyle/>
                <a:p>
                  <a:endParaRPr lang="en-US"/>
                </a:p>
              </p:txBody>
            </p:sp>
          </p:grpSp>
          <p:sp>
            <p:nvSpPr>
              <p:cNvPr id="444473" name="Rectangle 57"/>
              <p:cNvSpPr>
                <a:spLocks noChangeArrowheads="1"/>
              </p:cNvSpPr>
              <p:nvPr/>
            </p:nvSpPr>
            <p:spPr bwMode="auto">
              <a:xfrm>
                <a:off x="3680" y="3483"/>
                <a:ext cx="804" cy="248"/>
              </a:xfrm>
              <a:prstGeom prst="rect">
                <a:avLst/>
              </a:prstGeom>
              <a:noFill/>
              <a:ln w="9525">
                <a:noFill/>
                <a:miter lim="800000"/>
                <a:headEnd/>
                <a:tailEnd/>
              </a:ln>
              <a:effectLst/>
            </p:spPr>
            <p:txBody>
              <a:bodyPr wrap="none" lIns="92075" tIns="46038" rIns="92075" bIns="46038">
                <a:spAutoFit/>
              </a:bodyPr>
              <a:lstStyle/>
              <a:p>
                <a:pPr algn="l"/>
                <a:r>
                  <a:rPr lang="en-US" sz="1800" b="1">
                    <a:effectLst>
                      <a:outerShdw blurRad="38100" dist="38100" dir="2700000" algn="tl">
                        <a:srgbClr val="863D00"/>
                      </a:outerShdw>
                    </a:effectLst>
                    <a:latin typeface="Courier New" pitchFamily="49" charset="0"/>
                  </a:rPr>
                  <a:t>GL_QUADS</a:t>
                </a:r>
              </a:p>
            </p:txBody>
          </p:sp>
        </p:gr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2A0FF4-71B8-465E-AAC6-B09A5F170E05}" type="slidenum">
              <a:rPr lang="en-US"/>
              <a:pPr/>
              <a:t>22</a:t>
            </a:fld>
            <a:endParaRPr lang="en-US"/>
          </a:p>
        </p:txBody>
      </p:sp>
      <p:sp>
        <p:nvSpPr>
          <p:cNvPr id="446466" name="Rectangle 2"/>
          <p:cNvSpPr>
            <a:spLocks noGrp="1" noChangeArrowheads="1"/>
          </p:cNvSpPr>
          <p:nvPr>
            <p:ph type="title"/>
          </p:nvPr>
        </p:nvSpPr>
        <p:spPr>
          <a:noFill/>
          <a:ln/>
          <a:effectLst/>
        </p:spPr>
        <p:txBody>
          <a:bodyPr lIns="90488" tIns="44450" rIns="90488" bIns="44450"/>
          <a:lstStyle/>
          <a:p>
            <a:r>
              <a:rPr lang="en-US"/>
              <a:t>Simple Example</a:t>
            </a:r>
          </a:p>
        </p:txBody>
      </p:sp>
      <p:sp>
        <p:nvSpPr>
          <p:cNvPr id="446467"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70000"/>
              </a:lnSpc>
              <a:buFontTx/>
              <a:buNone/>
            </a:pPr>
            <a:r>
              <a:rPr lang="en-US" sz="2600">
                <a:latin typeface="Courier New" pitchFamily="49" charset="0"/>
              </a:rPr>
              <a:t>void drawRhombus( GLfloat color[] )</a:t>
            </a:r>
            <a:endParaRPr lang="en-US" sz="2600" i="1">
              <a:latin typeface="Courier New" pitchFamily="49" charset="0"/>
            </a:endParaRPr>
          </a:p>
          <a:p>
            <a:pPr>
              <a:lnSpc>
                <a:spcPct val="70000"/>
              </a:lnSpc>
              <a:buFontTx/>
              <a:buNone/>
            </a:pPr>
            <a:r>
              <a:rPr lang="en-US" sz="2600">
                <a:latin typeface="Courier New" pitchFamily="49" charset="0"/>
              </a:rPr>
              <a:t>{</a:t>
            </a:r>
          </a:p>
          <a:p>
            <a:pPr lvl="1">
              <a:lnSpc>
                <a:spcPct val="70000"/>
              </a:lnSpc>
              <a:buFontTx/>
              <a:buNone/>
            </a:pPr>
            <a:r>
              <a:rPr lang="en-US" b="1">
                <a:latin typeface="Courier New" pitchFamily="49" charset="0"/>
              </a:rPr>
              <a:t> glBegin( GL_QUADS );</a:t>
            </a:r>
          </a:p>
          <a:p>
            <a:pPr lvl="1">
              <a:lnSpc>
                <a:spcPct val="70000"/>
              </a:lnSpc>
              <a:buFontTx/>
              <a:buNone/>
            </a:pPr>
            <a:r>
              <a:rPr lang="en-US" b="1">
                <a:latin typeface="Courier New" pitchFamily="49" charset="0"/>
              </a:rPr>
              <a:t> glColor3fv( color );</a:t>
            </a:r>
          </a:p>
          <a:p>
            <a:pPr lvl="1">
              <a:lnSpc>
                <a:spcPct val="70000"/>
              </a:lnSpc>
              <a:buFontTx/>
              <a:buNone/>
            </a:pPr>
            <a:r>
              <a:rPr lang="en-US" b="1">
                <a:latin typeface="Courier New" pitchFamily="49" charset="0"/>
              </a:rPr>
              <a:t> glVertex2f( 0.0, 0.0 );</a:t>
            </a:r>
          </a:p>
          <a:p>
            <a:pPr lvl="1">
              <a:lnSpc>
                <a:spcPct val="70000"/>
              </a:lnSpc>
              <a:buFontTx/>
              <a:buNone/>
            </a:pPr>
            <a:r>
              <a:rPr lang="en-US" b="1">
                <a:latin typeface="Courier New" pitchFamily="49" charset="0"/>
              </a:rPr>
              <a:t> glVertex2f( 1.0, 0.0 );</a:t>
            </a:r>
          </a:p>
          <a:p>
            <a:pPr lvl="1">
              <a:lnSpc>
                <a:spcPct val="70000"/>
              </a:lnSpc>
              <a:buFontTx/>
              <a:buNone/>
            </a:pPr>
            <a:r>
              <a:rPr lang="en-US" b="1">
                <a:latin typeface="Courier New" pitchFamily="49" charset="0"/>
              </a:rPr>
              <a:t> glVertex2f( 1.5, 1.118 );</a:t>
            </a:r>
          </a:p>
          <a:p>
            <a:pPr lvl="1">
              <a:lnSpc>
                <a:spcPct val="70000"/>
              </a:lnSpc>
              <a:buFontTx/>
              <a:buNone/>
            </a:pPr>
            <a:r>
              <a:rPr lang="en-US" b="1">
                <a:latin typeface="Courier New" pitchFamily="49" charset="0"/>
              </a:rPr>
              <a:t> glVertex2f( 0.5, 1.118 );</a:t>
            </a:r>
          </a:p>
          <a:p>
            <a:pPr lvl="1">
              <a:lnSpc>
                <a:spcPct val="70000"/>
              </a:lnSpc>
              <a:buFontTx/>
              <a:buNone/>
            </a:pPr>
            <a:r>
              <a:rPr lang="en-US" b="1">
                <a:latin typeface="Courier New" pitchFamily="49" charset="0"/>
              </a:rPr>
              <a:t> glEnd();</a:t>
            </a:r>
          </a:p>
          <a:p>
            <a:pPr>
              <a:lnSpc>
                <a:spcPct val="70000"/>
              </a:lnSpc>
              <a:buFontTx/>
              <a:buNone/>
            </a:pPr>
            <a:r>
              <a:rPr lang="en-US" sz="2600">
                <a:latin typeface="Courier New" pitchFamily="49" charset="0"/>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0726A3DB-0644-4D05-9D21-A713567FECB1}" type="slidenum">
              <a:rPr lang="en-US"/>
              <a:pPr/>
              <a:t>23</a:t>
            </a:fld>
            <a:endParaRPr lang="en-US"/>
          </a:p>
        </p:txBody>
      </p:sp>
      <p:sp>
        <p:nvSpPr>
          <p:cNvPr id="448514" name="Rectangle 2"/>
          <p:cNvSpPr>
            <a:spLocks noGrp="1" noChangeArrowheads="1"/>
          </p:cNvSpPr>
          <p:nvPr>
            <p:ph type="title"/>
          </p:nvPr>
        </p:nvSpPr>
        <p:spPr>
          <a:noFill/>
          <a:ln/>
          <a:effectLst/>
        </p:spPr>
        <p:txBody>
          <a:bodyPr lIns="90488" tIns="44450" rIns="90488" bIns="44450"/>
          <a:lstStyle/>
          <a:p>
            <a:r>
              <a:rPr lang="en-US"/>
              <a:t>OpenGL Command Formats</a:t>
            </a:r>
          </a:p>
        </p:txBody>
      </p:sp>
      <p:sp>
        <p:nvSpPr>
          <p:cNvPr id="448515" name="Rectangle 3"/>
          <p:cNvSpPr>
            <a:spLocks noChangeArrowheads="1"/>
          </p:cNvSpPr>
          <p:nvPr/>
        </p:nvSpPr>
        <p:spPr bwMode="auto">
          <a:xfrm>
            <a:off x="2438400" y="1828800"/>
            <a:ext cx="4095750" cy="579438"/>
          </a:xfrm>
          <a:prstGeom prst="rect">
            <a:avLst/>
          </a:prstGeom>
          <a:noFill/>
          <a:ln w="9525">
            <a:noFill/>
            <a:miter lim="800000"/>
            <a:headEnd/>
            <a:tailEnd/>
          </a:ln>
          <a:effectLst/>
        </p:spPr>
        <p:txBody>
          <a:bodyPr wrap="none" lIns="92075" tIns="46038" rIns="92075" bIns="46038">
            <a:spAutoFit/>
          </a:bodyPr>
          <a:lstStyle/>
          <a:p>
            <a:pPr algn="ctr"/>
            <a:r>
              <a:rPr lang="en-US" sz="3200" b="1">
                <a:solidFill>
                  <a:srgbClr val="FEBF02"/>
                </a:solidFill>
                <a:effectLst>
                  <a:outerShdw blurRad="38100" dist="38100" dir="2700000" algn="tl">
                    <a:srgbClr val="FFFFFF"/>
                  </a:outerShdw>
                </a:effectLst>
                <a:latin typeface="Courier New" pitchFamily="49" charset="0"/>
              </a:rPr>
              <a:t>glVertex3fv( </a:t>
            </a:r>
            <a:r>
              <a:rPr lang="en-US" sz="3200" b="1" i="1">
                <a:solidFill>
                  <a:srgbClr val="FEBF02"/>
                </a:solidFill>
                <a:effectLst>
                  <a:outerShdw blurRad="38100" dist="38100" dir="2700000" algn="tl">
                    <a:srgbClr val="FFFFFF"/>
                  </a:outerShdw>
                </a:effectLst>
                <a:latin typeface="Courier New" pitchFamily="49" charset="0"/>
              </a:rPr>
              <a:t>v</a:t>
            </a:r>
            <a:r>
              <a:rPr lang="en-US" sz="3200" b="1">
                <a:solidFill>
                  <a:srgbClr val="FEBF02"/>
                </a:solidFill>
                <a:effectLst>
                  <a:outerShdw blurRad="38100" dist="38100" dir="2700000" algn="tl">
                    <a:srgbClr val="FFFFFF"/>
                  </a:outerShdw>
                </a:effectLst>
                <a:latin typeface="Courier New" pitchFamily="49" charset="0"/>
              </a:rPr>
              <a:t> )</a:t>
            </a:r>
          </a:p>
        </p:txBody>
      </p:sp>
      <p:sp>
        <p:nvSpPr>
          <p:cNvPr id="448516" name="Freeform 4"/>
          <p:cNvSpPr>
            <a:spLocks/>
          </p:cNvSpPr>
          <p:nvPr/>
        </p:nvSpPr>
        <p:spPr bwMode="auto">
          <a:xfrm>
            <a:off x="4192588" y="2312988"/>
            <a:ext cx="685800" cy="1454150"/>
          </a:xfrm>
          <a:custGeom>
            <a:avLst/>
            <a:gdLst/>
            <a:ahLst/>
            <a:cxnLst>
              <a:cxn ang="0">
                <a:pos x="431" y="0"/>
              </a:cxn>
              <a:cxn ang="0">
                <a:pos x="431" y="426"/>
              </a:cxn>
              <a:cxn ang="0">
                <a:pos x="0" y="665"/>
              </a:cxn>
              <a:cxn ang="0">
                <a:pos x="0" y="915"/>
              </a:cxn>
            </a:cxnLst>
            <a:rect l="0" t="0" r="r" b="b"/>
            <a:pathLst>
              <a:path w="432" h="916">
                <a:moveTo>
                  <a:pt x="431" y="0"/>
                </a:moveTo>
                <a:lnTo>
                  <a:pt x="431" y="426"/>
                </a:lnTo>
                <a:lnTo>
                  <a:pt x="0" y="665"/>
                </a:lnTo>
                <a:lnTo>
                  <a:pt x="0" y="915"/>
                </a:lnTo>
              </a:path>
            </a:pathLst>
          </a:custGeom>
          <a:noFill/>
          <a:ln w="12700" cap="rnd" cmpd="sng">
            <a:solidFill>
              <a:srgbClr val="FEBF02"/>
            </a:solidFill>
            <a:prstDash val="solid"/>
            <a:round/>
            <a:headEnd type="stealth" w="med" len="lg"/>
            <a:tailEnd type="none" w="sm" len="sm"/>
          </a:ln>
          <a:effectLst/>
        </p:spPr>
        <p:txBody>
          <a:bodyPr/>
          <a:lstStyle/>
          <a:p>
            <a:endParaRPr lang="en-US"/>
          </a:p>
        </p:txBody>
      </p:sp>
      <p:sp>
        <p:nvSpPr>
          <p:cNvPr id="448517" name="Rectangle 5"/>
          <p:cNvSpPr>
            <a:spLocks noChangeArrowheads="1"/>
          </p:cNvSpPr>
          <p:nvPr/>
        </p:nvSpPr>
        <p:spPr bwMode="auto">
          <a:xfrm>
            <a:off x="519113" y="3795713"/>
            <a:ext cx="1708150" cy="701675"/>
          </a:xfrm>
          <a:prstGeom prst="rect">
            <a:avLst/>
          </a:prstGeom>
          <a:noFill/>
          <a:ln w="9525">
            <a:noFill/>
            <a:miter lim="800000"/>
            <a:headEnd/>
            <a:tailEnd/>
          </a:ln>
          <a:effectLst/>
        </p:spPr>
        <p:txBody>
          <a:bodyPr wrap="none" lIns="92075" tIns="46038" rIns="92075" bIns="46038">
            <a:spAutoFit/>
          </a:bodyPr>
          <a:lstStyle/>
          <a:p>
            <a:pPr algn="l"/>
            <a:r>
              <a:rPr lang="en-US" sz="2000" b="1" i="1">
                <a:solidFill>
                  <a:srgbClr val="FEBF02"/>
                </a:solidFill>
                <a:effectLst>
                  <a:outerShdw blurRad="38100" dist="38100" dir="2700000" algn="tl">
                    <a:srgbClr val="FFFFFF"/>
                  </a:outerShdw>
                </a:effectLst>
                <a:latin typeface="Courier New" pitchFamily="49" charset="0"/>
              </a:rPr>
              <a:t>Number of</a:t>
            </a:r>
          </a:p>
          <a:p>
            <a:pPr algn="l"/>
            <a:r>
              <a:rPr lang="en-US" sz="2000" b="1" i="1">
                <a:solidFill>
                  <a:srgbClr val="FEBF02"/>
                </a:solidFill>
                <a:effectLst>
                  <a:outerShdw blurRad="38100" dist="38100" dir="2700000" algn="tl">
                    <a:srgbClr val="FFFFFF"/>
                  </a:outerShdw>
                </a:effectLst>
                <a:latin typeface="Courier New" pitchFamily="49" charset="0"/>
              </a:rPr>
              <a:t>components</a:t>
            </a:r>
          </a:p>
        </p:txBody>
      </p:sp>
      <p:sp>
        <p:nvSpPr>
          <p:cNvPr id="448518" name="Rectangle 6"/>
          <p:cNvSpPr>
            <a:spLocks noChangeArrowheads="1"/>
          </p:cNvSpPr>
          <p:nvPr/>
        </p:nvSpPr>
        <p:spPr bwMode="auto">
          <a:xfrm>
            <a:off x="482600" y="4557713"/>
            <a:ext cx="1785938" cy="838200"/>
          </a:xfrm>
          <a:prstGeom prst="rect">
            <a:avLst/>
          </a:prstGeom>
          <a:noFill/>
          <a:ln w="12700">
            <a:solidFill>
              <a:srgbClr val="FEBF02"/>
            </a:solidFill>
            <a:miter lim="800000"/>
            <a:headEnd/>
            <a:tailEnd/>
          </a:ln>
          <a:effectLst/>
        </p:spPr>
        <p:txBody>
          <a:bodyPr wrap="none" lIns="92075" tIns="46038" rIns="92075" bIns="46038">
            <a:spAutoFit/>
          </a:bodyPr>
          <a:lstStyle/>
          <a:p>
            <a:pPr algn="l"/>
            <a:r>
              <a:rPr lang="en-US" sz="1600" b="1">
                <a:solidFill>
                  <a:schemeClr val="tx2"/>
                </a:solidFill>
                <a:effectLst>
                  <a:outerShdw blurRad="38100" dist="38100" dir="2700000" algn="tl">
                    <a:srgbClr val="FFFFFF"/>
                  </a:outerShdw>
                </a:effectLst>
                <a:latin typeface="Courier New" pitchFamily="49" charset="0"/>
              </a:rPr>
              <a:t>2 - (x,y) </a:t>
            </a:r>
          </a:p>
          <a:p>
            <a:pPr algn="l"/>
            <a:r>
              <a:rPr lang="en-US" sz="1600" b="1">
                <a:solidFill>
                  <a:schemeClr val="tx2"/>
                </a:solidFill>
                <a:effectLst>
                  <a:outerShdw blurRad="38100" dist="38100" dir="2700000" algn="tl">
                    <a:srgbClr val="FFFFFF"/>
                  </a:outerShdw>
                </a:effectLst>
                <a:latin typeface="Courier New" pitchFamily="49" charset="0"/>
              </a:rPr>
              <a:t>3 - (x,y,z)</a:t>
            </a:r>
          </a:p>
          <a:p>
            <a:pPr algn="l"/>
            <a:r>
              <a:rPr lang="en-US" sz="1600" b="1">
                <a:solidFill>
                  <a:schemeClr val="tx2"/>
                </a:solidFill>
                <a:effectLst>
                  <a:outerShdw blurRad="38100" dist="38100" dir="2700000" algn="tl">
                    <a:srgbClr val="FFFFFF"/>
                  </a:outerShdw>
                </a:effectLst>
                <a:latin typeface="Courier New" pitchFamily="49" charset="0"/>
              </a:rPr>
              <a:t>4 - (x,y,z,w)</a:t>
            </a:r>
          </a:p>
        </p:txBody>
      </p:sp>
      <p:sp>
        <p:nvSpPr>
          <p:cNvPr id="448519" name="Rectangle 7"/>
          <p:cNvSpPr>
            <a:spLocks noChangeArrowheads="1"/>
          </p:cNvSpPr>
          <p:nvPr/>
        </p:nvSpPr>
        <p:spPr bwMode="auto">
          <a:xfrm>
            <a:off x="3463925" y="3787775"/>
            <a:ext cx="1555750" cy="396875"/>
          </a:xfrm>
          <a:prstGeom prst="rect">
            <a:avLst/>
          </a:prstGeom>
          <a:noFill/>
          <a:ln w="9525">
            <a:noFill/>
            <a:miter lim="800000"/>
            <a:headEnd/>
            <a:tailEnd/>
          </a:ln>
          <a:effectLst/>
        </p:spPr>
        <p:txBody>
          <a:bodyPr wrap="none" lIns="92075" tIns="46038" rIns="92075" bIns="46038">
            <a:spAutoFit/>
          </a:bodyPr>
          <a:lstStyle/>
          <a:p>
            <a:pPr algn="l"/>
            <a:r>
              <a:rPr lang="en-US" sz="2000" b="1" i="1">
                <a:solidFill>
                  <a:srgbClr val="FEBF02"/>
                </a:solidFill>
                <a:effectLst>
                  <a:outerShdw blurRad="38100" dist="38100" dir="2700000" algn="tl">
                    <a:srgbClr val="FFFFFF"/>
                  </a:outerShdw>
                </a:effectLst>
                <a:latin typeface="Courier New" pitchFamily="49" charset="0"/>
              </a:rPr>
              <a:t>Data Type</a:t>
            </a:r>
          </a:p>
        </p:txBody>
      </p:sp>
      <p:sp>
        <p:nvSpPr>
          <p:cNvPr id="448520" name="Rectangle 8"/>
          <p:cNvSpPr>
            <a:spLocks noChangeArrowheads="1"/>
          </p:cNvSpPr>
          <p:nvPr/>
        </p:nvSpPr>
        <p:spPr bwMode="auto">
          <a:xfrm>
            <a:off x="2986088" y="4178300"/>
            <a:ext cx="2519362" cy="2060575"/>
          </a:xfrm>
          <a:prstGeom prst="rect">
            <a:avLst/>
          </a:prstGeom>
          <a:noFill/>
          <a:ln w="12700">
            <a:solidFill>
              <a:srgbClr val="FEBF02"/>
            </a:solidFill>
            <a:miter lim="800000"/>
            <a:headEnd/>
            <a:tailEnd/>
          </a:ln>
          <a:effectLst/>
        </p:spPr>
        <p:txBody>
          <a:bodyPr wrap="none" lIns="92075" tIns="46038" rIns="92075" bIns="46038">
            <a:spAutoFit/>
          </a:bodyPr>
          <a:lstStyle/>
          <a:p>
            <a:pPr algn="l"/>
            <a:r>
              <a:rPr lang="en-US" sz="1600" b="1">
                <a:solidFill>
                  <a:schemeClr val="tx2"/>
                </a:solidFill>
                <a:effectLst>
                  <a:outerShdw blurRad="38100" dist="38100" dir="2700000" algn="tl">
                    <a:srgbClr val="FFFFFF"/>
                  </a:outerShdw>
                </a:effectLst>
                <a:latin typeface="Courier New" pitchFamily="49" charset="0"/>
              </a:rPr>
              <a:t>b  - byte</a:t>
            </a:r>
          </a:p>
          <a:p>
            <a:pPr algn="l"/>
            <a:r>
              <a:rPr lang="en-US" sz="1600" b="1">
                <a:solidFill>
                  <a:schemeClr val="tx2"/>
                </a:solidFill>
                <a:effectLst>
                  <a:outerShdw blurRad="38100" dist="38100" dir="2700000" algn="tl">
                    <a:srgbClr val="FFFFFF"/>
                  </a:outerShdw>
                </a:effectLst>
                <a:latin typeface="Courier New" pitchFamily="49" charset="0"/>
              </a:rPr>
              <a:t>ub - unsigned byte</a:t>
            </a:r>
          </a:p>
          <a:p>
            <a:pPr algn="l"/>
            <a:r>
              <a:rPr lang="en-US" sz="1600" b="1">
                <a:solidFill>
                  <a:schemeClr val="tx2"/>
                </a:solidFill>
                <a:effectLst>
                  <a:outerShdw blurRad="38100" dist="38100" dir="2700000" algn="tl">
                    <a:srgbClr val="FFFFFF"/>
                  </a:outerShdw>
                </a:effectLst>
                <a:latin typeface="Courier New" pitchFamily="49" charset="0"/>
              </a:rPr>
              <a:t>s  - short</a:t>
            </a:r>
          </a:p>
          <a:p>
            <a:pPr algn="l"/>
            <a:r>
              <a:rPr lang="en-US" sz="1600" b="1">
                <a:solidFill>
                  <a:schemeClr val="tx2"/>
                </a:solidFill>
                <a:effectLst>
                  <a:outerShdw blurRad="38100" dist="38100" dir="2700000" algn="tl">
                    <a:srgbClr val="FFFFFF"/>
                  </a:outerShdw>
                </a:effectLst>
                <a:latin typeface="Courier New" pitchFamily="49" charset="0"/>
              </a:rPr>
              <a:t>us - unsigned short</a:t>
            </a:r>
          </a:p>
          <a:p>
            <a:pPr algn="l"/>
            <a:r>
              <a:rPr lang="en-US" sz="1600" b="1">
                <a:solidFill>
                  <a:schemeClr val="tx2"/>
                </a:solidFill>
                <a:effectLst>
                  <a:outerShdw blurRad="38100" dist="38100" dir="2700000" algn="tl">
                    <a:srgbClr val="FFFFFF"/>
                  </a:outerShdw>
                </a:effectLst>
                <a:latin typeface="Courier New" pitchFamily="49" charset="0"/>
              </a:rPr>
              <a:t>i  - int</a:t>
            </a:r>
          </a:p>
          <a:p>
            <a:pPr algn="l"/>
            <a:r>
              <a:rPr lang="en-US" sz="1600" b="1">
                <a:solidFill>
                  <a:schemeClr val="tx2"/>
                </a:solidFill>
                <a:effectLst>
                  <a:outerShdw blurRad="38100" dist="38100" dir="2700000" algn="tl">
                    <a:srgbClr val="FFFFFF"/>
                  </a:outerShdw>
                </a:effectLst>
                <a:latin typeface="Courier New" pitchFamily="49" charset="0"/>
              </a:rPr>
              <a:t>ui - unsigned int</a:t>
            </a:r>
          </a:p>
          <a:p>
            <a:pPr algn="l"/>
            <a:r>
              <a:rPr lang="en-US" sz="1600" b="1">
                <a:solidFill>
                  <a:schemeClr val="tx2"/>
                </a:solidFill>
                <a:effectLst>
                  <a:outerShdw blurRad="38100" dist="38100" dir="2700000" algn="tl">
                    <a:srgbClr val="FFFFFF"/>
                  </a:outerShdw>
                </a:effectLst>
                <a:latin typeface="Courier New" pitchFamily="49" charset="0"/>
              </a:rPr>
              <a:t>f  - float</a:t>
            </a:r>
          </a:p>
          <a:p>
            <a:pPr algn="l"/>
            <a:r>
              <a:rPr lang="en-US" sz="1600" b="1">
                <a:solidFill>
                  <a:schemeClr val="tx2"/>
                </a:solidFill>
                <a:effectLst>
                  <a:outerShdw blurRad="38100" dist="38100" dir="2700000" algn="tl">
                    <a:srgbClr val="FFFFFF"/>
                  </a:outerShdw>
                </a:effectLst>
                <a:latin typeface="Courier New" pitchFamily="49" charset="0"/>
              </a:rPr>
              <a:t>d  - double</a:t>
            </a:r>
          </a:p>
        </p:txBody>
      </p:sp>
      <p:sp>
        <p:nvSpPr>
          <p:cNvPr id="448521" name="Rectangle 9"/>
          <p:cNvSpPr>
            <a:spLocks noChangeArrowheads="1"/>
          </p:cNvSpPr>
          <p:nvPr/>
        </p:nvSpPr>
        <p:spPr bwMode="auto">
          <a:xfrm>
            <a:off x="6796088" y="3787775"/>
            <a:ext cx="1098550" cy="396875"/>
          </a:xfrm>
          <a:prstGeom prst="rect">
            <a:avLst/>
          </a:prstGeom>
          <a:noFill/>
          <a:ln w="9525">
            <a:noFill/>
            <a:miter lim="800000"/>
            <a:headEnd/>
            <a:tailEnd/>
          </a:ln>
          <a:effectLst/>
        </p:spPr>
        <p:txBody>
          <a:bodyPr wrap="none" lIns="92075" tIns="46038" rIns="92075" bIns="46038">
            <a:spAutoFit/>
          </a:bodyPr>
          <a:lstStyle/>
          <a:p>
            <a:pPr algn="l"/>
            <a:r>
              <a:rPr lang="en-US" sz="2000" b="1" i="1">
                <a:solidFill>
                  <a:srgbClr val="FEBF02"/>
                </a:solidFill>
                <a:effectLst>
                  <a:outerShdw blurRad="38100" dist="38100" dir="2700000" algn="tl">
                    <a:srgbClr val="FFFFFF"/>
                  </a:outerShdw>
                </a:effectLst>
                <a:latin typeface="Courier New" pitchFamily="49" charset="0"/>
              </a:rPr>
              <a:t>Vector</a:t>
            </a:r>
          </a:p>
        </p:txBody>
      </p:sp>
      <p:sp>
        <p:nvSpPr>
          <p:cNvPr id="448522" name="Rectangle 10"/>
          <p:cNvSpPr>
            <a:spLocks noChangeArrowheads="1"/>
          </p:cNvSpPr>
          <p:nvPr/>
        </p:nvSpPr>
        <p:spPr bwMode="auto">
          <a:xfrm>
            <a:off x="6018213" y="4240213"/>
            <a:ext cx="2654300" cy="1203325"/>
          </a:xfrm>
          <a:prstGeom prst="rect">
            <a:avLst/>
          </a:prstGeom>
          <a:noFill/>
          <a:ln w="12700">
            <a:solidFill>
              <a:srgbClr val="FEBF02"/>
            </a:solidFill>
            <a:miter lim="800000"/>
            <a:headEnd/>
            <a:tailEnd/>
          </a:ln>
          <a:effectLst/>
        </p:spPr>
        <p:txBody>
          <a:bodyPr wrap="none" lIns="92075" tIns="46038" rIns="92075" bIns="46038">
            <a:spAutoFit/>
          </a:bodyPr>
          <a:lstStyle/>
          <a:p>
            <a:pPr algn="ctr"/>
            <a:r>
              <a:rPr lang="en-US" sz="1800" b="1">
                <a:solidFill>
                  <a:schemeClr val="tx2"/>
                </a:solidFill>
                <a:effectLst>
                  <a:outerShdw blurRad="38100" dist="38100" dir="2700000" algn="tl">
                    <a:srgbClr val="FFFFFF"/>
                  </a:outerShdw>
                </a:effectLst>
                <a:latin typeface="Courier New" pitchFamily="49" charset="0"/>
              </a:rPr>
              <a:t>omit “v” for</a:t>
            </a:r>
          </a:p>
          <a:p>
            <a:pPr algn="ctr"/>
            <a:r>
              <a:rPr lang="en-US" sz="1800" b="1">
                <a:solidFill>
                  <a:schemeClr val="tx2"/>
                </a:solidFill>
                <a:effectLst>
                  <a:outerShdw blurRad="38100" dist="38100" dir="2700000" algn="tl">
                    <a:srgbClr val="FFFFFF"/>
                  </a:outerShdw>
                </a:effectLst>
                <a:latin typeface="Courier New" pitchFamily="49" charset="0"/>
              </a:rPr>
              <a:t>scalar form</a:t>
            </a:r>
          </a:p>
          <a:p>
            <a:pPr algn="ctr"/>
            <a:endParaRPr lang="en-US" sz="1800" b="1">
              <a:solidFill>
                <a:schemeClr val="tx2"/>
              </a:solidFill>
              <a:effectLst>
                <a:outerShdw blurRad="38100" dist="38100" dir="2700000" algn="tl">
                  <a:srgbClr val="FFFFFF"/>
                </a:outerShdw>
              </a:effectLst>
              <a:latin typeface="Courier New" pitchFamily="49" charset="0"/>
            </a:endParaRPr>
          </a:p>
          <a:p>
            <a:pPr algn="ctr"/>
            <a:r>
              <a:rPr lang="en-US" sz="1800" b="1">
                <a:solidFill>
                  <a:schemeClr val="tx2"/>
                </a:solidFill>
                <a:effectLst>
                  <a:outerShdw blurRad="38100" dist="38100" dir="2700000" algn="tl">
                    <a:srgbClr val="FFFFFF"/>
                  </a:outerShdw>
                </a:effectLst>
                <a:latin typeface="Courier New" pitchFamily="49" charset="0"/>
              </a:rPr>
              <a:t>glVertex2f( x, y )</a:t>
            </a:r>
          </a:p>
        </p:txBody>
      </p:sp>
      <p:sp>
        <p:nvSpPr>
          <p:cNvPr id="448523" name="Freeform 11"/>
          <p:cNvSpPr>
            <a:spLocks/>
          </p:cNvSpPr>
          <p:nvPr/>
        </p:nvSpPr>
        <p:spPr bwMode="auto">
          <a:xfrm>
            <a:off x="1366838" y="2289175"/>
            <a:ext cx="3238500" cy="1454150"/>
          </a:xfrm>
          <a:custGeom>
            <a:avLst/>
            <a:gdLst/>
            <a:ahLst/>
            <a:cxnLst>
              <a:cxn ang="0">
                <a:pos x="2039" y="0"/>
              </a:cxn>
              <a:cxn ang="0">
                <a:pos x="2039" y="329"/>
              </a:cxn>
              <a:cxn ang="0">
                <a:pos x="0" y="565"/>
              </a:cxn>
              <a:cxn ang="0">
                <a:pos x="0" y="915"/>
              </a:cxn>
            </a:cxnLst>
            <a:rect l="0" t="0" r="r" b="b"/>
            <a:pathLst>
              <a:path w="2040" h="916">
                <a:moveTo>
                  <a:pt x="2039" y="0"/>
                </a:moveTo>
                <a:lnTo>
                  <a:pt x="2039" y="329"/>
                </a:lnTo>
                <a:lnTo>
                  <a:pt x="0" y="565"/>
                </a:lnTo>
                <a:lnTo>
                  <a:pt x="0" y="915"/>
                </a:lnTo>
              </a:path>
            </a:pathLst>
          </a:custGeom>
          <a:noFill/>
          <a:ln w="12700" cap="rnd" cmpd="sng">
            <a:solidFill>
              <a:srgbClr val="FEBF02"/>
            </a:solidFill>
            <a:prstDash val="solid"/>
            <a:round/>
            <a:headEnd type="stealth" w="med" len="lg"/>
            <a:tailEnd type="none" w="sm" len="sm"/>
          </a:ln>
          <a:effectLst/>
        </p:spPr>
        <p:txBody>
          <a:bodyPr/>
          <a:lstStyle/>
          <a:p>
            <a:endParaRPr lang="en-US"/>
          </a:p>
        </p:txBody>
      </p:sp>
      <p:sp>
        <p:nvSpPr>
          <p:cNvPr id="448524" name="Freeform 12"/>
          <p:cNvSpPr>
            <a:spLocks/>
          </p:cNvSpPr>
          <p:nvPr/>
        </p:nvSpPr>
        <p:spPr bwMode="auto">
          <a:xfrm>
            <a:off x="5116513" y="2320925"/>
            <a:ext cx="2208212" cy="1487488"/>
          </a:xfrm>
          <a:custGeom>
            <a:avLst/>
            <a:gdLst/>
            <a:ahLst/>
            <a:cxnLst>
              <a:cxn ang="0">
                <a:pos x="0" y="0"/>
              </a:cxn>
              <a:cxn ang="0">
                <a:pos x="0" y="305"/>
              </a:cxn>
              <a:cxn ang="0">
                <a:pos x="1390" y="612"/>
              </a:cxn>
              <a:cxn ang="0">
                <a:pos x="1390" y="936"/>
              </a:cxn>
            </a:cxnLst>
            <a:rect l="0" t="0" r="r" b="b"/>
            <a:pathLst>
              <a:path w="1391" h="937">
                <a:moveTo>
                  <a:pt x="0" y="0"/>
                </a:moveTo>
                <a:lnTo>
                  <a:pt x="0" y="305"/>
                </a:lnTo>
                <a:lnTo>
                  <a:pt x="1390" y="612"/>
                </a:lnTo>
                <a:lnTo>
                  <a:pt x="1390" y="936"/>
                </a:lnTo>
              </a:path>
            </a:pathLst>
          </a:custGeom>
          <a:noFill/>
          <a:ln w="12700" cap="rnd" cmpd="sng">
            <a:solidFill>
              <a:srgbClr val="FEBF02"/>
            </a:solidFill>
            <a:prstDash val="solid"/>
            <a:round/>
            <a:headEnd type="stealth" w="med" len="lg"/>
            <a:tailEnd type="none" w="sm" len="sm"/>
          </a:ln>
          <a:effectLst/>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44E3E50-303B-4EBE-AC0E-DCD715A7569B}" type="slidenum">
              <a:rPr lang="en-US"/>
              <a:pPr/>
              <a:t>24</a:t>
            </a:fld>
            <a:endParaRPr lang="en-US"/>
          </a:p>
        </p:txBody>
      </p:sp>
      <p:sp>
        <p:nvSpPr>
          <p:cNvPr id="450562" name="Rectangle 2"/>
          <p:cNvSpPr>
            <a:spLocks noGrp="1" noChangeArrowheads="1"/>
          </p:cNvSpPr>
          <p:nvPr>
            <p:ph type="title"/>
          </p:nvPr>
        </p:nvSpPr>
        <p:spPr>
          <a:noFill/>
          <a:ln/>
          <a:effectLst/>
        </p:spPr>
        <p:txBody>
          <a:bodyPr lIns="90488" tIns="44450" rIns="90488" bIns="44450"/>
          <a:lstStyle/>
          <a:p>
            <a:r>
              <a:rPr lang="en-US"/>
              <a:t>Specifying Geometric Primitives</a:t>
            </a:r>
          </a:p>
        </p:txBody>
      </p:sp>
      <p:sp>
        <p:nvSpPr>
          <p:cNvPr id="450563" name="Rectangle 3"/>
          <p:cNvSpPr>
            <a:spLocks noGrp="1" noChangeArrowheads="1"/>
          </p:cNvSpPr>
          <p:nvPr>
            <p:ph type="body" idx="1"/>
          </p:nvPr>
        </p:nvSpPr>
        <p:spPr>
          <a:noFill/>
          <a:ln/>
        </p:spPr>
        <p:txBody>
          <a:bodyPr lIns="90488" tIns="44450" rIns="90488" bIns="44450"/>
          <a:lstStyle/>
          <a:p>
            <a:r>
              <a:rPr lang="en-US"/>
              <a:t>Primitives are specified using</a:t>
            </a:r>
          </a:p>
          <a:p>
            <a:pPr lvl="3">
              <a:buFontTx/>
              <a:buNone/>
            </a:pPr>
            <a:r>
              <a:rPr lang="en-US" b="1">
                <a:solidFill>
                  <a:srgbClr val="FFCC00"/>
                </a:solidFill>
                <a:effectLst>
                  <a:outerShdw blurRad="38100" dist="38100" dir="2700000" algn="tl">
                    <a:srgbClr val="FFFFFF"/>
                  </a:outerShdw>
                </a:effectLst>
                <a:latin typeface="Courier New" pitchFamily="49" charset="0"/>
              </a:rPr>
              <a:t>glBegin( </a:t>
            </a:r>
            <a:r>
              <a:rPr lang="en-US" b="1" i="1">
                <a:solidFill>
                  <a:srgbClr val="FFCC00"/>
                </a:solidFill>
                <a:effectLst>
                  <a:outerShdw blurRad="38100" dist="38100" dir="2700000" algn="tl">
                    <a:srgbClr val="FFFFFF"/>
                  </a:outerShdw>
                </a:effectLst>
                <a:latin typeface="Courier New" pitchFamily="49" charset="0"/>
              </a:rPr>
              <a:t>primType </a:t>
            </a:r>
            <a:r>
              <a:rPr lang="en-US" b="1">
                <a:solidFill>
                  <a:srgbClr val="FFCC00"/>
                </a:solidFill>
                <a:effectLst>
                  <a:outerShdw blurRad="38100" dist="38100" dir="2700000" algn="tl">
                    <a:srgbClr val="FFFFFF"/>
                  </a:outerShdw>
                </a:effectLst>
                <a:latin typeface="Courier New" pitchFamily="49" charset="0"/>
              </a:rPr>
              <a:t>);</a:t>
            </a:r>
          </a:p>
          <a:p>
            <a:pPr lvl="3">
              <a:buFontTx/>
              <a:buNone/>
            </a:pPr>
            <a:r>
              <a:rPr lang="en-US" b="1">
                <a:solidFill>
                  <a:srgbClr val="FFCC00"/>
                </a:solidFill>
                <a:effectLst>
                  <a:outerShdw blurRad="38100" dist="38100" dir="2700000" algn="tl">
                    <a:srgbClr val="FFFFFF"/>
                  </a:outerShdw>
                </a:effectLst>
                <a:latin typeface="Courier New" pitchFamily="49" charset="0"/>
              </a:rPr>
              <a:t>glEnd();</a:t>
            </a:r>
            <a:endParaRPr lang="en-US" i="1"/>
          </a:p>
          <a:p>
            <a:pPr lvl="1"/>
            <a:r>
              <a:rPr lang="en-US" i="1"/>
              <a:t>primType</a:t>
            </a:r>
            <a:r>
              <a:rPr lang="en-US"/>
              <a:t> determines how vertices are combined</a:t>
            </a:r>
          </a:p>
        </p:txBody>
      </p:sp>
      <p:sp>
        <p:nvSpPr>
          <p:cNvPr id="450564" name="Rectangle 4"/>
          <p:cNvSpPr>
            <a:spLocks noChangeArrowheads="1"/>
          </p:cNvSpPr>
          <p:nvPr/>
        </p:nvSpPr>
        <p:spPr bwMode="auto">
          <a:xfrm>
            <a:off x="1241425" y="4113213"/>
            <a:ext cx="6372225" cy="2314575"/>
          </a:xfrm>
          <a:prstGeom prst="rect">
            <a:avLst/>
          </a:prstGeom>
          <a:noFill/>
          <a:ln w="9525">
            <a:solidFill>
              <a:schemeClr val="tx1"/>
            </a:solidFill>
            <a:miter lim="800000"/>
            <a:headEnd/>
            <a:tailEnd/>
          </a:ln>
          <a:effectLst/>
        </p:spPr>
        <p:txBody>
          <a:bodyPr wrap="none" lIns="92075" tIns="46038" rIns="92075" bIns="46038">
            <a:spAutoFit/>
          </a:bodyPr>
          <a:lstStyle/>
          <a:p>
            <a:pPr lvl="1" algn="l">
              <a:lnSpc>
                <a:spcPct val="80000"/>
              </a:lnSpc>
            </a:pPr>
            <a:r>
              <a:rPr lang="en-US" sz="2200" b="1">
                <a:effectLst>
                  <a:outerShdw blurRad="38100" dist="38100" dir="2700000" algn="tl">
                    <a:srgbClr val="863D00"/>
                  </a:outerShdw>
                </a:effectLst>
                <a:latin typeface="Courier New" pitchFamily="49" charset="0"/>
              </a:rPr>
              <a:t>GLfloat red, greed, blue;</a:t>
            </a:r>
          </a:p>
          <a:p>
            <a:pPr lvl="1" algn="l">
              <a:lnSpc>
                <a:spcPct val="80000"/>
              </a:lnSpc>
            </a:pPr>
            <a:r>
              <a:rPr lang="en-US" sz="2200" b="1">
                <a:effectLst>
                  <a:outerShdw blurRad="38100" dist="38100" dir="2700000" algn="tl">
                    <a:srgbClr val="863D00"/>
                  </a:outerShdw>
                </a:effectLst>
                <a:latin typeface="Courier New" pitchFamily="49" charset="0"/>
              </a:rPr>
              <a:t>Glfloat coords[3];</a:t>
            </a:r>
          </a:p>
          <a:p>
            <a:pPr lvl="1" algn="l"/>
            <a:r>
              <a:rPr lang="en-US" sz="2200" b="1">
                <a:effectLst>
                  <a:outerShdw blurRad="38100" dist="38100" dir="2700000" algn="tl">
                    <a:srgbClr val="863D00"/>
                  </a:outerShdw>
                </a:effectLst>
                <a:latin typeface="Courier New" pitchFamily="49" charset="0"/>
              </a:rPr>
              <a:t>glBegin( </a:t>
            </a:r>
            <a:r>
              <a:rPr lang="en-US" sz="2200" b="1" i="1">
                <a:effectLst>
                  <a:outerShdw blurRad="38100" dist="38100" dir="2700000" algn="tl">
                    <a:srgbClr val="863D00"/>
                  </a:outerShdw>
                </a:effectLst>
                <a:latin typeface="Courier New" pitchFamily="49" charset="0"/>
              </a:rPr>
              <a:t>primType </a:t>
            </a:r>
            <a:r>
              <a:rPr lang="en-US" sz="2200" b="1">
                <a:effectLst>
                  <a:outerShdw blurRad="38100" dist="38100" dir="2700000" algn="tl">
                    <a:srgbClr val="863D00"/>
                  </a:outerShdw>
                </a:effectLst>
                <a:latin typeface="Courier New" pitchFamily="49" charset="0"/>
              </a:rPr>
              <a:t>);</a:t>
            </a:r>
          </a:p>
          <a:p>
            <a:pPr lvl="1" algn="l">
              <a:lnSpc>
                <a:spcPct val="80000"/>
              </a:lnSpc>
            </a:pPr>
            <a:r>
              <a:rPr lang="en-US" sz="2200" b="1">
                <a:effectLst>
                  <a:outerShdw blurRad="38100" dist="38100" dir="2700000" algn="tl">
                    <a:srgbClr val="863D00"/>
                  </a:outerShdw>
                </a:effectLst>
                <a:latin typeface="Courier New" pitchFamily="49" charset="0"/>
              </a:rPr>
              <a:t>for ( i = 0; i &lt; nVerts; ++i ) {  </a:t>
            </a:r>
          </a:p>
          <a:p>
            <a:pPr lvl="1" algn="l">
              <a:lnSpc>
                <a:spcPct val="80000"/>
              </a:lnSpc>
            </a:pPr>
            <a:r>
              <a:rPr lang="en-US" sz="2200" b="1">
                <a:effectLst>
                  <a:outerShdw blurRad="38100" dist="38100" dir="2700000" algn="tl">
                    <a:srgbClr val="863D00"/>
                  </a:outerShdw>
                </a:effectLst>
                <a:latin typeface="Courier New" pitchFamily="49" charset="0"/>
              </a:rPr>
              <a:t>  glColor3f( red, green, blue );</a:t>
            </a:r>
          </a:p>
          <a:p>
            <a:pPr lvl="1" algn="l">
              <a:lnSpc>
                <a:spcPct val="80000"/>
              </a:lnSpc>
            </a:pPr>
            <a:r>
              <a:rPr lang="en-US" sz="2200" b="1">
                <a:effectLst>
                  <a:outerShdw blurRad="38100" dist="38100" dir="2700000" algn="tl">
                    <a:srgbClr val="863D00"/>
                  </a:outerShdw>
                </a:effectLst>
                <a:latin typeface="Courier New" pitchFamily="49" charset="0"/>
              </a:rPr>
              <a:t>  glVertex3fv( coords );</a:t>
            </a:r>
          </a:p>
          <a:p>
            <a:pPr lvl="1" algn="l">
              <a:lnSpc>
                <a:spcPct val="80000"/>
              </a:lnSpc>
            </a:pPr>
            <a:r>
              <a:rPr lang="en-US" sz="2200" b="1">
                <a:effectLst>
                  <a:outerShdw blurRad="38100" dist="38100" dir="2700000" algn="tl">
                    <a:srgbClr val="863D00"/>
                  </a:outerShdw>
                </a:effectLst>
                <a:latin typeface="Courier New" pitchFamily="49" charset="0"/>
              </a:rPr>
              <a:t>}</a:t>
            </a:r>
          </a:p>
          <a:p>
            <a:pPr lvl="1" algn="l">
              <a:lnSpc>
                <a:spcPct val="80000"/>
              </a:lnSpc>
            </a:pPr>
            <a:r>
              <a:rPr lang="en-US" sz="2200" b="1">
                <a:effectLst>
                  <a:outerShdw blurRad="38100" dist="38100" dir="2700000" algn="tl">
                    <a:srgbClr val="863D00"/>
                  </a:outerShdw>
                </a:effectLst>
                <a:latin typeface="Courier New" pitchFamily="49" charset="0"/>
              </a:rPr>
              <a:t>glEnd();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3"/>
          <p:cNvSpPr>
            <a:spLocks noGrp="1"/>
          </p:cNvSpPr>
          <p:nvPr>
            <p:ph type="sldNum" sz="quarter" idx="10"/>
          </p:nvPr>
        </p:nvSpPr>
        <p:spPr/>
        <p:txBody>
          <a:bodyPr/>
          <a:lstStyle/>
          <a:p>
            <a:fld id="{06C6CBCF-32F5-488F-B9C2-47ED07F8D311}" type="slidenum">
              <a:rPr lang="en-US"/>
              <a:pPr/>
              <a:t>25</a:t>
            </a:fld>
            <a:endParaRPr lang="en-US"/>
          </a:p>
        </p:txBody>
      </p:sp>
      <p:sp>
        <p:nvSpPr>
          <p:cNvPr id="452610" name="Rectangle 2"/>
          <p:cNvSpPr>
            <a:spLocks noGrp="1" noChangeArrowheads="1"/>
          </p:cNvSpPr>
          <p:nvPr>
            <p:ph type="title"/>
          </p:nvPr>
        </p:nvSpPr>
        <p:spPr>
          <a:noFill/>
          <a:ln/>
          <a:effectLst/>
        </p:spPr>
        <p:txBody>
          <a:bodyPr lIns="90488" tIns="44450" rIns="90488" bIns="44450"/>
          <a:lstStyle/>
          <a:p>
            <a:r>
              <a:rPr lang="en-US"/>
              <a:t>OpenGL Color</a:t>
            </a:r>
            <a:br>
              <a:rPr lang="en-US"/>
            </a:br>
            <a:r>
              <a:rPr lang="en-US"/>
              <a:t>Models</a:t>
            </a:r>
          </a:p>
        </p:txBody>
      </p:sp>
      <p:sp>
        <p:nvSpPr>
          <p:cNvPr id="452611"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RGBA or Color Index</a:t>
            </a:r>
          </a:p>
        </p:txBody>
      </p:sp>
      <p:sp>
        <p:nvSpPr>
          <p:cNvPr id="452675" name="Rectangle 67"/>
          <p:cNvSpPr>
            <a:spLocks noChangeArrowheads="1"/>
          </p:cNvSpPr>
          <p:nvPr/>
        </p:nvSpPr>
        <p:spPr bwMode="auto">
          <a:xfrm>
            <a:off x="3622675" y="2505075"/>
            <a:ext cx="2298700" cy="457200"/>
          </a:xfrm>
          <a:prstGeom prst="rect">
            <a:avLst/>
          </a:prstGeom>
          <a:noFill/>
          <a:ln w="9525">
            <a:noFill/>
            <a:miter lim="800000"/>
            <a:headEnd/>
            <a:tailEnd/>
          </a:ln>
          <a:effectLst/>
        </p:spPr>
        <p:txBody>
          <a:bodyPr wrap="none" lIns="92075" tIns="46038" rIns="92075" bIns="46038">
            <a:spAutoFit/>
          </a:bodyPr>
          <a:lstStyle/>
          <a:p>
            <a:pPr algn="ctr"/>
            <a:r>
              <a:rPr lang="en-US" sz="2400" i="1">
                <a:solidFill>
                  <a:schemeClr val="tx2"/>
                </a:solidFill>
                <a:latin typeface="Times New Roman" charset="0"/>
              </a:rPr>
              <a:t>color index mode</a:t>
            </a:r>
          </a:p>
        </p:txBody>
      </p:sp>
      <p:sp>
        <p:nvSpPr>
          <p:cNvPr id="452612" name="Rectangle 4"/>
          <p:cNvSpPr>
            <a:spLocks noChangeArrowheads="1"/>
          </p:cNvSpPr>
          <p:nvPr/>
        </p:nvSpPr>
        <p:spPr bwMode="auto">
          <a:xfrm>
            <a:off x="6529388" y="38798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452613" name="Freeform 5"/>
          <p:cNvSpPr>
            <a:spLocks/>
          </p:cNvSpPr>
          <p:nvPr/>
        </p:nvSpPr>
        <p:spPr bwMode="auto">
          <a:xfrm>
            <a:off x="6904038" y="4025900"/>
            <a:ext cx="458787" cy="382588"/>
          </a:xfrm>
          <a:custGeom>
            <a:avLst/>
            <a:gdLst/>
            <a:ahLst/>
            <a:cxnLst>
              <a:cxn ang="0">
                <a:pos x="0" y="0"/>
              </a:cxn>
              <a:cxn ang="0">
                <a:pos x="0" y="240"/>
              </a:cxn>
              <a:cxn ang="0">
                <a:pos x="288" y="240"/>
              </a:cxn>
              <a:cxn ang="0">
                <a:pos x="288" y="144"/>
              </a:cxn>
              <a:cxn ang="0">
                <a:pos x="96" y="144"/>
              </a:cxn>
              <a:cxn ang="0">
                <a:pos x="96" y="0"/>
              </a:cxn>
              <a:cxn ang="0">
                <a:pos x="0" y="0"/>
              </a:cxn>
              <a:cxn ang="0">
                <a:pos x="0" y="0"/>
              </a:cxn>
            </a:cxnLst>
            <a:rect l="0" t="0" r="r" b="b"/>
            <a:pathLst>
              <a:path w="289" h="241">
                <a:moveTo>
                  <a:pt x="0" y="0"/>
                </a:moveTo>
                <a:lnTo>
                  <a:pt x="0" y="240"/>
                </a:lnTo>
                <a:lnTo>
                  <a:pt x="288" y="240"/>
                </a:lnTo>
                <a:lnTo>
                  <a:pt x="288" y="144"/>
                </a:lnTo>
                <a:lnTo>
                  <a:pt x="96" y="144"/>
                </a:lnTo>
                <a:lnTo>
                  <a:pt x="96" y="0"/>
                </a:lnTo>
                <a:lnTo>
                  <a:pt x="0" y="0"/>
                </a:lnTo>
                <a:lnTo>
                  <a:pt x="0" y="0"/>
                </a:lnTo>
              </a:path>
            </a:pathLst>
          </a:custGeom>
          <a:gradFill rotWithShape="0">
            <a:gsLst>
              <a:gs pos="0">
                <a:schemeClr val="accent1">
                  <a:gamma/>
                  <a:shade val="69804"/>
                  <a:invGamma/>
                </a:schemeClr>
              </a:gs>
              <a:gs pos="100000">
                <a:schemeClr val="accent1"/>
              </a:gs>
            </a:gsLst>
            <a:lin ang="2700000" scaled="1"/>
          </a:gradFill>
          <a:ln w="12700" cap="rnd" cmpd="sng">
            <a:solidFill>
              <a:schemeClr val="tx1"/>
            </a:solidFill>
            <a:prstDash val="solid"/>
            <a:round/>
            <a:headEnd/>
            <a:tailEnd/>
          </a:ln>
          <a:effectLst/>
        </p:spPr>
        <p:txBody>
          <a:bodyPr/>
          <a:lstStyle/>
          <a:p>
            <a:endParaRPr lang="en-US"/>
          </a:p>
        </p:txBody>
      </p:sp>
      <p:sp>
        <p:nvSpPr>
          <p:cNvPr id="452614" name="Rectangle 6"/>
          <p:cNvSpPr>
            <a:spLocks noChangeArrowheads="1"/>
          </p:cNvSpPr>
          <p:nvPr/>
        </p:nvSpPr>
        <p:spPr bwMode="auto">
          <a:xfrm>
            <a:off x="6630988" y="3392488"/>
            <a:ext cx="920750" cy="366712"/>
          </a:xfrm>
          <a:prstGeom prst="rect">
            <a:avLst/>
          </a:prstGeom>
          <a:noFill/>
          <a:ln w="9525">
            <a:noFill/>
            <a:miter lim="800000"/>
            <a:headEnd/>
            <a:tailEnd/>
          </a:ln>
          <a:effectLst/>
        </p:spPr>
        <p:txBody>
          <a:bodyPr wrap="none" lIns="92075" tIns="46038" rIns="92075" bIns="46038">
            <a:spAutoFit/>
          </a:bodyPr>
          <a:lstStyle/>
          <a:p>
            <a:pPr algn="ctr"/>
            <a:r>
              <a:rPr lang="en-US" sz="1800" b="1">
                <a:solidFill>
                  <a:schemeClr val="tx2"/>
                </a:solidFill>
                <a:latin typeface="Times New Roman" charset="0"/>
              </a:rPr>
              <a:t>Display</a:t>
            </a:r>
          </a:p>
        </p:txBody>
      </p:sp>
      <p:sp>
        <p:nvSpPr>
          <p:cNvPr id="452615" name="Rectangle 7"/>
          <p:cNvSpPr>
            <a:spLocks noChangeArrowheads="1"/>
          </p:cNvSpPr>
          <p:nvPr/>
        </p:nvSpPr>
        <p:spPr bwMode="auto">
          <a:xfrm>
            <a:off x="890588" y="3490913"/>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452616" name="Rectangle 8"/>
          <p:cNvSpPr>
            <a:spLocks noChangeArrowheads="1"/>
          </p:cNvSpPr>
          <p:nvPr/>
        </p:nvSpPr>
        <p:spPr bwMode="auto">
          <a:xfrm>
            <a:off x="1042988" y="3643313"/>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452617" name="Rectangle 9"/>
          <p:cNvSpPr>
            <a:spLocks noChangeArrowheads="1"/>
          </p:cNvSpPr>
          <p:nvPr/>
        </p:nvSpPr>
        <p:spPr bwMode="auto">
          <a:xfrm>
            <a:off x="1195388" y="3795713"/>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452618" name="Rectangle 10"/>
          <p:cNvSpPr>
            <a:spLocks noChangeArrowheads="1"/>
          </p:cNvSpPr>
          <p:nvPr/>
        </p:nvSpPr>
        <p:spPr bwMode="auto">
          <a:xfrm>
            <a:off x="1347788" y="3948113"/>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452619" name="Rectangle 11"/>
          <p:cNvSpPr>
            <a:spLocks noChangeArrowheads="1"/>
          </p:cNvSpPr>
          <p:nvPr/>
        </p:nvSpPr>
        <p:spPr bwMode="auto">
          <a:xfrm>
            <a:off x="1576388" y="4405313"/>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452620" name="Rectangle 12"/>
          <p:cNvSpPr>
            <a:spLocks noChangeArrowheads="1"/>
          </p:cNvSpPr>
          <p:nvPr/>
        </p:nvSpPr>
        <p:spPr bwMode="auto">
          <a:xfrm>
            <a:off x="868363" y="3454400"/>
            <a:ext cx="260350" cy="274638"/>
          </a:xfrm>
          <a:prstGeom prst="rect">
            <a:avLst/>
          </a:prstGeom>
          <a:noFill/>
          <a:ln w="9525">
            <a:noFill/>
            <a:miter lim="800000"/>
            <a:headEnd/>
            <a:tailEnd/>
          </a:ln>
          <a:effectLst/>
        </p:spPr>
        <p:txBody>
          <a:bodyPr wrap="none" lIns="92075" tIns="46038" rIns="92075" bIns="46038">
            <a:spAutoFit/>
          </a:bodyPr>
          <a:lstStyle/>
          <a:p>
            <a:pPr algn="l"/>
            <a:r>
              <a:rPr lang="en-US" sz="1200" b="1">
                <a:solidFill>
                  <a:schemeClr val="bg2"/>
                </a:solidFill>
                <a:latin typeface="Times New Roman" charset="0"/>
              </a:rPr>
              <a:t>1</a:t>
            </a:r>
          </a:p>
        </p:txBody>
      </p:sp>
      <p:sp>
        <p:nvSpPr>
          <p:cNvPr id="452621" name="Rectangle 13"/>
          <p:cNvSpPr>
            <a:spLocks noChangeArrowheads="1"/>
          </p:cNvSpPr>
          <p:nvPr/>
        </p:nvSpPr>
        <p:spPr bwMode="auto">
          <a:xfrm>
            <a:off x="1020763" y="3582988"/>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2</a:t>
            </a:r>
          </a:p>
        </p:txBody>
      </p:sp>
      <p:sp>
        <p:nvSpPr>
          <p:cNvPr id="452622" name="Rectangle 14"/>
          <p:cNvSpPr>
            <a:spLocks noChangeArrowheads="1"/>
          </p:cNvSpPr>
          <p:nvPr/>
        </p:nvSpPr>
        <p:spPr bwMode="auto">
          <a:xfrm>
            <a:off x="1173163" y="3735388"/>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4</a:t>
            </a:r>
          </a:p>
        </p:txBody>
      </p:sp>
      <p:sp>
        <p:nvSpPr>
          <p:cNvPr id="452623" name="Rectangle 15"/>
          <p:cNvSpPr>
            <a:spLocks noChangeArrowheads="1"/>
          </p:cNvSpPr>
          <p:nvPr/>
        </p:nvSpPr>
        <p:spPr bwMode="auto">
          <a:xfrm>
            <a:off x="1325563" y="3887788"/>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8</a:t>
            </a:r>
          </a:p>
        </p:txBody>
      </p:sp>
      <p:sp>
        <p:nvSpPr>
          <p:cNvPr id="452624" name="Rectangle 16"/>
          <p:cNvSpPr>
            <a:spLocks noChangeArrowheads="1"/>
          </p:cNvSpPr>
          <p:nvPr/>
        </p:nvSpPr>
        <p:spPr bwMode="auto">
          <a:xfrm>
            <a:off x="1554163" y="4344988"/>
            <a:ext cx="3619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16</a:t>
            </a:r>
          </a:p>
        </p:txBody>
      </p:sp>
      <p:grpSp>
        <p:nvGrpSpPr>
          <p:cNvPr id="452625" name="Group 17"/>
          <p:cNvGrpSpPr>
            <a:grpSpLocks/>
          </p:cNvGrpSpPr>
          <p:nvPr/>
        </p:nvGrpSpPr>
        <p:grpSpPr bwMode="auto">
          <a:xfrm>
            <a:off x="3786188" y="3225800"/>
            <a:ext cx="2044700" cy="228600"/>
            <a:chOff x="2385" y="1990"/>
            <a:chExt cx="1288" cy="144"/>
          </a:xfrm>
        </p:grpSpPr>
        <p:sp>
          <p:nvSpPr>
            <p:cNvPr id="452626" name="Rectangle 18"/>
            <p:cNvSpPr>
              <a:spLocks noChangeArrowheads="1"/>
            </p:cNvSpPr>
            <p:nvPr/>
          </p:nvSpPr>
          <p:spPr bwMode="auto">
            <a:xfrm>
              <a:off x="2385" y="1994"/>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27" name="Line 19"/>
            <p:cNvSpPr>
              <a:spLocks noChangeShapeType="1"/>
            </p:cNvSpPr>
            <p:nvPr/>
          </p:nvSpPr>
          <p:spPr bwMode="auto">
            <a:xfrm>
              <a:off x="2813" y="1990"/>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28" name="Line 20"/>
            <p:cNvSpPr>
              <a:spLocks noChangeShapeType="1"/>
            </p:cNvSpPr>
            <p:nvPr/>
          </p:nvSpPr>
          <p:spPr bwMode="auto">
            <a:xfrm>
              <a:off x="3245" y="1990"/>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52629" name="Group 21"/>
          <p:cNvGrpSpPr>
            <a:grpSpLocks/>
          </p:cNvGrpSpPr>
          <p:nvPr/>
        </p:nvGrpSpPr>
        <p:grpSpPr bwMode="auto">
          <a:xfrm>
            <a:off x="3786188" y="3454400"/>
            <a:ext cx="2044700" cy="228600"/>
            <a:chOff x="2385" y="2134"/>
            <a:chExt cx="1288" cy="144"/>
          </a:xfrm>
        </p:grpSpPr>
        <p:sp>
          <p:nvSpPr>
            <p:cNvPr id="452630" name="Rectangle 22"/>
            <p:cNvSpPr>
              <a:spLocks noChangeArrowheads="1"/>
            </p:cNvSpPr>
            <p:nvPr/>
          </p:nvSpPr>
          <p:spPr bwMode="auto">
            <a:xfrm>
              <a:off x="2385" y="2138"/>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31" name="Line 23"/>
            <p:cNvSpPr>
              <a:spLocks noChangeShapeType="1"/>
            </p:cNvSpPr>
            <p:nvPr/>
          </p:nvSpPr>
          <p:spPr bwMode="auto">
            <a:xfrm>
              <a:off x="2813" y="2134"/>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32" name="Line 24"/>
            <p:cNvSpPr>
              <a:spLocks noChangeShapeType="1"/>
            </p:cNvSpPr>
            <p:nvPr/>
          </p:nvSpPr>
          <p:spPr bwMode="auto">
            <a:xfrm>
              <a:off x="3245" y="2134"/>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52633" name="Group 25"/>
          <p:cNvGrpSpPr>
            <a:grpSpLocks/>
          </p:cNvGrpSpPr>
          <p:nvPr/>
        </p:nvGrpSpPr>
        <p:grpSpPr bwMode="auto">
          <a:xfrm>
            <a:off x="3786188" y="3683000"/>
            <a:ext cx="2044700" cy="228600"/>
            <a:chOff x="2385" y="2278"/>
            <a:chExt cx="1288" cy="144"/>
          </a:xfrm>
        </p:grpSpPr>
        <p:sp>
          <p:nvSpPr>
            <p:cNvPr id="452634" name="Rectangle 26"/>
            <p:cNvSpPr>
              <a:spLocks noChangeArrowheads="1"/>
            </p:cNvSpPr>
            <p:nvPr/>
          </p:nvSpPr>
          <p:spPr bwMode="auto">
            <a:xfrm>
              <a:off x="2385" y="2282"/>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35" name="Line 27"/>
            <p:cNvSpPr>
              <a:spLocks noChangeShapeType="1"/>
            </p:cNvSpPr>
            <p:nvPr/>
          </p:nvSpPr>
          <p:spPr bwMode="auto">
            <a:xfrm>
              <a:off x="2813" y="2278"/>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36" name="Line 28"/>
            <p:cNvSpPr>
              <a:spLocks noChangeShapeType="1"/>
            </p:cNvSpPr>
            <p:nvPr/>
          </p:nvSpPr>
          <p:spPr bwMode="auto">
            <a:xfrm>
              <a:off x="3245" y="2278"/>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52637" name="Group 29"/>
          <p:cNvGrpSpPr>
            <a:grpSpLocks/>
          </p:cNvGrpSpPr>
          <p:nvPr/>
        </p:nvGrpSpPr>
        <p:grpSpPr bwMode="auto">
          <a:xfrm>
            <a:off x="3786188" y="3911600"/>
            <a:ext cx="2044700" cy="228600"/>
            <a:chOff x="2385" y="2422"/>
            <a:chExt cx="1288" cy="144"/>
          </a:xfrm>
        </p:grpSpPr>
        <p:sp>
          <p:nvSpPr>
            <p:cNvPr id="452638" name="Rectangle 30"/>
            <p:cNvSpPr>
              <a:spLocks noChangeArrowheads="1"/>
            </p:cNvSpPr>
            <p:nvPr/>
          </p:nvSpPr>
          <p:spPr bwMode="auto">
            <a:xfrm>
              <a:off x="2385" y="2426"/>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39" name="Line 31"/>
            <p:cNvSpPr>
              <a:spLocks noChangeShapeType="1"/>
            </p:cNvSpPr>
            <p:nvPr/>
          </p:nvSpPr>
          <p:spPr bwMode="auto">
            <a:xfrm>
              <a:off x="2813" y="2422"/>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40" name="Line 32"/>
            <p:cNvSpPr>
              <a:spLocks noChangeShapeType="1"/>
            </p:cNvSpPr>
            <p:nvPr/>
          </p:nvSpPr>
          <p:spPr bwMode="auto">
            <a:xfrm>
              <a:off x="3245" y="2422"/>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52641" name="Group 33"/>
          <p:cNvGrpSpPr>
            <a:grpSpLocks/>
          </p:cNvGrpSpPr>
          <p:nvPr/>
        </p:nvGrpSpPr>
        <p:grpSpPr bwMode="auto">
          <a:xfrm>
            <a:off x="3786188" y="4554538"/>
            <a:ext cx="2044700" cy="228600"/>
            <a:chOff x="2385" y="2827"/>
            <a:chExt cx="1288" cy="144"/>
          </a:xfrm>
        </p:grpSpPr>
        <p:sp>
          <p:nvSpPr>
            <p:cNvPr id="452642" name="Rectangle 34"/>
            <p:cNvSpPr>
              <a:spLocks noChangeArrowheads="1"/>
            </p:cNvSpPr>
            <p:nvPr/>
          </p:nvSpPr>
          <p:spPr bwMode="auto">
            <a:xfrm>
              <a:off x="2385" y="2831"/>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43" name="Line 35"/>
            <p:cNvSpPr>
              <a:spLocks noChangeShapeType="1"/>
            </p:cNvSpPr>
            <p:nvPr/>
          </p:nvSpPr>
          <p:spPr bwMode="auto">
            <a:xfrm>
              <a:off x="2813" y="2827"/>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44" name="Line 36"/>
            <p:cNvSpPr>
              <a:spLocks noChangeShapeType="1"/>
            </p:cNvSpPr>
            <p:nvPr/>
          </p:nvSpPr>
          <p:spPr bwMode="auto">
            <a:xfrm>
              <a:off x="3245" y="2827"/>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52645" name="Group 37"/>
          <p:cNvGrpSpPr>
            <a:grpSpLocks/>
          </p:cNvGrpSpPr>
          <p:nvPr/>
        </p:nvGrpSpPr>
        <p:grpSpPr bwMode="auto">
          <a:xfrm>
            <a:off x="3786188" y="4749800"/>
            <a:ext cx="2044700" cy="228600"/>
            <a:chOff x="2385" y="2950"/>
            <a:chExt cx="1288" cy="144"/>
          </a:xfrm>
        </p:grpSpPr>
        <p:sp>
          <p:nvSpPr>
            <p:cNvPr id="452646" name="Rectangle 38"/>
            <p:cNvSpPr>
              <a:spLocks noChangeArrowheads="1"/>
            </p:cNvSpPr>
            <p:nvPr/>
          </p:nvSpPr>
          <p:spPr bwMode="auto">
            <a:xfrm>
              <a:off x="2385" y="2954"/>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47" name="Line 39"/>
            <p:cNvSpPr>
              <a:spLocks noChangeShapeType="1"/>
            </p:cNvSpPr>
            <p:nvPr/>
          </p:nvSpPr>
          <p:spPr bwMode="auto">
            <a:xfrm>
              <a:off x="2813" y="2950"/>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48" name="Line 40"/>
            <p:cNvSpPr>
              <a:spLocks noChangeShapeType="1"/>
            </p:cNvSpPr>
            <p:nvPr/>
          </p:nvSpPr>
          <p:spPr bwMode="auto">
            <a:xfrm>
              <a:off x="3245" y="2950"/>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52649" name="Group 41"/>
          <p:cNvGrpSpPr>
            <a:grpSpLocks/>
          </p:cNvGrpSpPr>
          <p:nvPr/>
        </p:nvGrpSpPr>
        <p:grpSpPr bwMode="auto">
          <a:xfrm>
            <a:off x="3786188" y="4978400"/>
            <a:ext cx="2044700" cy="228600"/>
            <a:chOff x="2385" y="3094"/>
            <a:chExt cx="1288" cy="144"/>
          </a:xfrm>
        </p:grpSpPr>
        <p:sp>
          <p:nvSpPr>
            <p:cNvPr id="452650" name="Rectangle 42"/>
            <p:cNvSpPr>
              <a:spLocks noChangeArrowheads="1"/>
            </p:cNvSpPr>
            <p:nvPr/>
          </p:nvSpPr>
          <p:spPr bwMode="auto">
            <a:xfrm>
              <a:off x="2385" y="3098"/>
              <a:ext cx="1288" cy="136"/>
            </a:xfrm>
            <a:prstGeom prst="rect">
              <a:avLst/>
            </a:prstGeom>
            <a:solidFill>
              <a:srgbClr val="868686"/>
            </a:solidFill>
            <a:ln w="12700">
              <a:solidFill>
                <a:schemeClr val="bg2"/>
              </a:solidFill>
              <a:miter lim="800000"/>
              <a:headEnd/>
              <a:tailEnd/>
            </a:ln>
            <a:effectLst/>
          </p:spPr>
          <p:txBody>
            <a:bodyPr wrap="none" anchor="ctr"/>
            <a:lstStyle/>
            <a:p>
              <a:endParaRPr lang="en-US"/>
            </a:p>
          </p:txBody>
        </p:sp>
        <p:sp>
          <p:nvSpPr>
            <p:cNvPr id="452651" name="Line 43"/>
            <p:cNvSpPr>
              <a:spLocks noChangeShapeType="1"/>
            </p:cNvSpPr>
            <p:nvPr/>
          </p:nvSpPr>
          <p:spPr bwMode="auto">
            <a:xfrm>
              <a:off x="2813" y="3094"/>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52652" name="Line 44"/>
            <p:cNvSpPr>
              <a:spLocks noChangeShapeType="1"/>
            </p:cNvSpPr>
            <p:nvPr/>
          </p:nvSpPr>
          <p:spPr bwMode="auto">
            <a:xfrm>
              <a:off x="3245" y="3094"/>
              <a:ext cx="0" cy="144"/>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52653" name="Rectangle 45"/>
          <p:cNvSpPr>
            <a:spLocks noChangeArrowheads="1"/>
          </p:cNvSpPr>
          <p:nvPr/>
        </p:nvSpPr>
        <p:spPr bwMode="auto">
          <a:xfrm>
            <a:off x="4505325" y="4214813"/>
            <a:ext cx="536575"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Wingdings" pitchFamily="2" charset="2"/>
              </a:rPr>
              <a:t>www</a:t>
            </a:r>
          </a:p>
        </p:txBody>
      </p:sp>
      <p:sp>
        <p:nvSpPr>
          <p:cNvPr id="452654" name="Rectangle 46"/>
          <p:cNvSpPr>
            <a:spLocks noChangeArrowheads="1"/>
          </p:cNvSpPr>
          <p:nvPr/>
        </p:nvSpPr>
        <p:spPr bwMode="auto">
          <a:xfrm>
            <a:off x="4505325" y="5281613"/>
            <a:ext cx="536575"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Wingdings" pitchFamily="2" charset="2"/>
              </a:rPr>
              <a:t>www</a:t>
            </a:r>
          </a:p>
        </p:txBody>
      </p:sp>
      <p:sp>
        <p:nvSpPr>
          <p:cNvPr id="452655" name="Rectangle 47"/>
          <p:cNvSpPr>
            <a:spLocks noChangeArrowheads="1"/>
          </p:cNvSpPr>
          <p:nvPr/>
        </p:nvSpPr>
        <p:spPr bwMode="auto">
          <a:xfrm>
            <a:off x="3906838" y="2919413"/>
            <a:ext cx="511175"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Red</a:t>
            </a:r>
          </a:p>
        </p:txBody>
      </p:sp>
      <p:sp>
        <p:nvSpPr>
          <p:cNvPr id="452656" name="Rectangle 48"/>
          <p:cNvSpPr>
            <a:spLocks noChangeArrowheads="1"/>
          </p:cNvSpPr>
          <p:nvPr/>
        </p:nvSpPr>
        <p:spPr bwMode="auto">
          <a:xfrm>
            <a:off x="4432300" y="2919413"/>
            <a:ext cx="681038"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Green</a:t>
            </a:r>
          </a:p>
        </p:txBody>
      </p:sp>
      <p:sp>
        <p:nvSpPr>
          <p:cNvPr id="452657" name="Rectangle 49"/>
          <p:cNvSpPr>
            <a:spLocks noChangeArrowheads="1"/>
          </p:cNvSpPr>
          <p:nvPr/>
        </p:nvSpPr>
        <p:spPr bwMode="auto">
          <a:xfrm>
            <a:off x="5173663" y="2919413"/>
            <a:ext cx="568325"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Blue</a:t>
            </a:r>
          </a:p>
        </p:txBody>
      </p:sp>
      <p:sp>
        <p:nvSpPr>
          <p:cNvPr id="452658" name="Rectangle 50"/>
          <p:cNvSpPr>
            <a:spLocks noChangeArrowheads="1"/>
          </p:cNvSpPr>
          <p:nvPr/>
        </p:nvSpPr>
        <p:spPr bwMode="auto">
          <a:xfrm>
            <a:off x="3398838" y="3209925"/>
            <a:ext cx="2857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0</a:t>
            </a:r>
          </a:p>
        </p:txBody>
      </p:sp>
      <p:sp>
        <p:nvSpPr>
          <p:cNvPr id="452659" name="Rectangle 51"/>
          <p:cNvSpPr>
            <a:spLocks noChangeArrowheads="1"/>
          </p:cNvSpPr>
          <p:nvPr/>
        </p:nvSpPr>
        <p:spPr bwMode="auto">
          <a:xfrm>
            <a:off x="3398838" y="3452813"/>
            <a:ext cx="2857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1</a:t>
            </a:r>
          </a:p>
        </p:txBody>
      </p:sp>
      <p:sp>
        <p:nvSpPr>
          <p:cNvPr id="452660" name="Rectangle 52"/>
          <p:cNvSpPr>
            <a:spLocks noChangeArrowheads="1"/>
          </p:cNvSpPr>
          <p:nvPr/>
        </p:nvSpPr>
        <p:spPr bwMode="auto">
          <a:xfrm>
            <a:off x="3398838" y="3681413"/>
            <a:ext cx="2857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2</a:t>
            </a:r>
          </a:p>
        </p:txBody>
      </p:sp>
      <p:sp>
        <p:nvSpPr>
          <p:cNvPr id="452661" name="Rectangle 53"/>
          <p:cNvSpPr>
            <a:spLocks noChangeArrowheads="1"/>
          </p:cNvSpPr>
          <p:nvPr/>
        </p:nvSpPr>
        <p:spPr bwMode="auto">
          <a:xfrm>
            <a:off x="3398838" y="3910013"/>
            <a:ext cx="2857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3</a:t>
            </a:r>
          </a:p>
        </p:txBody>
      </p:sp>
      <p:sp>
        <p:nvSpPr>
          <p:cNvPr id="452662" name="Rectangle 54"/>
          <p:cNvSpPr>
            <a:spLocks noChangeArrowheads="1"/>
          </p:cNvSpPr>
          <p:nvPr/>
        </p:nvSpPr>
        <p:spPr bwMode="auto">
          <a:xfrm>
            <a:off x="3398838" y="4500563"/>
            <a:ext cx="3873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24</a:t>
            </a:r>
          </a:p>
        </p:txBody>
      </p:sp>
      <p:sp>
        <p:nvSpPr>
          <p:cNvPr id="452663" name="Rectangle 55"/>
          <p:cNvSpPr>
            <a:spLocks noChangeArrowheads="1"/>
          </p:cNvSpPr>
          <p:nvPr/>
        </p:nvSpPr>
        <p:spPr bwMode="auto">
          <a:xfrm>
            <a:off x="3398838" y="4748213"/>
            <a:ext cx="3873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25</a:t>
            </a:r>
          </a:p>
        </p:txBody>
      </p:sp>
      <p:sp>
        <p:nvSpPr>
          <p:cNvPr id="452664" name="Rectangle 56"/>
          <p:cNvSpPr>
            <a:spLocks noChangeArrowheads="1"/>
          </p:cNvSpPr>
          <p:nvPr/>
        </p:nvSpPr>
        <p:spPr bwMode="auto">
          <a:xfrm>
            <a:off x="3398838" y="4976813"/>
            <a:ext cx="38735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tx2"/>
                </a:solidFill>
                <a:latin typeface="Times New Roman" charset="0"/>
              </a:rPr>
              <a:t>26</a:t>
            </a:r>
          </a:p>
        </p:txBody>
      </p:sp>
      <p:sp>
        <p:nvSpPr>
          <p:cNvPr id="452665" name="Rectangle 57"/>
          <p:cNvSpPr>
            <a:spLocks noChangeArrowheads="1"/>
          </p:cNvSpPr>
          <p:nvPr/>
        </p:nvSpPr>
        <p:spPr bwMode="auto">
          <a:xfrm>
            <a:off x="3840163" y="4500563"/>
            <a:ext cx="488950" cy="336550"/>
          </a:xfrm>
          <a:prstGeom prst="rect">
            <a:avLst/>
          </a:prstGeom>
          <a:noFill/>
          <a:ln w="9525">
            <a:noFill/>
            <a:miter lim="800000"/>
            <a:headEnd/>
            <a:tailEnd/>
          </a:ln>
          <a:effectLst/>
        </p:spPr>
        <p:txBody>
          <a:bodyPr wrap="none" lIns="92075" tIns="46038" rIns="92075" bIns="46038">
            <a:spAutoFit/>
          </a:bodyPr>
          <a:lstStyle/>
          <a:p>
            <a:pPr algn="ctr"/>
            <a:r>
              <a:rPr lang="en-US" sz="1600">
                <a:latin typeface="Times New Roman" charset="0"/>
              </a:rPr>
              <a:t>123</a:t>
            </a:r>
          </a:p>
        </p:txBody>
      </p:sp>
      <p:sp>
        <p:nvSpPr>
          <p:cNvPr id="452666" name="Rectangle 58"/>
          <p:cNvSpPr>
            <a:spLocks noChangeArrowheads="1"/>
          </p:cNvSpPr>
          <p:nvPr/>
        </p:nvSpPr>
        <p:spPr bwMode="auto">
          <a:xfrm>
            <a:off x="4525963" y="4500563"/>
            <a:ext cx="488950" cy="336550"/>
          </a:xfrm>
          <a:prstGeom prst="rect">
            <a:avLst/>
          </a:prstGeom>
          <a:noFill/>
          <a:ln w="9525">
            <a:noFill/>
            <a:miter lim="800000"/>
            <a:headEnd/>
            <a:tailEnd/>
          </a:ln>
          <a:effectLst/>
        </p:spPr>
        <p:txBody>
          <a:bodyPr wrap="none" lIns="92075" tIns="46038" rIns="92075" bIns="46038">
            <a:spAutoFit/>
          </a:bodyPr>
          <a:lstStyle/>
          <a:p>
            <a:pPr algn="ctr"/>
            <a:r>
              <a:rPr lang="en-US" sz="1600">
                <a:latin typeface="Times New Roman" charset="0"/>
              </a:rPr>
              <a:t>219</a:t>
            </a:r>
          </a:p>
        </p:txBody>
      </p:sp>
      <p:sp>
        <p:nvSpPr>
          <p:cNvPr id="452667" name="Rectangle 59"/>
          <p:cNvSpPr>
            <a:spLocks noChangeArrowheads="1"/>
          </p:cNvSpPr>
          <p:nvPr/>
        </p:nvSpPr>
        <p:spPr bwMode="auto">
          <a:xfrm>
            <a:off x="5262563" y="4500563"/>
            <a:ext cx="387350" cy="336550"/>
          </a:xfrm>
          <a:prstGeom prst="rect">
            <a:avLst/>
          </a:prstGeom>
          <a:noFill/>
          <a:ln w="9525">
            <a:noFill/>
            <a:miter lim="800000"/>
            <a:headEnd/>
            <a:tailEnd/>
          </a:ln>
          <a:effectLst/>
        </p:spPr>
        <p:txBody>
          <a:bodyPr wrap="none" lIns="92075" tIns="46038" rIns="92075" bIns="46038">
            <a:spAutoFit/>
          </a:bodyPr>
          <a:lstStyle/>
          <a:p>
            <a:pPr algn="ctr"/>
            <a:r>
              <a:rPr lang="en-US" sz="1600">
                <a:latin typeface="Times New Roman" charset="0"/>
              </a:rPr>
              <a:t>74</a:t>
            </a:r>
          </a:p>
        </p:txBody>
      </p:sp>
      <p:sp>
        <p:nvSpPr>
          <p:cNvPr id="452668" name="Rectangle 60"/>
          <p:cNvSpPr>
            <a:spLocks noChangeArrowheads="1"/>
          </p:cNvSpPr>
          <p:nvPr/>
        </p:nvSpPr>
        <p:spPr bwMode="auto">
          <a:xfrm>
            <a:off x="1817688" y="4062413"/>
            <a:ext cx="41910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bg1"/>
                </a:solidFill>
                <a:latin typeface="Wingdings" pitchFamily="2" charset="2"/>
              </a:rPr>
              <a:t>ww</a:t>
            </a:r>
          </a:p>
        </p:txBody>
      </p:sp>
      <p:sp>
        <p:nvSpPr>
          <p:cNvPr id="452669" name="Rectangle 61"/>
          <p:cNvSpPr>
            <a:spLocks noChangeArrowheads="1"/>
          </p:cNvSpPr>
          <p:nvPr/>
        </p:nvSpPr>
        <p:spPr bwMode="auto">
          <a:xfrm>
            <a:off x="2046288" y="4519613"/>
            <a:ext cx="419100" cy="336550"/>
          </a:xfrm>
          <a:prstGeom prst="rect">
            <a:avLst/>
          </a:prstGeom>
          <a:noFill/>
          <a:ln w="9525">
            <a:noFill/>
            <a:miter lim="800000"/>
            <a:headEnd/>
            <a:tailEnd/>
          </a:ln>
          <a:effectLst/>
        </p:spPr>
        <p:txBody>
          <a:bodyPr wrap="none" lIns="92075" tIns="46038" rIns="92075" bIns="46038">
            <a:spAutoFit/>
          </a:bodyPr>
          <a:lstStyle/>
          <a:p>
            <a:pPr algn="ctr"/>
            <a:r>
              <a:rPr lang="en-US" sz="1600">
                <a:solidFill>
                  <a:schemeClr val="bg1"/>
                </a:solidFill>
                <a:latin typeface="Wingdings" pitchFamily="2" charset="2"/>
              </a:rPr>
              <a:t>ww</a:t>
            </a:r>
          </a:p>
        </p:txBody>
      </p:sp>
      <p:sp>
        <p:nvSpPr>
          <p:cNvPr id="452670" name="Line 62"/>
          <p:cNvSpPr>
            <a:spLocks noChangeShapeType="1"/>
          </p:cNvSpPr>
          <p:nvPr/>
        </p:nvSpPr>
        <p:spPr bwMode="auto">
          <a:xfrm>
            <a:off x="2179638" y="4292600"/>
            <a:ext cx="1219200" cy="3048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52671" name="Line 63"/>
          <p:cNvSpPr>
            <a:spLocks noChangeShapeType="1"/>
          </p:cNvSpPr>
          <p:nvPr/>
        </p:nvSpPr>
        <p:spPr bwMode="auto">
          <a:xfrm flipV="1">
            <a:off x="2408238" y="4597400"/>
            <a:ext cx="914400" cy="762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52672" name="Line 64"/>
          <p:cNvSpPr>
            <a:spLocks noChangeShapeType="1"/>
          </p:cNvSpPr>
          <p:nvPr/>
        </p:nvSpPr>
        <p:spPr bwMode="auto">
          <a:xfrm flipV="1">
            <a:off x="5913438" y="4292600"/>
            <a:ext cx="1219200" cy="38100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52673" name="Arc 65"/>
          <p:cNvSpPr>
            <a:spLocks/>
          </p:cNvSpPr>
          <p:nvPr/>
        </p:nvSpPr>
        <p:spPr bwMode="auto">
          <a:xfrm>
            <a:off x="2066925" y="4597400"/>
            <a:ext cx="2705100" cy="15240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en-US"/>
          </a:p>
        </p:txBody>
      </p:sp>
      <p:sp>
        <p:nvSpPr>
          <p:cNvPr id="452674" name="Arc 66"/>
          <p:cNvSpPr>
            <a:spLocks/>
          </p:cNvSpPr>
          <p:nvPr/>
        </p:nvSpPr>
        <p:spPr bwMode="auto">
          <a:xfrm>
            <a:off x="4770438" y="4521200"/>
            <a:ext cx="2286000" cy="1600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none" w="sm" len="sm"/>
          </a:ln>
          <a:effectLst/>
        </p:spPr>
        <p:txBody>
          <a:bodyPr wrap="none" anchor="ctr"/>
          <a:lstStyle/>
          <a:p>
            <a:endParaRPr lang="en-US"/>
          </a:p>
        </p:txBody>
      </p:sp>
      <p:sp>
        <p:nvSpPr>
          <p:cNvPr id="452676" name="Rectangle 68"/>
          <p:cNvSpPr>
            <a:spLocks noChangeArrowheads="1"/>
          </p:cNvSpPr>
          <p:nvPr/>
        </p:nvSpPr>
        <p:spPr bwMode="auto">
          <a:xfrm>
            <a:off x="3846513" y="6105525"/>
            <a:ext cx="1698625" cy="457200"/>
          </a:xfrm>
          <a:prstGeom prst="rect">
            <a:avLst/>
          </a:prstGeom>
          <a:noFill/>
          <a:ln w="9525">
            <a:noFill/>
            <a:miter lim="800000"/>
            <a:headEnd/>
            <a:tailEnd/>
          </a:ln>
          <a:effectLst/>
        </p:spPr>
        <p:txBody>
          <a:bodyPr wrap="none" lIns="92075" tIns="46038" rIns="92075" bIns="46038">
            <a:spAutoFit/>
          </a:bodyPr>
          <a:lstStyle/>
          <a:p>
            <a:pPr algn="ctr"/>
            <a:r>
              <a:rPr lang="en-US" sz="2400" i="1">
                <a:solidFill>
                  <a:schemeClr val="tx2"/>
                </a:solidFill>
                <a:latin typeface="Times New Roman" charset="0"/>
              </a:rPr>
              <a:t>RGBA mode</a:t>
            </a:r>
          </a:p>
        </p:txBody>
      </p:sp>
      <p:grpSp>
        <p:nvGrpSpPr>
          <p:cNvPr id="452703" name="Group 95"/>
          <p:cNvGrpSpPr>
            <a:grpSpLocks/>
          </p:cNvGrpSpPr>
          <p:nvPr/>
        </p:nvGrpSpPr>
        <p:grpSpPr bwMode="auto">
          <a:xfrm>
            <a:off x="3932238" y="501650"/>
            <a:ext cx="3825875" cy="1106488"/>
            <a:chOff x="2477" y="316"/>
            <a:chExt cx="2410" cy="697"/>
          </a:xfrm>
        </p:grpSpPr>
        <p:sp>
          <p:nvSpPr>
            <p:cNvPr id="452680" name="Text Box 72"/>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452681" name="Text Box 73"/>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452682" name="Text Box 74"/>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452683" name="Text Box 75"/>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452684" name="Text Box 76"/>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452685" name="Text Box 77"/>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452686" name="Text Box 78"/>
            <p:cNvSpPr txBox="1">
              <a:spLocks noChangeArrowheads="1"/>
            </p:cNvSpPr>
            <p:nvPr/>
          </p:nvSpPr>
          <p:spPr bwMode="auto">
            <a:xfrm>
              <a:off x="4658" y="597"/>
              <a:ext cx="229"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452687" name="Text Box 79"/>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452688" name="Text Box 80"/>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452689" name="AutoShape 81"/>
            <p:cNvCxnSpPr>
              <a:cxnSpLocks noChangeShapeType="1"/>
              <a:stCxn id="452680" idx="3"/>
              <a:endCxn id="452681"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452690" name="AutoShape 82"/>
            <p:cNvCxnSpPr>
              <a:cxnSpLocks noChangeShapeType="1"/>
              <a:stCxn id="452680" idx="3"/>
              <a:endCxn id="452682"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452691" name="AutoShape 83"/>
            <p:cNvCxnSpPr>
              <a:cxnSpLocks noChangeShapeType="1"/>
              <a:stCxn id="452680" idx="3"/>
              <a:endCxn id="452687"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452692" name="AutoShape 84"/>
            <p:cNvCxnSpPr>
              <a:cxnSpLocks noChangeShapeType="1"/>
              <a:stCxn id="452680" idx="0"/>
              <a:endCxn id="452683"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452693" name="AutoShape 85"/>
            <p:cNvCxnSpPr>
              <a:cxnSpLocks noChangeShapeType="1"/>
              <a:stCxn id="452681" idx="0"/>
              <a:endCxn id="452682"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452694" name="AutoShape 86"/>
            <p:cNvCxnSpPr>
              <a:cxnSpLocks noChangeShapeType="1"/>
              <a:stCxn id="452681" idx="2"/>
              <a:endCxn id="452687"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452695" name="AutoShape 87"/>
            <p:cNvCxnSpPr>
              <a:cxnSpLocks noChangeShapeType="1"/>
              <a:stCxn id="452682" idx="3"/>
              <a:endCxn id="452683"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452696" name="AutoShape 88"/>
            <p:cNvCxnSpPr>
              <a:cxnSpLocks noChangeShapeType="1"/>
              <a:stCxn id="452687" idx="3"/>
              <a:endCxn id="452688"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452697" name="AutoShape 89"/>
            <p:cNvCxnSpPr>
              <a:cxnSpLocks noChangeShapeType="1"/>
              <a:stCxn id="452687" idx="3"/>
              <a:endCxn id="452684"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452698" name="AutoShape 90"/>
            <p:cNvCxnSpPr>
              <a:cxnSpLocks noChangeShapeType="1"/>
              <a:stCxn id="452685" idx="3"/>
              <a:endCxn id="452686"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452699" name="AutoShape 91"/>
            <p:cNvCxnSpPr>
              <a:cxnSpLocks noChangeShapeType="1"/>
              <a:stCxn id="452684" idx="3"/>
              <a:endCxn id="452685"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452700" name="AutoShape 92"/>
            <p:cNvCxnSpPr>
              <a:cxnSpLocks noChangeShapeType="1"/>
              <a:stCxn id="452688" idx="3"/>
              <a:endCxn id="452684"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452701" name="AutoShape 93"/>
            <p:cNvCxnSpPr>
              <a:cxnSpLocks noChangeShapeType="1"/>
              <a:stCxn id="452683" idx="3"/>
              <a:endCxn id="452684"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452702" name="AutoShape 94"/>
            <p:cNvCxnSpPr>
              <a:cxnSpLocks noChangeShapeType="1"/>
              <a:stCxn id="452686" idx="2"/>
              <a:endCxn id="452687"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F5228A19-34A2-43E5-B10D-1747FED6435E}" type="slidenum">
              <a:rPr lang="en-US"/>
              <a:pPr/>
              <a:t>26</a:t>
            </a:fld>
            <a:endParaRPr lang="en-US"/>
          </a:p>
        </p:txBody>
      </p:sp>
      <p:sp>
        <p:nvSpPr>
          <p:cNvPr id="454658" name="Rectangle 2"/>
          <p:cNvSpPr>
            <a:spLocks noGrp="1" noChangeArrowheads="1"/>
          </p:cNvSpPr>
          <p:nvPr>
            <p:ph type="title"/>
          </p:nvPr>
        </p:nvSpPr>
        <p:spPr/>
        <p:txBody>
          <a:bodyPr/>
          <a:lstStyle/>
          <a:p>
            <a:r>
              <a:rPr lang="en-US"/>
              <a:t>Shapes Tutorial</a:t>
            </a:r>
          </a:p>
        </p:txBody>
      </p:sp>
      <p:pic>
        <p:nvPicPr>
          <p:cNvPr id="454659" name="Picture 3"/>
          <p:cNvPicPr>
            <a:picLocks noChangeAspect="1" noChangeArrowheads="1"/>
          </p:cNvPicPr>
          <p:nvPr/>
        </p:nvPicPr>
        <p:blipFill>
          <a:blip r:embed="rId3"/>
          <a:srcRect/>
          <a:stretch>
            <a:fillRect/>
          </a:stretch>
        </p:blipFill>
        <p:spPr bwMode="auto">
          <a:xfrm>
            <a:off x="533400" y="1676400"/>
            <a:ext cx="6886575" cy="4733925"/>
          </a:xfrm>
          <a:prstGeom prst="rect">
            <a:avLst/>
          </a:prstGeom>
          <a:noFill/>
          <a:ln w="12700">
            <a:noFill/>
            <a:miter lim="800000"/>
            <a:headEnd type="none" w="sm" len="sm"/>
            <a:tailEnd type="none" w="sm" len="sm"/>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E1C6910-B6F2-40CB-B9F5-926743D6039D}" type="slidenum">
              <a:rPr lang="en-US"/>
              <a:pPr/>
              <a:t>27</a:t>
            </a:fld>
            <a:endParaRPr lang="en-US"/>
          </a:p>
        </p:txBody>
      </p:sp>
      <p:sp>
        <p:nvSpPr>
          <p:cNvPr id="456706" name="Rectangle 2"/>
          <p:cNvSpPr>
            <a:spLocks noGrp="1" noChangeArrowheads="1"/>
          </p:cNvSpPr>
          <p:nvPr>
            <p:ph type="title"/>
          </p:nvPr>
        </p:nvSpPr>
        <p:spPr>
          <a:noFill/>
          <a:ln/>
          <a:effectLst/>
        </p:spPr>
        <p:txBody>
          <a:bodyPr lIns="90488" tIns="44450" rIns="90488" bIns="44450"/>
          <a:lstStyle/>
          <a:p>
            <a:r>
              <a:rPr lang="en-US"/>
              <a:t>Controlling Rendering Appearance</a:t>
            </a:r>
          </a:p>
        </p:txBody>
      </p:sp>
      <p:sp>
        <p:nvSpPr>
          <p:cNvPr id="456707"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From Wireframe to Texture Mapped</a:t>
            </a:r>
          </a:p>
        </p:txBody>
      </p:sp>
      <p:pic>
        <p:nvPicPr>
          <p:cNvPr id="456708" name="Picture 4"/>
          <p:cNvPicPr>
            <a:picLocks noChangeArrowheads="1"/>
          </p:cNvPicPr>
          <p:nvPr/>
        </p:nvPicPr>
        <p:blipFill>
          <a:blip r:embed="rId3"/>
          <a:srcRect/>
          <a:stretch>
            <a:fillRect/>
          </a:stretch>
        </p:blipFill>
        <p:spPr bwMode="auto">
          <a:xfrm>
            <a:off x="1660525" y="2522538"/>
            <a:ext cx="5826125" cy="4046537"/>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5B2FA6B-FE5A-4B2F-B452-C40A2A508BE2}" type="slidenum">
              <a:rPr lang="en-US"/>
              <a:pPr/>
              <a:t>28</a:t>
            </a:fld>
            <a:endParaRPr lang="en-US"/>
          </a:p>
        </p:txBody>
      </p:sp>
      <p:sp>
        <p:nvSpPr>
          <p:cNvPr id="458754" name="Rectangle 2"/>
          <p:cNvSpPr>
            <a:spLocks noGrp="1" noChangeArrowheads="1"/>
          </p:cNvSpPr>
          <p:nvPr>
            <p:ph type="title"/>
          </p:nvPr>
        </p:nvSpPr>
        <p:spPr>
          <a:noFill/>
          <a:ln/>
          <a:effectLst/>
        </p:spPr>
        <p:txBody>
          <a:bodyPr lIns="90488" tIns="44450" rIns="90488" bIns="44450"/>
          <a:lstStyle/>
          <a:p>
            <a:r>
              <a:rPr lang="en-US"/>
              <a:t>OpenGL’s State Machine</a:t>
            </a:r>
          </a:p>
        </p:txBody>
      </p:sp>
      <p:sp>
        <p:nvSpPr>
          <p:cNvPr id="45875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All rendering attributes are encapsulated in the OpenGL State</a:t>
            </a:r>
          </a:p>
          <a:p>
            <a:pPr lvl="1"/>
            <a:r>
              <a:rPr lang="en-US"/>
              <a:t>rendering styles</a:t>
            </a:r>
          </a:p>
          <a:p>
            <a:pPr lvl="1"/>
            <a:r>
              <a:rPr lang="en-US"/>
              <a:t>shading</a:t>
            </a:r>
          </a:p>
          <a:p>
            <a:pPr lvl="1"/>
            <a:r>
              <a:rPr lang="en-US"/>
              <a:t>lighting</a:t>
            </a:r>
          </a:p>
          <a:p>
            <a:pPr lvl="1"/>
            <a:r>
              <a:rPr lang="en-US"/>
              <a:t>texture mapping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D0F9C25-AAA2-4C0D-A2E4-0EDFA69A0451}" type="slidenum">
              <a:rPr lang="en-US"/>
              <a:pPr/>
              <a:t>29</a:t>
            </a:fld>
            <a:endParaRPr lang="en-US"/>
          </a:p>
        </p:txBody>
      </p:sp>
      <p:sp>
        <p:nvSpPr>
          <p:cNvPr id="460802" name="Rectangle 2"/>
          <p:cNvSpPr>
            <a:spLocks noGrp="1" noChangeArrowheads="1"/>
          </p:cNvSpPr>
          <p:nvPr>
            <p:ph type="title"/>
          </p:nvPr>
        </p:nvSpPr>
        <p:spPr>
          <a:noFill/>
          <a:ln/>
          <a:effectLst/>
        </p:spPr>
        <p:txBody>
          <a:bodyPr lIns="90488" tIns="44450" rIns="90488" bIns="44450"/>
          <a:lstStyle/>
          <a:p>
            <a:r>
              <a:rPr lang="en-US"/>
              <a:t>Manipulating OpenGL State</a:t>
            </a:r>
          </a:p>
        </p:txBody>
      </p:sp>
      <p:sp>
        <p:nvSpPr>
          <p:cNvPr id="460803"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80000"/>
              </a:lnSpc>
            </a:pPr>
            <a:r>
              <a:rPr lang="en-US"/>
              <a:t>Appearance is controlled by current state</a:t>
            </a:r>
          </a:p>
          <a:p>
            <a:pPr lvl="1">
              <a:lnSpc>
                <a:spcPct val="80000"/>
              </a:lnSpc>
              <a:buFontTx/>
              <a:buNone/>
            </a:pPr>
            <a:r>
              <a:rPr lang="en-US"/>
              <a:t>   for each ( primitive to render ) {</a:t>
            </a:r>
          </a:p>
          <a:p>
            <a:pPr lvl="2">
              <a:lnSpc>
                <a:spcPct val="80000"/>
              </a:lnSpc>
              <a:buFontTx/>
              <a:buNone/>
            </a:pPr>
            <a:r>
              <a:rPr lang="en-US"/>
              <a:t>   update OpenGL state</a:t>
            </a:r>
          </a:p>
          <a:p>
            <a:pPr lvl="2">
              <a:lnSpc>
                <a:spcPct val="80000"/>
              </a:lnSpc>
              <a:buFontTx/>
              <a:buNone/>
            </a:pPr>
            <a:r>
              <a:rPr lang="en-US"/>
              <a:t>   render primitive</a:t>
            </a:r>
          </a:p>
          <a:p>
            <a:pPr lvl="1">
              <a:lnSpc>
                <a:spcPct val="80000"/>
              </a:lnSpc>
              <a:buFontTx/>
              <a:buNone/>
            </a:pPr>
            <a:r>
              <a:rPr lang="en-US"/>
              <a:t>   }</a:t>
            </a:r>
          </a:p>
          <a:p>
            <a:pPr>
              <a:lnSpc>
                <a:spcPct val="80000"/>
              </a:lnSpc>
            </a:pPr>
            <a:r>
              <a:rPr lang="en-US"/>
              <a:t>Manipulating vertex attributes is most</a:t>
            </a:r>
            <a:br>
              <a:rPr lang="en-US"/>
            </a:br>
            <a:r>
              <a:rPr lang="en-US"/>
              <a:t>   common way to manipulate state</a:t>
            </a:r>
          </a:p>
          <a:p>
            <a:pPr lvl="2">
              <a:lnSpc>
                <a:spcPct val="80000"/>
              </a:lnSpc>
              <a:buFontTx/>
              <a:buNone/>
            </a:pPr>
            <a:r>
              <a:rPr lang="en-US" b="1">
                <a:solidFill>
                  <a:srgbClr val="FFCC00"/>
                </a:solidFill>
                <a:effectLst>
                  <a:outerShdw blurRad="38100" dist="38100" dir="2700000" algn="tl">
                    <a:srgbClr val="FFFFFF"/>
                  </a:outerShdw>
                </a:effectLst>
                <a:latin typeface="Courier New" pitchFamily="49" charset="0"/>
              </a:rPr>
              <a:t>glColor*() / glIndex*()</a:t>
            </a:r>
          </a:p>
          <a:p>
            <a:pPr lvl="2">
              <a:lnSpc>
                <a:spcPct val="80000"/>
              </a:lnSpc>
              <a:buFontTx/>
              <a:buNone/>
            </a:pPr>
            <a:r>
              <a:rPr lang="en-US" b="1">
                <a:solidFill>
                  <a:srgbClr val="FFCC00"/>
                </a:solidFill>
                <a:effectLst>
                  <a:outerShdw blurRad="38100" dist="38100" dir="2700000" algn="tl">
                    <a:srgbClr val="FFFFFF"/>
                  </a:outerShdw>
                </a:effectLst>
                <a:latin typeface="Courier New" pitchFamily="49" charset="0"/>
              </a:rPr>
              <a:t>glNormal*()</a:t>
            </a:r>
          </a:p>
          <a:p>
            <a:pPr lvl="2">
              <a:lnSpc>
                <a:spcPct val="80000"/>
              </a:lnSpc>
              <a:buFontTx/>
              <a:buNone/>
            </a:pPr>
            <a:r>
              <a:rPr lang="en-US" b="1">
                <a:solidFill>
                  <a:srgbClr val="FFCC00"/>
                </a:solidFill>
                <a:effectLst>
                  <a:outerShdw blurRad="38100" dist="38100" dir="2700000" algn="tl">
                    <a:srgbClr val="FFFFFF"/>
                  </a:outerShdw>
                </a:effectLst>
                <a:latin typeface="Courier New" pitchFamily="49" charset="0"/>
              </a:rPr>
              <a:t>glTexCoord*()</a:t>
            </a:r>
            <a:endParaRPr lang="en-US" i="1">
              <a:latin typeface="Courier New"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AD32CF-5032-4077-8A3D-593AC743BCAD}" type="slidenum">
              <a:rPr lang="en-US"/>
              <a:pPr/>
              <a:t>3</a:t>
            </a:fld>
            <a:endParaRPr lang="en-US"/>
          </a:p>
        </p:txBody>
      </p:sp>
      <p:sp>
        <p:nvSpPr>
          <p:cNvPr id="407554" name="Rectangle 2"/>
          <p:cNvSpPr>
            <a:spLocks noGrp="1" noChangeArrowheads="1"/>
          </p:cNvSpPr>
          <p:nvPr>
            <p:ph type="title"/>
          </p:nvPr>
        </p:nvSpPr>
        <p:spPr/>
        <p:txBody>
          <a:bodyPr/>
          <a:lstStyle/>
          <a:p>
            <a:r>
              <a:rPr lang="en-US"/>
              <a:t>Goals for Today</a:t>
            </a:r>
          </a:p>
        </p:txBody>
      </p:sp>
      <p:sp>
        <p:nvSpPr>
          <p:cNvPr id="407555" name="Rectangle 3"/>
          <p:cNvSpPr>
            <a:spLocks noGrp="1" noChangeArrowheads="1"/>
          </p:cNvSpPr>
          <p:nvPr>
            <p:ph type="body" idx="1"/>
          </p:nvPr>
        </p:nvSpPr>
        <p:spPr/>
        <p:txBody>
          <a:bodyPr/>
          <a:lstStyle/>
          <a:p>
            <a:r>
              <a:rPr lang="en-US"/>
              <a:t>Demonstrate enough OpenGL to write an interactive graphics program with</a:t>
            </a:r>
          </a:p>
          <a:p>
            <a:pPr lvl="1"/>
            <a:r>
              <a:rPr lang="en-US"/>
              <a:t>custom modeled 3D objects or imagery</a:t>
            </a:r>
          </a:p>
          <a:p>
            <a:pPr lvl="1"/>
            <a:r>
              <a:rPr lang="en-US"/>
              <a:t>lighting</a:t>
            </a:r>
          </a:p>
          <a:p>
            <a:pPr lvl="1"/>
            <a:r>
              <a:rPr lang="en-US"/>
              <a:t>texture mapping</a:t>
            </a:r>
          </a:p>
          <a:p>
            <a:r>
              <a:rPr lang="en-US"/>
              <a:t>Introduce advanced topics for future investigation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B13F92-43B3-4203-B996-81148594B06B}" type="slidenum">
              <a:rPr lang="en-US"/>
              <a:pPr/>
              <a:t>30</a:t>
            </a:fld>
            <a:endParaRPr lang="en-US"/>
          </a:p>
        </p:txBody>
      </p:sp>
      <p:sp>
        <p:nvSpPr>
          <p:cNvPr id="462850" name="Rectangle 2"/>
          <p:cNvSpPr>
            <a:spLocks noGrp="1" noChangeArrowheads="1"/>
          </p:cNvSpPr>
          <p:nvPr>
            <p:ph type="title"/>
          </p:nvPr>
        </p:nvSpPr>
        <p:spPr>
          <a:noFill/>
          <a:ln/>
          <a:effectLst/>
        </p:spPr>
        <p:txBody>
          <a:bodyPr lIns="90488" tIns="44450" rIns="90488" bIns="44450"/>
          <a:lstStyle/>
          <a:p>
            <a:r>
              <a:rPr lang="en-US"/>
              <a:t>Controlling current state</a:t>
            </a:r>
          </a:p>
        </p:txBody>
      </p:sp>
      <p:sp>
        <p:nvSpPr>
          <p:cNvPr id="462851"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Setting State</a:t>
            </a:r>
          </a:p>
          <a:p>
            <a:pPr lvl="2">
              <a:buFontTx/>
              <a:buNone/>
            </a:pPr>
            <a:r>
              <a:rPr lang="en-US" b="1">
                <a:solidFill>
                  <a:srgbClr val="FFCC00"/>
                </a:solidFill>
                <a:effectLst>
                  <a:outerShdw blurRad="38100" dist="38100" dir="2700000" algn="tl">
                    <a:srgbClr val="FFFFFF"/>
                  </a:outerShdw>
                </a:effectLst>
                <a:latin typeface="Courier New" pitchFamily="49" charset="0"/>
              </a:rPr>
              <a:t>glPointSize( </a:t>
            </a:r>
            <a:r>
              <a:rPr lang="en-US" b="1" i="1">
                <a:solidFill>
                  <a:srgbClr val="FFCC00"/>
                </a:solidFill>
                <a:effectLst>
                  <a:outerShdw blurRad="38100" dist="38100" dir="2700000" algn="tl">
                    <a:srgbClr val="FFFFFF"/>
                  </a:outerShdw>
                </a:effectLst>
                <a:latin typeface="Courier New" pitchFamily="49" charset="0"/>
              </a:rPr>
              <a:t>size</a:t>
            </a:r>
            <a:r>
              <a:rPr lang="en-US" b="1">
                <a:solidFill>
                  <a:srgbClr val="FFCC00"/>
                </a:solidFill>
                <a:effectLst>
                  <a:outerShdw blurRad="38100" dist="38100" dir="2700000" algn="tl">
                    <a:srgbClr val="FFFFFF"/>
                  </a:outerShdw>
                </a:effectLst>
                <a:latin typeface="Courier New" pitchFamily="49" charset="0"/>
              </a:rPr>
              <a:t> );</a:t>
            </a:r>
          </a:p>
          <a:p>
            <a:pPr lvl="2">
              <a:buFontTx/>
              <a:buNone/>
            </a:pPr>
            <a:r>
              <a:rPr lang="en-US" b="1">
                <a:solidFill>
                  <a:srgbClr val="FFCC00"/>
                </a:solidFill>
                <a:effectLst>
                  <a:outerShdw blurRad="38100" dist="38100" dir="2700000" algn="tl">
                    <a:srgbClr val="FFFFFF"/>
                  </a:outerShdw>
                </a:effectLst>
                <a:latin typeface="Courier New" pitchFamily="49" charset="0"/>
              </a:rPr>
              <a:t>glLineStipple( </a:t>
            </a:r>
            <a:r>
              <a:rPr lang="en-US" b="1" i="1">
                <a:solidFill>
                  <a:srgbClr val="FFCC00"/>
                </a:solidFill>
                <a:effectLst>
                  <a:outerShdw blurRad="38100" dist="38100" dir="2700000" algn="tl">
                    <a:srgbClr val="FFFFFF"/>
                  </a:outerShdw>
                </a:effectLst>
                <a:latin typeface="Courier New" pitchFamily="49" charset="0"/>
              </a:rPr>
              <a:t>repeat</a:t>
            </a:r>
            <a:r>
              <a:rPr lang="en-US" b="1">
                <a:solidFill>
                  <a:srgbClr val="FFCC00"/>
                </a:solidFill>
                <a:effectLst>
                  <a:outerShdw blurRad="38100" dist="38100" dir="2700000" algn="tl">
                    <a:srgbClr val="FFFFFF"/>
                  </a:outerShdw>
                </a:effectLst>
                <a:latin typeface="Courier New" pitchFamily="49" charset="0"/>
              </a:rPr>
              <a:t>, </a:t>
            </a:r>
            <a:r>
              <a:rPr lang="en-US" b="1" i="1">
                <a:solidFill>
                  <a:srgbClr val="FFCC00"/>
                </a:solidFill>
                <a:effectLst>
                  <a:outerShdw blurRad="38100" dist="38100" dir="2700000" algn="tl">
                    <a:srgbClr val="FFFFFF"/>
                  </a:outerShdw>
                </a:effectLst>
                <a:latin typeface="Courier New" pitchFamily="49" charset="0"/>
              </a:rPr>
              <a:t>pattern </a:t>
            </a:r>
            <a:r>
              <a:rPr lang="en-US" b="1">
                <a:solidFill>
                  <a:srgbClr val="FFCC00"/>
                </a:solidFill>
                <a:effectLst>
                  <a:outerShdw blurRad="38100" dist="38100" dir="2700000" algn="tl">
                    <a:srgbClr val="FFFFFF"/>
                  </a:outerShdw>
                </a:effectLst>
                <a:latin typeface="Courier New" pitchFamily="49" charset="0"/>
              </a:rPr>
              <a:t>);</a:t>
            </a:r>
          </a:p>
          <a:p>
            <a:pPr lvl="2">
              <a:buFontTx/>
              <a:buNone/>
            </a:pPr>
            <a:r>
              <a:rPr lang="en-US" b="1">
                <a:solidFill>
                  <a:srgbClr val="FFCC00"/>
                </a:solidFill>
                <a:effectLst>
                  <a:outerShdw blurRad="38100" dist="38100" dir="2700000" algn="tl">
                    <a:srgbClr val="FFFFFF"/>
                  </a:outerShdw>
                </a:effectLst>
                <a:latin typeface="Courier New" pitchFamily="49" charset="0"/>
              </a:rPr>
              <a:t>glShadeModel( </a:t>
            </a:r>
            <a:r>
              <a:rPr lang="en-US" b="1" i="1">
                <a:solidFill>
                  <a:srgbClr val="FFCC00"/>
                </a:solidFill>
                <a:effectLst>
                  <a:outerShdw blurRad="38100" dist="38100" dir="2700000" algn="tl">
                    <a:srgbClr val="FFFFFF"/>
                  </a:outerShdw>
                </a:effectLst>
                <a:latin typeface="Courier New" pitchFamily="49" charset="0"/>
              </a:rPr>
              <a:t>GL</a:t>
            </a:r>
            <a:r>
              <a:rPr lang="en-US" b="1">
                <a:solidFill>
                  <a:srgbClr val="FFCC00"/>
                </a:solidFill>
                <a:effectLst>
                  <a:outerShdw blurRad="38100" dist="38100" dir="2700000" algn="tl">
                    <a:srgbClr val="FFFFFF"/>
                  </a:outerShdw>
                </a:effectLst>
                <a:latin typeface="Courier New" pitchFamily="49" charset="0"/>
              </a:rPr>
              <a:t>_</a:t>
            </a:r>
            <a:r>
              <a:rPr lang="en-US" b="1" i="1">
                <a:solidFill>
                  <a:srgbClr val="FFCC00"/>
                </a:solidFill>
                <a:effectLst>
                  <a:outerShdw blurRad="38100" dist="38100" dir="2700000" algn="tl">
                    <a:srgbClr val="FFFFFF"/>
                  </a:outerShdw>
                </a:effectLst>
                <a:latin typeface="Courier New" pitchFamily="49" charset="0"/>
              </a:rPr>
              <a:t>SMOOTH</a:t>
            </a:r>
            <a:r>
              <a:rPr lang="en-US" b="1">
                <a:solidFill>
                  <a:srgbClr val="FFCC00"/>
                </a:solidFill>
                <a:effectLst>
                  <a:outerShdw blurRad="38100" dist="38100" dir="2700000" algn="tl">
                    <a:srgbClr val="FFFFFF"/>
                  </a:outerShdw>
                </a:effectLst>
                <a:latin typeface="Courier New" pitchFamily="49" charset="0"/>
              </a:rPr>
              <a:t> );</a:t>
            </a:r>
            <a:endParaRPr lang="en-US" i="1">
              <a:solidFill>
                <a:srgbClr val="FFCC00"/>
              </a:solidFill>
              <a:effectLst>
                <a:outerShdw blurRad="38100" dist="38100" dir="2700000" algn="tl">
                  <a:srgbClr val="FFFFFF"/>
                </a:outerShdw>
              </a:effectLst>
              <a:latin typeface="Courier New" pitchFamily="49" charset="0"/>
            </a:endParaRPr>
          </a:p>
          <a:p>
            <a:r>
              <a:rPr lang="en-US"/>
              <a:t>Enabling Features</a:t>
            </a:r>
          </a:p>
          <a:p>
            <a:pPr lvl="2">
              <a:buFontTx/>
              <a:buNone/>
            </a:pPr>
            <a:r>
              <a:rPr lang="en-US" b="1">
                <a:solidFill>
                  <a:srgbClr val="FFCC00"/>
                </a:solidFill>
                <a:effectLst>
                  <a:outerShdw blurRad="38100" dist="38100" dir="2700000" algn="tl">
                    <a:srgbClr val="FFFFFF"/>
                  </a:outerShdw>
                </a:effectLst>
                <a:latin typeface="Courier New" pitchFamily="49" charset="0"/>
              </a:rPr>
              <a:t>glEnable( </a:t>
            </a:r>
            <a:r>
              <a:rPr lang="en-US" b="1" i="1">
                <a:solidFill>
                  <a:srgbClr val="FFCC00"/>
                </a:solidFill>
                <a:effectLst>
                  <a:outerShdw blurRad="38100" dist="38100" dir="2700000" algn="tl">
                    <a:srgbClr val="FFFFFF"/>
                  </a:outerShdw>
                </a:effectLst>
                <a:latin typeface="Courier New" pitchFamily="49" charset="0"/>
              </a:rPr>
              <a:t>GL</a:t>
            </a:r>
            <a:r>
              <a:rPr lang="en-US" b="1">
                <a:solidFill>
                  <a:srgbClr val="FFCC00"/>
                </a:solidFill>
                <a:effectLst>
                  <a:outerShdw blurRad="38100" dist="38100" dir="2700000" algn="tl">
                    <a:srgbClr val="FFFFFF"/>
                  </a:outerShdw>
                </a:effectLst>
                <a:latin typeface="Courier New" pitchFamily="49" charset="0"/>
              </a:rPr>
              <a:t>_</a:t>
            </a:r>
            <a:r>
              <a:rPr lang="en-US" b="1" i="1">
                <a:solidFill>
                  <a:srgbClr val="FFCC00"/>
                </a:solidFill>
                <a:effectLst>
                  <a:outerShdw blurRad="38100" dist="38100" dir="2700000" algn="tl">
                    <a:srgbClr val="FFFFFF"/>
                  </a:outerShdw>
                </a:effectLst>
                <a:latin typeface="Courier New" pitchFamily="49" charset="0"/>
              </a:rPr>
              <a:t>LIGHTING </a:t>
            </a:r>
            <a:r>
              <a:rPr lang="en-US" b="1">
                <a:solidFill>
                  <a:srgbClr val="FFCC00"/>
                </a:solidFill>
                <a:effectLst>
                  <a:outerShdw blurRad="38100" dist="38100" dir="2700000" algn="tl">
                    <a:srgbClr val="FFFFFF"/>
                  </a:outerShdw>
                </a:effectLst>
                <a:latin typeface="Courier New" pitchFamily="49" charset="0"/>
              </a:rPr>
              <a:t>);</a:t>
            </a:r>
          </a:p>
          <a:p>
            <a:pPr lvl="2">
              <a:buFontTx/>
              <a:buNone/>
            </a:pPr>
            <a:r>
              <a:rPr lang="en-US" b="1">
                <a:solidFill>
                  <a:srgbClr val="FFCC00"/>
                </a:solidFill>
                <a:effectLst>
                  <a:outerShdw blurRad="38100" dist="38100" dir="2700000" algn="tl">
                    <a:srgbClr val="FFFFFF"/>
                  </a:outerShdw>
                </a:effectLst>
                <a:latin typeface="Courier New" pitchFamily="49" charset="0"/>
              </a:rPr>
              <a:t>glDisable( </a:t>
            </a:r>
            <a:r>
              <a:rPr lang="en-US" b="1" i="1">
                <a:solidFill>
                  <a:srgbClr val="FFCC00"/>
                </a:solidFill>
                <a:effectLst>
                  <a:outerShdw blurRad="38100" dist="38100" dir="2700000" algn="tl">
                    <a:srgbClr val="FFFFFF"/>
                  </a:outerShdw>
                </a:effectLst>
                <a:latin typeface="Courier New" pitchFamily="49" charset="0"/>
              </a:rPr>
              <a:t>GL_TEXTURE_2D </a:t>
            </a:r>
            <a:r>
              <a:rPr lang="en-US" b="1">
                <a:solidFill>
                  <a:srgbClr val="FFCC00"/>
                </a:solidFill>
                <a:effectLst>
                  <a:outerShdw blurRad="38100" dist="38100" dir="2700000" algn="tl">
                    <a:srgbClr val="FFFFFF"/>
                  </a:outerShdw>
                </a:effectLst>
                <a:latin typeface="Courier New" pitchFamily="49" charset="0"/>
              </a:rPr>
              <a:t>);</a:t>
            </a:r>
            <a:endParaRPr lang="en-US" i="1">
              <a:latin typeface="Courier New" pitchFamily="49"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ctrTitle"/>
          </p:nvPr>
        </p:nvSpPr>
        <p:spPr/>
        <p:txBody>
          <a:bodyPr/>
          <a:lstStyle/>
          <a:p>
            <a:pPr algn="ctr"/>
            <a:r>
              <a:rPr lang="en-US"/>
              <a:t>Transformations</a:t>
            </a:r>
          </a:p>
        </p:txBody>
      </p:sp>
      <p:sp>
        <p:nvSpPr>
          <p:cNvPr id="464899" name="Rectangle 3"/>
          <p:cNvSpPr>
            <a:spLocks noGrp="1" noChangeArrowheads="1"/>
          </p:cNvSpPr>
          <p:nvPr>
            <p:ph type="subTitle" idx="1"/>
          </p:nvPr>
        </p:nvSpPr>
        <p:spPr/>
        <p:txBody>
          <a:bodyPr/>
          <a:lstStyle/>
          <a:p>
            <a:r>
              <a:rPr lang="en-US"/>
              <a:t>Ed Angel</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EC70385-B8BC-46DA-AEB4-AF1576C6EBB1}" type="slidenum">
              <a:rPr lang="en-US"/>
              <a:pPr/>
              <a:t>32</a:t>
            </a:fld>
            <a:endParaRPr lang="en-US"/>
          </a:p>
        </p:txBody>
      </p:sp>
      <p:sp>
        <p:nvSpPr>
          <p:cNvPr id="466946" name="Rectangle 2"/>
          <p:cNvSpPr>
            <a:spLocks noGrp="1" noChangeArrowheads="1"/>
          </p:cNvSpPr>
          <p:nvPr>
            <p:ph type="title"/>
          </p:nvPr>
        </p:nvSpPr>
        <p:spPr/>
        <p:txBody>
          <a:bodyPr/>
          <a:lstStyle/>
          <a:p>
            <a:r>
              <a:rPr lang="en-US"/>
              <a:t>Transformations in OpenGL</a:t>
            </a:r>
          </a:p>
        </p:txBody>
      </p:sp>
      <p:sp>
        <p:nvSpPr>
          <p:cNvPr id="466947" name="Rectangle 3"/>
          <p:cNvSpPr>
            <a:spLocks noGrp="1" noChangeArrowheads="1"/>
          </p:cNvSpPr>
          <p:nvPr>
            <p:ph type="body" idx="1"/>
          </p:nvPr>
        </p:nvSpPr>
        <p:spPr/>
        <p:txBody>
          <a:bodyPr/>
          <a:lstStyle/>
          <a:p>
            <a:r>
              <a:rPr lang="en-US"/>
              <a:t>Modeling</a:t>
            </a:r>
          </a:p>
          <a:p>
            <a:r>
              <a:rPr lang="en-US"/>
              <a:t>Viewing</a:t>
            </a:r>
          </a:p>
          <a:p>
            <a:pPr lvl="1"/>
            <a:r>
              <a:rPr lang="en-US"/>
              <a:t>orient camera</a:t>
            </a:r>
          </a:p>
          <a:p>
            <a:pPr lvl="1"/>
            <a:r>
              <a:rPr lang="en-US"/>
              <a:t>projection</a:t>
            </a:r>
          </a:p>
          <a:p>
            <a:r>
              <a:rPr lang="en-US"/>
              <a:t>Animation</a:t>
            </a:r>
          </a:p>
          <a:p>
            <a:r>
              <a:rPr lang="en-US"/>
              <a:t>Map to screen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53126CB-17B9-4B18-B7FD-1E9DBE89EE70}" type="slidenum">
              <a:rPr lang="en-US"/>
              <a:pPr/>
              <a:t>33</a:t>
            </a:fld>
            <a:endParaRPr lang="en-US"/>
          </a:p>
        </p:txBody>
      </p:sp>
      <p:sp>
        <p:nvSpPr>
          <p:cNvPr id="468994" name="Rectangle 2"/>
          <p:cNvSpPr>
            <a:spLocks noGrp="1" noChangeArrowheads="1"/>
          </p:cNvSpPr>
          <p:nvPr>
            <p:ph type="title"/>
          </p:nvPr>
        </p:nvSpPr>
        <p:spPr>
          <a:noFill/>
          <a:ln/>
          <a:effectLst/>
        </p:spPr>
        <p:txBody>
          <a:bodyPr lIns="90488" tIns="44450" rIns="90488" bIns="44450"/>
          <a:lstStyle/>
          <a:p>
            <a:r>
              <a:rPr lang="en-US"/>
              <a:t>Camera Analogy</a:t>
            </a:r>
          </a:p>
        </p:txBody>
      </p:sp>
      <p:sp>
        <p:nvSpPr>
          <p:cNvPr id="468995" name="Rectangle 3"/>
          <p:cNvSpPr>
            <a:spLocks noGrp="1" noChangeArrowheads="1"/>
          </p:cNvSpPr>
          <p:nvPr>
            <p:ph type="body" idx="1"/>
          </p:nvPr>
        </p:nvSpPr>
        <p:spPr>
          <a:noFill/>
          <a:ln/>
        </p:spPr>
        <p:txBody>
          <a:bodyPr lIns="90488" tIns="44450" rIns="90488" bIns="44450"/>
          <a:lstStyle/>
          <a:p>
            <a:r>
              <a:rPr lang="en-US"/>
              <a:t>3D is just like taking a photograph (lots of photographs!)</a:t>
            </a:r>
          </a:p>
        </p:txBody>
      </p:sp>
      <p:grpSp>
        <p:nvGrpSpPr>
          <p:cNvPr id="468996" name="Group 4"/>
          <p:cNvGrpSpPr>
            <a:grpSpLocks/>
          </p:cNvGrpSpPr>
          <p:nvPr/>
        </p:nvGrpSpPr>
        <p:grpSpPr bwMode="auto">
          <a:xfrm>
            <a:off x="2057400" y="3962400"/>
            <a:ext cx="1754188" cy="2211388"/>
            <a:chOff x="1296" y="2496"/>
            <a:chExt cx="1105" cy="1393"/>
          </a:xfrm>
        </p:grpSpPr>
        <p:sp>
          <p:nvSpPr>
            <p:cNvPr id="468997" name="Rectangle 5"/>
            <p:cNvSpPr>
              <a:spLocks noChangeArrowheads="1"/>
            </p:cNvSpPr>
            <p:nvPr/>
          </p:nvSpPr>
          <p:spPr bwMode="auto">
            <a:xfrm>
              <a:off x="1444" y="2596"/>
              <a:ext cx="520" cy="328"/>
            </a:xfrm>
            <a:prstGeom prst="rect">
              <a:avLst/>
            </a:prstGeom>
            <a:solidFill>
              <a:srgbClr val="3366FF"/>
            </a:solidFill>
            <a:ln w="12700">
              <a:solidFill>
                <a:schemeClr val="tx1"/>
              </a:solidFill>
              <a:miter lim="800000"/>
              <a:headEnd/>
              <a:tailEnd/>
            </a:ln>
            <a:effectLst/>
          </p:spPr>
          <p:txBody>
            <a:bodyPr wrap="none" anchor="ctr"/>
            <a:lstStyle/>
            <a:p>
              <a:endParaRPr lang="en-US"/>
            </a:p>
          </p:txBody>
        </p:sp>
        <p:sp>
          <p:nvSpPr>
            <p:cNvPr id="468998" name="Freeform 6"/>
            <p:cNvSpPr>
              <a:spLocks/>
            </p:cNvSpPr>
            <p:nvPr/>
          </p:nvSpPr>
          <p:spPr bwMode="auto">
            <a:xfrm>
              <a:off x="1584" y="2496"/>
              <a:ext cx="241" cy="97"/>
            </a:xfrm>
            <a:custGeom>
              <a:avLst/>
              <a:gdLst/>
              <a:ahLst/>
              <a:cxnLst>
                <a:cxn ang="0">
                  <a:pos x="0" y="96"/>
                </a:cxn>
                <a:cxn ang="0">
                  <a:pos x="48" y="0"/>
                </a:cxn>
                <a:cxn ang="0">
                  <a:pos x="192" y="0"/>
                </a:cxn>
                <a:cxn ang="0">
                  <a:pos x="240" y="96"/>
                </a:cxn>
                <a:cxn ang="0">
                  <a:pos x="0" y="96"/>
                </a:cxn>
              </a:cxnLst>
              <a:rect l="0" t="0" r="r" b="b"/>
              <a:pathLst>
                <a:path w="241" h="97">
                  <a:moveTo>
                    <a:pt x="0" y="96"/>
                  </a:moveTo>
                  <a:lnTo>
                    <a:pt x="48" y="0"/>
                  </a:lnTo>
                  <a:lnTo>
                    <a:pt x="192" y="0"/>
                  </a:lnTo>
                  <a:lnTo>
                    <a:pt x="240" y="96"/>
                  </a:lnTo>
                  <a:lnTo>
                    <a:pt x="0" y="96"/>
                  </a:lnTo>
                </a:path>
              </a:pathLst>
            </a:custGeom>
            <a:solidFill>
              <a:srgbClr val="3366FF"/>
            </a:solidFill>
            <a:ln w="12700" cap="rnd" cmpd="sng">
              <a:solidFill>
                <a:schemeClr val="tx1"/>
              </a:solidFill>
              <a:prstDash val="solid"/>
              <a:round/>
              <a:headEnd/>
              <a:tailEnd/>
            </a:ln>
            <a:effectLst/>
          </p:spPr>
          <p:txBody>
            <a:bodyPr/>
            <a:lstStyle/>
            <a:p>
              <a:endParaRPr lang="en-US"/>
            </a:p>
          </p:txBody>
        </p:sp>
        <p:sp>
          <p:nvSpPr>
            <p:cNvPr id="468999" name="Rectangle 7"/>
            <p:cNvSpPr>
              <a:spLocks noChangeArrowheads="1"/>
            </p:cNvSpPr>
            <p:nvPr/>
          </p:nvSpPr>
          <p:spPr bwMode="auto">
            <a:xfrm>
              <a:off x="1684" y="2548"/>
              <a:ext cx="40" cy="4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69000" name="Oval 8"/>
            <p:cNvSpPr>
              <a:spLocks noChangeArrowheads="1"/>
            </p:cNvSpPr>
            <p:nvPr/>
          </p:nvSpPr>
          <p:spPr bwMode="auto">
            <a:xfrm>
              <a:off x="1588" y="2644"/>
              <a:ext cx="232" cy="232"/>
            </a:xfrm>
            <a:prstGeom prst="ellipse">
              <a:avLst/>
            </a:prstGeom>
            <a:gradFill rotWithShape="0">
              <a:gsLst>
                <a:gs pos="0">
                  <a:schemeClr val="accent1"/>
                </a:gs>
                <a:gs pos="100000">
                  <a:schemeClr val="accent1">
                    <a:gamma/>
                    <a:shade val="69804"/>
                    <a:invGamma/>
                  </a:schemeClr>
                </a:gs>
              </a:gsLst>
              <a:lin ang="18900000" scaled="1"/>
            </a:gradFill>
            <a:ln w="12700">
              <a:solidFill>
                <a:schemeClr val="tx1"/>
              </a:solidFill>
              <a:round/>
              <a:headEnd/>
              <a:tailEnd/>
            </a:ln>
            <a:effectLst/>
          </p:spPr>
          <p:txBody>
            <a:bodyPr wrap="none" anchor="ctr"/>
            <a:lstStyle/>
            <a:p>
              <a:endParaRPr lang="en-US"/>
            </a:p>
          </p:txBody>
        </p:sp>
        <p:sp>
          <p:nvSpPr>
            <p:cNvPr id="469001" name="Oval 9"/>
            <p:cNvSpPr>
              <a:spLocks noChangeArrowheads="1"/>
            </p:cNvSpPr>
            <p:nvPr/>
          </p:nvSpPr>
          <p:spPr bwMode="auto">
            <a:xfrm>
              <a:off x="1636" y="2692"/>
              <a:ext cx="136" cy="136"/>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469002" name="Rectangle 10"/>
            <p:cNvSpPr>
              <a:spLocks noChangeArrowheads="1"/>
            </p:cNvSpPr>
            <p:nvPr/>
          </p:nvSpPr>
          <p:spPr bwMode="auto">
            <a:xfrm>
              <a:off x="1492" y="2548"/>
              <a:ext cx="40" cy="4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69003" name="Rectangle 11"/>
            <p:cNvSpPr>
              <a:spLocks noChangeArrowheads="1"/>
            </p:cNvSpPr>
            <p:nvPr/>
          </p:nvSpPr>
          <p:spPr bwMode="auto">
            <a:xfrm>
              <a:off x="1588" y="2932"/>
              <a:ext cx="232" cy="4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69004" name="Freeform 12"/>
            <p:cNvSpPr>
              <a:spLocks/>
            </p:cNvSpPr>
            <p:nvPr/>
          </p:nvSpPr>
          <p:spPr bwMode="auto">
            <a:xfrm>
              <a:off x="1728" y="2976"/>
              <a:ext cx="673" cy="673"/>
            </a:xfrm>
            <a:custGeom>
              <a:avLst/>
              <a:gdLst/>
              <a:ahLst/>
              <a:cxnLst>
                <a:cxn ang="0">
                  <a:pos x="0" y="0"/>
                </a:cxn>
                <a:cxn ang="0">
                  <a:pos x="672" y="672"/>
                </a:cxn>
                <a:cxn ang="0">
                  <a:pos x="624" y="672"/>
                </a:cxn>
                <a:cxn ang="0">
                  <a:pos x="0" y="48"/>
                </a:cxn>
                <a:cxn ang="0">
                  <a:pos x="0" y="0"/>
                </a:cxn>
              </a:cxnLst>
              <a:rect l="0" t="0" r="r" b="b"/>
              <a:pathLst>
                <a:path w="673" h="673">
                  <a:moveTo>
                    <a:pt x="0" y="0"/>
                  </a:moveTo>
                  <a:lnTo>
                    <a:pt x="672" y="672"/>
                  </a:lnTo>
                  <a:lnTo>
                    <a:pt x="624" y="672"/>
                  </a:lnTo>
                  <a:lnTo>
                    <a:pt x="0" y="48"/>
                  </a:lnTo>
                  <a:lnTo>
                    <a:pt x="0" y="0"/>
                  </a:lnTo>
                </a:path>
              </a:pathLst>
            </a:custGeom>
            <a:solidFill>
              <a:schemeClr val="bg1"/>
            </a:solidFill>
            <a:ln w="12700" cap="rnd" cmpd="sng">
              <a:solidFill>
                <a:schemeClr val="tx1"/>
              </a:solidFill>
              <a:prstDash val="solid"/>
              <a:round/>
              <a:headEnd/>
              <a:tailEnd/>
            </a:ln>
            <a:effectLst/>
          </p:spPr>
          <p:txBody>
            <a:bodyPr/>
            <a:lstStyle/>
            <a:p>
              <a:endParaRPr lang="en-US"/>
            </a:p>
          </p:txBody>
        </p:sp>
        <p:sp>
          <p:nvSpPr>
            <p:cNvPr id="469005" name="Freeform 13"/>
            <p:cNvSpPr>
              <a:spLocks/>
            </p:cNvSpPr>
            <p:nvPr/>
          </p:nvSpPr>
          <p:spPr bwMode="auto">
            <a:xfrm>
              <a:off x="1296" y="2976"/>
              <a:ext cx="433" cy="721"/>
            </a:xfrm>
            <a:custGeom>
              <a:avLst/>
              <a:gdLst/>
              <a:ahLst/>
              <a:cxnLst>
                <a:cxn ang="0">
                  <a:pos x="384" y="0"/>
                </a:cxn>
                <a:cxn ang="0">
                  <a:pos x="0" y="720"/>
                </a:cxn>
                <a:cxn ang="0">
                  <a:pos x="48" y="720"/>
                </a:cxn>
                <a:cxn ang="0">
                  <a:pos x="432" y="0"/>
                </a:cxn>
                <a:cxn ang="0">
                  <a:pos x="384" y="0"/>
                </a:cxn>
              </a:cxnLst>
              <a:rect l="0" t="0" r="r" b="b"/>
              <a:pathLst>
                <a:path w="433" h="721">
                  <a:moveTo>
                    <a:pt x="384" y="0"/>
                  </a:moveTo>
                  <a:lnTo>
                    <a:pt x="0" y="720"/>
                  </a:lnTo>
                  <a:lnTo>
                    <a:pt x="48" y="720"/>
                  </a:lnTo>
                  <a:lnTo>
                    <a:pt x="432" y="0"/>
                  </a:lnTo>
                  <a:lnTo>
                    <a:pt x="384" y="0"/>
                  </a:lnTo>
                </a:path>
              </a:pathLst>
            </a:custGeom>
            <a:solidFill>
              <a:schemeClr val="bg1"/>
            </a:solidFill>
            <a:ln w="12700" cap="rnd" cmpd="sng">
              <a:solidFill>
                <a:schemeClr val="tx1"/>
              </a:solidFill>
              <a:prstDash val="solid"/>
              <a:round/>
              <a:headEnd/>
              <a:tailEnd/>
            </a:ln>
            <a:effectLst/>
          </p:spPr>
          <p:txBody>
            <a:bodyPr/>
            <a:lstStyle/>
            <a:p>
              <a:endParaRPr lang="en-US"/>
            </a:p>
          </p:txBody>
        </p:sp>
        <p:sp>
          <p:nvSpPr>
            <p:cNvPr id="469006" name="Freeform 14"/>
            <p:cNvSpPr>
              <a:spLocks/>
            </p:cNvSpPr>
            <p:nvPr/>
          </p:nvSpPr>
          <p:spPr bwMode="auto">
            <a:xfrm>
              <a:off x="1680" y="2976"/>
              <a:ext cx="337" cy="913"/>
            </a:xfrm>
            <a:custGeom>
              <a:avLst/>
              <a:gdLst/>
              <a:ahLst/>
              <a:cxnLst>
                <a:cxn ang="0">
                  <a:pos x="0" y="0"/>
                </a:cxn>
                <a:cxn ang="0">
                  <a:pos x="288" y="912"/>
                </a:cxn>
                <a:cxn ang="0">
                  <a:pos x="336" y="912"/>
                </a:cxn>
                <a:cxn ang="0">
                  <a:pos x="48" y="0"/>
                </a:cxn>
                <a:cxn ang="0">
                  <a:pos x="0" y="0"/>
                </a:cxn>
              </a:cxnLst>
              <a:rect l="0" t="0" r="r" b="b"/>
              <a:pathLst>
                <a:path w="337" h="913">
                  <a:moveTo>
                    <a:pt x="0" y="0"/>
                  </a:moveTo>
                  <a:lnTo>
                    <a:pt x="288" y="912"/>
                  </a:lnTo>
                  <a:lnTo>
                    <a:pt x="336" y="912"/>
                  </a:lnTo>
                  <a:lnTo>
                    <a:pt x="48" y="0"/>
                  </a:lnTo>
                  <a:lnTo>
                    <a:pt x="0" y="0"/>
                  </a:lnTo>
                </a:path>
              </a:pathLst>
            </a:custGeom>
            <a:solidFill>
              <a:schemeClr val="bg1"/>
            </a:solidFill>
            <a:ln w="12700" cap="rnd" cmpd="sng">
              <a:solidFill>
                <a:schemeClr val="tx1"/>
              </a:solidFill>
              <a:prstDash val="solid"/>
              <a:round/>
              <a:headEnd/>
              <a:tailEnd/>
            </a:ln>
            <a:effectLst/>
          </p:spPr>
          <p:txBody>
            <a:bodyPr/>
            <a:lstStyle/>
            <a:p>
              <a:endParaRPr lang="en-US"/>
            </a:p>
          </p:txBody>
        </p:sp>
      </p:grpSp>
      <p:sp>
        <p:nvSpPr>
          <p:cNvPr id="469007" name="Rectangle 15"/>
          <p:cNvSpPr>
            <a:spLocks noChangeArrowheads="1"/>
          </p:cNvSpPr>
          <p:nvPr/>
        </p:nvSpPr>
        <p:spPr bwMode="auto">
          <a:xfrm>
            <a:off x="822325" y="4098925"/>
            <a:ext cx="1252538" cy="457200"/>
          </a:xfrm>
          <a:prstGeom prst="rect">
            <a:avLst/>
          </a:prstGeom>
          <a:noFill/>
          <a:ln w="9525">
            <a:noFill/>
            <a:miter lim="800000"/>
            <a:headEnd/>
            <a:tailEnd/>
          </a:ln>
          <a:effectLst/>
        </p:spPr>
        <p:txBody>
          <a:bodyPr wrap="none" lIns="92075" tIns="46038" rIns="92075" bIns="46038">
            <a:spAutoFit/>
          </a:bodyPr>
          <a:lstStyle/>
          <a:p>
            <a:pPr algn="l"/>
            <a:r>
              <a:rPr lang="en-US" sz="2400" b="1"/>
              <a:t>camera</a:t>
            </a:r>
          </a:p>
        </p:txBody>
      </p:sp>
      <p:sp>
        <p:nvSpPr>
          <p:cNvPr id="469008" name="Rectangle 16"/>
          <p:cNvSpPr>
            <a:spLocks noChangeArrowheads="1"/>
          </p:cNvSpPr>
          <p:nvPr/>
        </p:nvSpPr>
        <p:spPr bwMode="auto">
          <a:xfrm>
            <a:off x="974725" y="5241925"/>
            <a:ext cx="1047750" cy="457200"/>
          </a:xfrm>
          <a:prstGeom prst="rect">
            <a:avLst/>
          </a:prstGeom>
          <a:noFill/>
          <a:ln w="9525">
            <a:noFill/>
            <a:miter lim="800000"/>
            <a:headEnd/>
            <a:tailEnd/>
          </a:ln>
          <a:effectLst/>
        </p:spPr>
        <p:txBody>
          <a:bodyPr wrap="none" lIns="92075" tIns="46038" rIns="92075" bIns="46038">
            <a:spAutoFit/>
          </a:bodyPr>
          <a:lstStyle/>
          <a:p>
            <a:pPr algn="l"/>
            <a:r>
              <a:rPr lang="en-US" sz="2400" b="1"/>
              <a:t>tripod</a:t>
            </a:r>
          </a:p>
        </p:txBody>
      </p:sp>
      <p:sp>
        <p:nvSpPr>
          <p:cNvPr id="469009" name="Rectangle 17"/>
          <p:cNvSpPr>
            <a:spLocks noChangeArrowheads="1"/>
          </p:cNvSpPr>
          <p:nvPr/>
        </p:nvSpPr>
        <p:spPr bwMode="auto">
          <a:xfrm>
            <a:off x="5241925" y="5089525"/>
            <a:ext cx="1081088" cy="457200"/>
          </a:xfrm>
          <a:prstGeom prst="rect">
            <a:avLst/>
          </a:prstGeom>
          <a:noFill/>
          <a:ln w="9525">
            <a:noFill/>
            <a:miter lim="800000"/>
            <a:headEnd/>
            <a:tailEnd/>
          </a:ln>
          <a:effectLst/>
        </p:spPr>
        <p:txBody>
          <a:bodyPr wrap="none" lIns="92075" tIns="46038" rIns="92075" bIns="46038">
            <a:spAutoFit/>
          </a:bodyPr>
          <a:lstStyle/>
          <a:p>
            <a:pPr algn="l"/>
            <a:r>
              <a:rPr lang="en-US" sz="2400" b="1"/>
              <a:t>model</a:t>
            </a:r>
          </a:p>
        </p:txBody>
      </p:sp>
      <p:sp>
        <p:nvSpPr>
          <p:cNvPr id="469010" name="Freeform 18"/>
          <p:cNvSpPr>
            <a:spLocks/>
          </p:cNvSpPr>
          <p:nvPr/>
        </p:nvSpPr>
        <p:spPr bwMode="auto">
          <a:xfrm>
            <a:off x="3505200" y="4038600"/>
            <a:ext cx="534988" cy="839788"/>
          </a:xfrm>
          <a:custGeom>
            <a:avLst/>
            <a:gdLst/>
            <a:ahLst/>
            <a:cxnLst>
              <a:cxn ang="0">
                <a:pos x="0" y="0"/>
              </a:cxn>
              <a:cxn ang="0">
                <a:pos x="0" y="336"/>
              </a:cxn>
              <a:cxn ang="0">
                <a:pos x="336" y="528"/>
              </a:cxn>
              <a:cxn ang="0">
                <a:pos x="336" y="192"/>
              </a:cxn>
              <a:cxn ang="0">
                <a:pos x="0" y="0"/>
              </a:cxn>
            </a:cxnLst>
            <a:rect l="0" t="0" r="r" b="b"/>
            <a:pathLst>
              <a:path w="337" h="529">
                <a:moveTo>
                  <a:pt x="0" y="0"/>
                </a:moveTo>
                <a:lnTo>
                  <a:pt x="0" y="336"/>
                </a:lnTo>
                <a:lnTo>
                  <a:pt x="336" y="528"/>
                </a:lnTo>
                <a:lnTo>
                  <a:pt x="336" y="192"/>
                </a:lnTo>
                <a:lnTo>
                  <a:pt x="0" y="0"/>
                </a:lnTo>
              </a:path>
            </a:pathLst>
          </a:custGeom>
          <a:noFill/>
          <a:ln w="12700" cap="rnd" cmpd="sng">
            <a:solidFill>
              <a:schemeClr val="tx1"/>
            </a:solidFill>
            <a:prstDash val="solid"/>
            <a:round/>
            <a:headEnd/>
            <a:tailEnd/>
          </a:ln>
          <a:effectLst/>
        </p:spPr>
        <p:txBody>
          <a:bodyPr/>
          <a:lstStyle/>
          <a:p>
            <a:endParaRPr lang="en-US"/>
          </a:p>
        </p:txBody>
      </p:sp>
      <p:sp>
        <p:nvSpPr>
          <p:cNvPr id="469011" name="Line 19"/>
          <p:cNvSpPr>
            <a:spLocks noChangeShapeType="1"/>
          </p:cNvSpPr>
          <p:nvPr/>
        </p:nvSpPr>
        <p:spPr bwMode="auto">
          <a:xfrm flipV="1">
            <a:off x="3505200" y="3505200"/>
            <a:ext cx="3810000" cy="533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69012" name="Freeform 20"/>
          <p:cNvSpPr>
            <a:spLocks/>
          </p:cNvSpPr>
          <p:nvPr/>
        </p:nvSpPr>
        <p:spPr bwMode="auto">
          <a:xfrm>
            <a:off x="7315200" y="3505200"/>
            <a:ext cx="1144588" cy="1906588"/>
          </a:xfrm>
          <a:custGeom>
            <a:avLst/>
            <a:gdLst/>
            <a:ahLst/>
            <a:cxnLst>
              <a:cxn ang="0">
                <a:pos x="0" y="0"/>
              </a:cxn>
              <a:cxn ang="0">
                <a:pos x="720" y="432"/>
              </a:cxn>
              <a:cxn ang="0">
                <a:pos x="720" y="1200"/>
              </a:cxn>
              <a:cxn ang="0">
                <a:pos x="0" y="768"/>
              </a:cxn>
              <a:cxn ang="0">
                <a:pos x="0" y="0"/>
              </a:cxn>
            </a:cxnLst>
            <a:rect l="0" t="0" r="r" b="b"/>
            <a:pathLst>
              <a:path w="721" h="1201">
                <a:moveTo>
                  <a:pt x="0" y="0"/>
                </a:moveTo>
                <a:lnTo>
                  <a:pt x="720" y="432"/>
                </a:lnTo>
                <a:lnTo>
                  <a:pt x="720" y="1200"/>
                </a:lnTo>
                <a:lnTo>
                  <a:pt x="0" y="768"/>
                </a:lnTo>
                <a:lnTo>
                  <a:pt x="0" y="0"/>
                </a:lnTo>
              </a:path>
            </a:pathLst>
          </a:custGeom>
          <a:noFill/>
          <a:ln w="12700" cap="rnd" cmpd="sng">
            <a:solidFill>
              <a:schemeClr val="tx1"/>
            </a:solidFill>
            <a:prstDash val="solid"/>
            <a:round/>
            <a:headEnd/>
            <a:tailEnd/>
          </a:ln>
          <a:effectLst/>
        </p:spPr>
        <p:txBody>
          <a:bodyPr/>
          <a:lstStyle/>
          <a:p>
            <a:endParaRPr lang="en-US"/>
          </a:p>
        </p:txBody>
      </p:sp>
      <p:sp>
        <p:nvSpPr>
          <p:cNvPr id="469013" name="Line 21"/>
          <p:cNvSpPr>
            <a:spLocks noChangeShapeType="1"/>
          </p:cNvSpPr>
          <p:nvPr/>
        </p:nvSpPr>
        <p:spPr bwMode="auto">
          <a:xfrm flipH="1" flipV="1">
            <a:off x="3505200" y="4572000"/>
            <a:ext cx="3810000" cy="152400"/>
          </a:xfrm>
          <a:prstGeom prst="line">
            <a:avLst/>
          </a:prstGeom>
          <a:noFill/>
          <a:ln w="12700">
            <a:solidFill>
              <a:schemeClr val="tx1"/>
            </a:solidFill>
            <a:round/>
            <a:headEnd type="none" w="sm" len="sm"/>
            <a:tailEnd type="none" w="sm" len="sm"/>
          </a:ln>
          <a:effectLst/>
        </p:spPr>
        <p:txBody>
          <a:bodyPr wrap="none" anchor="ctr"/>
          <a:lstStyle/>
          <a:p>
            <a:endParaRPr lang="en-US"/>
          </a:p>
        </p:txBody>
      </p:sp>
      <p:graphicFrame>
        <p:nvGraphicFramePr>
          <p:cNvPr id="469014" name="Object 22"/>
          <p:cNvGraphicFramePr>
            <a:graphicFrameLocks/>
          </p:cNvGraphicFramePr>
          <p:nvPr/>
        </p:nvGraphicFramePr>
        <p:xfrm>
          <a:off x="4489450" y="4241800"/>
          <a:ext cx="2749550" cy="711200"/>
        </p:xfrm>
        <a:graphic>
          <a:graphicData uri="http://schemas.openxmlformats.org/presentationml/2006/ole">
            <mc:AlternateContent xmlns:mc="http://schemas.openxmlformats.org/markup-compatibility/2006">
              <mc:Choice xmlns:v="urn:schemas-microsoft-com:vml" Requires="v">
                <p:oleObj spid="_x0000_s469015" name="Clip" r:id="rId4" imgW="3660480" imgH="954000" progId="MS_ClipArt_Gallery.2">
                  <p:embed/>
                </p:oleObj>
              </mc:Choice>
              <mc:Fallback>
                <p:oleObj name="Clip" r:id="rId4" imgW="3660480" imgH="954000" progId="MS_ClipArt_Gallery.2">
                  <p:embed/>
                  <p:pic>
                    <p:nvPicPr>
                      <p:cNvPr id="0"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450" y="4241800"/>
                        <a:ext cx="2749550" cy="71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9015" name="Line 23"/>
          <p:cNvSpPr>
            <a:spLocks noChangeShapeType="1"/>
          </p:cNvSpPr>
          <p:nvPr/>
        </p:nvSpPr>
        <p:spPr bwMode="auto">
          <a:xfrm flipV="1">
            <a:off x="4038600" y="4191000"/>
            <a:ext cx="4419600" cy="152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69016" name="Line 24"/>
          <p:cNvSpPr>
            <a:spLocks noChangeShapeType="1"/>
          </p:cNvSpPr>
          <p:nvPr/>
        </p:nvSpPr>
        <p:spPr bwMode="auto">
          <a:xfrm>
            <a:off x="4038600" y="4876800"/>
            <a:ext cx="4419600" cy="5334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69017" name="Rectangle 25"/>
          <p:cNvSpPr>
            <a:spLocks noChangeArrowheads="1"/>
          </p:cNvSpPr>
          <p:nvPr/>
        </p:nvSpPr>
        <p:spPr bwMode="auto">
          <a:xfrm>
            <a:off x="4535488" y="2984500"/>
            <a:ext cx="1301750" cy="749300"/>
          </a:xfrm>
          <a:prstGeom prst="rect">
            <a:avLst/>
          </a:prstGeom>
          <a:noFill/>
          <a:ln w="9525">
            <a:noFill/>
            <a:miter lim="800000"/>
            <a:headEnd/>
            <a:tailEnd/>
          </a:ln>
          <a:effectLst/>
        </p:spPr>
        <p:txBody>
          <a:bodyPr wrap="none" lIns="92075" tIns="46038" rIns="92075" bIns="46038">
            <a:spAutoFit/>
          </a:bodyPr>
          <a:lstStyle/>
          <a:p>
            <a:pPr algn="ctr">
              <a:lnSpc>
                <a:spcPct val="90000"/>
              </a:lnSpc>
            </a:pPr>
            <a:r>
              <a:rPr lang="en-US" sz="2400" b="1"/>
              <a:t>viewing</a:t>
            </a:r>
          </a:p>
          <a:p>
            <a:pPr algn="ctr">
              <a:lnSpc>
                <a:spcPct val="90000"/>
              </a:lnSpc>
            </a:pPr>
            <a:r>
              <a:rPr lang="en-US" sz="2400" b="1"/>
              <a:t>volume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404D10C-B328-4CA5-8048-F675EF7F9D54}" type="slidenum">
              <a:rPr lang="en-US"/>
              <a:pPr/>
              <a:t>34</a:t>
            </a:fld>
            <a:endParaRPr lang="en-US"/>
          </a:p>
        </p:txBody>
      </p:sp>
      <p:sp>
        <p:nvSpPr>
          <p:cNvPr id="471042" name="Rectangle 2"/>
          <p:cNvSpPr>
            <a:spLocks noGrp="1" noChangeArrowheads="1"/>
          </p:cNvSpPr>
          <p:nvPr>
            <p:ph type="title"/>
          </p:nvPr>
        </p:nvSpPr>
        <p:spPr>
          <a:noFill/>
          <a:ln/>
          <a:effectLst/>
        </p:spPr>
        <p:txBody>
          <a:bodyPr lIns="90488" tIns="44450" rIns="90488" bIns="44450"/>
          <a:lstStyle/>
          <a:p>
            <a:r>
              <a:rPr lang="en-US"/>
              <a:t>Camera Analogy and Transformations</a:t>
            </a:r>
          </a:p>
        </p:txBody>
      </p:sp>
      <p:sp>
        <p:nvSpPr>
          <p:cNvPr id="471043" name="Rectangle 3"/>
          <p:cNvSpPr>
            <a:spLocks noGrp="1" noChangeArrowheads="1"/>
          </p:cNvSpPr>
          <p:nvPr>
            <p:ph type="body" idx="1"/>
          </p:nvPr>
        </p:nvSpPr>
        <p:spPr>
          <a:noFill/>
          <a:ln/>
        </p:spPr>
        <p:txBody>
          <a:bodyPr lIns="90488" tIns="44450" rIns="90488" bIns="44450"/>
          <a:lstStyle/>
          <a:p>
            <a:pPr>
              <a:lnSpc>
                <a:spcPct val="90000"/>
              </a:lnSpc>
            </a:pPr>
            <a:r>
              <a:rPr lang="en-US"/>
              <a:t>Projection transformations</a:t>
            </a:r>
          </a:p>
          <a:p>
            <a:pPr lvl="1">
              <a:lnSpc>
                <a:spcPct val="90000"/>
              </a:lnSpc>
            </a:pPr>
            <a:r>
              <a:rPr lang="en-US"/>
              <a:t>adjust the lens of the camera</a:t>
            </a:r>
          </a:p>
          <a:p>
            <a:pPr>
              <a:lnSpc>
                <a:spcPct val="90000"/>
              </a:lnSpc>
            </a:pPr>
            <a:r>
              <a:rPr lang="en-US"/>
              <a:t>Viewing transformations</a:t>
            </a:r>
          </a:p>
          <a:p>
            <a:pPr lvl="1">
              <a:lnSpc>
                <a:spcPct val="90000"/>
              </a:lnSpc>
            </a:pPr>
            <a:r>
              <a:rPr lang="en-US"/>
              <a:t>tripod–define position and orientation of the viewing volume in the world</a:t>
            </a:r>
          </a:p>
          <a:p>
            <a:pPr>
              <a:lnSpc>
                <a:spcPct val="90000"/>
              </a:lnSpc>
            </a:pPr>
            <a:r>
              <a:rPr lang="en-US"/>
              <a:t>Modeling transformations</a:t>
            </a:r>
          </a:p>
          <a:p>
            <a:pPr lvl="1">
              <a:lnSpc>
                <a:spcPct val="90000"/>
              </a:lnSpc>
            </a:pPr>
            <a:r>
              <a:rPr lang="en-US"/>
              <a:t>moving the model</a:t>
            </a:r>
          </a:p>
          <a:p>
            <a:pPr>
              <a:lnSpc>
                <a:spcPct val="90000"/>
              </a:lnSpc>
            </a:pPr>
            <a:r>
              <a:rPr lang="en-US"/>
              <a:t>Viewport transformations</a:t>
            </a:r>
          </a:p>
          <a:p>
            <a:pPr lvl="1">
              <a:lnSpc>
                <a:spcPct val="90000"/>
              </a:lnSpc>
            </a:pPr>
            <a:r>
              <a:rPr lang="en-US"/>
              <a:t>enlarge or reduce the physical photograph</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D57915-4578-47D8-8CD4-F186032C7C33}" type="slidenum">
              <a:rPr lang="en-US"/>
              <a:pPr/>
              <a:t>35</a:t>
            </a:fld>
            <a:endParaRPr lang="en-US"/>
          </a:p>
        </p:txBody>
      </p:sp>
      <p:sp>
        <p:nvSpPr>
          <p:cNvPr id="473090" name="Rectangle 2"/>
          <p:cNvSpPr>
            <a:spLocks noGrp="1" noChangeArrowheads="1"/>
          </p:cNvSpPr>
          <p:nvPr>
            <p:ph type="title"/>
          </p:nvPr>
        </p:nvSpPr>
        <p:spPr/>
        <p:txBody>
          <a:bodyPr/>
          <a:lstStyle/>
          <a:p>
            <a:r>
              <a:rPr lang="en-US"/>
              <a:t>Coordinate Systems and Transformations</a:t>
            </a:r>
          </a:p>
        </p:txBody>
      </p:sp>
      <p:sp>
        <p:nvSpPr>
          <p:cNvPr id="473091" name="Rectangle 3"/>
          <p:cNvSpPr>
            <a:spLocks noGrp="1" noChangeArrowheads="1"/>
          </p:cNvSpPr>
          <p:nvPr>
            <p:ph type="body" idx="1"/>
          </p:nvPr>
        </p:nvSpPr>
        <p:spPr/>
        <p:txBody>
          <a:bodyPr/>
          <a:lstStyle/>
          <a:p>
            <a:r>
              <a:rPr lang="en-US"/>
              <a:t>Steps in Forming an Image</a:t>
            </a:r>
          </a:p>
          <a:p>
            <a:pPr lvl="1"/>
            <a:r>
              <a:rPr lang="en-US"/>
              <a:t>specify geometry (world coordinates)</a:t>
            </a:r>
          </a:p>
          <a:p>
            <a:pPr lvl="1"/>
            <a:r>
              <a:rPr lang="en-US"/>
              <a:t>specify camera (camera coordinates)</a:t>
            </a:r>
          </a:p>
          <a:p>
            <a:pPr lvl="1"/>
            <a:r>
              <a:rPr lang="en-US"/>
              <a:t>project (window coordinates)</a:t>
            </a:r>
          </a:p>
          <a:p>
            <a:pPr lvl="1"/>
            <a:r>
              <a:rPr lang="en-US"/>
              <a:t>map to viewport (screen coordinates)</a:t>
            </a:r>
          </a:p>
          <a:p>
            <a:r>
              <a:rPr lang="en-US"/>
              <a:t>Each step uses transformations</a:t>
            </a:r>
          </a:p>
          <a:p>
            <a:r>
              <a:rPr lang="en-US"/>
              <a:t>Every transformation is equivalent to a change in coordinate systems (frames)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8059232-7C08-43A7-AC12-B71AACAA6098}" type="slidenum">
              <a:rPr lang="en-US"/>
              <a:pPr/>
              <a:t>36</a:t>
            </a:fld>
            <a:endParaRPr lang="en-US"/>
          </a:p>
        </p:txBody>
      </p:sp>
      <p:sp>
        <p:nvSpPr>
          <p:cNvPr id="475138" name="Rectangle 2"/>
          <p:cNvSpPr>
            <a:spLocks noGrp="1" noChangeArrowheads="1"/>
          </p:cNvSpPr>
          <p:nvPr>
            <p:ph type="title"/>
          </p:nvPr>
        </p:nvSpPr>
        <p:spPr/>
        <p:txBody>
          <a:bodyPr/>
          <a:lstStyle/>
          <a:p>
            <a:r>
              <a:rPr lang="en-US"/>
              <a:t>Affine Transformations</a:t>
            </a:r>
          </a:p>
        </p:txBody>
      </p:sp>
      <p:sp>
        <p:nvSpPr>
          <p:cNvPr id="475139" name="Rectangle 3"/>
          <p:cNvSpPr>
            <a:spLocks noGrp="1" noChangeArrowheads="1"/>
          </p:cNvSpPr>
          <p:nvPr>
            <p:ph type="body" idx="1"/>
          </p:nvPr>
        </p:nvSpPr>
        <p:spPr/>
        <p:txBody>
          <a:bodyPr/>
          <a:lstStyle/>
          <a:p>
            <a:r>
              <a:rPr lang="en-US"/>
              <a:t>Want transformations which preserve geometry</a:t>
            </a:r>
          </a:p>
          <a:p>
            <a:pPr lvl="1"/>
            <a:r>
              <a:rPr lang="en-US"/>
              <a:t>lines, polygons, quadrics</a:t>
            </a:r>
          </a:p>
          <a:p>
            <a:r>
              <a:rPr lang="en-US"/>
              <a:t>Affine = line preserving</a:t>
            </a:r>
          </a:p>
          <a:p>
            <a:pPr lvl="1"/>
            <a:r>
              <a:rPr lang="en-US"/>
              <a:t>Rotation, translation, scaling</a:t>
            </a:r>
          </a:p>
          <a:p>
            <a:pPr lvl="1"/>
            <a:r>
              <a:rPr lang="en-US"/>
              <a:t>Projection</a:t>
            </a:r>
          </a:p>
          <a:p>
            <a:pPr lvl="1"/>
            <a:r>
              <a:rPr lang="en-US"/>
              <a:t>Concatenation (composition)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09920B1-0092-4899-B255-6DF1E57DB552}" type="slidenum">
              <a:rPr lang="en-US"/>
              <a:pPr/>
              <a:t>37</a:t>
            </a:fld>
            <a:endParaRPr lang="en-US"/>
          </a:p>
        </p:txBody>
      </p:sp>
      <p:sp>
        <p:nvSpPr>
          <p:cNvPr id="477186" name="Rectangle 2"/>
          <p:cNvSpPr>
            <a:spLocks noGrp="1" noChangeArrowheads="1"/>
          </p:cNvSpPr>
          <p:nvPr>
            <p:ph type="title"/>
          </p:nvPr>
        </p:nvSpPr>
        <p:spPr>
          <a:noFill/>
          <a:ln/>
          <a:effectLst/>
        </p:spPr>
        <p:txBody>
          <a:bodyPr lIns="90488" tIns="44450" rIns="90488" bIns="44450"/>
          <a:lstStyle/>
          <a:p>
            <a:r>
              <a:rPr lang="en-US"/>
              <a:t>Homogeneous Coordinates</a:t>
            </a:r>
          </a:p>
        </p:txBody>
      </p:sp>
      <p:sp>
        <p:nvSpPr>
          <p:cNvPr id="477187" name="Rectangle 3"/>
          <p:cNvSpPr>
            <a:spLocks noGrp="1" noChangeArrowheads="1"/>
          </p:cNvSpPr>
          <p:nvPr>
            <p:ph type="body" idx="1"/>
          </p:nvPr>
        </p:nvSpPr>
        <p:spPr>
          <a:noFill/>
          <a:ln/>
        </p:spPr>
        <p:txBody>
          <a:bodyPr lIns="90488" tIns="44450" rIns="90488" bIns="44450"/>
          <a:lstStyle/>
          <a:p>
            <a:pPr lvl="1">
              <a:lnSpc>
                <a:spcPct val="90000"/>
              </a:lnSpc>
            </a:pPr>
            <a:r>
              <a:rPr lang="en-US" sz="2400"/>
              <a:t>each vertex is a column vector </a:t>
            </a:r>
            <a:r>
              <a:rPr lang="en-US" sz="2400" b="1"/>
              <a:t>        </a:t>
            </a:r>
            <a:r>
              <a:rPr lang="en-US" sz="2400"/>
              <a:t>                </a:t>
            </a:r>
          </a:p>
          <a:p>
            <a:pPr lvl="1">
              <a:lnSpc>
                <a:spcPct val="90000"/>
              </a:lnSpc>
            </a:pPr>
            <a:endParaRPr lang="en-US" sz="2400" i="1">
              <a:latin typeface="Times New Roman" charset="0"/>
            </a:endParaRPr>
          </a:p>
          <a:p>
            <a:pPr lvl="1">
              <a:lnSpc>
                <a:spcPct val="90000"/>
              </a:lnSpc>
            </a:pPr>
            <a:endParaRPr lang="en-US" sz="2400" i="1">
              <a:latin typeface="Times New Roman" charset="0"/>
            </a:endParaRPr>
          </a:p>
          <a:p>
            <a:pPr lvl="1">
              <a:lnSpc>
                <a:spcPct val="90000"/>
              </a:lnSpc>
            </a:pPr>
            <a:endParaRPr lang="en-US" sz="2400" i="1">
              <a:latin typeface="Times New Roman" charset="0"/>
            </a:endParaRPr>
          </a:p>
          <a:p>
            <a:pPr lvl="1">
              <a:lnSpc>
                <a:spcPct val="90000"/>
              </a:lnSpc>
            </a:pPr>
            <a:endParaRPr lang="en-US" sz="2400" i="1">
              <a:latin typeface="Times New Roman" charset="0"/>
            </a:endParaRPr>
          </a:p>
          <a:p>
            <a:pPr lvl="1">
              <a:lnSpc>
                <a:spcPct val="90000"/>
              </a:lnSpc>
            </a:pPr>
            <a:endParaRPr lang="en-US" sz="2400" i="1">
              <a:latin typeface="Times New Roman" charset="0"/>
            </a:endParaRPr>
          </a:p>
          <a:p>
            <a:pPr lvl="1">
              <a:lnSpc>
                <a:spcPct val="90000"/>
              </a:lnSpc>
            </a:pPr>
            <a:r>
              <a:rPr lang="en-US" sz="2400" i="1">
                <a:latin typeface="Times New Roman" charset="0"/>
              </a:rPr>
              <a:t>w</a:t>
            </a:r>
            <a:r>
              <a:rPr lang="en-US" sz="2400"/>
              <a:t> is usually 1.0</a:t>
            </a:r>
          </a:p>
          <a:p>
            <a:pPr lvl="1">
              <a:lnSpc>
                <a:spcPct val="90000"/>
              </a:lnSpc>
            </a:pPr>
            <a:r>
              <a:rPr lang="en-US" sz="2400"/>
              <a:t>all operations are matrix multiplications</a:t>
            </a:r>
          </a:p>
          <a:p>
            <a:pPr lvl="1">
              <a:lnSpc>
                <a:spcPct val="90000"/>
              </a:lnSpc>
            </a:pPr>
            <a:r>
              <a:rPr lang="en-US" sz="2400"/>
              <a:t>directions (directed line segments) can be represented with </a:t>
            </a:r>
            <a:r>
              <a:rPr lang="en-US" sz="2400" i="1">
                <a:latin typeface="Times New Roman" charset="0"/>
              </a:rPr>
              <a:t>w</a:t>
            </a:r>
            <a:r>
              <a:rPr lang="en-US" sz="2400"/>
              <a:t> = 0.0</a:t>
            </a:r>
          </a:p>
          <a:p>
            <a:pPr lvl="1">
              <a:lnSpc>
                <a:spcPct val="90000"/>
              </a:lnSpc>
            </a:pPr>
            <a:endParaRPr lang="en-US" sz="2400" b="1"/>
          </a:p>
        </p:txBody>
      </p:sp>
      <p:graphicFrame>
        <p:nvGraphicFramePr>
          <p:cNvPr id="477188" name="Object 4"/>
          <p:cNvGraphicFramePr>
            <a:graphicFrameLocks noChangeAspect="1"/>
          </p:cNvGraphicFramePr>
          <p:nvPr/>
        </p:nvGraphicFramePr>
        <p:xfrm>
          <a:off x="4032250" y="2486025"/>
          <a:ext cx="1079500" cy="2068513"/>
        </p:xfrm>
        <a:graphic>
          <a:graphicData uri="http://schemas.openxmlformats.org/presentationml/2006/ole">
            <mc:AlternateContent xmlns:mc="http://schemas.openxmlformats.org/markup-compatibility/2006">
              <mc:Choice xmlns:v="urn:schemas-microsoft-com:vml" Requires="v">
                <p:oleObj spid="_x0000_s477189" name="Equation" r:id="rId4" imgW="520560" imgH="914400" progId="Equation.3">
                  <p:embed/>
                </p:oleObj>
              </mc:Choice>
              <mc:Fallback>
                <p:oleObj name="Equation" r:id="rId4" imgW="520560" imgH="914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0" y="2486025"/>
                        <a:ext cx="1079500" cy="206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1104C75-1EC3-4EF7-9928-CFDEDA20120E}" type="slidenum">
              <a:rPr lang="en-US"/>
              <a:pPr/>
              <a:t>38</a:t>
            </a:fld>
            <a:endParaRPr lang="en-US"/>
          </a:p>
        </p:txBody>
      </p:sp>
      <p:sp>
        <p:nvSpPr>
          <p:cNvPr id="479234" name="Rectangle 2"/>
          <p:cNvSpPr>
            <a:spLocks noGrp="1" noChangeArrowheads="1"/>
          </p:cNvSpPr>
          <p:nvPr>
            <p:ph type="title"/>
          </p:nvPr>
        </p:nvSpPr>
        <p:spPr>
          <a:noFill/>
          <a:ln/>
          <a:effectLst/>
        </p:spPr>
        <p:txBody>
          <a:bodyPr lIns="90488" tIns="44450" rIns="90488" bIns="44450"/>
          <a:lstStyle/>
          <a:p>
            <a:r>
              <a:rPr lang="en-US"/>
              <a:t>3D Transformations</a:t>
            </a:r>
          </a:p>
        </p:txBody>
      </p:sp>
      <p:sp>
        <p:nvSpPr>
          <p:cNvPr id="479235" name="Rectangle 3"/>
          <p:cNvSpPr>
            <a:spLocks noGrp="1" noChangeArrowheads="1"/>
          </p:cNvSpPr>
          <p:nvPr>
            <p:ph type="body" idx="1"/>
          </p:nvPr>
        </p:nvSpPr>
        <p:spPr>
          <a:noFill/>
          <a:ln/>
        </p:spPr>
        <p:txBody>
          <a:bodyPr lIns="90488" tIns="44450" rIns="90488" bIns="44450"/>
          <a:lstStyle/>
          <a:p>
            <a:pPr>
              <a:lnSpc>
                <a:spcPct val="90000"/>
              </a:lnSpc>
            </a:pPr>
            <a:r>
              <a:rPr lang="en-US" sz="2800"/>
              <a:t>A vertex is transformed by 4 x 4 matrices</a:t>
            </a:r>
          </a:p>
          <a:p>
            <a:pPr lvl="1">
              <a:lnSpc>
                <a:spcPct val="90000"/>
              </a:lnSpc>
            </a:pPr>
            <a:r>
              <a:rPr lang="en-US" sz="2400"/>
              <a:t>all affine operations are matrix multiplications</a:t>
            </a:r>
          </a:p>
          <a:p>
            <a:pPr lvl="1">
              <a:lnSpc>
                <a:spcPct val="90000"/>
              </a:lnSpc>
            </a:pPr>
            <a:r>
              <a:rPr lang="en-US" sz="2400"/>
              <a:t>all matrices are stored column-major in OpenGL</a:t>
            </a:r>
          </a:p>
          <a:p>
            <a:pPr lvl="1">
              <a:lnSpc>
                <a:spcPct val="90000"/>
              </a:lnSpc>
            </a:pPr>
            <a:r>
              <a:rPr lang="en-US" sz="2400"/>
              <a:t>matrices are always post-multiplied</a:t>
            </a:r>
          </a:p>
          <a:p>
            <a:pPr lvl="1">
              <a:lnSpc>
                <a:spcPct val="90000"/>
              </a:lnSpc>
            </a:pPr>
            <a:r>
              <a:rPr lang="en-US" sz="2400"/>
              <a:t>product of matrix and vector is </a:t>
            </a:r>
            <a:endParaRPr lang="en-US" sz="2400" b="1"/>
          </a:p>
        </p:txBody>
      </p:sp>
      <p:graphicFrame>
        <p:nvGraphicFramePr>
          <p:cNvPr id="763904" name="Object 1024"/>
          <p:cNvGraphicFramePr>
            <a:graphicFrameLocks noChangeAspect="1"/>
          </p:cNvGraphicFramePr>
          <p:nvPr/>
        </p:nvGraphicFramePr>
        <p:xfrm>
          <a:off x="5257800" y="3914775"/>
          <a:ext cx="582613" cy="333375"/>
        </p:xfrm>
        <a:graphic>
          <a:graphicData uri="http://schemas.openxmlformats.org/presentationml/2006/ole">
            <mc:AlternateContent xmlns:mc="http://schemas.openxmlformats.org/markup-compatibility/2006">
              <mc:Choice xmlns:v="urn:schemas-microsoft-com:vml" Requires="v">
                <p:oleObj spid="_x0000_s763906" name="Equation" r:id="rId4" imgW="419040" imgH="241200" progId="Equation.3">
                  <p:embed/>
                </p:oleObj>
              </mc:Choice>
              <mc:Fallback>
                <p:oleObj name="Equation" r:id="rId4" imgW="419040" imgH="24120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914775"/>
                        <a:ext cx="582613"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5" name="Object 1025"/>
          <p:cNvGraphicFramePr>
            <a:graphicFrameLocks noChangeAspect="1"/>
          </p:cNvGraphicFramePr>
          <p:nvPr/>
        </p:nvGraphicFramePr>
        <p:xfrm>
          <a:off x="2655888" y="3778250"/>
          <a:ext cx="3832225" cy="2713038"/>
        </p:xfrm>
        <a:graphic>
          <a:graphicData uri="http://schemas.openxmlformats.org/presentationml/2006/ole">
            <mc:AlternateContent xmlns:mc="http://schemas.openxmlformats.org/markup-compatibility/2006">
              <mc:Choice xmlns:v="urn:schemas-microsoft-com:vml" Requires="v">
                <p:oleObj spid="_x0000_s763907" name="Equation" r:id="rId6" imgW="1650960" imgH="1168200" progId="Equation.3">
                  <p:embed/>
                </p:oleObj>
              </mc:Choice>
              <mc:Fallback>
                <p:oleObj name="Equation" r:id="rId6" imgW="1650960" imgH="1168200" progId="Equation.3">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5888" y="3778250"/>
                        <a:ext cx="3832225" cy="271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3DDD9E3-FB20-4824-94AF-12546CCC6100}" type="slidenum">
              <a:rPr lang="en-US"/>
              <a:pPr/>
              <a:t>39</a:t>
            </a:fld>
            <a:endParaRPr lang="en-US"/>
          </a:p>
        </p:txBody>
      </p:sp>
      <p:sp>
        <p:nvSpPr>
          <p:cNvPr id="481282" name="Rectangle 2"/>
          <p:cNvSpPr>
            <a:spLocks noGrp="1" noChangeArrowheads="1"/>
          </p:cNvSpPr>
          <p:nvPr>
            <p:ph type="title"/>
          </p:nvPr>
        </p:nvSpPr>
        <p:spPr/>
        <p:txBody>
          <a:bodyPr/>
          <a:lstStyle/>
          <a:p>
            <a:r>
              <a:rPr lang="en-US"/>
              <a:t>Specifying  Transformations</a:t>
            </a:r>
          </a:p>
        </p:txBody>
      </p:sp>
      <p:sp>
        <p:nvSpPr>
          <p:cNvPr id="481283" name="Rectangle 3"/>
          <p:cNvSpPr>
            <a:spLocks noGrp="1" noChangeArrowheads="1"/>
          </p:cNvSpPr>
          <p:nvPr>
            <p:ph type="body" idx="1"/>
          </p:nvPr>
        </p:nvSpPr>
        <p:spPr/>
        <p:txBody>
          <a:bodyPr/>
          <a:lstStyle/>
          <a:p>
            <a:pPr>
              <a:lnSpc>
                <a:spcPct val="90000"/>
              </a:lnSpc>
            </a:pPr>
            <a:r>
              <a:rPr lang="en-US"/>
              <a:t>Programmer has two styles of specifying transformations</a:t>
            </a:r>
          </a:p>
          <a:p>
            <a:pPr lvl="1">
              <a:lnSpc>
                <a:spcPct val="90000"/>
              </a:lnSpc>
            </a:pPr>
            <a:r>
              <a:rPr lang="en-US"/>
              <a:t>specify matrices (</a:t>
            </a:r>
            <a:r>
              <a:rPr lang="en-US" sz="2400" b="1">
                <a:solidFill>
                  <a:srgbClr val="FFCC00"/>
                </a:solidFill>
                <a:effectLst>
                  <a:outerShdw blurRad="38100" dist="38100" dir="2700000" algn="tl">
                    <a:srgbClr val="FFFFFF"/>
                  </a:outerShdw>
                </a:effectLst>
                <a:latin typeface="Courier New" pitchFamily="49" charset="0"/>
              </a:rPr>
              <a:t>glLoadMatrix, glMultMatrix</a:t>
            </a:r>
            <a:r>
              <a:rPr lang="en-US"/>
              <a:t>)</a:t>
            </a:r>
          </a:p>
          <a:p>
            <a:pPr lvl="1">
              <a:lnSpc>
                <a:spcPct val="90000"/>
              </a:lnSpc>
            </a:pPr>
            <a:r>
              <a:rPr lang="en-US"/>
              <a:t>specify operation (</a:t>
            </a:r>
            <a:r>
              <a:rPr lang="en-US" b="1">
                <a:solidFill>
                  <a:srgbClr val="FFCC00"/>
                </a:solidFill>
                <a:effectLst>
                  <a:outerShdw blurRad="38100" dist="38100" dir="2700000" algn="tl">
                    <a:srgbClr val="FFFFFF"/>
                  </a:outerShdw>
                </a:effectLst>
                <a:latin typeface="Courier New" pitchFamily="49" charset="0"/>
              </a:rPr>
              <a:t>glRotate, glOrtho</a:t>
            </a:r>
            <a:r>
              <a:rPr lang="en-US"/>
              <a:t>)</a:t>
            </a:r>
          </a:p>
          <a:p>
            <a:pPr>
              <a:lnSpc>
                <a:spcPct val="90000"/>
              </a:lnSpc>
            </a:pPr>
            <a:r>
              <a:rPr lang="en-US"/>
              <a:t>Programmer does not have to remember the exact matrices</a:t>
            </a:r>
          </a:p>
          <a:p>
            <a:pPr lvl="1">
              <a:lnSpc>
                <a:spcPct val="90000"/>
              </a:lnSpc>
            </a:pPr>
            <a:r>
              <a:rPr lang="en-US" sz="2400"/>
              <a:t>check appendix of Red Book (Programming Guide)</a:t>
            </a:r>
            <a:endParaRPr lang="en-US" sz="2400" i="1">
              <a:latin typeface="Times New Roman"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ctrTitle"/>
          </p:nvPr>
        </p:nvSpPr>
        <p:spPr/>
        <p:txBody>
          <a:bodyPr/>
          <a:lstStyle/>
          <a:p>
            <a:pPr algn="ctr"/>
            <a:r>
              <a:rPr lang="en-US"/>
              <a:t>OpenGL and GLUT Overview</a:t>
            </a:r>
          </a:p>
        </p:txBody>
      </p:sp>
      <p:sp>
        <p:nvSpPr>
          <p:cNvPr id="409603" name="Rectangle 3"/>
          <p:cNvSpPr>
            <a:spLocks noGrp="1" noChangeArrowheads="1"/>
          </p:cNvSpPr>
          <p:nvPr>
            <p:ph type="subTitle" idx="1"/>
          </p:nvPr>
        </p:nvSpPr>
        <p:spPr/>
        <p:txBody>
          <a:bodyPr/>
          <a:lstStyle/>
          <a:p>
            <a:r>
              <a:rPr lang="en-US"/>
              <a:t>Vicki Shreiner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73811A2-454F-4E9D-9958-248C08C7B451}" type="slidenum">
              <a:rPr lang="en-US"/>
              <a:pPr/>
              <a:t>40</a:t>
            </a:fld>
            <a:endParaRPr lang="en-US"/>
          </a:p>
        </p:txBody>
      </p:sp>
      <p:sp>
        <p:nvSpPr>
          <p:cNvPr id="483330" name="Rectangle 2"/>
          <p:cNvSpPr>
            <a:spLocks noGrp="1" noChangeArrowheads="1"/>
          </p:cNvSpPr>
          <p:nvPr>
            <p:ph type="title"/>
          </p:nvPr>
        </p:nvSpPr>
        <p:spPr>
          <a:noFill/>
          <a:ln/>
          <a:effectLst/>
        </p:spPr>
        <p:txBody>
          <a:bodyPr lIns="90488" tIns="44450" rIns="90488" bIns="44450"/>
          <a:lstStyle/>
          <a:p>
            <a:r>
              <a:rPr lang="en-US"/>
              <a:t>Programming Transformations</a:t>
            </a:r>
          </a:p>
        </p:txBody>
      </p:sp>
      <p:sp>
        <p:nvSpPr>
          <p:cNvPr id="483331" name="Rectangle 3"/>
          <p:cNvSpPr>
            <a:spLocks noGrp="1" noChangeArrowheads="1"/>
          </p:cNvSpPr>
          <p:nvPr>
            <p:ph type="body" idx="1"/>
          </p:nvPr>
        </p:nvSpPr>
        <p:spPr>
          <a:noFill/>
          <a:ln/>
        </p:spPr>
        <p:txBody>
          <a:bodyPr lIns="90488" tIns="44450" rIns="90488" bIns="44450"/>
          <a:lstStyle/>
          <a:p>
            <a:r>
              <a:rPr lang="en-US"/>
              <a:t>Prior to rendering, view, locate, and orient:</a:t>
            </a:r>
          </a:p>
          <a:p>
            <a:pPr lvl="1"/>
            <a:r>
              <a:rPr lang="en-US"/>
              <a:t>eye/camera position</a:t>
            </a:r>
          </a:p>
          <a:p>
            <a:pPr lvl="1"/>
            <a:r>
              <a:rPr lang="en-US"/>
              <a:t>3D geometry</a:t>
            </a:r>
          </a:p>
          <a:p>
            <a:r>
              <a:rPr lang="en-US"/>
              <a:t>Manage the matrices</a:t>
            </a:r>
          </a:p>
          <a:p>
            <a:pPr lvl="1"/>
            <a:r>
              <a:rPr lang="en-US"/>
              <a:t>including matrix stack</a:t>
            </a:r>
          </a:p>
          <a:p>
            <a:r>
              <a:rPr lang="en-US"/>
              <a:t>Combine (composite) transformations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a:spLocks noGrp="1"/>
          </p:cNvSpPr>
          <p:nvPr>
            <p:ph type="sldNum" sz="quarter" idx="10"/>
          </p:nvPr>
        </p:nvSpPr>
        <p:spPr/>
        <p:txBody>
          <a:bodyPr/>
          <a:lstStyle/>
          <a:p>
            <a:fld id="{81AEA435-A9D6-4C76-A82F-2228E1B18131}" type="slidenum">
              <a:rPr lang="en-US"/>
              <a:pPr/>
              <a:t>41</a:t>
            </a:fld>
            <a:endParaRPr lang="en-US"/>
          </a:p>
        </p:txBody>
      </p:sp>
      <p:sp>
        <p:nvSpPr>
          <p:cNvPr id="485378" name="Rectangle 2"/>
          <p:cNvSpPr>
            <a:spLocks noChangeArrowheads="1"/>
          </p:cNvSpPr>
          <p:nvPr/>
        </p:nvSpPr>
        <p:spPr bwMode="auto">
          <a:xfrm>
            <a:off x="6400800" y="2667000"/>
            <a:ext cx="1435100" cy="1358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endParaRPr lang="en-US" sz="2400">
              <a:latin typeface="Times New Roman" charset="0"/>
            </a:endParaRPr>
          </a:p>
        </p:txBody>
      </p:sp>
      <p:sp>
        <p:nvSpPr>
          <p:cNvPr id="485379" name="Rectangle 3"/>
          <p:cNvSpPr>
            <a:spLocks noChangeArrowheads="1"/>
          </p:cNvSpPr>
          <p:nvPr/>
        </p:nvSpPr>
        <p:spPr bwMode="auto">
          <a:xfrm>
            <a:off x="4648200" y="2667000"/>
            <a:ext cx="1435100" cy="1358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80" name="Rectangle 4"/>
          <p:cNvSpPr>
            <a:spLocks noChangeArrowheads="1"/>
          </p:cNvSpPr>
          <p:nvPr/>
        </p:nvSpPr>
        <p:spPr bwMode="auto">
          <a:xfrm>
            <a:off x="2895600" y="2667000"/>
            <a:ext cx="1435100" cy="1358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81" name="Rectangle 5"/>
          <p:cNvSpPr>
            <a:spLocks noChangeArrowheads="1"/>
          </p:cNvSpPr>
          <p:nvPr/>
        </p:nvSpPr>
        <p:spPr bwMode="auto">
          <a:xfrm>
            <a:off x="1143000" y="2667000"/>
            <a:ext cx="1435100" cy="1358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83" name="Rectangle 7"/>
          <p:cNvSpPr>
            <a:spLocks noChangeArrowheads="1"/>
          </p:cNvSpPr>
          <p:nvPr/>
        </p:nvSpPr>
        <p:spPr bwMode="auto">
          <a:xfrm>
            <a:off x="550863" y="2667000"/>
            <a:ext cx="198437" cy="1358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84" name="Rectangle 8"/>
          <p:cNvSpPr>
            <a:spLocks noChangeArrowheads="1"/>
          </p:cNvSpPr>
          <p:nvPr/>
        </p:nvSpPr>
        <p:spPr bwMode="auto">
          <a:xfrm>
            <a:off x="511175" y="2782888"/>
            <a:ext cx="296863" cy="1187450"/>
          </a:xfrm>
          <a:prstGeom prst="rect">
            <a:avLst/>
          </a:prstGeom>
          <a:noFill/>
          <a:ln w="9525">
            <a:noFill/>
            <a:miter lim="800000"/>
            <a:headEnd/>
            <a:tailEnd/>
          </a:ln>
          <a:effectLst/>
        </p:spPr>
        <p:txBody>
          <a:bodyPr wrap="none" lIns="92075" tIns="46038" rIns="92075" bIns="46038">
            <a:spAutoFit/>
          </a:bodyPr>
          <a:lstStyle/>
          <a:p>
            <a:pPr algn="l">
              <a:lnSpc>
                <a:spcPct val="60000"/>
              </a:lnSpc>
            </a:pPr>
            <a:r>
              <a:rPr lang="en-US" sz="2000" i="1">
                <a:latin typeface="Times New Roman" charset="0"/>
              </a:rPr>
              <a:t>v</a:t>
            </a:r>
          </a:p>
          <a:p>
            <a:pPr algn="l">
              <a:lnSpc>
                <a:spcPct val="60000"/>
              </a:lnSpc>
            </a:pPr>
            <a:r>
              <a:rPr lang="en-US" sz="2000" i="1">
                <a:latin typeface="Times New Roman" charset="0"/>
              </a:rPr>
              <a:t>e</a:t>
            </a:r>
          </a:p>
          <a:p>
            <a:pPr algn="l">
              <a:lnSpc>
                <a:spcPct val="60000"/>
              </a:lnSpc>
            </a:pPr>
            <a:r>
              <a:rPr lang="en-US" sz="2000" i="1">
                <a:latin typeface="Times New Roman" charset="0"/>
              </a:rPr>
              <a:t>r</a:t>
            </a:r>
          </a:p>
          <a:p>
            <a:pPr algn="l">
              <a:lnSpc>
                <a:spcPct val="60000"/>
              </a:lnSpc>
            </a:pPr>
            <a:r>
              <a:rPr lang="en-US" sz="2000" i="1">
                <a:latin typeface="Times New Roman" charset="0"/>
              </a:rPr>
              <a:t>t</a:t>
            </a:r>
          </a:p>
          <a:p>
            <a:pPr algn="l">
              <a:lnSpc>
                <a:spcPct val="60000"/>
              </a:lnSpc>
            </a:pPr>
            <a:r>
              <a:rPr lang="en-US" sz="2000" i="1">
                <a:latin typeface="Times New Roman" charset="0"/>
              </a:rPr>
              <a:t>e</a:t>
            </a:r>
          </a:p>
          <a:p>
            <a:pPr algn="l">
              <a:lnSpc>
                <a:spcPct val="60000"/>
              </a:lnSpc>
            </a:pPr>
            <a:r>
              <a:rPr lang="en-US" sz="2000" i="1">
                <a:latin typeface="Times New Roman" charset="0"/>
              </a:rPr>
              <a:t>x</a:t>
            </a:r>
          </a:p>
        </p:txBody>
      </p:sp>
      <p:sp>
        <p:nvSpPr>
          <p:cNvPr id="485385" name="Rectangle 9"/>
          <p:cNvSpPr>
            <a:spLocks noChangeArrowheads="1"/>
          </p:cNvSpPr>
          <p:nvPr/>
        </p:nvSpPr>
        <p:spPr bwMode="auto">
          <a:xfrm>
            <a:off x="1106488" y="2949575"/>
            <a:ext cx="1519237" cy="822325"/>
          </a:xfrm>
          <a:prstGeom prst="rect">
            <a:avLst/>
          </a:prstGeom>
          <a:noFill/>
          <a:ln w="9525">
            <a:noFill/>
            <a:miter lim="800000"/>
            <a:headEnd/>
            <a:tailEnd/>
          </a:ln>
          <a:effectLst/>
        </p:spPr>
        <p:txBody>
          <a:bodyPr wrap="none" lIns="92075" tIns="46038" rIns="92075" bIns="46038">
            <a:spAutoFit/>
          </a:bodyPr>
          <a:lstStyle/>
          <a:p>
            <a:pPr algn="ctr"/>
            <a:r>
              <a:rPr lang="en-US" sz="2400" i="1">
                <a:latin typeface="Times New Roman" charset="0"/>
              </a:rPr>
              <a:t>Modelview</a:t>
            </a:r>
          </a:p>
          <a:p>
            <a:pPr algn="ctr"/>
            <a:r>
              <a:rPr lang="en-US" sz="2400" i="1">
                <a:latin typeface="Times New Roman" charset="0"/>
              </a:rPr>
              <a:t>Matrix</a:t>
            </a:r>
          </a:p>
        </p:txBody>
      </p:sp>
      <p:sp>
        <p:nvSpPr>
          <p:cNvPr id="485386" name="Rectangle 10"/>
          <p:cNvSpPr>
            <a:spLocks noChangeArrowheads="1"/>
          </p:cNvSpPr>
          <p:nvPr/>
        </p:nvSpPr>
        <p:spPr bwMode="auto">
          <a:xfrm>
            <a:off x="2830513" y="2949575"/>
            <a:ext cx="1468437" cy="822325"/>
          </a:xfrm>
          <a:prstGeom prst="rect">
            <a:avLst/>
          </a:prstGeom>
          <a:noFill/>
          <a:ln w="9525">
            <a:noFill/>
            <a:miter lim="800000"/>
            <a:headEnd/>
            <a:tailEnd/>
          </a:ln>
          <a:effectLst/>
        </p:spPr>
        <p:txBody>
          <a:bodyPr wrap="none" lIns="92075" tIns="46038" rIns="92075" bIns="46038">
            <a:spAutoFit/>
          </a:bodyPr>
          <a:lstStyle/>
          <a:p>
            <a:pPr algn="ctr"/>
            <a:r>
              <a:rPr lang="en-US" sz="2400" i="1">
                <a:latin typeface="Times New Roman" charset="0"/>
              </a:rPr>
              <a:t>Projection</a:t>
            </a:r>
          </a:p>
          <a:p>
            <a:pPr algn="ctr"/>
            <a:r>
              <a:rPr lang="en-US" sz="2400" i="1">
                <a:latin typeface="Times New Roman" charset="0"/>
              </a:rPr>
              <a:t>Matrix</a:t>
            </a:r>
          </a:p>
        </p:txBody>
      </p:sp>
      <p:sp>
        <p:nvSpPr>
          <p:cNvPr id="485387" name="Rectangle 11"/>
          <p:cNvSpPr>
            <a:spLocks noChangeArrowheads="1"/>
          </p:cNvSpPr>
          <p:nvPr/>
        </p:nvSpPr>
        <p:spPr bwMode="auto">
          <a:xfrm>
            <a:off x="4578350" y="2949575"/>
            <a:ext cx="1603375" cy="822325"/>
          </a:xfrm>
          <a:prstGeom prst="rect">
            <a:avLst/>
          </a:prstGeom>
          <a:noFill/>
          <a:ln w="9525">
            <a:noFill/>
            <a:miter lim="800000"/>
            <a:headEnd/>
            <a:tailEnd/>
          </a:ln>
          <a:effectLst/>
        </p:spPr>
        <p:txBody>
          <a:bodyPr wrap="none" lIns="92075" tIns="46038" rIns="92075" bIns="46038">
            <a:spAutoFit/>
          </a:bodyPr>
          <a:lstStyle/>
          <a:p>
            <a:pPr algn="ctr"/>
            <a:r>
              <a:rPr lang="en-US" sz="2400" i="1">
                <a:latin typeface="Times New Roman" charset="0"/>
              </a:rPr>
              <a:t>Perspective</a:t>
            </a:r>
          </a:p>
          <a:p>
            <a:pPr algn="ctr"/>
            <a:r>
              <a:rPr lang="en-US" sz="2400" i="1">
                <a:latin typeface="Times New Roman" charset="0"/>
              </a:rPr>
              <a:t>Division</a:t>
            </a:r>
          </a:p>
        </p:txBody>
      </p:sp>
      <p:sp>
        <p:nvSpPr>
          <p:cNvPr id="485388" name="Rectangle 12"/>
          <p:cNvSpPr>
            <a:spLocks noChangeArrowheads="1"/>
          </p:cNvSpPr>
          <p:nvPr/>
        </p:nvSpPr>
        <p:spPr bwMode="auto">
          <a:xfrm>
            <a:off x="6348413" y="2949575"/>
            <a:ext cx="1473200" cy="822325"/>
          </a:xfrm>
          <a:prstGeom prst="rect">
            <a:avLst/>
          </a:prstGeom>
          <a:noFill/>
          <a:ln w="9525">
            <a:noFill/>
            <a:miter lim="800000"/>
            <a:headEnd/>
            <a:tailEnd/>
          </a:ln>
          <a:effectLst/>
        </p:spPr>
        <p:txBody>
          <a:bodyPr wrap="none" lIns="92075" tIns="46038" rIns="92075" bIns="46038">
            <a:spAutoFit/>
          </a:bodyPr>
          <a:lstStyle/>
          <a:p>
            <a:pPr algn="ctr"/>
            <a:r>
              <a:rPr lang="en-US" sz="2400" i="1">
                <a:latin typeface="Times New Roman" charset="0"/>
              </a:rPr>
              <a:t>Viewport</a:t>
            </a:r>
          </a:p>
          <a:p>
            <a:pPr algn="ctr"/>
            <a:r>
              <a:rPr lang="en-US" sz="2400" i="1">
                <a:latin typeface="Times New Roman" charset="0"/>
              </a:rPr>
              <a:t>Transform</a:t>
            </a:r>
          </a:p>
        </p:txBody>
      </p:sp>
      <p:sp>
        <p:nvSpPr>
          <p:cNvPr id="485389" name="Line 13"/>
          <p:cNvSpPr>
            <a:spLocks noChangeShapeType="1"/>
          </p:cNvSpPr>
          <p:nvPr/>
        </p:nvSpPr>
        <p:spPr bwMode="auto">
          <a:xfrm>
            <a:off x="755650" y="334645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85390" name="Line 14"/>
          <p:cNvSpPr>
            <a:spLocks noChangeShapeType="1"/>
          </p:cNvSpPr>
          <p:nvPr/>
        </p:nvSpPr>
        <p:spPr bwMode="auto">
          <a:xfrm>
            <a:off x="2584450" y="3346450"/>
            <a:ext cx="3048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85391" name="Line 15"/>
          <p:cNvSpPr>
            <a:spLocks noChangeShapeType="1"/>
          </p:cNvSpPr>
          <p:nvPr/>
        </p:nvSpPr>
        <p:spPr bwMode="auto">
          <a:xfrm>
            <a:off x="4337050" y="3346450"/>
            <a:ext cx="3048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85392" name="Line 16"/>
          <p:cNvSpPr>
            <a:spLocks noChangeShapeType="1"/>
          </p:cNvSpPr>
          <p:nvPr/>
        </p:nvSpPr>
        <p:spPr bwMode="auto">
          <a:xfrm>
            <a:off x="6089650" y="3346450"/>
            <a:ext cx="3048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85393" name="Line 17"/>
          <p:cNvSpPr>
            <a:spLocks noChangeShapeType="1"/>
          </p:cNvSpPr>
          <p:nvPr/>
        </p:nvSpPr>
        <p:spPr bwMode="auto">
          <a:xfrm>
            <a:off x="7842250" y="3346450"/>
            <a:ext cx="38100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85394" name="Rectangle 18"/>
          <p:cNvSpPr>
            <a:spLocks noChangeArrowheads="1"/>
          </p:cNvSpPr>
          <p:nvPr/>
        </p:nvSpPr>
        <p:spPr bwMode="auto">
          <a:xfrm>
            <a:off x="1143000" y="4038600"/>
            <a:ext cx="1435100" cy="596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95" name="Rectangle 19"/>
          <p:cNvSpPr>
            <a:spLocks noChangeArrowheads="1"/>
          </p:cNvSpPr>
          <p:nvPr/>
        </p:nvSpPr>
        <p:spPr bwMode="auto">
          <a:xfrm>
            <a:off x="1062038" y="4108450"/>
            <a:ext cx="1519237" cy="457200"/>
          </a:xfrm>
          <a:prstGeom prst="rect">
            <a:avLst/>
          </a:prstGeom>
          <a:noFill/>
          <a:ln w="9525">
            <a:noFill/>
            <a:miter lim="800000"/>
            <a:headEnd/>
            <a:tailEnd/>
          </a:ln>
          <a:effectLst/>
        </p:spPr>
        <p:txBody>
          <a:bodyPr wrap="none" lIns="92075" tIns="46038" rIns="92075" bIns="46038">
            <a:spAutoFit/>
          </a:bodyPr>
          <a:lstStyle/>
          <a:p>
            <a:pPr algn="l"/>
            <a:r>
              <a:rPr lang="en-US" sz="2400" i="1">
                <a:latin typeface="Times New Roman" charset="0"/>
              </a:rPr>
              <a:t>Modelview</a:t>
            </a:r>
          </a:p>
        </p:txBody>
      </p:sp>
      <p:sp>
        <p:nvSpPr>
          <p:cNvPr id="485396" name="Rectangle 20"/>
          <p:cNvSpPr>
            <a:spLocks noChangeArrowheads="1"/>
          </p:cNvSpPr>
          <p:nvPr/>
        </p:nvSpPr>
        <p:spPr bwMode="auto">
          <a:xfrm>
            <a:off x="1143000" y="4648200"/>
            <a:ext cx="1435100" cy="596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97" name="Rectangle 21"/>
          <p:cNvSpPr>
            <a:spLocks noChangeArrowheads="1"/>
          </p:cNvSpPr>
          <p:nvPr/>
        </p:nvSpPr>
        <p:spPr bwMode="auto">
          <a:xfrm>
            <a:off x="1062038" y="4718050"/>
            <a:ext cx="1519237" cy="457200"/>
          </a:xfrm>
          <a:prstGeom prst="rect">
            <a:avLst/>
          </a:prstGeom>
          <a:noFill/>
          <a:ln w="9525">
            <a:noFill/>
            <a:miter lim="800000"/>
            <a:headEnd/>
            <a:tailEnd/>
          </a:ln>
          <a:effectLst/>
        </p:spPr>
        <p:txBody>
          <a:bodyPr wrap="none" lIns="92075" tIns="46038" rIns="92075" bIns="46038">
            <a:spAutoFit/>
          </a:bodyPr>
          <a:lstStyle/>
          <a:p>
            <a:pPr algn="l"/>
            <a:r>
              <a:rPr lang="en-US" sz="2400" i="1">
                <a:latin typeface="Times New Roman" charset="0"/>
              </a:rPr>
              <a:t>Modelview</a:t>
            </a:r>
          </a:p>
        </p:txBody>
      </p:sp>
      <p:sp>
        <p:nvSpPr>
          <p:cNvPr id="485398" name="Rectangle 22"/>
          <p:cNvSpPr>
            <a:spLocks noChangeArrowheads="1"/>
          </p:cNvSpPr>
          <p:nvPr/>
        </p:nvSpPr>
        <p:spPr bwMode="auto">
          <a:xfrm>
            <a:off x="2895600" y="4038600"/>
            <a:ext cx="1435100" cy="59690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485399" name="Rectangle 23"/>
          <p:cNvSpPr>
            <a:spLocks noChangeArrowheads="1"/>
          </p:cNvSpPr>
          <p:nvPr/>
        </p:nvSpPr>
        <p:spPr bwMode="auto">
          <a:xfrm>
            <a:off x="2840038" y="4108450"/>
            <a:ext cx="1468437" cy="457200"/>
          </a:xfrm>
          <a:prstGeom prst="rect">
            <a:avLst/>
          </a:prstGeom>
          <a:noFill/>
          <a:ln w="9525">
            <a:noFill/>
            <a:miter lim="800000"/>
            <a:headEnd/>
            <a:tailEnd/>
          </a:ln>
          <a:effectLst/>
        </p:spPr>
        <p:txBody>
          <a:bodyPr wrap="none" lIns="92075" tIns="46038" rIns="92075" bIns="46038">
            <a:spAutoFit/>
          </a:bodyPr>
          <a:lstStyle/>
          <a:p>
            <a:pPr algn="l"/>
            <a:r>
              <a:rPr lang="en-US" sz="2400" i="1">
                <a:latin typeface="Times New Roman" charset="0"/>
              </a:rPr>
              <a:t>Projection</a:t>
            </a:r>
          </a:p>
        </p:txBody>
      </p:sp>
      <p:sp>
        <p:nvSpPr>
          <p:cNvPr id="485400" name="Rectangle 24"/>
          <p:cNvSpPr>
            <a:spLocks noChangeArrowheads="1"/>
          </p:cNvSpPr>
          <p:nvPr/>
        </p:nvSpPr>
        <p:spPr bwMode="auto">
          <a:xfrm>
            <a:off x="1654175" y="5364163"/>
            <a:ext cx="336550" cy="677862"/>
          </a:xfrm>
          <a:prstGeom prst="rect">
            <a:avLst/>
          </a:prstGeom>
          <a:noFill/>
          <a:ln w="9525">
            <a:noFill/>
            <a:miter lim="800000"/>
            <a:headEnd/>
            <a:tailEnd/>
          </a:ln>
          <a:effectLst/>
        </p:spPr>
        <p:txBody>
          <a:bodyPr wrap="none" lIns="92075" tIns="46038" rIns="92075" bIns="46038">
            <a:spAutoFit/>
          </a:bodyPr>
          <a:lstStyle/>
          <a:p>
            <a:pPr algn="ctr">
              <a:lnSpc>
                <a:spcPct val="80000"/>
              </a:lnSpc>
            </a:pPr>
            <a:r>
              <a:rPr lang="en-US" sz="1600">
                <a:latin typeface="Wingdings" pitchFamily="2" charset="2"/>
              </a:rPr>
              <a:t>l</a:t>
            </a:r>
          </a:p>
          <a:p>
            <a:pPr algn="ctr">
              <a:lnSpc>
                <a:spcPct val="80000"/>
              </a:lnSpc>
            </a:pPr>
            <a:r>
              <a:rPr lang="en-US" sz="1600">
                <a:latin typeface="Wingdings" pitchFamily="2" charset="2"/>
              </a:rPr>
              <a:t>l</a:t>
            </a:r>
          </a:p>
          <a:p>
            <a:pPr algn="ctr">
              <a:lnSpc>
                <a:spcPct val="80000"/>
              </a:lnSpc>
            </a:pPr>
            <a:r>
              <a:rPr lang="en-US" sz="1600">
                <a:latin typeface="Wingdings" pitchFamily="2" charset="2"/>
              </a:rPr>
              <a:t>l</a:t>
            </a:r>
          </a:p>
        </p:txBody>
      </p:sp>
      <p:sp>
        <p:nvSpPr>
          <p:cNvPr id="485401" name="Rectangle 25"/>
          <p:cNvSpPr>
            <a:spLocks noChangeArrowheads="1"/>
          </p:cNvSpPr>
          <p:nvPr/>
        </p:nvSpPr>
        <p:spPr bwMode="auto">
          <a:xfrm>
            <a:off x="679450" y="2081213"/>
            <a:ext cx="803275" cy="396875"/>
          </a:xfrm>
          <a:prstGeom prst="rect">
            <a:avLst/>
          </a:prstGeom>
          <a:noFill/>
          <a:ln w="9525">
            <a:noFill/>
            <a:miter lim="800000"/>
            <a:headEnd/>
            <a:tailEnd/>
          </a:ln>
          <a:effectLst/>
        </p:spPr>
        <p:txBody>
          <a:bodyPr wrap="none" lIns="92075" tIns="46038" rIns="92075" bIns="46038">
            <a:spAutoFit/>
          </a:bodyPr>
          <a:lstStyle/>
          <a:p>
            <a:pPr algn="l"/>
            <a:r>
              <a:rPr lang="en-US" sz="2000" i="1">
                <a:latin typeface="Times New Roman" charset="0"/>
              </a:rPr>
              <a:t>object</a:t>
            </a:r>
          </a:p>
        </p:txBody>
      </p:sp>
      <p:sp>
        <p:nvSpPr>
          <p:cNvPr id="485402" name="Rectangle 26"/>
          <p:cNvSpPr>
            <a:spLocks noChangeArrowheads="1"/>
          </p:cNvSpPr>
          <p:nvPr/>
        </p:nvSpPr>
        <p:spPr bwMode="auto">
          <a:xfrm>
            <a:off x="2584450" y="2051050"/>
            <a:ext cx="522288" cy="396875"/>
          </a:xfrm>
          <a:prstGeom prst="rect">
            <a:avLst/>
          </a:prstGeom>
          <a:noFill/>
          <a:ln w="9525">
            <a:noFill/>
            <a:miter lim="800000"/>
            <a:headEnd/>
            <a:tailEnd/>
          </a:ln>
          <a:effectLst/>
        </p:spPr>
        <p:txBody>
          <a:bodyPr lIns="92075" tIns="46038" rIns="92075" bIns="46038">
            <a:spAutoFit/>
          </a:bodyPr>
          <a:lstStyle/>
          <a:p>
            <a:pPr algn="l"/>
            <a:r>
              <a:rPr lang="en-US" sz="2000" i="1">
                <a:latin typeface="Times New Roman" charset="0"/>
              </a:rPr>
              <a:t>eye</a:t>
            </a:r>
          </a:p>
        </p:txBody>
      </p:sp>
      <p:sp>
        <p:nvSpPr>
          <p:cNvPr id="485403" name="Rectangle 27"/>
          <p:cNvSpPr>
            <a:spLocks noChangeArrowheads="1"/>
          </p:cNvSpPr>
          <p:nvPr/>
        </p:nvSpPr>
        <p:spPr bwMode="auto">
          <a:xfrm>
            <a:off x="4260850" y="2081213"/>
            <a:ext cx="563563" cy="396875"/>
          </a:xfrm>
          <a:prstGeom prst="rect">
            <a:avLst/>
          </a:prstGeom>
          <a:noFill/>
          <a:ln w="9525">
            <a:noFill/>
            <a:miter lim="800000"/>
            <a:headEnd/>
            <a:tailEnd/>
          </a:ln>
          <a:effectLst/>
        </p:spPr>
        <p:txBody>
          <a:bodyPr wrap="none" lIns="92075" tIns="46038" rIns="92075" bIns="46038">
            <a:spAutoFit/>
          </a:bodyPr>
          <a:lstStyle/>
          <a:p>
            <a:pPr algn="l"/>
            <a:r>
              <a:rPr lang="en-US" sz="2000" i="1">
                <a:latin typeface="Times New Roman" charset="0"/>
              </a:rPr>
              <a:t>clip</a:t>
            </a:r>
          </a:p>
        </p:txBody>
      </p:sp>
      <p:sp>
        <p:nvSpPr>
          <p:cNvPr id="485404" name="Rectangle 28"/>
          <p:cNvSpPr>
            <a:spLocks noChangeArrowheads="1"/>
          </p:cNvSpPr>
          <p:nvPr/>
        </p:nvSpPr>
        <p:spPr bwMode="auto">
          <a:xfrm>
            <a:off x="5708650" y="2005013"/>
            <a:ext cx="1325563" cy="701675"/>
          </a:xfrm>
          <a:prstGeom prst="rect">
            <a:avLst/>
          </a:prstGeom>
          <a:noFill/>
          <a:ln w="9525">
            <a:noFill/>
            <a:miter lim="800000"/>
            <a:headEnd/>
            <a:tailEnd/>
          </a:ln>
          <a:effectLst/>
        </p:spPr>
        <p:txBody>
          <a:bodyPr wrap="none" lIns="92075" tIns="46038" rIns="92075" bIns="46038">
            <a:spAutoFit/>
          </a:bodyPr>
          <a:lstStyle/>
          <a:p>
            <a:pPr algn="ctr"/>
            <a:r>
              <a:rPr lang="en-US" sz="2000" i="1">
                <a:latin typeface="Times New Roman" charset="0"/>
              </a:rPr>
              <a:t>normalized</a:t>
            </a:r>
          </a:p>
          <a:p>
            <a:pPr algn="ctr"/>
            <a:r>
              <a:rPr lang="en-US" sz="2000" i="1">
                <a:latin typeface="Times New Roman" charset="0"/>
              </a:rPr>
              <a:t>device</a:t>
            </a:r>
          </a:p>
        </p:txBody>
      </p:sp>
      <p:sp>
        <p:nvSpPr>
          <p:cNvPr id="485405" name="Rectangle 29"/>
          <p:cNvSpPr>
            <a:spLocks noChangeArrowheads="1"/>
          </p:cNvSpPr>
          <p:nvPr/>
        </p:nvSpPr>
        <p:spPr bwMode="auto">
          <a:xfrm>
            <a:off x="7842250" y="2081213"/>
            <a:ext cx="974725" cy="396875"/>
          </a:xfrm>
          <a:prstGeom prst="rect">
            <a:avLst/>
          </a:prstGeom>
          <a:noFill/>
          <a:ln w="9525">
            <a:noFill/>
            <a:miter lim="800000"/>
            <a:headEnd/>
            <a:tailEnd/>
          </a:ln>
          <a:effectLst/>
        </p:spPr>
        <p:txBody>
          <a:bodyPr wrap="none" lIns="92075" tIns="46038" rIns="92075" bIns="46038">
            <a:spAutoFit/>
          </a:bodyPr>
          <a:lstStyle/>
          <a:p>
            <a:pPr algn="l"/>
            <a:r>
              <a:rPr lang="en-US" sz="2000" i="1">
                <a:latin typeface="Times New Roman" charset="0"/>
              </a:rPr>
              <a:t>window</a:t>
            </a:r>
          </a:p>
        </p:txBody>
      </p:sp>
      <p:sp>
        <p:nvSpPr>
          <p:cNvPr id="485443" name="Rectangle 67"/>
          <p:cNvSpPr>
            <a:spLocks noGrp="1" noChangeArrowheads="1"/>
          </p:cNvSpPr>
          <p:nvPr>
            <p:ph type="body" idx="1"/>
          </p:nvPr>
        </p:nvSpPr>
        <p:spPr>
          <a:xfrm>
            <a:off x="4584700" y="4330700"/>
            <a:ext cx="4332288" cy="2286000"/>
          </a:xfrm>
          <a:noFill/>
          <a:ln/>
        </p:spPr>
        <p:txBody>
          <a:bodyPr lIns="90488" tIns="44450" rIns="90488" bIns="44450"/>
          <a:lstStyle/>
          <a:p>
            <a:pPr>
              <a:lnSpc>
                <a:spcPct val="80000"/>
              </a:lnSpc>
            </a:pPr>
            <a:r>
              <a:rPr lang="en-US" sz="2400"/>
              <a:t>other calculations here</a:t>
            </a:r>
          </a:p>
          <a:p>
            <a:pPr lvl="1">
              <a:lnSpc>
                <a:spcPct val="65000"/>
              </a:lnSpc>
            </a:pPr>
            <a:r>
              <a:rPr lang="en-US" sz="2000"/>
              <a:t>material </a:t>
            </a:r>
            <a:r>
              <a:rPr lang="en-US" sz="1800">
                <a:latin typeface="Wingdings" pitchFamily="2" charset="2"/>
              </a:rPr>
              <a:t>è</a:t>
            </a:r>
            <a:r>
              <a:rPr lang="en-US" sz="2000"/>
              <a:t> color</a:t>
            </a:r>
          </a:p>
          <a:p>
            <a:pPr lvl="1">
              <a:lnSpc>
                <a:spcPct val="70000"/>
              </a:lnSpc>
            </a:pPr>
            <a:r>
              <a:rPr lang="en-US" sz="2000"/>
              <a:t>shade model (flat)</a:t>
            </a:r>
          </a:p>
          <a:p>
            <a:pPr lvl="1">
              <a:lnSpc>
                <a:spcPct val="70000"/>
              </a:lnSpc>
            </a:pPr>
            <a:r>
              <a:rPr lang="en-US" sz="2000"/>
              <a:t>polygon rendering mode</a:t>
            </a:r>
          </a:p>
          <a:p>
            <a:pPr lvl="1">
              <a:lnSpc>
                <a:spcPct val="70000"/>
              </a:lnSpc>
            </a:pPr>
            <a:r>
              <a:rPr lang="en-US" sz="2000"/>
              <a:t>polygon culling</a:t>
            </a:r>
          </a:p>
          <a:p>
            <a:pPr lvl="1">
              <a:lnSpc>
                <a:spcPct val="70000"/>
              </a:lnSpc>
            </a:pPr>
            <a:r>
              <a:rPr lang="en-US" sz="2000"/>
              <a:t>clipping</a:t>
            </a:r>
          </a:p>
        </p:txBody>
      </p:sp>
      <p:sp>
        <p:nvSpPr>
          <p:cNvPr id="485445" name="Rectangle 69"/>
          <p:cNvSpPr>
            <a:spLocks noGrp="1" noChangeArrowheads="1"/>
          </p:cNvSpPr>
          <p:nvPr>
            <p:ph type="title"/>
          </p:nvPr>
        </p:nvSpPr>
        <p:spPr/>
        <p:txBody>
          <a:bodyPr/>
          <a:lstStyle/>
          <a:p>
            <a:r>
              <a:rPr lang="en-US"/>
              <a:t>Transformation</a:t>
            </a:r>
            <a:br>
              <a:rPr lang="en-US"/>
            </a:br>
            <a:r>
              <a:rPr lang="en-US"/>
              <a:t>Pipeline</a:t>
            </a:r>
          </a:p>
        </p:txBody>
      </p:sp>
      <p:grpSp>
        <p:nvGrpSpPr>
          <p:cNvPr id="485494" name="Group 118"/>
          <p:cNvGrpSpPr>
            <a:grpSpLocks/>
          </p:cNvGrpSpPr>
          <p:nvPr/>
        </p:nvGrpSpPr>
        <p:grpSpPr bwMode="auto">
          <a:xfrm>
            <a:off x="3932238" y="501650"/>
            <a:ext cx="3825875" cy="1106488"/>
            <a:chOff x="2477" y="316"/>
            <a:chExt cx="2410" cy="697"/>
          </a:xfrm>
        </p:grpSpPr>
        <p:sp>
          <p:nvSpPr>
            <p:cNvPr id="485471" name="Text Box 95"/>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485472" name="Text Box 96"/>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485473" name="Text Box 97"/>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485474" name="Text Box 98"/>
            <p:cNvSpPr txBox="1">
              <a:spLocks noChangeArrowheads="1"/>
            </p:cNvSpPr>
            <p:nvPr/>
          </p:nvSpPr>
          <p:spPr bwMode="auto">
            <a:xfrm>
              <a:off x="3316" y="316"/>
              <a:ext cx="365" cy="256"/>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485475" name="Text Box 99"/>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485476" name="Text Box 100"/>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485477" name="Text Box 101"/>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485478" name="Text Box 102"/>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485479" name="Text Box 103"/>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485480" name="AutoShape 104"/>
            <p:cNvCxnSpPr>
              <a:cxnSpLocks noChangeShapeType="1"/>
              <a:stCxn id="485471" idx="3"/>
              <a:endCxn id="485472"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485481" name="AutoShape 105"/>
            <p:cNvCxnSpPr>
              <a:cxnSpLocks noChangeShapeType="1"/>
              <a:stCxn id="485471" idx="3"/>
              <a:endCxn id="485473"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485482" name="AutoShape 106"/>
            <p:cNvCxnSpPr>
              <a:cxnSpLocks noChangeShapeType="1"/>
              <a:stCxn id="485471" idx="3"/>
              <a:endCxn id="485478"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485483" name="AutoShape 107"/>
            <p:cNvCxnSpPr>
              <a:cxnSpLocks noChangeShapeType="1"/>
              <a:stCxn id="485471" idx="0"/>
              <a:endCxn id="485474"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485484" name="AutoShape 108"/>
            <p:cNvCxnSpPr>
              <a:cxnSpLocks noChangeShapeType="1"/>
              <a:stCxn id="485472" idx="0"/>
              <a:endCxn id="485473"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485485" name="AutoShape 109"/>
            <p:cNvCxnSpPr>
              <a:cxnSpLocks noChangeShapeType="1"/>
              <a:stCxn id="485472" idx="2"/>
              <a:endCxn id="485478"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485486" name="AutoShape 110"/>
            <p:cNvCxnSpPr>
              <a:cxnSpLocks noChangeShapeType="1"/>
              <a:stCxn id="485473" idx="3"/>
              <a:endCxn id="485474"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485487" name="AutoShape 111"/>
            <p:cNvCxnSpPr>
              <a:cxnSpLocks noChangeShapeType="1"/>
              <a:stCxn id="485478" idx="3"/>
              <a:endCxn id="485479"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485488" name="AutoShape 112"/>
            <p:cNvCxnSpPr>
              <a:cxnSpLocks noChangeShapeType="1"/>
              <a:stCxn id="485478" idx="3"/>
              <a:endCxn id="485475"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485489" name="AutoShape 113"/>
            <p:cNvCxnSpPr>
              <a:cxnSpLocks noChangeShapeType="1"/>
              <a:stCxn id="485476" idx="3"/>
              <a:endCxn id="485477"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485490" name="AutoShape 114"/>
            <p:cNvCxnSpPr>
              <a:cxnSpLocks noChangeShapeType="1"/>
              <a:stCxn id="485475" idx="3"/>
              <a:endCxn id="485476"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485491" name="AutoShape 115"/>
            <p:cNvCxnSpPr>
              <a:cxnSpLocks noChangeShapeType="1"/>
              <a:stCxn id="485479" idx="3"/>
              <a:endCxn id="485475"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485492" name="AutoShape 116"/>
            <p:cNvCxnSpPr>
              <a:cxnSpLocks noChangeShapeType="1"/>
              <a:stCxn id="485474" idx="3"/>
              <a:endCxn id="485475"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485493" name="AutoShape 117"/>
            <p:cNvCxnSpPr>
              <a:cxnSpLocks noChangeShapeType="1"/>
              <a:stCxn id="485477" idx="2"/>
              <a:endCxn id="485478"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0DABEA6-9AAF-4BF3-89CD-158B7F22A5F5}" type="slidenum">
              <a:rPr lang="en-US"/>
              <a:pPr/>
              <a:t>42</a:t>
            </a:fld>
            <a:endParaRPr lang="en-US"/>
          </a:p>
        </p:txBody>
      </p:sp>
      <p:sp>
        <p:nvSpPr>
          <p:cNvPr id="487426" name="Rectangle 2"/>
          <p:cNvSpPr>
            <a:spLocks noGrp="1" noChangeArrowheads="1"/>
          </p:cNvSpPr>
          <p:nvPr>
            <p:ph type="title"/>
          </p:nvPr>
        </p:nvSpPr>
        <p:spPr>
          <a:noFill/>
          <a:ln/>
          <a:effectLst/>
        </p:spPr>
        <p:txBody>
          <a:bodyPr lIns="90488" tIns="44450" rIns="90488" bIns="44450"/>
          <a:lstStyle/>
          <a:p>
            <a:r>
              <a:rPr lang="en-US"/>
              <a:t>Matrix Operations</a:t>
            </a:r>
          </a:p>
        </p:txBody>
      </p:sp>
      <p:sp>
        <p:nvSpPr>
          <p:cNvPr id="487427"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90000"/>
              </a:lnSpc>
            </a:pPr>
            <a:r>
              <a:rPr lang="en-US" sz="2800"/>
              <a:t>Specify Current Matrix Stack</a:t>
            </a:r>
          </a:p>
          <a:p>
            <a:pPr lvl="1">
              <a:lnSpc>
                <a:spcPct val="90000"/>
              </a:lnSpc>
              <a:buFontTx/>
              <a:buNone/>
            </a:pPr>
            <a:r>
              <a:rPr lang="en-US" sz="2300" b="1">
                <a:solidFill>
                  <a:srgbClr val="FFCC00"/>
                </a:solidFill>
                <a:effectLst>
                  <a:outerShdw blurRad="38100" dist="38100" dir="2700000" algn="tl">
                    <a:srgbClr val="FFFFFF"/>
                  </a:outerShdw>
                </a:effectLst>
                <a:latin typeface="Courier New" pitchFamily="49" charset="0"/>
              </a:rPr>
              <a:t>glMatrixMode( </a:t>
            </a:r>
            <a:r>
              <a:rPr lang="en-US" sz="2300" b="1" i="1">
                <a:solidFill>
                  <a:srgbClr val="FFCC00"/>
                </a:solidFill>
                <a:effectLst>
                  <a:outerShdw blurRad="38100" dist="38100" dir="2700000" algn="tl">
                    <a:srgbClr val="FFFFFF"/>
                  </a:outerShdw>
                </a:effectLst>
                <a:latin typeface="Courier New" pitchFamily="49" charset="0"/>
              </a:rPr>
              <a:t>GL_MODELVIEW</a:t>
            </a:r>
            <a:r>
              <a:rPr lang="en-US" sz="2300" b="1">
                <a:solidFill>
                  <a:srgbClr val="FFCC00"/>
                </a:solidFill>
                <a:effectLst>
                  <a:outerShdw blurRad="38100" dist="38100" dir="2700000" algn="tl">
                    <a:srgbClr val="FFFFFF"/>
                  </a:outerShdw>
                </a:effectLst>
                <a:latin typeface="Courier New" pitchFamily="49" charset="0"/>
              </a:rPr>
              <a:t> or </a:t>
            </a:r>
            <a:r>
              <a:rPr lang="en-US" sz="2300" b="1" i="1">
                <a:solidFill>
                  <a:srgbClr val="FFCC00"/>
                </a:solidFill>
                <a:effectLst>
                  <a:outerShdw blurRad="38100" dist="38100" dir="2700000" algn="tl">
                    <a:srgbClr val="FFFFFF"/>
                  </a:outerShdw>
                </a:effectLst>
                <a:latin typeface="Courier New" pitchFamily="49" charset="0"/>
              </a:rPr>
              <a:t>GL_PROJECTION</a:t>
            </a:r>
            <a:r>
              <a:rPr lang="en-US" sz="2300" b="1">
                <a:solidFill>
                  <a:srgbClr val="FFCC00"/>
                </a:solidFill>
                <a:effectLst>
                  <a:outerShdw blurRad="38100" dist="38100" dir="2700000" algn="tl">
                    <a:srgbClr val="FFFFFF"/>
                  </a:outerShdw>
                </a:effectLst>
                <a:latin typeface="Courier New" pitchFamily="49" charset="0"/>
              </a:rPr>
              <a:t> )</a:t>
            </a:r>
            <a:endParaRPr lang="en-US" b="1">
              <a:solidFill>
                <a:srgbClr val="FFCC00"/>
              </a:solidFill>
              <a:effectLst>
                <a:outerShdw blurRad="38100" dist="38100" dir="2700000" algn="tl">
                  <a:srgbClr val="FFFFFF"/>
                </a:outerShdw>
              </a:effectLst>
              <a:latin typeface="Courier New" pitchFamily="49" charset="0"/>
            </a:endParaRPr>
          </a:p>
          <a:p>
            <a:pPr>
              <a:lnSpc>
                <a:spcPct val="90000"/>
              </a:lnSpc>
            </a:pPr>
            <a:r>
              <a:rPr lang="en-US" sz="2800"/>
              <a:t>Other Matrix or Stack Operations</a:t>
            </a:r>
          </a:p>
          <a:p>
            <a:pPr lvl="1">
              <a:lnSpc>
                <a:spcPct val="80000"/>
              </a:lnSpc>
              <a:buFontTx/>
              <a:buNone/>
            </a:pPr>
            <a:r>
              <a:rPr lang="en-US" b="1">
                <a:solidFill>
                  <a:srgbClr val="FFCC00"/>
                </a:solidFill>
                <a:effectLst>
                  <a:outerShdw blurRad="38100" dist="38100" dir="2700000" algn="tl">
                    <a:srgbClr val="FFFFFF"/>
                  </a:outerShdw>
                </a:effectLst>
                <a:latin typeface="Courier New" pitchFamily="49" charset="0"/>
              </a:rPr>
              <a:t>glLoadIdentity()     glPushMatrix()</a:t>
            </a:r>
          </a:p>
          <a:p>
            <a:pPr lvl="1" algn="ctr">
              <a:lnSpc>
                <a:spcPct val="80000"/>
              </a:lnSpc>
              <a:buFontTx/>
              <a:buNone/>
            </a:pPr>
            <a:r>
              <a:rPr lang="en-US" b="1">
                <a:solidFill>
                  <a:srgbClr val="FFCC00"/>
                </a:solidFill>
                <a:effectLst>
                  <a:outerShdw blurRad="38100" dist="38100" dir="2700000" algn="tl">
                    <a:srgbClr val="FFFFFF"/>
                  </a:outerShdw>
                </a:effectLst>
                <a:latin typeface="Courier New" pitchFamily="49" charset="0"/>
              </a:rPr>
              <a:t>glPopMatrix()</a:t>
            </a:r>
            <a:endParaRPr lang="en-US" sz="1800">
              <a:latin typeface="Courier New" pitchFamily="49" charset="0"/>
            </a:endParaRPr>
          </a:p>
          <a:p>
            <a:pPr>
              <a:lnSpc>
                <a:spcPct val="90000"/>
              </a:lnSpc>
            </a:pPr>
            <a:r>
              <a:rPr lang="en-US" sz="2800"/>
              <a:t>Viewport</a:t>
            </a:r>
          </a:p>
          <a:p>
            <a:pPr lvl="1">
              <a:lnSpc>
                <a:spcPct val="90000"/>
              </a:lnSpc>
            </a:pPr>
            <a:r>
              <a:rPr lang="en-US" sz="2400"/>
              <a:t>usually same as window size</a:t>
            </a:r>
          </a:p>
          <a:p>
            <a:pPr lvl="1">
              <a:lnSpc>
                <a:spcPct val="90000"/>
              </a:lnSpc>
            </a:pPr>
            <a:r>
              <a:rPr lang="en-US" sz="2400"/>
              <a:t>viewport aspect ratio should be same as projection transformation or resulting image may be distorted</a:t>
            </a:r>
          </a:p>
          <a:p>
            <a:pPr lvl="1">
              <a:lnSpc>
                <a:spcPct val="90000"/>
              </a:lnSpc>
              <a:buFontTx/>
              <a:buNone/>
            </a:pPr>
            <a:r>
              <a:rPr lang="en-US" b="1">
                <a:solidFill>
                  <a:srgbClr val="FFCC00"/>
                </a:solidFill>
                <a:effectLst>
                  <a:outerShdw blurRad="38100" dist="38100" dir="2700000" algn="tl">
                    <a:srgbClr val="FFFFFF"/>
                  </a:outerShdw>
                </a:effectLst>
                <a:latin typeface="Courier New" pitchFamily="49" charset="0"/>
              </a:rPr>
              <a:t>glViewport( </a:t>
            </a:r>
            <a:r>
              <a:rPr lang="en-US" b="1" i="1">
                <a:solidFill>
                  <a:srgbClr val="FFCC00"/>
                </a:solidFill>
                <a:effectLst>
                  <a:outerShdw blurRad="38100" dist="38100" dir="2700000" algn="tl">
                    <a:srgbClr val="FFFFFF"/>
                  </a:outerShdw>
                </a:effectLst>
                <a:latin typeface="Courier New" pitchFamily="49" charset="0"/>
              </a:rPr>
              <a:t>x, y, width, height</a:t>
            </a:r>
            <a:r>
              <a:rPr lang="en-US" b="1">
                <a:solidFill>
                  <a:srgbClr val="FFCC00"/>
                </a:solidFill>
                <a:effectLst>
                  <a:outerShdw blurRad="38100" dist="38100" dir="2700000" algn="tl">
                    <a:srgbClr val="FFFFFF"/>
                  </a:outerShdw>
                </a:effectLst>
                <a:latin typeface="Courier New" pitchFamily="49" charset="0"/>
              </a:rPr>
              <a:t> )</a:t>
            </a:r>
            <a:endParaRPr lang="en-US" b="1">
              <a:effectLst>
                <a:outerShdw blurRad="38100" dist="38100" dir="2700000" algn="tl">
                  <a:srgbClr val="863D00"/>
                </a:outerShdw>
              </a:effectLst>
              <a:latin typeface="Courier New" pitchFamily="49"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3A11220C-CE0D-42AC-B4DA-F9F58BB76C21}" type="slidenum">
              <a:rPr lang="en-US"/>
              <a:pPr/>
              <a:t>43</a:t>
            </a:fld>
            <a:endParaRPr lang="en-US"/>
          </a:p>
        </p:txBody>
      </p:sp>
      <p:sp>
        <p:nvSpPr>
          <p:cNvPr id="489474" name="Rectangle 2"/>
          <p:cNvSpPr>
            <a:spLocks noGrp="1" noChangeArrowheads="1"/>
          </p:cNvSpPr>
          <p:nvPr>
            <p:ph type="title"/>
          </p:nvPr>
        </p:nvSpPr>
        <p:spPr>
          <a:noFill/>
          <a:ln/>
          <a:effectLst/>
        </p:spPr>
        <p:txBody>
          <a:bodyPr lIns="90488" tIns="44450" rIns="90488" bIns="44450"/>
          <a:lstStyle/>
          <a:p>
            <a:r>
              <a:rPr lang="en-US"/>
              <a:t>Projection Transformation</a:t>
            </a:r>
          </a:p>
        </p:txBody>
      </p:sp>
      <p:sp>
        <p:nvSpPr>
          <p:cNvPr id="48947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Shape of viewing frustum</a:t>
            </a:r>
          </a:p>
          <a:p>
            <a:r>
              <a:rPr lang="en-US"/>
              <a:t>Perspective projection</a:t>
            </a:r>
          </a:p>
          <a:p>
            <a:pPr lvl="1">
              <a:buFontTx/>
              <a:buNone/>
            </a:pPr>
            <a:r>
              <a:rPr lang="en-US" sz="2400" b="1">
                <a:solidFill>
                  <a:srgbClr val="FFCC00"/>
                </a:solidFill>
                <a:effectLst>
                  <a:outerShdw blurRad="38100" dist="38100" dir="2700000" algn="tl">
                    <a:srgbClr val="FFFFFF"/>
                  </a:outerShdw>
                </a:effectLst>
                <a:latin typeface="Courier New" pitchFamily="49" charset="0"/>
              </a:rPr>
              <a:t>gluPerspective( </a:t>
            </a:r>
            <a:r>
              <a:rPr lang="en-US" sz="2400" b="1" i="1">
                <a:solidFill>
                  <a:srgbClr val="FFCC00"/>
                </a:solidFill>
                <a:effectLst>
                  <a:outerShdw blurRad="38100" dist="38100" dir="2700000" algn="tl">
                    <a:srgbClr val="FFFFFF"/>
                  </a:outerShdw>
                </a:effectLst>
                <a:latin typeface="Courier New" pitchFamily="49" charset="0"/>
              </a:rPr>
              <a:t>fovy, aspect, zNear, zFar</a:t>
            </a:r>
            <a:r>
              <a:rPr lang="en-US" sz="2400" b="1">
                <a:solidFill>
                  <a:srgbClr val="FFCC00"/>
                </a:solidFill>
                <a:effectLst>
                  <a:outerShdw blurRad="38100" dist="38100" dir="2700000" algn="tl">
                    <a:srgbClr val="FFFFFF"/>
                  </a:outerShdw>
                </a:effectLst>
                <a:latin typeface="Courier New" pitchFamily="49" charset="0"/>
              </a:rPr>
              <a:t> )</a:t>
            </a:r>
          </a:p>
          <a:p>
            <a:pPr lvl="1">
              <a:buFontTx/>
              <a:buNone/>
            </a:pPr>
            <a:r>
              <a:rPr lang="en-US" sz="2300" b="1">
                <a:solidFill>
                  <a:srgbClr val="FFCC00"/>
                </a:solidFill>
                <a:effectLst>
                  <a:outerShdw blurRad="38100" dist="38100" dir="2700000" algn="tl">
                    <a:srgbClr val="FFFFFF"/>
                  </a:outerShdw>
                </a:effectLst>
                <a:latin typeface="Courier New" pitchFamily="49" charset="0"/>
              </a:rPr>
              <a:t>glFrustum</a:t>
            </a:r>
            <a:r>
              <a:rPr lang="en-US" sz="2400" b="1">
                <a:solidFill>
                  <a:srgbClr val="FFCC00"/>
                </a:solidFill>
                <a:effectLst>
                  <a:outerShdw blurRad="38100" dist="38100" dir="2700000" algn="tl">
                    <a:srgbClr val="FFFFFF"/>
                  </a:outerShdw>
                </a:effectLst>
                <a:latin typeface="Courier New" pitchFamily="49" charset="0"/>
              </a:rPr>
              <a:t>(</a:t>
            </a:r>
            <a:r>
              <a:rPr lang="en-US" sz="1200" b="1">
                <a:solidFill>
                  <a:srgbClr val="FFCC00"/>
                </a:solidFill>
                <a:effectLst>
                  <a:outerShdw blurRad="38100" dist="38100" dir="2700000" algn="tl">
                    <a:srgbClr val="FFFFFF"/>
                  </a:outerShdw>
                </a:effectLst>
                <a:latin typeface="Courier New" pitchFamily="49" charset="0"/>
              </a:rPr>
              <a:t> </a:t>
            </a:r>
            <a:r>
              <a:rPr lang="en-US" sz="2100" b="1" i="1">
                <a:solidFill>
                  <a:srgbClr val="FFCC00"/>
                </a:solidFill>
                <a:effectLst>
                  <a:outerShdw blurRad="38100" dist="38100" dir="2700000" algn="tl">
                    <a:srgbClr val="FFFFFF"/>
                  </a:outerShdw>
                </a:effectLst>
                <a:latin typeface="Courier New" pitchFamily="49" charset="0"/>
              </a:rPr>
              <a:t>left,</a:t>
            </a:r>
            <a:r>
              <a:rPr lang="en-US" sz="1200" b="1" i="1">
                <a:solidFill>
                  <a:srgbClr val="FFCC00"/>
                </a:solidFill>
                <a:effectLst>
                  <a:outerShdw blurRad="38100" dist="38100" dir="2700000" algn="tl">
                    <a:srgbClr val="FFFFFF"/>
                  </a:outerShdw>
                </a:effectLst>
                <a:latin typeface="Courier New" pitchFamily="49" charset="0"/>
              </a:rPr>
              <a:t> </a:t>
            </a:r>
            <a:r>
              <a:rPr lang="en-US" sz="2100" b="1" i="1">
                <a:solidFill>
                  <a:srgbClr val="FFCC00"/>
                </a:solidFill>
                <a:effectLst>
                  <a:outerShdw blurRad="38100" dist="38100" dir="2700000" algn="tl">
                    <a:srgbClr val="FFFFFF"/>
                  </a:outerShdw>
                </a:effectLst>
                <a:latin typeface="Courier New" pitchFamily="49" charset="0"/>
              </a:rPr>
              <a:t>right,</a:t>
            </a:r>
            <a:r>
              <a:rPr lang="en-US" sz="1800" b="1" i="1">
                <a:solidFill>
                  <a:srgbClr val="FFCC00"/>
                </a:solidFill>
                <a:effectLst>
                  <a:outerShdw blurRad="38100" dist="38100" dir="2700000" algn="tl">
                    <a:srgbClr val="FFFFFF"/>
                  </a:outerShdw>
                </a:effectLst>
                <a:latin typeface="Courier New" pitchFamily="49" charset="0"/>
              </a:rPr>
              <a:t> </a:t>
            </a:r>
            <a:r>
              <a:rPr lang="en-US" sz="2100" b="1" i="1">
                <a:solidFill>
                  <a:srgbClr val="FFCC00"/>
                </a:solidFill>
                <a:effectLst>
                  <a:outerShdw blurRad="38100" dist="38100" dir="2700000" algn="tl">
                    <a:srgbClr val="FFFFFF"/>
                  </a:outerShdw>
                </a:effectLst>
                <a:latin typeface="Courier New" pitchFamily="49" charset="0"/>
              </a:rPr>
              <a:t>bottom,</a:t>
            </a:r>
            <a:r>
              <a:rPr lang="en-US" sz="1800" b="1" i="1">
                <a:solidFill>
                  <a:srgbClr val="FFCC00"/>
                </a:solidFill>
                <a:effectLst>
                  <a:outerShdw blurRad="38100" dist="38100" dir="2700000" algn="tl">
                    <a:srgbClr val="FFFFFF"/>
                  </a:outerShdw>
                </a:effectLst>
                <a:latin typeface="Courier New" pitchFamily="49" charset="0"/>
              </a:rPr>
              <a:t> </a:t>
            </a:r>
            <a:r>
              <a:rPr lang="en-US" sz="2100" b="1" i="1">
                <a:solidFill>
                  <a:srgbClr val="FFCC00"/>
                </a:solidFill>
                <a:effectLst>
                  <a:outerShdw blurRad="38100" dist="38100" dir="2700000" algn="tl">
                    <a:srgbClr val="FFFFFF"/>
                  </a:outerShdw>
                </a:effectLst>
                <a:latin typeface="Courier New" pitchFamily="49" charset="0"/>
              </a:rPr>
              <a:t>top,</a:t>
            </a:r>
            <a:r>
              <a:rPr lang="en-US" sz="1800" b="1" i="1">
                <a:solidFill>
                  <a:srgbClr val="FFCC00"/>
                </a:solidFill>
                <a:effectLst>
                  <a:outerShdw blurRad="38100" dist="38100" dir="2700000" algn="tl">
                    <a:srgbClr val="FFFFFF"/>
                  </a:outerShdw>
                </a:effectLst>
                <a:latin typeface="Courier New" pitchFamily="49" charset="0"/>
              </a:rPr>
              <a:t> </a:t>
            </a:r>
            <a:r>
              <a:rPr lang="en-US" sz="2100" b="1" i="1">
                <a:solidFill>
                  <a:srgbClr val="FFCC00"/>
                </a:solidFill>
                <a:effectLst>
                  <a:outerShdw blurRad="38100" dist="38100" dir="2700000" algn="tl">
                    <a:srgbClr val="FFFFFF"/>
                  </a:outerShdw>
                </a:effectLst>
                <a:latin typeface="Courier New" pitchFamily="49" charset="0"/>
              </a:rPr>
              <a:t>zNear,</a:t>
            </a:r>
            <a:r>
              <a:rPr lang="en-US" sz="1800" b="1" i="1">
                <a:solidFill>
                  <a:srgbClr val="FFCC00"/>
                </a:solidFill>
                <a:effectLst>
                  <a:outerShdw blurRad="38100" dist="38100" dir="2700000" algn="tl">
                    <a:srgbClr val="FFFFFF"/>
                  </a:outerShdw>
                </a:effectLst>
                <a:latin typeface="Courier New" pitchFamily="49" charset="0"/>
              </a:rPr>
              <a:t> </a:t>
            </a:r>
            <a:r>
              <a:rPr lang="en-US" sz="2100" b="1" i="1">
                <a:solidFill>
                  <a:srgbClr val="FFCC00"/>
                </a:solidFill>
                <a:effectLst>
                  <a:outerShdw blurRad="38100" dist="38100" dir="2700000" algn="tl">
                    <a:srgbClr val="FFFFFF"/>
                  </a:outerShdw>
                </a:effectLst>
                <a:latin typeface="Courier New" pitchFamily="49" charset="0"/>
              </a:rPr>
              <a:t>zFar</a:t>
            </a:r>
            <a:r>
              <a:rPr lang="en-US" sz="1600" b="1" i="1">
                <a:solidFill>
                  <a:srgbClr val="FFCC00"/>
                </a:solidFill>
                <a:effectLst>
                  <a:outerShdw blurRad="38100" dist="38100" dir="2700000" algn="tl">
                    <a:srgbClr val="FFFFFF"/>
                  </a:outerShdw>
                </a:effectLst>
                <a:latin typeface="Courier New" pitchFamily="49" charset="0"/>
              </a:rPr>
              <a:t> </a:t>
            </a:r>
            <a:r>
              <a:rPr lang="en-US" sz="2400" b="1">
                <a:solidFill>
                  <a:srgbClr val="FFCC00"/>
                </a:solidFill>
                <a:effectLst>
                  <a:outerShdw blurRad="38100" dist="38100" dir="2700000" algn="tl">
                    <a:srgbClr val="FFFFFF"/>
                  </a:outerShdw>
                </a:effectLst>
                <a:latin typeface="Courier New" pitchFamily="49" charset="0"/>
              </a:rPr>
              <a:t>)</a:t>
            </a:r>
            <a:endParaRPr lang="en-US" b="1">
              <a:effectLst>
                <a:outerShdw blurRad="38100" dist="38100" dir="2700000" algn="tl">
                  <a:srgbClr val="863D00"/>
                </a:outerShdw>
              </a:effectLst>
              <a:latin typeface="Courier New" pitchFamily="49" charset="0"/>
            </a:endParaRPr>
          </a:p>
          <a:p>
            <a:r>
              <a:rPr lang="en-US"/>
              <a:t>Orthographic parallel projection</a:t>
            </a:r>
          </a:p>
          <a:p>
            <a:pPr lvl="1">
              <a:lnSpc>
                <a:spcPct val="100000"/>
              </a:lnSpc>
              <a:buFontTx/>
              <a:buNone/>
            </a:pPr>
            <a:r>
              <a:rPr lang="en-US" sz="2300" b="1">
                <a:solidFill>
                  <a:srgbClr val="FFCC00"/>
                </a:solidFill>
                <a:effectLst>
                  <a:outerShdw blurRad="38100" dist="38100" dir="2700000" algn="tl">
                    <a:srgbClr val="FFFFFF"/>
                  </a:outerShdw>
                </a:effectLst>
                <a:latin typeface="Courier New" pitchFamily="49" charset="0"/>
              </a:rPr>
              <a:t>glOrtho(</a:t>
            </a:r>
            <a:r>
              <a:rPr lang="en-US" sz="1200" b="1">
                <a:solidFill>
                  <a:srgbClr val="FFCC00"/>
                </a:solidFill>
                <a:effectLst>
                  <a:outerShdw blurRad="38100" dist="38100" dir="2700000" algn="tl">
                    <a:srgbClr val="FFFFFF"/>
                  </a:outerShdw>
                </a:effectLst>
                <a:latin typeface="Courier New" pitchFamily="49" charset="0"/>
              </a:rPr>
              <a:t> </a:t>
            </a:r>
            <a:r>
              <a:rPr lang="en-US" sz="2300" b="1" i="1">
                <a:solidFill>
                  <a:srgbClr val="FFCC00"/>
                </a:solidFill>
                <a:effectLst>
                  <a:outerShdw blurRad="38100" dist="38100" dir="2700000" algn="tl">
                    <a:srgbClr val="FFFFFF"/>
                  </a:outerShdw>
                </a:effectLst>
                <a:latin typeface="Courier New" pitchFamily="49" charset="0"/>
              </a:rPr>
              <a:t>left,</a:t>
            </a:r>
            <a:r>
              <a:rPr lang="en-US" sz="1200" b="1" i="1">
                <a:solidFill>
                  <a:srgbClr val="FFCC00"/>
                </a:solidFill>
                <a:effectLst>
                  <a:outerShdw blurRad="38100" dist="38100" dir="2700000" algn="tl">
                    <a:srgbClr val="FFFFFF"/>
                  </a:outerShdw>
                </a:effectLst>
                <a:latin typeface="Courier New" pitchFamily="49" charset="0"/>
              </a:rPr>
              <a:t> </a:t>
            </a:r>
            <a:r>
              <a:rPr lang="en-US" sz="2300" b="1" i="1">
                <a:solidFill>
                  <a:srgbClr val="FFCC00"/>
                </a:solidFill>
                <a:effectLst>
                  <a:outerShdw blurRad="38100" dist="38100" dir="2700000" algn="tl">
                    <a:srgbClr val="FFFFFF"/>
                  </a:outerShdw>
                </a:effectLst>
                <a:latin typeface="Courier New" pitchFamily="49" charset="0"/>
              </a:rPr>
              <a:t>right,</a:t>
            </a:r>
            <a:r>
              <a:rPr lang="en-US" sz="1200" b="1" i="1">
                <a:solidFill>
                  <a:srgbClr val="FFCC00"/>
                </a:solidFill>
                <a:effectLst>
                  <a:outerShdw blurRad="38100" dist="38100" dir="2700000" algn="tl">
                    <a:srgbClr val="FFFFFF"/>
                  </a:outerShdw>
                </a:effectLst>
                <a:latin typeface="Courier New" pitchFamily="49" charset="0"/>
              </a:rPr>
              <a:t> </a:t>
            </a:r>
            <a:r>
              <a:rPr lang="en-US" sz="2300" b="1" i="1">
                <a:solidFill>
                  <a:srgbClr val="FFCC00"/>
                </a:solidFill>
                <a:effectLst>
                  <a:outerShdw blurRad="38100" dist="38100" dir="2700000" algn="tl">
                    <a:srgbClr val="FFFFFF"/>
                  </a:outerShdw>
                </a:effectLst>
                <a:latin typeface="Courier New" pitchFamily="49" charset="0"/>
              </a:rPr>
              <a:t>bottom,</a:t>
            </a:r>
            <a:r>
              <a:rPr lang="en-US" sz="1200" b="1" i="1">
                <a:solidFill>
                  <a:srgbClr val="FFCC00"/>
                </a:solidFill>
                <a:effectLst>
                  <a:outerShdw blurRad="38100" dist="38100" dir="2700000" algn="tl">
                    <a:srgbClr val="FFFFFF"/>
                  </a:outerShdw>
                </a:effectLst>
                <a:latin typeface="Courier New" pitchFamily="49" charset="0"/>
              </a:rPr>
              <a:t> </a:t>
            </a:r>
            <a:r>
              <a:rPr lang="en-US" sz="2300" b="1" i="1">
                <a:solidFill>
                  <a:srgbClr val="FFCC00"/>
                </a:solidFill>
                <a:effectLst>
                  <a:outerShdw blurRad="38100" dist="38100" dir="2700000" algn="tl">
                    <a:srgbClr val="FFFFFF"/>
                  </a:outerShdw>
                </a:effectLst>
                <a:latin typeface="Courier New" pitchFamily="49" charset="0"/>
              </a:rPr>
              <a:t>top,</a:t>
            </a:r>
            <a:r>
              <a:rPr lang="en-US" sz="1200" b="1" i="1">
                <a:solidFill>
                  <a:srgbClr val="FFCC00"/>
                </a:solidFill>
                <a:effectLst>
                  <a:outerShdw blurRad="38100" dist="38100" dir="2700000" algn="tl">
                    <a:srgbClr val="FFFFFF"/>
                  </a:outerShdw>
                </a:effectLst>
                <a:latin typeface="Courier New" pitchFamily="49" charset="0"/>
              </a:rPr>
              <a:t> </a:t>
            </a:r>
            <a:r>
              <a:rPr lang="en-US" sz="2300" b="1" i="1">
                <a:solidFill>
                  <a:srgbClr val="FFCC00"/>
                </a:solidFill>
                <a:effectLst>
                  <a:outerShdw blurRad="38100" dist="38100" dir="2700000" algn="tl">
                    <a:srgbClr val="FFFFFF"/>
                  </a:outerShdw>
                </a:effectLst>
                <a:latin typeface="Courier New" pitchFamily="49" charset="0"/>
              </a:rPr>
              <a:t>zNear,</a:t>
            </a:r>
            <a:r>
              <a:rPr lang="en-US" sz="1200" b="1" i="1">
                <a:solidFill>
                  <a:srgbClr val="FFCC00"/>
                </a:solidFill>
                <a:effectLst>
                  <a:outerShdw blurRad="38100" dist="38100" dir="2700000" algn="tl">
                    <a:srgbClr val="FFFFFF"/>
                  </a:outerShdw>
                </a:effectLst>
                <a:latin typeface="Courier New" pitchFamily="49" charset="0"/>
              </a:rPr>
              <a:t> </a:t>
            </a:r>
            <a:r>
              <a:rPr lang="en-US" sz="2300" b="1" i="1">
                <a:solidFill>
                  <a:srgbClr val="FFCC00"/>
                </a:solidFill>
                <a:effectLst>
                  <a:outerShdw blurRad="38100" dist="38100" dir="2700000" algn="tl">
                    <a:srgbClr val="FFFFFF"/>
                  </a:outerShdw>
                </a:effectLst>
                <a:latin typeface="Courier New" pitchFamily="49" charset="0"/>
              </a:rPr>
              <a:t>zFar</a:t>
            </a:r>
            <a:r>
              <a:rPr lang="en-US" sz="1200" b="1">
                <a:solidFill>
                  <a:srgbClr val="FFCC00"/>
                </a:solidFill>
                <a:effectLst>
                  <a:outerShdw blurRad="38100" dist="38100" dir="2700000" algn="tl">
                    <a:srgbClr val="FFFFFF"/>
                  </a:outerShdw>
                </a:effectLst>
                <a:latin typeface="Courier New" pitchFamily="49" charset="0"/>
              </a:rPr>
              <a:t> </a:t>
            </a:r>
            <a:r>
              <a:rPr lang="en-US" sz="2300" b="1">
                <a:solidFill>
                  <a:srgbClr val="FFCC00"/>
                </a:solidFill>
                <a:effectLst>
                  <a:outerShdw blurRad="38100" dist="38100" dir="2700000" algn="tl">
                    <a:srgbClr val="FFFFFF"/>
                  </a:outerShdw>
                </a:effectLst>
                <a:latin typeface="Courier New" pitchFamily="49" charset="0"/>
              </a:rPr>
              <a:t>)</a:t>
            </a:r>
            <a:endParaRPr lang="en-US" b="1">
              <a:solidFill>
                <a:srgbClr val="FFCC00"/>
              </a:solidFill>
              <a:effectLst>
                <a:outerShdw blurRad="38100" dist="38100" dir="2700000" algn="tl">
                  <a:srgbClr val="FFFFFF"/>
                </a:outerShdw>
              </a:effectLst>
              <a:latin typeface="Courier New" pitchFamily="49" charset="0"/>
            </a:endParaRPr>
          </a:p>
          <a:p>
            <a:pPr lvl="1">
              <a:lnSpc>
                <a:spcPct val="100000"/>
              </a:lnSpc>
              <a:buFontTx/>
              <a:buNone/>
            </a:pPr>
            <a:r>
              <a:rPr lang="en-US" b="1">
                <a:solidFill>
                  <a:srgbClr val="FFCC00"/>
                </a:solidFill>
                <a:effectLst>
                  <a:outerShdw blurRad="38100" dist="38100" dir="2700000" algn="tl">
                    <a:srgbClr val="FFFFFF"/>
                  </a:outerShdw>
                </a:effectLst>
                <a:latin typeface="Courier New" pitchFamily="49" charset="0"/>
              </a:rPr>
              <a:t>gluOrtho2D( </a:t>
            </a:r>
            <a:r>
              <a:rPr lang="en-US" b="1" i="1">
                <a:solidFill>
                  <a:srgbClr val="FFCC00"/>
                </a:solidFill>
                <a:effectLst>
                  <a:outerShdw blurRad="38100" dist="38100" dir="2700000" algn="tl">
                    <a:srgbClr val="FFFFFF"/>
                  </a:outerShdw>
                </a:effectLst>
                <a:latin typeface="Courier New" pitchFamily="49" charset="0"/>
              </a:rPr>
              <a:t>left, right, bottom, top</a:t>
            </a:r>
            <a:r>
              <a:rPr lang="en-US" b="1">
                <a:solidFill>
                  <a:srgbClr val="FFCC00"/>
                </a:solidFill>
                <a:effectLst>
                  <a:outerShdw blurRad="38100" dist="38100" dir="2700000" algn="tl">
                    <a:srgbClr val="FFFFFF"/>
                  </a:outerShdw>
                </a:effectLst>
                <a:latin typeface="Courier New" pitchFamily="49" charset="0"/>
              </a:rPr>
              <a:t> )</a:t>
            </a:r>
            <a:r>
              <a:rPr lang="en-US" b="1">
                <a:effectLst>
                  <a:outerShdw blurRad="38100" dist="38100" dir="2700000" algn="tl">
                    <a:srgbClr val="863D00"/>
                  </a:outerShdw>
                </a:effectLst>
                <a:latin typeface="Courier New" pitchFamily="49" charset="0"/>
              </a:rPr>
              <a:t> </a:t>
            </a:r>
          </a:p>
          <a:p>
            <a:pPr lvl="2"/>
            <a:r>
              <a:rPr lang="en-US"/>
              <a:t>calls </a:t>
            </a:r>
            <a:r>
              <a:rPr lang="en-US" sz="2200" b="1">
                <a:latin typeface="Courier New" pitchFamily="49" charset="0"/>
              </a:rPr>
              <a:t>glOrtho</a:t>
            </a:r>
            <a:r>
              <a:rPr lang="en-US"/>
              <a:t> with z values near zero</a:t>
            </a:r>
          </a:p>
        </p:txBody>
      </p:sp>
      <p:grpSp>
        <p:nvGrpSpPr>
          <p:cNvPr id="489476" name="Group 4"/>
          <p:cNvGrpSpPr>
            <a:grpSpLocks/>
          </p:cNvGrpSpPr>
          <p:nvPr/>
        </p:nvGrpSpPr>
        <p:grpSpPr bwMode="auto">
          <a:xfrm>
            <a:off x="6094413" y="2133600"/>
            <a:ext cx="222250" cy="152400"/>
            <a:chOff x="3839" y="1344"/>
            <a:chExt cx="140" cy="96"/>
          </a:xfrm>
        </p:grpSpPr>
        <p:sp>
          <p:nvSpPr>
            <p:cNvPr id="489477" name="Line 5"/>
            <p:cNvSpPr>
              <a:spLocks noChangeShapeType="1"/>
            </p:cNvSpPr>
            <p:nvPr/>
          </p:nvSpPr>
          <p:spPr bwMode="auto">
            <a:xfrm flipH="1">
              <a:off x="3839" y="1344"/>
              <a:ext cx="96" cy="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9478" name="Line 6"/>
            <p:cNvSpPr>
              <a:spLocks noChangeShapeType="1"/>
            </p:cNvSpPr>
            <p:nvPr/>
          </p:nvSpPr>
          <p:spPr bwMode="auto">
            <a:xfrm flipH="1" flipV="1">
              <a:off x="3839" y="1392"/>
              <a:ext cx="96" cy="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9479" name="Oval 7"/>
            <p:cNvSpPr>
              <a:spLocks noChangeArrowheads="1"/>
            </p:cNvSpPr>
            <p:nvPr/>
          </p:nvSpPr>
          <p:spPr bwMode="auto">
            <a:xfrm>
              <a:off x="3939" y="1348"/>
              <a:ext cx="40" cy="8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489480" name="Oval 8"/>
            <p:cNvSpPr>
              <a:spLocks noChangeArrowheads="1"/>
            </p:cNvSpPr>
            <p:nvPr/>
          </p:nvSpPr>
          <p:spPr bwMode="auto">
            <a:xfrm>
              <a:off x="3939" y="1372"/>
              <a:ext cx="40" cy="40"/>
            </a:xfrm>
            <a:prstGeom prst="ellipse">
              <a:avLst/>
            </a:prstGeom>
            <a:solidFill>
              <a:schemeClr val="bg2"/>
            </a:solidFill>
            <a:ln w="12700">
              <a:solidFill>
                <a:schemeClr val="tx1"/>
              </a:solidFill>
              <a:round/>
              <a:headEnd/>
              <a:tailEnd/>
            </a:ln>
            <a:effectLst/>
          </p:spPr>
          <p:txBody>
            <a:bodyPr wrap="none" anchor="ctr"/>
            <a:lstStyle/>
            <a:p>
              <a:endParaRPr lang="en-US"/>
            </a:p>
          </p:txBody>
        </p:sp>
      </p:grpSp>
      <p:grpSp>
        <p:nvGrpSpPr>
          <p:cNvPr id="489481" name="Group 9"/>
          <p:cNvGrpSpPr>
            <a:grpSpLocks/>
          </p:cNvGrpSpPr>
          <p:nvPr/>
        </p:nvGrpSpPr>
        <p:grpSpPr bwMode="auto">
          <a:xfrm>
            <a:off x="6629400" y="1524000"/>
            <a:ext cx="1981200" cy="1238250"/>
            <a:chOff x="4176" y="960"/>
            <a:chExt cx="1248" cy="780"/>
          </a:xfrm>
        </p:grpSpPr>
        <p:sp>
          <p:nvSpPr>
            <p:cNvPr id="489482" name="Freeform 10"/>
            <p:cNvSpPr>
              <a:spLocks/>
            </p:cNvSpPr>
            <p:nvPr/>
          </p:nvSpPr>
          <p:spPr bwMode="auto">
            <a:xfrm>
              <a:off x="4955" y="960"/>
              <a:ext cx="469" cy="780"/>
            </a:xfrm>
            <a:custGeom>
              <a:avLst/>
              <a:gdLst/>
              <a:ahLst/>
              <a:cxnLst>
                <a:cxn ang="0">
                  <a:pos x="0" y="0"/>
                </a:cxn>
                <a:cxn ang="0">
                  <a:pos x="468" y="280"/>
                </a:cxn>
                <a:cxn ang="0">
                  <a:pos x="468" y="779"/>
                </a:cxn>
                <a:cxn ang="0">
                  <a:pos x="0" y="498"/>
                </a:cxn>
                <a:cxn ang="0">
                  <a:pos x="0" y="0"/>
                </a:cxn>
              </a:cxnLst>
              <a:rect l="0" t="0" r="r" b="b"/>
              <a:pathLst>
                <a:path w="469" h="780">
                  <a:moveTo>
                    <a:pt x="0" y="0"/>
                  </a:moveTo>
                  <a:lnTo>
                    <a:pt x="468" y="280"/>
                  </a:lnTo>
                  <a:lnTo>
                    <a:pt x="468" y="779"/>
                  </a:lnTo>
                  <a:lnTo>
                    <a:pt x="0" y="498"/>
                  </a:lnTo>
                  <a:lnTo>
                    <a:pt x="0" y="0"/>
                  </a:lnTo>
                </a:path>
              </a:pathLst>
            </a:custGeom>
            <a:noFill/>
            <a:ln w="12700" cap="rnd" cmpd="sng">
              <a:solidFill>
                <a:schemeClr val="tx1"/>
              </a:solidFill>
              <a:prstDash val="solid"/>
              <a:round/>
              <a:headEnd/>
              <a:tailEnd/>
            </a:ln>
            <a:effectLst/>
          </p:spPr>
          <p:txBody>
            <a:bodyPr/>
            <a:lstStyle/>
            <a:p>
              <a:endParaRPr lang="en-US"/>
            </a:p>
          </p:txBody>
        </p:sp>
        <p:sp>
          <p:nvSpPr>
            <p:cNvPr id="489483" name="Line 11"/>
            <p:cNvSpPr>
              <a:spLocks noChangeShapeType="1"/>
            </p:cNvSpPr>
            <p:nvPr/>
          </p:nvSpPr>
          <p:spPr bwMode="auto">
            <a:xfrm flipV="1">
              <a:off x="4176" y="960"/>
              <a:ext cx="779" cy="28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9484" name="Line 12"/>
            <p:cNvSpPr>
              <a:spLocks noChangeShapeType="1"/>
            </p:cNvSpPr>
            <p:nvPr/>
          </p:nvSpPr>
          <p:spPr bwMode="auto">
            <a:xfrm flipH="1">
              <a:off x="4176" y="1459"/>
              <a:ext cx="779"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9485" name="Line 13"/>
            <p:cNvSpPr>
              <a:spLocks noChangeShapeType="1"/>
            </p:cNvSpPr>
            <p:nvPr/>
          </p:nvSpPr>
          <p:spPr bwMode="auto">
            <a:xfrm>
              <a:off x="4394" y="1583"/>
              <a:ext cx="1029" cy="15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89486" name="Freeform 14"/>
            <p:cNvSpPr>
              <a:spLocks/>
            </p:cNvSpPr>
            <p:nvPr/>
          </p:nvSpPr>
          <p:spPr bwMode="auto">
            <a:xfrm>
              <a:off x="4176" y="1240"/>
              <a:ext cx="219" cy="344"/>
            </a:xfrm>
            <a:custGeom>
              <a:avLst/>
              <a:gdLst/>
              <a:ahLst/>
              <a:cxnLst>
                <a:cxn ang="0">
                  <a:pos x="0" y="0"/>
                </a:cxn>
                <a:cxn ang="0">
                  <a:pos x="0" y="218"/>
                </a:cxn>
                <a:cxn ang="0">
                  <a:pos x="218" y="343"/>
                </a:cxn>
                <a:cxn ang="0">
                  <a:pos x="218" y="124"/>
                </a:cxn>
                <a:cxn ang="0">
                  <a:pos x="0" y="0"/>
                </a:cxn>
              </a:cxnLst>
              <a:rect l="0" t="0" r="r" b="b"/>
              <a:pathLst>
                <a:path w="219" h="344">
                  <a:moveTo>
                    <a:pt x="0" y="0"/>
                  </a:moveTo>
                  <a:lnTo>
                    <a:pt x="0" y="218"/>
                  </a:lnTo>
                  <a:lnTo>
                    <a:pt x="218" y="343"/>
                  </a:lnTo>
                  <a:lnTo>
                    <a:pt x="218" y="124"/>
                  </a:lnTo>
                  <a:lnTo>
                    <a:pt x="0" y="0"/>
                  </a:lnTo>
                </a:path>
              </a:pathLst>
            </a:custGeom>
            <a:noFill/>
            <a:ln w="12700" cap="rnd" cmpd="sng">
              <a:solidFill>
                <a:schemeClr val="tx1"/>
              </a:solidFill>
              <a:prstDash val="solid"/>
              <a:round/>
              <a:headEnd/>
              <a:tailEnd/>
            </a:ln>
            <a:effectLst/>
          </p:spPr>
          <p:txBody>
            <a:bodyPr/>
            <a:lstStyle/>
            <a:p>
              <a:endParaRPr lang="en-US"/>
            </a:p>
          </p:txBody>
        </p:sp>
        <p:sp>
          <p:nvSpPr>
            <p:cNvPr id="489487" name="Line 15"/>
            <p:cNvSpPr>
              <a:spLocks noChangeShapeType="1"/>
            </p:cNvSpPr>
            <p:nvPr/>
          </p:nvSpPr>
          <p:spPr bwMode="auto">
            <a:xfrm flipV="1">
              <a:off x="4394" y="1240"/>
              <a:ext cx="1029" cy="125"/>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E1FB296D-E042-4927-B701-56533418FD87}" type="slidenum">
              <a:rPr lang="en-US"/>
              <a:pPr/>
              <a:t>44</a:t>
            </a:fld>
            <a:endParaRPr lang="en-US"/>
          </a:p>
        </p:txBody>
      </p:sp>
      <p:sp useBgFill="1">
        <p:nvSpPr>
          <p:cNvPr id="491522" name="Rectangle 2"/>
          <p:cNvSpPr>
            <a:spLocks noChangeArrowheads="1"/>
          </p:cNvSpPr>
          <p:nvPr/>
        </p:nvSpPr>
        <p:spPr bwMode="auto">
          <a:xfrm>
            <a:off x="2049463" y="5659438"/>
            <a:ext cx="2154237" cy="1068387"/>
          </a:xfrm>
          <a:prstGeom prst="rect">
            <a:avLst/>
          </a:prstGeom>
          <a:ln w="12700">
            <a:solidFill>
              <a:schemeClr val="tx1"/>
            </a:solidFill>
            <a:miter lim="800000"/>
            <a:headEnd/>
            <a:tailEnd/>
          </a:ln>
          <a:effectLst/>
        </p:spPr>
        <p:txBody>
          <a:bodyPr wrap="none" anchor="ctr"/>
          <a:lstStyle/>
          <a:p>
            <a:pPr algn="ctr"/>
            <a:endParaRPr lang="en-US" sz="2400">
              <a:latin typeface="Times New Roman" charset="0"/>
            </a:endParaRPr>
          </a:p>
        </p:txBody>
      </p:sp>
      <p:sp>
        <p:nvSpPr>
          <p:cNvPr id="491523" name="Rectangle 3"/>
          <p:cNvSpPr>
            <a:spLocks noGrp="1" noChangeArrowheads="1"/>
          </p:cNvSpPr>
          <p:nvPr>
            <p:ph type="title"/>
          </p:nvPr>
        </p:nvSpPr>
        <p:spPr>
          <a:noFill/>
          <a:ln/>
          <a:effectLst/>
        </p:spPr>
        <p:txBody>
          <a:bodyPr lIns="90488" tIns="44450" rIns="90488" bIns="44450" anchor="b"/>
          <a:lstStyle/>
          <a:p>
            <a:r>
              <a:rPr lang="en-US"/>
              <a:t>Applying Projection Transformations</a:t>
            </a:r>
          </a:p>
        </p:txBody>
      </p:sp>
      <p:sp>
        <p:nvSpPr>
          <p:cNvPr id="491524" name="Rectangle 4"/>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Typical use (orthographic projection)</a:t>
            </a:r>
          </a:p>
          <a:p>
            <a:pPr lvl="1">
              <a:lnSpc>
                <a:spcPct val="100000"/>
              </a:lnSpc>
              <a:buFontTx/>
              <a:buNone/>
            </a:pPr>
            <a:r>
              <a:rPr lang="en-US" sz="2000" b="1">
                <a:latin typeface="Courier New" pitchFamily="49" charset="0"/>
              </a:rPr>
              <a:t>glMatrixMode( GL_PROJECTION );</a:t>
            </a:r>
          </a:p>
          <a:p>
            <a:pPr lvl="1">
              <a:lnSpc>
                <a:spcPct val="100000"/>
              </a:lnSpc>
              <a:buFontTx/>
              <a:buNone/>
            </a:pPr>
            <a:r>
              <a:rPr lang="en-US" sz="2000" b="1">
                <a:latin typeface="Courier New" pitchFamily="49" charset="0"/>
              </a:rPr>
              <a:t>glLoadIdentity();</a:t>
            </a:r>
          </a:p>
          <a:p>
            <a:pPr lvl="1">
              <a:lnSpc>
                <a:spcPct val="100000"/>
              </a:lnSpc>
              <a:buFontTx/>
              <a:buNone/>
            </a:pPr>
            <a:r>
              <a:rPr lang="en-US" sz="2000" b="1">
                <a:latin typeface="Courier New" pitchFamily="49" charset="0"/>
              </a:rPr>
              <a:t>glOrtho( left, right, bottom, top, zNear, zFar );</a:t>
            </a:r>
          </a:p>
        </p:txBody>
      </p:sp>
      <p:sp>
        <p:nvSpPr>
          <p:cNvPr id="491525" name="AutoShape 5"/>
          <p:cNvSpPr>
            <a:spLocks noChangeArrowheads="1"/>
          </p:cNvSpPr>
          <p:nvPr/>
        </p:nvSpPr>
        <p:spPr bwMode="auto">
          <a:xfrm>
            <a:off x="3792538" y="4203700"/>
            <a:ext cx="1235075" cy="1227138"/>
          </a:xfrm>
          <a:prstGeom prst="cube">
            <a:avLst>
              <a:gd name="adj" fmla="val 25000"/>
            </a:avLst>
          </a:prstGeom>
          <a:noFill/>
          <a:ln w="12700">
            <a:solidFill>
              <a:schemeClr val="tx1"/>
            </a:solidFill>
            <a:miter lim="800000"/>
            <a:headEnd/>
            <a:tailEnd/>
          </a:ln>
          <a:effectLst/>
        </p:spPr>
        <p:txBody>
          <a:bodyPr wrap="none" anchor="ctr"/>
          <a:lstStyle/>
          <a:p>
            <a:endParaRPr lang="en-US"/>
          </a:p>
        </p:txBody>
      </p:sp>
      <p:sp>
        <p:nvSpPr>
          <p:cNvPr id="491526" name="Line 6"/>
          <p:cNvSpPr>
            <a:spLocks noChangeShapeType="1"/>
          </p:cNvSpPr>
          <p:nvPr/>
        </p:nvSpPr>
        <p:spPr bwMode="auto">
          <a:xfrm flipH="1">
            <a:off x="3084513" y="5132388"/>
            <a:ext cx="1427162" cy="1417637"/>
          </a:xfrm>
          <a:prstGeom prst="line">
            <a:avLst/>
          </a:prstGeom>
          <a:noFill/>
          <a:ln w="12700">
            <a:solidFill>
              <a:schemeClr val="tx2"/>
            </a:solidFill>
            <a:round/>
            <a:headEnd/>
            <a:tailEnd type="triangle" w="med" len="med"/>
          </a:ln>
          <a:effectLst/>
        </p:spPr>
        <p:txBody>
          <a:bodyPr wrap="none" anchor="ctr"/>
          <a:lstStyle/>
          <a:p>
            <a:endParaRPr lang="en-US"/>
          </a:p>
        </p:txBody>
      </p:sp>
      <p:sp>
        <p:nvSpPr>
          <p:cNvPr id="491527" name="Line 7"/>
          <p:cNvSpPr>
            <a:spLocks noChangeShapeType="1"/>
          </p:cNvSpPr>
          <p:nvPr/>
        </p:nvSpPr>
        <p:spPr bwMode="auto">
          <a:xfrm flipH="1">
            <a:off x="2859088" y="4724400"/>
            <a:ext cx="1252537" cy="1225550"/>
          </a:xfrm>
          <a:prstGeom prst="line">
            <a:avLst/>
          </a:prstGeom>
          <a:noFill/>
          <a:ln w="12700">
            <a:solidFill>
              <a:schemeClr val="tx2"/>
            </a:solidFill>
            <a:round/>
            <a:headEnd/>
            <a:tailEnd type="triangle" w="med" len="med"/>
          </a:ln>
          <a:effectLst/>
        </p:spPr>
        <p:txBody>
          <a:bodyPr wrap="none" anchor="ctr"/>
          <a:lstStyle/>
          <a:p>
            <a:endParaRPr lang="en-US"/>
          </a:p>
        </p:txBody>
      </p:sp>
      <p:sp>
        <p:nvSpPr>
          <p:cNvPr id="491528" name="Line 8"/>
          <p:cNvSpPr>
            <a:spLocks noChangeShapeType="1"/>
          </p:cNvSpPr>
          <p:nvPr/>
        </p:nvSpPr>
        <p:spPr bwMode="auto">
          <a:xfrm>
            <a:off x="4090988" y="4721225"/>
            <a:ext cx="411162" cy="428625"/>
          </a:xfrm>
          <a:prstGeom prst="line">
            <a:avLst/>
          </a:prstGeom>
          <a:noFill/>
          <a:ln w="12700">
            <a:solidFill>
              <a:schemeClr val="accent2"/>
            </a:solidFill>
            <a:round/>
            <a:headEnd/>
            <a:tailEnd/>
          </a:ln>
          <a:effectLst/>
        </p:spPr>
        <p:txBody>
          <a:bodyPr wrap="none" anchor="ctr"/>
          <a:lstStyle/>
          <a:p>
            <a:endParaRPr lang="en-US"/>
          </a:p>
        </p:txBody>
      </p:sp>
      <p:sp>
        <p:nvSpPr>
          <p:cNvPr id="491529" name="Line 9"/>
          <p:cNvSpPr>
            <a:spLocks noChangeShapeType="1"/>
          </p:cNvSpPr>
          <p:nvPr/>
        </p:nvSpPr>
        <p:spPr bwMode="auto">
          <a:xfrm>
            <a:off x="2873375" y="5956300"/>
            <a:ext cx="227013" cy="596900"/>
          </a:xfrm>
          <a:prstGeom prst="line">
            <a:avLst/>
          </a:prstGeom>
          <a:noFill/>
          <a:ln w="12700">
            <a:solidFill>
              <a:schemeClr val="accent1"/>
            </a:solidFill>
            <a:round/>
            <a:headEnd/>
            <a:tailEnd/>
          </a:ln>
          <a:effectLst/>
        </p:spPr>
        <p:txBody>
          <a:bodyPr wrap="none" anchor="ctr"/>
          <a:lstStyle/>
          <a:p>
            <a:endParaRPr lang="en-US"/>
          </a:p>
        </p:txBody>
      </p:sp>
      <p:sp>
        <p:nvSpPr>
          <p:cNvPr id="491530" name="Line 10"/>
          <p:cNvSpPr>
            <a:spLocks noChangeShapeType="1"/>
          </p:cNvSpPr>
          <p:nvPr/>
        </p:nvSpPr>
        <p:spPr bwMode="auto">
          <a:xfrm>
            <a:off x="3100388" y="4240213"/>
            <a:ext cx="500062" cy="279400"/>
          </a:xfrm>
          <a:prstGeom prst="line">
            <a:avLst/>
          </a:prstGeom>
          <a:noFill/>
          <a:ln w="12700">
            <a:solidFill>
              <a:schemeClr val="folHlink"/>
            </a:solidFill>
            <a:round/>
            <a:headEnd/>
            <a:tailEnd/>
          </a:ln>
          <a:effectLst/>
        </p:spPr>
        <p:txBody>
          <a:bodyPr wrap="none" anchor="ct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427302BB-C962-4DC3-A202-3A32AEDA764B}" type="slidenum">
              <a:rPr lang="en-US"/>
              <a:pPr/>
              <a:t>45</a:t>
            </a:fld>
            <a:endParaRPr lang="en-US"/>
          </a:p>
        </p:txBody>
      </p:sp>
      <p:sp>
        <p:nvSpPr>
          <p:cNvPr id="493570" name="Rectangle 2"/>
          <p:cNvSpPr>
            <a:spLocks noGrp="1" noChangeArrowheads="1"/>
          </p:cNvSpPr>
          <p:nvPr>
            <p:ph type="title"/>
          </p:nvPr>
        </p:nvSpPr>
        <p:spPr>
          <a:noFill/>
          <a:ln/>
          <a:effectLst/>
        </p:spPr>
        <p:txBody>
          <a:bodyPr lIns="90488" tIns="44450" rIns="90488" bIns="44450"/>
          <a:lstStyle/>
          <a:p>
            <a:r>
              <a:rPr lang="en-US"/>
              <a:t>Viewing Transformations</a:t>
            </a:r>
          </a:p>
        </p:txBody>
      </p:sp>
      <p:sp>
        <p:nvSpPr>
          <p:cNvPr id="493571" name="Rectangle 3"/>
          <p:cNvSpPr>
            <a:spLocks noGrp="1" noChangeArrowheads="1"/>
          </p:cNvSpPr>
          <p:nvPr>
            <p:ph type="body" idx="1"/>
          </p:nvPr>
        </p:nvSpPr>
        <p:spPr>
          <a:xfrm>
            <a:off x="228600" y="1882775"/>
            <a:ext cx="8626475" cy="4048125"/>
          </a:xfrm>
          <a:noFill/>
          <a:ln/>
        </p:spPr>
        <p:txBody>
          <a:bodyPr lIns="90488" tIns="44450" rIns="90488" bIns="44450"/>
          <a:lstStyle/>
          <a:p>
            <a:pPr>
              <a:lnSpc>
                <a:spcPct val="90000"/>
              </a:lnSpc>
            </a:pPr>
            <a:r>
              <a:rPr lang="en-US"/>
              <a:t>Position the camera/eye in the scene</a:t>
            </a:r>
          </a:p>
          <a:p>
            <a:pPr lvl="1">
              <a:lnSpc>
                <a:spcPct val="90000"/>
              </a:lnSpc>
            </a:pPr>
            <a:r>
              <a:rPr lang="en-US"/>
              <a:t>place the tripod down; aim camera</a:t>
            </a:r>
          </a:p>
          <a:p>
            <a:pPr>
              <a:lnSpc>
                <a:spcPct val="90000"/>
              </a:lnSpc>
            </a:pPr>
            <a:r>
              <a:rPr lang="en-US"/>
              <a:t>To “fly through” a scene</a:t>
            </a:r>
          </a:p>
          <a:p>
            <a:pPr lvl="1">
              <a:lnSpc>
                <a:spcPct val="90000"/>
              </a:lnSpc>
            </a:pPr>
            <a:r>
              <a:rPr lang="en-US"/>
              <a:t>change viewing transformation and</a:t>
            </a:r>
            <a:br>
              <a:rPr lang="en-US"/>
            </a:br>
            <a:r>
              <a:rPr lang="en-US"/>
              <a:t>redraw scene</a:t>
            </a:r>
          </a:p>
          <a:p>
            <a:pPr>
              <a:lnSpc>
                <a:spcPct val="90000"/>
              </a:lnSpc>
            </a:pPr>
            <a:r>
              <a:rPr lang="en-US" i="1">
                <a:latin typeface="Times New Roman" charset="0"/>
              </a:rPr>
              <a:t> </a:t>
            </a:r>
            <a:r>
              <a:rPr lang="en-US" sz="2400">
                <a:solidFill>
                  <a:srgbClr val="FFCC00"/>
                </a:solidFill>
                <a:effectLst>
                  <a:outerShdw blurRad="38100" dist="38100" dir="2700000" algn="tl">
                    <a:srgbClr val="FFFFFF"/>
                  </a:outerShdw>
                </a:effectLst>
                <a:latin typeface="Courier New" pitchFamily="49" charset="0"/>
              </a:rPr>
              <a:t>gluLookAt( eye</a:t>
            </a:r>
            <a:r>
              <a:rPr lang="en-US" sz="2400" baseline="-25000">
                <a:solidFill>
                  <a:srgbClr val="FFCC00"/>
                </a:solidFill>
                <a:effectLst>
                  <a:outerShdw blurRad="38100" dist="38100" dir="2700000" algn="tl">
                    <a:srgbClr val="FFFFFF"/>
                  </a:outerShdw>
                </a:effectLst>
                <a:latin typeface="Courier New" pitchFamily="49" charset="0"/>
              </a:rPr>
              <a:t>x</a:t>
            </a:r>
            <a:r>
              <a:rPr lang="en-US" sz="2400">
                <a:solidFill>
                  <a:srgbClr val="FFCC00"/>
                </a:solidFill>
                <a:effectLst>
                  <a:outerShdw blurRad="38100" dist="38100" dir="2700000" algn="tl">
                    <a:srgbClr val="FFFFFF"/>
                  </a:outerShdw>
                </a:effectLst>
                <a:latin typeface="Courier New" pitchFamily="49" charset="0"/>
              </a:rPr>
              <a:t>, eye</a:t>
            </a:r>
            <a:r>
              <a:rPr lang="en-US" sz="2400" baseline="-25000">
                <a:solidFill>
                  <a:srgbClr val="FFCC00"/>
                </a:solidFill>
                <a:effectLst>
                  <a:outerShdw blurRad="38100" dist="38100" dir="2700000" algn="tl">
                    <a:srgbClr val="FFFFFF"/>
                  </a:outerShdw>
                </a:effectLst>
                <a:latin typeface="Courier New" pitchFamily="49" charset="0"/>
              </a:rPr>
              <a:t>y</a:t>
            </a:r>
            <a:r>
              <a:rPr lang="en-US" sz="2400">
                <a:solidFill>
                  <a:srgbClr val="FFCC00"/>
                </a:solidFill>
                <a:effectLst>
                  <a:outerShdw blurRad="38100" dist="38100" dir="2700000" algn="tl">
                    <a:srgbClr val="FFFFFF"/>
                  </a:outerShdw>
                </a:effectLst>
                <a:latin typeface="Courier New" pitchFamily="49" charset="0"/>
              </a:rPr>
              <a:t>, eye</a:t>
            </a:r>
            <a:r>
              <a:rPr lang="en-US" sz="2400" baseline="-25000">
                <a:solidFill>
                  <a:srgbClr val="FFCC00"/>
                </a:solidFill>
                <a:effectLst>
                  <a:outerShdw blurRad="38100" dist="38100" dir="2700000" algn="tl">
                    <a:srgbClr val="FFFFFF"/>
                  </a:outerShdw>
                </a:effectLst>
                <a:latin typeface="Courier New" pitchFamily="49" charset="0"/>
              </a:rPr>
              <a:t>z</a:t>
            </a:r>
            <a:r>
              <a:rPr lang="en-US" sz="2400">
                <a:solidFill>
                  <a:srgbClr val="FFCC00"/>
                </a:solidFill>
                <a:effectLst>
                  <a:outerShdw blurRad="38100" dist="38100" dir="2700000" algn="tl">
                    <a:srgbClr val="FFFFFF"/>
                  </a:outerShdw>
                </a:effectLst>
                <a:latin typeface="Courier New" pitchFamily="49" charset="0"/>
              </a:rPr>
              <a:t>,</a:t>
            </a:r>
            <a:br>
              <a:rPr lang="en-US" sz="2400">
                <a:solidFill>
                  <a:srgbClr val="FFCC00"/>
                </a:solidFill>
                <a:effectLst>
                  <a:outerShdw blurRad="38100" dist="38100" dir="2700000" algn="tl">
                    <a:srgbClr val="FFFFFF"/>
                  </a:outerShdw>
                </a:effectLst>
                <a:latin typeface="Courier New" pitchFamily="49" charset="0"/>
              </a:rPr>
            </a:br>
            <a:r>
              <a:rPr lang="en-US" sz="2400">
                <a:solidFill>
                  <a:srgbClr val="FFCC00"/>
                </a:solidFill>
                <a:effectLst>
                  <a:outerShdw blurRad="38100" dist="38100" dir="2700000" algn="tl">
                    <a:srgbClr val="FFFFFF"/>
                  </a:outerShdw>
                </a:effectLst>
                <a:latin typeface="Courier New" pitchFamily="49" charset="0"/>
              </a:rPr>
              <a:t>           aim</a:t>
            </a:r>
            <a:r>
              <a:rPr lang="en-US" sz="2400" baseline="-25000">
                <a:solidFill>
                  <a:srgbClr val="FFCC00"/>
                </a:solidFill>
                <a:effectLst>
                  <a:outerShdw blurRad="38100" dist="38100" dir="2700000" algn="tl">
                    <a:srgbClr val="FFFFFF"/>
                  </a:outerShdw>
                </a:effectLst>
                <a:latin typeface="Courier New" pitchFamily="49" charset="0"/>
              </a:rPr>
              <a:t>x</a:t>
            </a:r>
            <a:r>
              <a:rPr lang="en-US" sz="2400">
                <a:solidFill>
                  <a:srgbClr val="FFCC00"/>
                </a:solidFill>
                <a:effectLst>
                  <a:outerShdw blurRad="38100" dist="38100" dir="2700000" algn="tl">
                    <a:srgbClr val="FFFFFF"/>
                  </a:outerShdw>
                </a:effectLst>
                <a:latin typeface="Courier New" pitchFamily="49" charset="0"/>
              </a:rPr>
              <a:t>, aim</a:t>
            </a:r>
            <a:r>
              <a:rPr lang="en-US" sz="2400" baseline="-25000">
                <a:solidFill>
                  <a:srgbClr val="FFCC00"/>
                </a:solidFill>
                <a:effectLst>
                  <a:outerShdw blurRad="38100" dist="38100" dir="2700000" algn="tl">
                    <a:srgbClr val="FFFFFF"/>
                  </a:outerShdw>
                </a:effectLst>
                <a:latin typeface="Courier New" pitchFamily="49" charset="0"/>
              </a:rPr>
              <a:t>y</a:t>
            </a:r>
            <a:r>
              <a:rPr lang="en-US" sz="2400">
                <a:solidFill>
                  <a:srgbClr val="FFCC00"/>
                </a:solidFill>
                <a:effectLst>
                  <a:outerShdw blurRad="38100" dist="38100" dir="2700000" algn="tl">
                    <a:srgbClr val="FFFFFF"/>
                  </a:outerShdw>
                </a:effectLst>
                <a:latin typeface="Courier New" pitchFamily="49" charset="0"/>
              </a:rPr>
              <a:t>, aim</a:t>
            </a:r>
            <a:r>
              <a:rPr lang="en-US" sz="2400" baseline="-25000">
                <a:solidFill>
                  <a:srgbClr val="FFCC00"/>
                </a:solidFill>
                <a:effectLst>
                  <a:outerShdw blurRad="38100" dist="38100" dir="2700000" algn="tl">
                    <a:srgbClr val="FFFFFF"/>
                  </a:outerShdw>
                </a:effectLst>
                <a:latin typeface="Courier New" pitchFamily="49" charset="0"/>
              </a:rPr>
              <a:t>z</a:t>
            </a:r>
            <a:r>
              <a:rPr lang="en-US" sz="2400">
                <a:solidFill>
                  <a:srgbClr val="FFCC00"/>
                </a:solidFill>
                <a:effectLst>
                  <a:outerShdw blurRad="38100" dist="38100" dir="2700000" algn="tl">
                    <a:srgbClr val="FFFFFF"/>
                  </a:outerShdw>
                </a:effectLst>
                <a:latin typeface="Courier New" pitchFamily="49" charset="0"/>
              </a:rPr>
              <a:t>,</a:t>
            </a:r>
            <a:br>
              <a:rPr lang="en-US" sz="2400">
                <a:solidFill>
                  <a:srgbClr val="FFCC00"/>
                </a:solidFill>
                <a:effectLst>
                  <a:outerShdw blurRad="38100" dist="38100" dir="2700000" algn="tl">
                    <a:srgbClr val="FFFFFF"/>
                  </a:outerShdw>
                </a:effectLst>
                <a:latin typeface="Courier New" pitchFamily="49" charset="0"/>
              </a:rPr>
            </a:br>
            <a:r>
              <a:rPr lang="en-US" sz="2400">
                <a:solidFill>
                  <a:srgbClr val="FFCC00"/>
                </a:solidFill>
                <a:effectLst>
                  <a:outerShdw blurRad="38100" dist="38100" dir="2700000" algn="tl">
                    <a:srgbClr val="FFFFFF"/>
                  </a:outerShdw>
                </a:effectLst>
                <a:latin typeface="Courier New" pitchFamily="49" charset="0"/>
              </a:rPr>
              <a:t>           up</a:t>
            </a:r>
            <a:r>
              <a:rPr lang="en-US" sz="2400" baseline="-25000">
                <a:solidFill>
                  <a:srgbClr val="FFCC00"/>
                </a:solidFill>
                <a:effectLst>
                  <a:outerShdw blurRad="38100" dist="38100" dir="2700000" algn="tl">
                    <a:srgbClr val="FFFFFF"/>
                  </a:outerShdw>
                </a:effectLst>
                <a:latin typeface="Courier New" pitchFamily="49" charset="0"/>
              </a:rPr>
              <a:t>x</a:t>
            </a:r>
            <a:r>
              <a:rPr lang="en-US" sz="2400">
                <a:solidFill>
                  <a:srgbClr val="FFCC00"/>
                </a:solidFill>
                <a:effectLst>
                  <a:outerShdw blurRad="38100" dist="38100" dir="2700000" algn="tl">
                    <a:srgbClr val="FFFFFF"/>
                  </a:outerShdw>
                </a:effectLst>
                <a:latin typeface="Courier New" pitchFamily="49" charset="0"/>
              </a:rPr>
              <a:t>, up</a:t>
            </a:r>
            <a:r>
              <a:rPr lang="en-US" sz="2400" baseline="-25000">
                <a:solidFill>
                  <a:srgbClr val="FFCC00"/>
                </a:solidFill>
                <a:effectLst>
                  <a:outerShdw blurRad="38100" dist="38100" dir="2700000" algn="tl">
                    <a:srgbClr val="FFFFFF"/>
                  </a:outerShdw>
                </a:effectLst>
                <a:latin typeface="Courier New" pitchFamily="49" charset="0"/>
              </a:rPr>
              <a:t>y</a:t>
            </a:r>
            <a:r>
              <a:rPr lang="en-US" sz="2400">
                <a:solidFill>
                  <a:srgbClr val="FFCC00"/>
                </a:solidFill>
                <a:effectLst>
                  <a:outerShdw blurRad="38100" dist="38100" dir="2700000" algn="tl">
                    <a:srgbClr val="FFFFFF"/>
                  </a:outerShdw>
                </a:effectLst>
                <a:latin typeface="Courier New" pitchFamily="49" charset="0"/>
              </a:rPr>
              <a:t>, up</a:t>
            </a:r>
            <a:r>
              <a:rPr lang="en-US" sz="2400" baseline="-25000">
                <a:solidFill>
                  <a:srgbClr val="FFCC00"/>
                </a:solidFill>
                <a:effectLst>
                  <a:outerShdw blurRad="38100" dist="38100" dir="2700000" algn="tl">
                    <a:srgbClr val="FFFFFF"/>
                  </a:outerShdw>
                </a:effectLst>
                <a:latin typeface="Courier New" pitchFamily="49" charset="0"/>
              </a:rPr>
              <a:t>z</a:t>
            </a:r>
            <a:r>
              <a:rPr lang="en-US" sz="2400">
                <a:solidFill>
                  <a:srgbClr val="FFCC00"/>
                </a:solidFill>
                <a:effectLst>
                  <a:outerShdw blurRad="38100" dist="38100" dir="2700000" algn="tl">
                    <a:srgbClr val="FFFFFF"/>
                  </a:outerShdw>
                </a:effectLst>
                <a:latin typeface="Courier New" pitchFamily="49" charset="0"/>
              </a:rPr>
              <a:t> )</a:t>
            </a:r>
            <a:endParaRPr lang="en-US"/>
          </a:p>
          <a:p>
            <a:pPr lvl="1">
              <a:lnSpc>
                <a:spcPct val="90000"/>
              </a:lnSpc>
            </a:pPr>
            <a:r>
              <a:rPr lang="en-US"/>
              <a:t>up vector determines unique orientation</a:t>
            </a:r>
          </a:p>
          <a:p>
            <a:pPr lvl="1">
              <a:lnSpc>
                <a:spcPct val="90000"/>
              </a:lnSpc>
            </a:pPr>
            <a:r>
              <a:rPr lang="en-US"/>
              <a:t>careful of degenerate positions</a:t>
            </a:r>
          </a:p>
        </p:txBody>
      </p:sp>
      <p:grpSp>
        <p:nvGrpSpPr>
          <p:cNvPr id="493584" name="Group 16"/>
          <p:cNvGrpSpPr>
            <a:grpSpLocks/>
          </p:cNvGrpSpPr>
          <p:nvPr/>
        </p:nvGrpSpPr>
        <p:grpSpPr bwMode="auto">
          <a:xfrm>
            <a:off x="7107238" y="2514600"/>
            <a:ext cx="1754187" cy="2820988"/>
            <a:chOff x="4512" y="1584"/>
            <a:chExt cx="1105" cy="1777"/>
          </a:xfrm>
        </p:grpSpPr>
        <p:grpSp>
          <p:nvGrpSpPr>
            <p:cNvPr id="493572" name="Group 4"/>
            <p:cNvGrpSpPr>
              <a:grpSpLocks/>
            </p:cNvGrpSpPr>
            <p:nvPr/>
          </p:nvGrpSpPr>
          <p:grpSpPr bwMode="auto">
            <a:xfrm>
              <a:off x="4512" y="1968"/>
              <a:ext cx="1105" cy="1393"/>
              <a:chOff x="4367" y="2544"/>
              <a:chExt cx="1105" cy="1393"/>
            </a:xfrm>
          </p:grpSpPr>
          <p:sp>
            <p:nvSpPr>
              <p:cNvPr id="493573" name="Rectangle 5"/>
              <p:cNvSpPr>
                <a:spLocks noChangeArrowheads="1"/>
              </p:cNvSpPr>
              <p:nvPr/>
            </p:nvSpPr>
            <p:spPr bwMode="auto">
              <a:xfrm>
                <a:off x="4515" y="2644"/>
                <a:ext cx="520" cy="328"/>
              </a:xfrm>
              <a:prstGeom prst="rect">
                <a:avLst/>
              </a:prstGeom>
              <a:solidFill>
                <a:srgbClr val="3366FF"/>
              </a:solidFill>
              <a:ln w="12700">
                <a:solidFill>
                  <a:schemeClr val="tx1"/>
                </a:solidFill>
                <a:miter lim="800000"/>
                <a:headEnd/>
                <a:tailEnd/>
              </a:ln>
              <a:effectLst/>
            </p:spPr>
            <p:txBody>
              <a:bodyPr wrap="none" anchor="ctr"/>
              <a:lstStyle/>
              <a:p>
                <a:endParaRPr lang="en-US"/>
              </a:p>
            </p:txBody>
          </p:sp>
          <p:sp>
            <p:nvSpPr>
              <p:cNvPr id="493574" name="Freeform 6"/>
              <p:cNvSpPr>
                <a:spLocks/>
              </p:cNvSpPr>
              <p:nvPr/>
            </p:nvSpPr>
            <p:spPr bwMode="auto">
              <a:xfrm>
                <a:off x="4655" y="2544"/>
                <a:ext cx="241" cy="97"/>
              </a:xfrm>
              <a:custGeom>
                <a:avLst/>
                <a:gdLst/>
                <a:ahLst/>
                <a:cxnLst>
                  <a:cxn ang="0">
                    <a:pos x="0" y="96"/>
                  </a:cxn>
                  <a:cxn ang="0">
                    <a:pos x="48" y="0"/>
                  </a:cxn>
                  <a:cxn ang="0">
                    <a:pos x="192" y="0"/>
                  </a:cxn>
                  <a:cxn ang="0">
                    <a:pos x="240" y="96"/>
                  </a:cxn>
                  <a:cxn ang="0">
                    <a:pos x="0" y="96"/>
                  </a:cxn>
                </a:cxnLst>
                <a:rect l="0" t="0" r="r" b="b"/>
                <a:pathLst>
                  <a:path w="241" h="97">
                    <a:moveTo>
                      <a:pt x="0" y="96"/>
                    </a:moveTo>
                    <a:lnTo>
                      <a:pt x="48" y="0"/>
                    </a:lnTo>
                    <a:lnTo>
                      <a:pt x="192" y="0"/>
                    </a:lnTo>
                    <a:lnTo>
                      <a:pt x="240" y="96"/>
                    </a:lnTo>
                    <a:lnTo>
                      <a:pt x="0" y="96"/>
                    </a:lnTo>
                  </a:path>
                </a:pathLst>
              </a:custGeom>
              <a:solidFill>
                <a:srgbClr val="3366FF"/>
              </a:solidFill>
              <a:ln w="12700" cap="rnd" cmpd="sng">
                <a:solidFill>
                  <a:schemeClr val="tx1"/>
                </a:solidFill>
                <a:prstDash val="solid"/>
                <a:round/>
                <a:headEnd/>
                <a:tailEnd/>
              </a:ln>
              <a:effectLst/>
            </p:spPr>
            <p:txBody>
              <a:bodyPr/>
              <a:lstStyle/>
              <a:p>
                <a:endParaRPr lang="en-US"/>
              </a:p>
            </p:txBody>
          </p:sp>
          <p:sp>
            <p:nvSpPr>
              <p:cNvPr id="493575" name="Rectangle 7"/>
              <p:cNvSpPr>
                <a:spLocks noChangeArrowheads="1"/>
              </p:cNvSpPr>
              <p:nvPr/>
            </p:nvSpPr>
            <p:spPr bwMode="auto">
              <a:xfrm>
                <a:off x="4755" y="2596"/>
                <a:ext cx="40" cy="4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93576" name="Oval 8"/>
              <p:cNvSpPr>
                <a:spLocks noChangeArrowheads="1"/>
              </p:cNvSpPr>
              <p:nvPr/>
            </p:nvSpPr>
            <p:spPr bwMode="auto">
              <a:xfrm>
                <a:off x="4659" y="2692"/>
                <a:ext cx="232" cy="232"/>
              </a:xfrm>
              <a:prstGeom prst="ellipse">
                <a:avLst/>
              </a:prstGeom>
              <a:gradFill rotWithShape="0">
                <a:gsLst>
                  <a:gs pos="0">
                    <a:schemeClr val="accent1"/>
                  </a:gs>
                  <a:gs pos="100000">
                    <a:schemeClr val="accent1">
                      <a:gamma/>
                      <a:shade val="69804"/>
                      <a:invGamma/>
                    </a:schemeClr>
                  </a:gs>
                </a:gsLst>
                <a:lin ang="18900000" scaled="1"/>
              </a:gradFill>
              <a:ln w="12700">
                <a:solidFill>
                  <a:schemeClr val="tx1"/>
                </a:solidFill>
                <a:round/>
                <a:headEnd/>
                <a:tailEnd/>
              </a:ln>
              <a:effectLst/>
            </p:spPr>
            <p:txBody>
              <a:bodyPr wrap="none" anchor="ctr"/>
              <a:lstStyle/>
              <a:p>
                <a:endParaRPr lang="en-US"/>
              </a:p>
            </p:txBody>
          </p:sp>
          <p:sp>
            <p:nvSpPr>
              <p:cNvPr id="493577" name="Oval 9"/>
              <p:cNvSpPr>
                <a:spLocks noChangeArrowheads="1"/>
              </p:cNvSpPr>
              <p:nvPr/>
            </p:nvSpPr>
            <p:spPr bwMode="auto">
              <a:xfrm>
                <a:off x="4707" y="2740"/>
                <a:ext cx="136" cy="136"/>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493578" name="Rectangle 10"/>
              <p:cNvSpPr>
                <a:spLocks noChangeArrowheads="1"/>
              </p:cNvSpPr>
              <p:nvPr/>
            </p:nvSpPr>
            <p:spPr bwMode="auto">
              <a:xfrm>
                <a:off x="4563" y="2596"/>
                <a:ext cx="40" cy="4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93579" name="Rectangle 11"/>
              <p:cNvSpPr>
                <a:spLocks noChangeArrowheads="1"/>
              </p:cNvSpPr>
              <p:nvPr/>
            </p:nvSpPr>
            <p:spPr bwMode="auto">
              <a:xfrm>
                <a:off x="4659" y="2980"/>
                <a:ext cx="232" cy="4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93580" name="Freeform 12"/>
              <p:cNvSpPr>
                <a:spLocks/>
              </p:cNvSpPr>
              <p:nvPr/>
            </p:nvSpPr>
            <p:spPr bwMode="auto">
              <a:xfrm>
                <a:off x="4799" y="3024"/>
                <a:ext cx="673" cy="673"/>
              </a:xfrm>
              <a:custGeom>
                <a:avLst/>
                <a:gdLst/>
                <a:ahLst/>
                <a:cxnLst>
                  <a:cxn ang="0">
                    <a:pos x="0" y="0"/>
                  </a:cxn>
                  <a:cxn ang="0">
                    <a:pos x="672" y="672"/>
                  </a:cxn>
                  <a:cxn ang="0">
                    <a:pos x="624" y="672"/>
                  </a:cxn>
                  <a:cxn ang="0">
                    <a:pos x="0" y="48"/>
                  </a:cxn>
                  <a:cxn ang="0">
                    <a:pos x="0" y="0"/>
                  </a:cxn>
                </a:cxnLst>
                <a:rect l="0" t="0" r="r" b="b"/>
                <a:pathLst>
                  <a:path w="673" h="673">
                    <a:moveTo>
                      <a:pt x="0" y="0"/>
                    </a:moveTo>
                    <a:lnTo>
                      <a:pt x="672" y="672"/>
                    </a:lnTo>
                    <a:lnTo>
                      <a:pt x="624" y="672"/>
                    </a:lnTo>
                    <a:lnTo>
                      <a:pt x="0" y="48"/>
                    </a:lnTo>
                    <a:lnTo>
                      <a:pt x="0" y="0"/>
                    </a:lnTo>
                  </a:path>
                </a:pathLst>
              </a:custGeom>
              <a:solidFill>
                <a:schemeClr val="bg1"/>
              </a:solidFill>
              <a:ln w="12700" cap="rnd" cmpd="sng">
                <a:solidFill>
                  <a:schemeClr val="tx1"/>
                </a:solidFill>
                <a:prstDash val="solid"/>
                <a:round/>
                <a:headEnd/>
                <a:tailEnd/>
              </a:ln>
              <a:effectLst/>
            </p:spPr>
            <p:txBody>
              <a:bodyPr/>
              <a:lstStyle/>
              <a:p>
                <a:endParaRPr lang="en-US"/>
              </a:p>
            </p:txBody>
          </p:sp>
          <p:sp>
            <p:nvSpPr>
              <p:cNvPr id="493581" name="Freeform 13"/>
              <p:cNvSpPr>
                <a:spLocks/>
              </p:cNvSpPr>
              <p:nvPr/>
            </p:nvSpPr>
            <p:spPr bwMode="auto">
              <a:xfrm>
                <a:off x="4367" y="3024"/>
                <a:ext cx="433" cy="721"/>
              </a:xfrm>
              <a:custGeom>
                <a:avLst/>
                <a:gdLst/>
                <a:ahLst/>
                <a:cxnLst>
                  <a:cxn ang="0">
                    <a:pos x="384" y="0"/>
                  </a:cxn>
                  <a:cxn ang="0">
                    <a:pos x="0" y="720"/>
                  </a:cxn>
                  <a:cxn ang="0">
                    <a:pos x="48" y="720"/>
                  </a:cxn>
                  <a:cxn ang="0">
                    <a:pos x="432" y="0"/>
                  </a:cxn>
                  <a:cxn ang="0">
                    <a:pos x="384" y="0"/>
                  </a:cxn>
                </a:cxnLst>
                <a:rect l="0" t="0" r="r" b="b"/>
                <a:pathLst>
                  <a:path w="433" h="721">
                    <a:moveTo>
                      <a:pt x="384" y="0"/>
                    </a:moveTo>
                    <a:lnTo>
                      <a:pt x="0" y="720"/>
                    </a:lnTo>
                    <a:lnTo>
                      <a:pt x="48" y="720"/>
                    </a:lnTo>
                    <a:lnTo>
                      <a:pt x="432" y="0"/>
                    </a:lnTo>
                    <a:lnTo>
                      <a:pt x="384" y="0"/>
                    </a:lnTo>
                  </a:path>
                </a:pathLst>
              </a:custGeom>
              <a:solidFill>
                <a:schemeClr val="bg1"/>
              </a:solidFill>
              <a:ln w="12700" cap="rnd" cmpd="sng">
                <a:solidFill>
                  <a:schemeClr val="tx1"/>
                </a:solidFill>
                <a:prstDash val="solid"/>
                <a:round/>
                <a:headEnd/>
                <a:tailEnd/>
              </a:ln>
              <a:effectLst/>
            </p:spPr>
            <p:txBody>
              <a:bodyPr/>
              <a:lstStyle/>
              <a:p>
                <a:endParaRPr lang="en-US"/>
              </a:p>
            </p:txBody>
          </p:sp>
          <p:sp>
            <p:nvSpPr>
              <p:cNvPr id="493582" name="Freeform 14"/>
              <p:cNvSpPr>
                <a:spLocks/>
              </p:cNvSpPr>
              <p:nvPr/>
            </p:nvSpPr>
            <p:spPr bwMode="auto">
              <a:xfrm>
                <a:off x="4751" y="3024"/>
                <a:ext cx="337" cy="913"/>
              </a:xfrm>
              <a:custGeom>
                <a:avLst/>
                <a:gdLst/>
                <a:ahLst/>
                <a:cxnLst>
                  <a:cxn ang="0">
                    <a:pos x="0" y="0"/>
                  </a:cxn>
                  <a:cxn ang="0">
                    <a:pos x="288" y="912"/>
                  </a:cxn>
                  <a:cxn ang="0">
                    <a:pos x="336" y="912"/>
                  </a:cxn>
                  <a:cxn ang="0">
                    <a:pos x="48" y="0"/>
                  </a:cxn>
                  <a:cxn ang="0">
                    <a:pos x="0" y="0"/>
                  </a:cxn>
                </a:cxnLst>
                <a:rect l="0" t="0" r="r" b="b"/>
                <a:pathLst>
                  <a:path w="337" h="913">
                    <a:moveTo>
                      <a:pt x="0" y="0"/>
                    </a:moveTo>
                    <a:lnTo>
                      <a:pt x="288" y="912"/>
                    </a:lnTo>
                    <a:lnTo>
                      <a:pt x="336" y="912"/>
                    </a:lnTo>
                    <a:lnTo>
                      <a:pt x="48" y="0"/>
                    </a:lnTo>
                    <a:lnTo>
                      <a:pt x="0" y="0"/>
                    </a:lnTo>
                  </a:path>
                </a:pathLst>
              </a:custGeom>
              <a:solidFill>
                <a:schemeClr val="bg1"/>
              </a:solidFill>
              <a:ln w="12700" cap="rnd" cmpd="sng">
                <a:solidFill>
                  <a:schemeClr val="tx1"/>
                </a:solidFill>
                <a:prstDash val="solid"/>
                <a:round/>
                <a:headEnd/>
                <a:tailEnd/>
              </a:ln>
              <a:effectLst/>
            </p:spPr>
            <p:txBody>
              <a:bodyPr/>
              <a:lstStyle/>
              <a:p>
                <a:endParaRPr lang="en-US"/>
              </a:p>
            </p:txBody>
          </p:sp>
        </p:grpSp>
        <p:sp>
          <p:nvSpPr>
            <p:cNvPr id="493583" name="Rectangle 15"/>
            <p:cNvSpPr>
              <a:spLocks noChangeArrowheads="1"/>
            </p:cNvSpPr>
            <p:nvPr/>
          </p:nvSpPr>
          <p:spPr bwMode="auto">
            <a:xfrm>
              <a:off x="4735" y="1584"/>
              <a:ext cx="659" cy="288"/>
            </a:xfrm>
            <a:prstGeom prst="rect">
              <a:avLst/>
            </a:prstGeom>
            <a:noFill/>
            <a:ln w="9525">
              <a:noFill/>
              <a:miter lim="800000"/>
              <a:headEnd/>
              <a:tailEnd/>
            </a:ln>
            <a:effectLst/>
          </p:spPr>
          <p:txBody>
            <a:bodyPr wrap="none" lIns="92075" tIns="46038" rIns="92075" bIns="46038">
              <a:spAutoFit/>
            </a:bodyPr>
            <a:lstStyle/>
            <a:p>
              <a:pPr algn="l"/>
              <a:r>
                <a:rPr lang="en-US" sz="2400" b="1"/>
                <a:t>tripod</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D6339B9F-B495-49C7-99ED-C3733113CB69}" type="slidenum">
              <a:rPr lang="en-US"/>
              <a:pPr/>
              <a:t>46</a:t>
            </a:fld>
            <a:endParaRPr lang="en-US"/>
          </a:p>
        </p:txBody>
      </p:sp>
      <p:sp>
        <p:nvSpPr>
          <p:cNvPr id="495618" name="Rectangle 2"/>
          <p:cNvSpPr>
            <a:spLocks noGrp="1" noChangeArrowheads="1"/>
          </p:cNvSpPr>
          <p:nvPr>
            <p:ph type="title"/>
          </p:nvPr>
        </p:nvSpPr>
        <p:spPr/>
        <p:txBody>
          <a:bodyPr/>
          <a:lstStyle/>
          <a:p>
            <a:r>
              <a:rPr lang="en-US"/>
              <a:t>Projection Tutorial</a:t>
            </a:r>
          </a:p>
        </p:txBody>
      </p:sp>
      <p:pic>
        <p:nvPicPr>
          <p:cNvPr id="495619" name="Picture 3"/>
          <p:cNvPicPr>
            <a:picLocks noChangeAspect="1" noChangeArrowheads="1"/>
          </p:cNvPicPr>
          <p:nvPr/>
        </p:nvPicPr>
        <p:blipFill>
          <a:blip r:embed="rId3"/>
          <a:srcRect/>
          <a:stretch>
            <a:fillRect/>
          </a:stretch>
        </p:blipFill>
        <p:spPr bwMode="auto">
          <a:xfrm>
            <a:off x="2117725" y="1600200"/>
            <a:ext cx="4911725" cy="4953000"/>
          </a:xfrm>
          <a:prstGeom prst="rect">
            <a:avLst/>
          </a:prstGeom>
          <a:noFill/>
          <a:ln w="12700">
            <a:noFill/>
            <a:miter lim="800000"/>
            <a:headEnd type="none" w="sm" len="sm"/>
            <a:tailEnd type="none" w="sm" len="sm"/>
          </a:ln>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48E4E5B-E4DD-441F-8AA4-D12BA2827676}" type="slidenum">
              <a:rPr lang="en-US"/>
              <a:pPr/>
              <a:t>47</a:t>
            </a:fld>
            <a:endParaRPr lang="en-US"/>
          </a:p>
        </p:txBody>
      </p:sp>
      <p:sp>
        <p:nvSpPr>
          <p:cNvPr id="497666" name="Rectangle 2"/>
          <p:cNvSpPr>
            <a:spLocks noGrp="1" noChangeArrowheads="1"/>
          </p:cNvSpPr>
          <p:nvPr>
            <p:ph type="title"/>
          </p:nvPr>
        </p:nvSpPr>
        <p:spPr>
          <a:noFill/>
          <a:ln/>
          <a:effectLst/>
        </p:spPr>
        <p:txBody>
          <a:bodyPr lIns="90488" tIns="44450" rIns="90488" bIns="44450"/>
          <a:lstStyle/>
          <a:p>
            <a:r>
              <a:rPr lang="en-US"/>
              <a:t>Modeling Transformations</a:t>
            </a:r>
          </a:p>
        </p:txBody>
      </p:sp>
      <p:sp>
        <p:nvSpPr>
          <p:cNvPr id="497667" name="Rectangle 3"/>
          <p:cNvSpPr>
            <a:spLocks noGrp="1" noChangeArrowheads="1"/>
          </p:cNvSpPr>
          <p:nvPr>
            <p:ph type="body" idx="1"/>
          </p:nvPr>
        </p:nvSpPr>
        <p:spPr>
          <a:xfrm>
            <a:off x="838200" y="1752600"/>
            <a:ext cx="8305800" cy="4343400"/>
          </a:xfrm>
          <a:noFill/>
          <a:ln/>
        </p:spPr>
        <p:txBody>
          <a:bodyPr lIns="90488" tIns="44450" rIns="90488" bIns="44450"/>
          <a:lstStyle/>
          <a:p>
            <a:r>
              <a:rPr lang="en-US" sz="2800"/>
              <a:t>Move object</a:t>
            </a:r>
          </a:p>
          <a:p>
            <a:pPr lvl="1">
              <a:buFontTx/>
              <a:buNone/>
            </a:pPr>
            <a:r>
              <a:rPr lang="en-US" b="1">
                <a:solidFill>
                  <a:srgbClr val="FFCC00"/>
                </a:solidFill>
                <a:effectLst>
                  <a:outerShdw blurRad="38100" dist="38100" dir="2700000" algn="tl">
                    <a:srgbClr val="FFFFFF"/>
                  </a:outerShdw>
                </a:effectLst>
                <a:latin typeface="Courier New" pitchFamily="49" charset="0"/>
              </a:rPr>
              <a:t>glTranslate{fd}( </a:t>
            </a:r>
            <a:r>
              <a:rPr lang="en-US" b="1" i="1">
                <a:solidFill>
                  <a:srgbClr val="FFCC00"/>
                </a:solidFill>
                <a:effectLst>
                  <a:outerShdw blurRad="38100" dist="38100" dir="2700000" algn="tl">
                    <a:srgbClr val="FFFFFF"/>
                  </a:outerShdw>
                </a:effectLst>
                <a:latin typeface="Courier New" pitchFamily="49" charset="0"/>
              </a:rPr>
              <a:t>x, y, z</a:t>
            </a:r>
            <a:r>
              <a:rPr lang="en-US" b="1">
                <a:solidFill>
                  <a:srgbClr val="FFCC00"/>
                </a:solidFill>
                <a:effectLst>
                  <a:outerShdw blurRad="38100" dist="38100" dir="2700000" algn="tl">
                    <a:srgbClr val="FFFFFF"/>
                  </a:outerShdw>
                </a:effectLst>
                <a:latin typeface="Courier New" pitchFamily="49" charset="0"/>
              </a:rPr>
              <a:t> )</a:t>
            </a:r>
          </a:p>
          <a:p>
            <a:r>
              <a:rPr lang="en-US" sz="2800"/>
              <a:t>Rotate object around arbitrary axis</a:t>
            </a:r>
          </a:p>
          <a:p>
            <a:pPr lvl="1">
              <a:buFontTx/>
              <a:buNone/>
            </a:pPr>
            <a:r>
              <a:rPr lang="en-US" b="1">
                <a:solidFill>
                  <a:srgbClr val="FFCC00"/>
                </a:solidFill>
                <a:effectLst>
                  <a:outerShdw blurRad="38100" dist="38100" dir="2700000" algn="tl">
                    <a:srgbClr val="FFFFFF"/>
                  </a:outerShdw>
                </a:effectLst>
                <a:latin typeface="Courier New" pitchFamily="49" charset="0"/>
              </a:rPr>
              <a:t>glRotate{fd}( </a:t>
            </a:r>
            <a:r>
              <a:rPr lang="en-US" b="1" i="1">
                <a:solidFill>
                  <a:srgbClr val="FFCC00"/>
                </a:solidFill>
                <a:effectLst>
                  <a:outerShdw blurRad="38100" dist="38100" dir="2700000" algn="tl">
                    <a:srgbClr val="FFFFFF"/>
                  </a:outerShdw>
                </a:effectLst>
                <a:latin typeface="Courier New" pitchFamily="49" charset="0"/>
              </a:rPr>
              <a:t>angle, x, y, z</a:t>
            </a:r>
            <a:r>
              <a:rPr lang="en-US" b="1">
                <a:solidFill>
                  <a:srgbClr val="FFCC00"/>
                </a:solidFill>
                <a:effectLst>
                  <a:outerShdw blurRad="38100" dist="38100" dir="2700000" algn="tl">
                    <a:srgbClr val="FFFFFF"/>
                  </a:outerShdw>
                </a:effectLst>
                <a:latin typeface="Courier New" pitchFamily="49" charset="0"/>
              </a:rPr>
              <a:t> )</a:t>
            </a:r>
            <a:endParaRPr lang="en-US" sz="2400" b="1">
              <a:solidFill>
                <a:srgbClr val="FFCC00"/>
              </a:solidFill>
            </a:endParaRPr>
          </a:p>
          <a:p>
            <a:pPr lvl="1"/>
            <a:r>
              <a:rPr lang="en-US" sz="2400"/>
              <a:t>angle is in degrees</a:t>
            </a:r>
            <a:endParaRPr lang="en-US" sz="2400">
              <a:latin typeface="Courier New" pitchFamily="49" charset="0"/>
            </a:endParaRPr>
          </a:p>
          <a:p>
            <a:r>
              <a:rPr lang="en-US" sz="2800"/>
              <a:t>Dilate (stretch or shrink) or mirror object</a:t>
            </a:r>
          </a:p>
          <a:p>
            <a:pPr lvl="1">
              <a:buFontTx/>
              <a:buNone/>
            </a:pPr>
            <a:r>
              <a:rPr lang="en-US" b="1">
                <a:solidFill>
                  <a:srgbClr val="FFCC00"/>
                </a:solidFill>
                <a:effectLst>
                  <a:outerShdw blurRad="38100" dist="38100" dir="2700000" algn="tl">
                    <a:srgbClr val="FFFFFF"/>
                  </a:outerShdw>
                </a:effectLst>
                <a:latin typeface="Courier New" pitchFamily="49" charset="0"/>
              </a:rPr>
              <a:t>glScale{fd}( </a:t>
            </a:r>
            <a:r>
              <a:rPr lang="en-US" b="1" i="1">
                <a:solidFill>
                  <a:srgbClr val="FFCC00"/>
                </a:solidFill>
                <a:effectLst>
                  <a:outerShdw blurRad="38100" dist="38100" dir="2700000" algn="tl">
                    <a:srgbClr val="FFFFFF"/>
                  </a:outerShdw>
                </a:effectLst>
                <a:latin typeface="Courier New" pitchFamily="49" charset="0"/>
              </a:rPr>
              <a:t>x, y, z</a:t>
            </a:r>
            <a:r>
              <a:rPr lang="en-US" b="1">
                <a:solidFill>
                  <a:srgbClr val="FFCC00"/>
                </a:solidFill>
                <a:effectLst>
                  <a:outerShdw blurRad="38100" dist="38100" dir="2700000" algn="tl">
                    <a:srgbClr val="FFFFFF"/>
                  </a:outerShdw>
                </a:effectLst>
                <a:latin typeface="Courier New" pitchFamily="49" charset="0"/>
              </a:rPr>
              <a:t> )</a:t>
            </a:r>
            <a:endParaRPr lang="en-US" b="1">
              <a:effectLst>
                <a:outerShdw blurRad="38100" dist="38100" dir="2700000" algn="tl">
                  <a:srgbClr val="863D00"/>
                </a:outerShdw>
              </a:effectLst>
              <a:latin typeface="Courier New" pitchFamily="49" charset="0"/>
            </a:endParaRPr>
          </a:p>
        </p:txBody>
      </p:sp>
      <p:graphicFrame>
        <p:nvGraphicFramePr>
          <p:cNvPr id="497668" name="Object 4"/>
          <p:cNvGraphicFramePr>
            <a:graphicFrameLocks noChangeAspect="1"/>
          </p:cNvGraphicFramePr>
          <p:nvPr/>
        </p:nvGraphicFramePr>
        <p:xfrm>
          <a:off x="7212013" y="2832100"/>
          <a:ext cx="1377950" cy="496888"/>
        </p:xfrm>
        <a:graphic>
          <a:graphicData uri="http://schemas.openxmlformats.org/presentationml/2006/ole">
            <mc:AlternateContent xmlns:mc="http://schemas.openxmlformats.org/markup-compatibility/2006">
              <mc:Choice xmlns:v="urn:schemas-microsoft-com:vml" Requires="v">
                <p:oleObj spid="_x0000_s497669" name="Equation" r:id="rId4" imgW="660240" imgH="215640" progId="Equation.3">
                  <p:embed/>
                </p:oleObj>
              </mc:Choice>
              <mc:Fallback>
                <p:oleObj name="Equation" r:id="rId4" imgW="66024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2013" y="2832100"/>
                        <a:ext cx="137795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734D3134-1B86-48D3-983C-1708C007FAB5}" type="slidenum">
              <a:rPr lang="en-US"/>
              <a:pPr/>
              <a:t>48</a:t>
            </a:fld>
            <a:endParaRPr lang="en-US"/>
          </a:p>
        </p:txBody>
      </p:sp>
      <p:sp>
        <p:nvSpPr>
          <p:cNvPr id="499714" name="Rectangle 2"/>
          <p:cNvSpPr>
            <a:spLocks noGrp="1" noChangeArrowheads="1"/>
          </p:cNvSpPr>
          <p:nvPr>
            <p:ph type="title"/>
          </p:nvPr>
        </p:nvSpPr>
        <p:spPr/>
        <p:txBody>
          <a:bodyPr/>
          <a:lstStyle/>
          <a:p>
            <a:r>
              <a:rPr lang="en-US"/>
              <a:t>Transformation Tutorial</a:t>
            </a:r>
          </a:p>
        </p:txBody>
      </p:sp>
      <p:pic>
        <p:nvPicPr>
          <p:cNvPr id="499715" name="Picture 3"/>
          <p:cNvPicPr>
            <a:picLocks noChangeAspect="1" noChangeArrowheads="1"/>
          </p:cNvPicPr>
          <p:nvPr/>
        </p:nvPicPr>
        <p:blipFill>
          <a:blip r:embed="rId3"/>
          <a:srcRect/>
          <a:stretch>
            <a:fillRect/>
          </a:stretch>
        </p:blipFill>
        <p:spPr bwMode="auto">
          <a:xfrm>
            <a:off x="2097088" y="1600200"/>
            <a:ext cx="4953000" cy="4945063"/>
          </a:xfrm>
          <a:prstGeom prst="rect">
            <a:avLst/>
          </a:prstGeom>
          <a:noFill/>
          <a:ln w="12700">
            <a:noFill/>
            <a:miter lim="800000"/>
            <a:headEnd type="none" w="sm" len="sm"/>
            <a:tailEnd type="none" w="sm" len="sm"/>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A28EC29-14A0-4C18-AC56-43A1CCE31CCA}" type="slidenum">
              <a:rPr lang="en-US"/>
              <a:pPr/>
              <a:t>49</a:t>
            </a:fld>
            <a:endParaRPr lang="en-US"/>
          </a:p>
        </p:txBody>
      </p:sp>
      <p:sp>
        <p:nvSpPr>
          <p:cNvPr id="501762" name="Rectangle 2"/>
          <p:cNvSpPr>
            <a:spLocks noGrp="1" noChangeArrowheads="1"/>
          </p:cNvSpPr>
          <p:nvPr>
            <p:ph type="title"/>
          </p:nvPr>
        </p:nvSpPr>
        <p:spPr>
          <a:noFill/>
          <a:ln/>
          <a:effectLst/>
        </p:spPr>
        <p:txBody>
          <a:bodyPr lIns="90488" tIns="44450" rIns="90488" bIns="44450" anchor="b"/>
          <a:lstStyle/>
          <a:p>
            <a:r>
              <a:rPr lang="en-US"/>
              <a:t>Connection:  Viewing and Modeling</a:t>
            </a:r>
          </a:p>
        </p:txBody>
      </p:sp>
      <p:sp>
        <p:nvSpPr>
          <p:cNvPr id="501763" name="Rectangle 3"/>
          <p:cNvSpPr>
            <a:spLocks noGrp="1" noChangeArrowheads="1"/>
          </p:cNvSpPr>
          <p:nvPr>
            <p:ph type="body" idx="1"/>
          </p:nvPr>
        </p:nvSpPr>
        <p:spPr>
          <a:noFill/>
          <a:ln/>
        </p:spPr>
        <p:txBody>
          <a:bodyPr lIns="90488" tIns="44450" rIns="90488" bIns="44450"/>
          <a:lstStyle/>
          <a:p>
            <a:r>
              <a:rPr lang="en-US"/>
              <a:t>Moving camera is equivalent to moving every object in the world towards a stationary camera</a:t>
            </a:r>
          </a:p>
          <a:p>
            <a:r>
              <a:rPr lang="en-US"/>
              <a:t>Viewing transformations are equivalent to several modeling transformations</a:t>
            </a:r>
          </a:p>
          <a:p>
            <a:pPr lvl="1">
              <a:buFontTx/>
              <a:buNone/>
            </a:pPr>
            <a:r>
              <a:rPr lang="en-US" b="1">
                <a:latin typeface="Courier New" pitchFamily="49" charset="0"/>
              </a:rPr>
              <a:t>gluLookAt()</a:t>
            </a:r>
            <a:r>
              <a:rPr lang="en-US"/>
              <a:t> has its own command</a:t>
            </a:r>
          </a:p>
          <a:p>
            <a:pPr lvl="1">
              <a:buFontTx/>
              <a:buNone/>
            </a:pPr>
            <a:r>
              <a:rPr lang="en-US"/>
              <a:t>can make your own </a:t>
            </a:r>
            <a:r>
              <a:rPr lang="en-US" i="1"/>
              <a:t>polar view</a:t>
            </a:r>
            <a:r>
              <a:rPr lang="en-US"/>
              <a:t> or </a:t>
            </a:r>
            <a:r>
              <a:rPr lang="en-US" i="1"/>
              <a:t>pilot view</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2DF0F74-7E09-4685-8E8D-2BAE68A911AE}" type="slidenum">
              <a:rPr lang="en-US"/>
              <a:pPr/>
              <a:t>5</a:t>
            </a:fld>
            <a:endParaRPr lang="en-US"/>
          </a:p>
        </p:txBody>
      </p:sp>
      <p:sp>
        <p:nvSpPr>
          <p:cNvPr id="411650" name="Rectangle 2"/>
          <p:cNvSpPr>
            <a:spLocks noGrp="1" noChangeArrowheads="1"/>
          </p:cNvSpPr>
          <p:nvPr>
            <p:ph type="title"/>
          </p:nvPr>
        </p:nvSpPr>
        <p:spPr/>
        <p:txBody>
          <a:bodyPr/>
          <a:lstStyle/>
          <a:p>
            <a:r>
              <a:rPr lang="en-US"/>
              <a:t>OpenGL and GLUT Overview</a:t>
            </a:r>
          </a:p>
        </p:txBody>
      </p:sp>
      <p:sp>
        <p:nvSpPr>
          <p:cNvPr id="411651" name="Rectangle 3"/>
          <p:cNvSpPr>
            <a:spLocks noGrp="1" noChangeArrowheads="1"/>
          </p:cNvSpPr>
          <p:nvPr>
            <p:ph type="body" idx="1"/>
          </p:nvPr>
        </p:nvSpPr>
        <p:spPr/>
        <p:txBody>
          <a:bodyPr/>
          <a:lstStyle/>
          <a:p>
            <a:r>
              <a:rPr lang="en-US"/>
              <a:t>What is OpenGL &amp; what can it do for me?</a:t>
            </a:r>
          </a:p>
          <a:p>
            <a:r>
              <a:rPr lang="en-US"/>
              <a:t>OpenGL in windowing systems</a:t>
            </a:r>
          </a:p>
          <a:p>
            <a:r>
              <a:rPr lang="en-US"/>
              <a:t>Why GLUT</a:t>
            </a:r>
          </a:p>
          <a:p>
            <a:r>
              <a:rPr lang="en-US"/>
              <a:t>A GLUT program template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8D8C8B85-27E6-4A0C-812B-33C99CA21C96}" type="slidenum">
              <a:rPr lang="en-US"/>
              <a:pPr/>
              <a:t>50</a:t>
            </a:fld>
            <a:endParaRPr lang="en-US"/>
          </a:p>
        </p:txBody>
      </p:sp>
      <p:sp>
        <p:nvSpPr>
          <p:cNvPr id="503810" name="Rectangle 2"/>
          <p:cNvSpPr>
            <a:spLocks noGrp="1" noChangeArrowheads="1"/>
          </p:cNvSpPr>
          <p:nvPr>
            <p:ph type="title"/>
          </p:nvPr>
        </p:nvSpPr>
        <p:spPr>
          <a:noFill/>
          <a:ln/>
          <a:effectLst/>
        </p:spPr>
        <p:txBody>
          <a:bodyPr lIns="90488" tIns="44450" rIns="90488" bIns="44450"/>
          <a:lstStyle/>
          <a:p>
            <a:r>
              <a:rPr lang="en-US"/>
              <a:t>Projection is left handed</a:t>
            </a:r>
          </a:p>
        </p:txBody>
      </p:sp>
      <p:sp>
        <p:nvSpPr>
          <p:cNvPr id="503811" name="Rectangle 3"/>
          <p:cNvSpPr>
            <a:spLocks noGrp="1" noChangeArrowheads="1"/>
          </p:cNvSpPr>
          <p:nvPr>
            <p:ph type="body" idx="1"/>
          </p:nvPr>
        </p:nvSpPr>
        <p:spPr>
          <a:noFill/>
          <a:ln/>
        </p:spPr>
        <p:txBody>
          <a:bodyPr lIns="90488" tIns="44450" rIns="90488" bIns="44450"/>
          <a:lstStyle/>
          <a:p>
            <a:r>
              <a:rPr lang="en-US"/>
              <a:t>Projection transformations (</a:t>
            </a:r>
            <a:r>
              <a:rPr lang="en-US" sz="2400">
                <a:solidFill>
                  <a:srgbClr val="FFCC00"/>
                </a:solidFill>
                <a:effectLst>
                  <a:outerShdw blurRad="38100" dist="38100" dir="2700000" algn="tl">
                    <a:srgbClr val="FFFFFF"/>
                  </a:outerShdw>
                </a:effectLst>
                <a:latin typeface="Courier New" pitchFamily="49" charset="0"/>
              </a:rPr>
              <a:t>gluPerspective, glOrtho</a:t>
            </a:r>
            <a:r>
              <a:rPr lang="en-US"/>
              <a:t>) are left handed</a:t>
            </a:r>
          </a:p>
          <a:p>
            <a:pPr lvl="1"/>
            <a:r>
              <a:rPr lang="en-US"/>
              <a:t>think of </a:t>
            </a:r>
            <a:r>
              <a:rPr lang="en-US" b="1" i="1">
                <a:latin typeface="Courier New" pitchFamily="49" charset="0"/>
              </a:rPr>
              <a:t>zNear</a:t>
            </a:r>
            <a:r>
              <a:rPr lang="en-US"/>
              <a:t> and </a:t>
            </a:r>
            <a:r>
              <a:rPr lang="en-US" b="1" i="1">
                <a:latin typeface="Courier New" pitchFamily="49" charset="0"/>
              </a:rPr>
              <a:t>zFar</a:t>
            </a:r>
            <a:r>
              <a:rPr lang="en-US"/>
              <a:t> as distance from view point</a:t>
            </a:r>
          </a:p>
          <a:p>
            <a:r>
              <a:rPr lang="en-US"/>
              <a:t>Everything else is right handed, including the vertexes to be rendered</a:t>
            </a:r>
          </a:p>
        </p:txBody>
      </p:sp>
      <p:sp>
        <p:nvSpPr>
          <p:cNvPr id="503812" name="Line 4"/>
          <p:cNvSpPr>
            <a:spLocks noChangeShapeType="1"/>
          </p:cNvSpPr>
          <p:nvPr/>
        </p:nvSpPr>
        <p:spPr bwMode="auto">
          <a:xfrm flipV="1">
            <a:off x="6400800" y="5029200"/>
            <a:ext cx="0" cy="76200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03813" name="Line 5"/>
          <p:cNvSpPr>
            <a:spLocks noChangeShapeType="1"/>
          </p:cNvSpPr>
          <p:nvPr/>
        </p:nvSpPr>
        <p:spPr bwMode="auto">
          <a:xfrm>
            <a:off x="6400800" y="5791200"/>
            <a:ext cx="762000" cy="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03814" name="Line 6"/>
          <p:cNvSpPr>
            <a:spLocks noChangeShapeType="1"/>
          </p:cNvSpPr>
          <p:nvPr/>
        </p:nvSpPr>
        <p:spPr bwMode="auto">
          <a:xfrm flipH="1">
            <a:off x="5943600" y="5791200"/>
            <a:ext cx="457200" cy="45720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03815" name="Line 7"/>
          <p:cNvSpPr>
            <a:spLocks noChangeShapeType="1"/>
          </p:cNvSpPr>
          <p:nvPr/>
        </p:nvSpPr>
        <p:spPr bwMode="auto">
          <a:xfrm flipV="1">
            <a:off x="2590800" y="5257800"/>
            <a:ext cx="0" cy="76200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03816" name="Line 8"/>
          <p:cNvSpPr>
            <a:spLocks noChangeShapeType="1"/>
          </p:cNvSpPr>
          <p:nvPr/>
        </p:nvSpPr>
        <p:spPr bwMode="auto">
          <a:xfrm>
            <a:off x="2590800" y="6019800"/>
            <a:ext cx="762000" cy="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03817" name="Line 9"/>
          <p:cNvSpPr>
            <a:spLocks noChangeShapeType="1"/>
          </p:cNvSpPr>
          <p:nvPr/>
        </p:nvSpPr>
        <p:spPr bwMode="auto">
          <a:xfrm flipV="1">
            <a:off x="2590800" y="5257800"/>
            <a:ext cx="762000" cy="762000"/>
          </a:xfrm>
          <a:prstGeom prst="line">
            <a:avLst/>
          </a:prstGeom>
          <a:noFill/>
          <a:ln w="25400">
            <a:solidFill>
              <a:schemeClr val="tx1"/>
            </a:solidFill>
            <a:round/>
            <a:headEnd type="none" w="sm" len="sm"/>
            <a:tailEnd type="stealth" w="med" len="med"/>
          </a:ln>
          <a:effectLst/>
        </p:spPr>
        <p:txBody>
          <a:bodyPr wrap="none" anchor="ctr"/>
          <a:lstStyle/>
          <a:p>
            <a:endParaRPr lang="en-US"/>
          </a:p>
        </p:txBody>
      </p:sp>
      <p:sp>
        <p:nvSpPr>
          <p:cNvPr id="503818" name="Rectangle 10"/>
          <p:cNvSpPr>
            <a:spLocks noChangeArrowheads="1"/>
          </p:cNvSpPr>
          <p:nvPr/>
        </p:nvSpPr>
        <p:spPr bwMode="auto">
          <a:xfrm>
            <a:off x="3413125" y="5843588"/>
            <a:ext cx="298450" cy="366712"/>
          </a:xfrm>
          <a:prstGeom prst="rect">
            <a:avLst/>
          </a:prstGeom>
          <a:noFill/>
          <a:ln w="9525">
            <a:noFill/>
            <a:miter lim="800000"/>
            <a:headEnd/>
            <a:tailEnd/>
          </a:ln>
          <a:effectLst/>
        </p:spPr>
        <p:txBody>
          <a:bodyPr wrap="none" lIns="92075" tIns="46038" rIns="92075" bIns="46038">
            <a:spAutoFit/>
          </a:bodyPr>
          <a:lstStyle/>
          <a:p>
            <a:pPr algn="l"/>
            <a:r>
              <a:rPr lang="en-US" sz="1800" b="1">
                <a:latin typeface="Times New Roman" charset="0"/>
              </a:rPr>
              <a:t>x</a:t>
            </a:r>
          </a:p>
        </p:txBody>
      </p:sp>
      <p:sp>
        <p:nvSpPr>
          <p:cNvPr id="503819" name="Rectangle 11"/>
          <p:cNvSpPr>
            <a:spLocks noChangeArrowheads="1"/>
          </p:cNvSpPr>
          <p:nvPr/>
        </p:nvSpPr>
        <p:spPr bwMode="auto">
          <a:xfrm>
            <a:off x="7223125" y="5614988"/>
            <a:ext cx="298450" cy="366712"/>
          </a:xfrm>
          <a:prstGeom prst="rect">
            <a:avLst/>
          </a:prstGeom>
          <a:noFill/>
          <a:ln w="9525">
            <a:noFill/>
            <a:miter lim="800000"/>
            <a:headEnd/>
            <a:tailEnd/>
          </a:ln>
          <a:effectLst/>
        </p:spPr>
        <p:txBody>
          <a:bodyPr wrap="none" lIns="92075" tIns="46038" rIns="92075" bIns="46038">
            <a:spAutoFit/>
          </a:bodyPr>
          <a:lstStyle/>
          <a:p>
            <a:pPr algn="l"/>
            <a:r>
              <a:rPr lang="en-US" sz="1800" b="1">
                <a:latin typeface="Times New Roman" charset="0"/>
              </a:rPr>
              <a:t>x</a:t>
            </a:r>
          </a:p>
        </p:txBody>
      </p:sp>
      <p:sp>
        <p:nvSpPr>
          <p:cNvPr id="503820" name="Rectangle 12"/>
          <p:cNvSpPr>
            <a:spLocks noChangeArrowheads="1"/>
          </p:cNvSpPr>
          <p:nvPr/>
        </p:nvSpPr>
        <p:spPr bwMode="auto">
          <a:xfrm>
            <a:off x="2498725" y="4929188"/>
            <a:ext cx="298450" cy="366712"/>
          </a:xfrm>
          <a:prstGeom prst="rect">
            <a:avLst/>
          </a:prstGeom>
          <a:noFill/>
          <a:ln w="9525">
            <a:noFill/>
            <a:miter lim="800000"/>
            <a:headEnd/>
            <a:tailEnd/>
          </a:ln>
          <a:effectLst/>
        </p:spPr>
        <p:txBody>
          <a:bodyPr wrap="none" lIns="92075" tIns="46038" rIns="92075" bIns="46038">
            <a:spAutoFit/>
          </a:bodyPr>
          <a:lstStyle/>
          <a:p>
            <a:pPr algn="l"/>
            <a:r>
              <a:rPr lang="en-US" sz="1800" b="1">
                <a:latin typeface="Times New Roman" charset="0"/>
              </a:rPr>
              <a:t>y</a:t>
            </a:r>
          </a:p>
        </p:txBody>
      </p:sp>
      <p:sp>
        <p:nvSpPr>
          <p:cNvPr id="503821" name="Rectangle 13"/>
          <p:cNvSpPr>
            <a:spLocks noChangeArrowheads="1"/>
          </p:cNvSpPr>
          <p:nvPr/>
        </p:nvSpPr>
        <p:spPr bwMode="auto">
          <a:xfrm>
            <a:off x="6308725" y="4700588"/>
            <a:ext cx="298450" cy="366712"/>
          </a:xfrm>
          <a:prstGeom prst="rect">
            <a:avLst/>
          </a:prstGeom>
          <a:noFill/>
          <a:ln w="9525">
            <a:noFill/>
            <a:miter lim="800000"/>
            <a:headEnd/>
            <a:tailEnd/>
          </a:ln>
          <a:effectLst/>
        </p:spPr>
        <p:txBody>
          <a:bodyPr wrap="none" lIns="92075" tIns="46038" rIns="92075" bIns="46038">
            <a:spAutoFit/>
          </a:bodyPr>
          <a:lstStyle/>
          <a:p>
            <a:pPr algn="l"/>
            <a:r>
              <a:rPr lang="en-US" sz="1800" b="1">
                <a:latin typeface="Times New Roman" charset="0"/>
              </a:rPr>
              <a:t>y</a:t>
            </a:r>
          </a:p>
        </p:txBody>
      </p:sp>
      <p:sp>
        <p:nvSpPr>
          <p:cNvPr id="503822" name="Rectangle 14"/>
          <p:cNvSpPr>
            <a:spLocks noChangeArrowheads="1"/>
          </p:cNvSpPr>
          <p:nvPr/>
        </p:nvSpPr>
        <p:spPr bwMode="auto">
          <a:xfrm>
            <a:off x="3336925" y="5005388"/>
            <a:ext cx="415925" cy="366712"/>
          </a:xfrm>
          <a:prstGeom prst="rect">
            <a:avLst/>
          </a:prstGeom>
          <a:noFill/>
          <a:ln w="9525">
            <a:noFill/>
            <a:miter lim="800000"/>
            <a:headEnd/>
            <a:tailEnd/>
          </a:ln>
          <a:effectLst/>
        </p:spPr>
        <p:txBody>
          <a:bodyPr wrap="none" lIns="92075" tIns="46038" rIns="92075" bIns="46038">
            <a:spAutoFit/>
          </a:bodyPr>
          <a:lstStyle/>
          <a:p>
            <a:pPr algn="l"/>
            <a:r>
              <a:rPr lang="en-US" sz="1800" b="1">
                <a:latin typeface="Times New Roman" charset="0"/>
              </a:rPr>
              <a:t>z+</a:t>
            </a:r>
          </a:p>
        </p:txBody>
      </p:sp>
      <p:sp>
        <p:nvSpPr>
          <p:cNvPr id="503823" name="Rectangle 15"/>
          <p:cNvSpPr>
            <a:spLocks noChangeArrowheads="1"/>
          </p:cNvSpPr>
          <p:nvPr/>
        </p:nvSpPr>
        <p:spPr bwMode="auto">
          <a:xfrm>
            <a:off x="5622925" y="6148388"/>
            <a:ext cx="415925" cy="366712"/>
          </a:xfrm>
          <a:prstGeom prst="rect">
            <a:avLst/>
          </a:prstGeom>
          <a:noFill/>
          <a:ln w="9525">
            <a:noFill/>
            <a:miter lim="800000"/>
            <a:headEnd/>
            <a:tailEnd/>
          </a:ln>
          <a:effectLst/>
        </p:spPr>
        <p:txBody>
          <a:bodyPr wrap="none" lIns="92075" tIns="46038" rIns="92075" bIns="46038">
            <a:spAutoFit/>
          </a:bodyPr>
          <a:lstStyle/>
          <a:p>
            <a:pPr algn="l"/>
            <a:r>
              <a:rPr lang="en-US" sz="1800" b="1">
                <a:latin typeface="Times New Roman" charset="0"/>
              </a:rPr>
              <a:t>z+</a:t>
            </a:r>
          </a:p>
        </p:txBody>
      </p:sp>
      <p:sp>
        <p:nvSpPr>
          <p:cNvPr id="503824" name="Rectangle 16"/>
          <p:cNvSpPr>
            <a:spLocks noChangeArrowheads="1"/>
          </p:cNvSpPr>
          <p:nvPr/>
        </p:nvSpPr>
        <p:spPr bwMode="auto">
          <a:xfrm>
            <a:off x="1055688" y="5440363"/>
            <a:ext cx="1404937" cy="396875"/>
          </a:xfrm>
          <a:prstGeom prst="rect">
            <a:avLst/>
          </a:prstGeom>
          <a:noFill/>
          <a:ln w="9525">
            <a:noFill/>
            <a:miter lim="800000"/>
            <a:headEnd/>
            <a:tailEnd/>
          </a:ln>
          <a:effectLst/>
        </p:spPr>
        <p:txBody>
          <a:bodyPr wrap="none" lIns="92075" tIns="46038" rIns="92075" bIns="46038">
            <a:spAutoFit/>
          </a:bodyPr>
          <a:lstStyle/>
          <a:p>
            <a:pPr algn="ctr"/>
            <a:r>
              <a:rPr lang="en-US" sz="2000" b="1">
                <a:latin typeface="Times New Roman" charset="0"/>
              </a:rPr>
              <a:t>left handed</a:t>
            </a:r>
          </a:p>
        </p:txBody>
      </p:sp>
      <p:sp>
        <p:nvSpPr>
          <p:cNvPr id="503825" name="Rectangle 17"/>
          <p:cNvSpPr>
            <a:spLocks noChangeArrowheads="1"/>
          </p:cNvSpPr>
          <p:nvPr/>
        </p:nvSpPr>
        <p:spPr bwMode="auto">
          <a:xfrm>
            <a:off x="4697413" y="5440363"/>
            <a:ext cx="1589087" cy="396875"/>
          </a:xfrm>
          <a:prstGeom prst="rect">
            <a:avLst/>
          </a:prstGeom>
          <a:noFill/>
          <a:ln w="9525">
            <a:noFill/>
            <a:miter lim="800000"/>
            <a:headEnd/>
            <a:tailEnd/>
          </a:ln>
          <a:effectLst/>
        </p:spPr>
        <p:txBody>
          <a:bodyPr wrap="none" lIns="92075" tIns="46038" rIns="92075" bIns="46038">
            <a:spAutoFit/>
          </a:bodyPr>
          <a:lstStyle/>
          <a:p>
            <a:pPr algn="ctr"/>
            <a:r>
              <a:rPr lang="en-US" sz="2000" b="1">
                <a:latin typeface="Times New Roman" charset="0"/>
              </a:rPr>
              <a:t>right handed</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A325CE6-FCBA-4B51-9F50-0B7DB49C6FED}" type="slidenum">
              <a:rPr lang="en-US"/>
              <a:pPr/>
              <a:t>51</a:t>
            </a:fld>
            <a:endParaRPr lang="en-US"/>
          </a:p>
        </p:txBody>
      </p:sp>
      <p:sp>
        <p:nvSpPr>
          <p:cNvPr id="505858" name="Rectangle 2"/>
          <p:cNvSpPr>
            <a:spLocks noGrp="1" noChangeArrowheads="1"/>
          </p:cNvSpPr>
          <p:nvPr>
            <p:ph type="title"/>
          </p:nvPr>
        </p:nvSpPr>
        <p:spPr>
          <a:noFill/>
          <a:ln/>
          <a:effectLst/>
        </p:spPr>
        <p:txBody>
          <a:bodyPr lIns="90488" tIns="44450" rIns="90488" bIns="44450"/>
          <a:lstStyle/>
          <a:p>
            <a:r>
              <a:rPr lang="en-US"/>
              <a:t>Common Transformation Usage</a:t>
            </a:r>
          </a:p>
        </p:txBody>
      </p:sp>
      <p:sp>
        <p:nvSpPr>
          <p:cNvPr id="505859"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3 examples of </a:t>
            </a:r>
            <a:r>
              <a:rPr lang="en-US" sz="2800">
                <a:latin typeface="Courier New" pitchFamily="49" charset="0"/>
              </a:rPr>
              <a:t>resize()</a:t>
            </a:r>
            <a:r>
              <a:rPr lang="en-US"/>
              <a:t> routine</a:t>
            </a:r>
          </a:p>
          <a:p>
            <a:pPr lvl="1"/>
            <a:r>
              <a:rPr lang="en-US"/>
              <a:t>restate projection &amp; viewing transformations</a:t>
            </a:r>
          </a:p>
          <a:p>
            <a:r>
              <a:rPr lang="en-US"/>
              <a:t>Usually called when window resized</a:t>
            </a:r>
          </a:p>
          <a:p>
            <a:r>
              <a:rPr lang="en-US"/>
              <a:t>Registered as callback for </a:t>
            </a:r>
            <a:r>
              <a:rPr lang="en-US" sz="2400">
                <a:latin typeface="Courier New" pitchFamily="49" charset="0"/>
              </a:rPr>
              <a:t>glutReshapeFunc</a:t>
            </a:r>
            <a:r>
              <a:rPr lang="en-US" sz="2000">
                <a:latin typeface="Courier New" pitchFamily="49" charset="0"/>
              </a:rPr>
              <a:t>()</a:t>
            </a:r>
            <a:endParaRPr lang="en-US" sz="2400" i="1">
              <a:latin typeface="Courier New"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6D45EC-B0CE-43BD-8C72-222A57748C88}" type="slidenum">
              <a:rPr lang="en-US"/>
              <a:pPr/>
              <a:t>52</a:t>
            </a:fld>
            <a:endParaRPr lang="en-US"/>
          </a:p>
        </p:txBody>
      </p:sp>
      <p:sp>
        <p:nvSpPr>
          <p:cNvPr id="507906" name="Rectangle 2"/>
          <p:cNvSpPr>
            <a:spLocks noGrp="1" noChangeArrowheads="1"/>
          </p:cNvSpPr>
          <p:nvPr>
            <p:ph type="title"/>
          </p:nvPr>
        </p:nvSpPr>
        <p:spPr>
          <a:noFill/>
          <a:ln/>
          <a:effectLst/>
        </p:spPr>
        <p:txBody>
          <a:bodyPr lIns="90488" tIns="44450" rIns="90488" bIns="44450"/>
          <a:lstStyle/>
          <a:p>
            <a:r>
              <a:rPr lang="en-US">
                <a:latin typeface="Courier New" pitchFamily="49" charset="0"/>
              </a:rPr>
              <a:t>resize()</a:t>
            </a:r>
            <a:r>
              <a:rPr lang="en-US"/>
              <a:t>: Perspective &amp; LookAt</a:t>
            </a:r>
          </a:p>
        </p:txBody>
      </p:sp>
      <p:sp>
        <p:nvSpPr>
          <p:cNvPr id="507907"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85000"/>
              </a:lnSpc>
              <a:spcBef>
                <a:spcPts val="1200"/>
              </a:spcBef>
              <a:buFontTx/>
              <a:buNone/>
            </a:pPr>
            <a:r>
              <a:rPr lang="en-US" sz="2200">
                <a:latin typeface="Courier New" pitchFamily="49" charset="0"/>
              </a:rPr>
              <a:t>void resize( int w, int h )</a:t>
            </a:r>
          </a:p>
          <a:p>
            <a:pPr>
              <a:lnSpc>
                <a:spcPct val="60000"/>
              </a:lnSpc>
              <a:buFontTx/>
              <a:buNone/>
            </a:pPr>
            <a:r>
              <a:rPr lang="en-US" sz="2200">
                <a:latin typeface="Courier New" pitchFamily="49" charset="0"/>
              </a:rPr>
              <a:t>{</a:t>
            </a:r>
          </a:p>
          <a:p>
            <a:pPr>
              <a:lnSpc>
                <a:spcPct val="60000"/>
              </a:lnSpc>
              <a:buFontTx/>
              <a:buNone/>
            </a:pPr>
            <a:r>
              <a:rPr lang="en-US" sz="2200">
                <a:latin typeface="Courier New" pitchFamily="49" charset="0"/>
              </a:rPr>
              <a:t>   glViewport( 0, 0, (GLsizei) w, (GLsizei) h );</a:t>
            </a:r>
          </a:p>
          <a:p>
            <a:pPr>
              <a:lnSpc>
                <a:spcPct val="60000"/>
              </a:lnSpc>
              <a:buFontTx/>
              <a:buNone/>
            </a:pPr>
            <a:r>
              <a:rPr lang="en-US" sz="2200">
                <a:latin typeface="Courier New" pitchFamily="49" charset="0"/>
              </a:rPr>
              <a:t>   glMatrixMode( GL_PROJECTION );</a:t>
            </a:r>
          </a:p>
          <a:p>
            <a:pPr>
              <a:lnSpc>
                <a:spcPct val="60000"/>
              </a:lnSpc>
              <a:buFontTx/>
              <a:buNone/>
            </a:pPr>
            <a:r>
              <a:rPr lang="en-US" sz="2200">
                <a:latin typeface="Courier New" pitchFamily="49" charset="0"/>
              </a:rPr>
              <a:t>   glLoadIdentity();</a:t>
            </a:r>
          </a:p>
          <a:p>
            <a:pPr>
              <a:lnSpc>
                <a:spcPct val="90000"/>
              </a:lnSpc>
              <a:buFontTx/>
              <a:buNone/>
            </a:pPr>
            <a:r>
              <a:rPr lang="en-US" sz="2200">
                <a:latin typeface="Courier New" pitchFamily="49" charset="0"/>
              </a:rPr>
              <a:t>   gluPerspective( 65.0, (GLfloat) w / h,</a:t>
            </a:r>
            <a:br>
              <a:rPr lang="en-US" sz="2200">
                <a:latin typeface="Courier New" pitchFamily="49" charset="0"/>
              </a:rPr>
            </a:br>
            <a:r>
              <a:rPr lang="en-US" sz="2200">
                <a:latin typeface="Courier New" pitchFamily="49" charset="0"/>
              </a:rPr>
              <a:t>                 1.0, 100.0 );</a:t>
            </a:r>
          </a:p>
          <a:p>
            <a:pPr>
              <a:lnSpc>
                <a:spcPct val="60000"/>
              </a:lnSpc>
              <a:buFontTx/>
              <a:buNone/>
            </a:pPr>
            <a:r>
              <a:rPr lang="en-US" sz="2200">
                <a:latin typeface="Courier New" pitchFamily="49" charset="0"/>
              </a:rPr>
              <a:t>   glMatrixMode( GL_MODELVIEW );</a:t>
            </a:r>
          </a:p>
          <a:p>
            <a:pPr>
              <a:lnSpc>
                <a:spcPct val="60000"/>
              </a:lnSpc>
              <a:buFontTx/>
              <a:buNone/>
            </a:pPr>
            <a:r>
              <a:rPr lang="en-US" sz="2200">
                <a:latin typeface="Courier New" pitchFamily="49" charset="0"/>
              </a:rPr>
              <a:t>   glLoadIdentity();</a:t>
            </a:r>
          </a:p>
          <a:p>
            <a:pPr>
              <a:lnSpc>
                <a:spcPct val="85000"/>
              </a:lnSpc>
              <a:buFontTx/>
              <a:buNone/>
            </a:pPr>
            <a:r>
              <a:rPr lang="en-US" sz="2200">
                <a:latin typeface="Courier New" pitchFamily="49" charset="0"/>
              </a:rPr>
              <a:t>   gluLookAt( 0.0, 0.0, 5.0, </a:t>
            </a:r>
            <a:br>
              <a:rPr lang="en-US" sz="2200">
                <a:latin typeface="Courier New" pitchFamily="49" charset="0"/>
              </a:rPr>
            </a:br>
            <a:r>
              <a:rPr lang="en-US" sz="2200">
                <a:latin typeface="Courier New" pitchFamily="49" charset="0"/>
              </a:rPr>
              <a:t>            0.0, 0.0, 0.0, </a:t>
            </a:r>
            <a:br>
              <a:rPr lang="en-US" sz="2200">
                <a:latin typeface="Courier New" pitchFamily="49" charset="0"/>
              </a:rPr>
            </a:br>
            <a:r>
              <a:rPr lang="en-US" sz="2200">
                <a:latin typeface="Courier New" pitchFamily="49" charset="0"/>
              </a:rPr>
              <a:t>            0.0, 1.0, 0.0 );</a:t>
            </a:r>
          </a:p>
          <a:p>
            <a:pPr>
              <a:lnSpc>
                <a:spcPct val="60000"/>
              </a:lnSpc>
              <a:buFontTx/>
              <a:buNone/>
            </a:pPr>
            <a:r>
              <a:rPr lang="en-US" sz="2200">
                <a:latin typeface="Courier New" pitchFamily="49" charset="0"/>
              </a:rPr>
              <a:t>}</a:t>
            </a:r>
            <a:endParaRPr lang="en-US" sz="2000">
              <a:latin typeface="Courier New" pitchFamily="49"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EA9E120-A2FD-4BFF-8223-3015C1F7F4F4}" type="slidenum">
              <a:rPr lang="en-US"/>
              <a:pPr/>
              <a:t>53</a:t>
            </a:fld>
            <a:endParaRPr lang="en-US"/>
          </a:p>
        </p:txBody>
      </p:sp>
      <p:sp>
        <p:nvSpPr>
          <p:cNvPr id="509954" name="Rectangle 2"/>
          <p:cNvSpPr>
            <a:spLocks noGrp="1" noChangeArrowheads="1"/>
          </p:cNvSpPr>
          <p:nvPr>
            <p:ph type="title"/>
          </p:nvPr>
        </p:nvSpPr>
        <p:spPr>
          <a:noFill/>
          <a:ln/>
          <a:effectLst/>
        </p:spPr>
        <p:txBody>
          <a:bodyPr lIns="90488" tIns="44450" rIns="90488" bIns="44450"/>
          <a:lstStyle/>
          <a:p>
            <a:r>
              <a:rPr lang="en-US">
                <a:latin typeface="Courier New" pitchFamily="49" charset="0"/>
              </a:rPr>
              <a:t>resize()</a:t>
            </a:r>
            <a:r>
              <a:rPr lang="en-US"/>
              <a:t>: Perspective &amp; Translate</a:t>
            </a:r>
          </a:p>
        </p:txBody>
      </p:sp>
      <p:sp>
        <p:nvSpPr>
          <p:cNvPr id="50995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Same effect as previous LookAt</a:t>
            </a:r>
          </a:p>
          <a:p>
            <a:pPr>
              <a:lnSpc>
                <a:spcPct val="70000"/>
              </a:lnSpc>
              <a:buFontTx/>
              <a:buNone/>
            </a:pPr>
            <a:r>
              <a:rPr lang="en-US" sz="2200">
                <a:latin typeface="Courier New" pitchFamily="49" charset="0"/>
              </a:rPr>
              <a:t>void resize( int w, int h )</a:t>
            </a:r>
          </a:p>
          <a:p>
            <a:pPr>
              <a:lnSpc>
                <a:spcPct val="70000"/>
              </a:lnSpc>
              <a:buFontTx/>
              <a:buNone/>
            </a:pPr>
            <a:r>
              <a:rPr lang="en-US" sz="2200">
                <a:latin typeface="Courier New" pitchFamily="49" charset="0"/>
              </a:rPr>
              <a:t>{</a:t>
            </a:r>
          </a:p>
          <a:p>
            <a:pPr>
              <a:lnSpc>
                <a:spcPct val="70000"/>
              </a:lnSpc>
              <a:buFontTx/>
              <a:buNone/>
            </a:pPr>
            <a:r>
              <a:rPr lang="en-US" sz="2200">
                <a:latin typeface="Courier New" pitchFamily="49" charset="0"/>
              </a:rPr>
              <a:t>   glViewport( 0, 0, (GLsizei) w, (GLsizei) h );</a:t>
            </a:r>
          </a:p>
          <a:p>
            <a:pPr>
              <a:lnSpc>
                <a:spcPct val="70000"/>
              </a:lnSpc>
              <a:buFontTx/>
              <a:buNone/>
            </a:pPr>
            <a:r>
              <a:rPr lang="en-US" sz="2200">
                <a:latin typeface="Courier New" pitchFamily="49" charset="0"/>
              </a:rPr>
              <a:t>   glMatrixMode( GL_PROJECTION );</a:t>
            </a:r>
          </a:p>
          <a:p>
            <a:pPr>
              <a:lnSpc>
                <a:spcPct val="70000"/>
              </a:lnSpc>
              <a:buFontTx/>
              <a:buNone/>
            </a:pPr>
            <a:r>
              <a:rPr lang="en-US" sz="2200">
                <a:latin typeface="Courier New" pitchFamily="49" charset="0"/>
              </a:rPr>
              <a:t>   glLoadIdentity();</a:t>
            </a:r>
          </a:p>
          <a:p>
            <a:pPr>
              <a:lnSpc>
                <a:spcPct val="70000"/>
              </a:lnSpc>
              <a:buFontTx/>
              <a:buNone/>
            </a:pPr>
            <a:r>
              <a:rPr lang="en-US" sz="2200">
                <a:latin typeface="Courier New" pitchFamily="49" charset="0"/>
              </a:rPr>
              <a:t>   gluPerspective( 65.0, (GLfloat) w/h, </a:t>
            </a:r>
          </a:p>
          <a:p>
            <a:pPr>
              <a:lnSpc>
                <a:spcPct val="70000"/>
              </a:lnSpc>
              <a:buFontTx/>
              <a:buNone/>
            </a:pPr>
            <a:r>
              <a:rPr lang="en-US" sz="2200">
                <a:latin typeface="Courier New" pitchFamily="49" charset="0"/>
              </a:rPr>
              <a:t>                   1.0, 100.0 );</a:t>
            </a:r>
          </a:p>
          <a:p>
            <a:pPr>
              <a:lnSpc>
                <a:spcPct val="70000"/>
              </a:lnSpc>
              <a:buFontTx/>
              <a:buNone/>
            </a:pPr>
            <a:r>
              <a:rPr lang="en-US" sz="2200">
                <a:latin typeface="Courier New" pitchFamily="49" charset="0"/>
              </a:rPr>
              <a:t>   glMatrixMode( GL_MODELVIEW );</a:t>
            </a:r>
          </a:p>
          <a:p>
            <a:pPr>
              <a:lnSpc>
                <a:spcPct val="70000"/>
              </a:lnSpc>
              <a:buFontTx/>
              <a:buNone/>
            </a:pPr>
            <a:r>
              <a:rPr lang="en-US" sz="2200">
                <a:latin typeface="Courier New" pitchFamily="49" charset="0"/>
              </a:rPr>
              <a:t>   glLoadIdentity();</a:t>
            </a:r>
          </a:p>
          <a:p>
            <a:pPr>
              <a:lnSpc>
                <a:spcPct val="70000"/>
              </a:lnSpc>
              <a:buFontTx/>
              <a:buNone/>
            </a:pPr>
            <a:r>
              <a:rPr lang="en-US" sz="2200">
                <a:latin typeface="Courier New" pitchFamily="49" charset="0"/>
              </a:rPr>
              <a:t>   glTranslatef( 0.0, 0.0, -5.0 );</a:t>
            </a:r>
          </a:p>
          <a:p>
            <a:pPr>
              <a:lnSpc>
                <a:spcPct val="70000"/>
              </a:lnSpc>
              <a:buFontTx/>
              <a:buNone/>
            </a:pPr>
            <a:r>
              <a:rPr lang="en-US" sz="2200">
                <a:latin typeface="Courier New" pitchFamily="49" charset="0"/>
              </a:rPr>
              <a:t>}</a:t>
            </a:r>
            <a:endParaRPr lang="en-US" sz="2000">
              <a:latin typeface="Courier New" pitchFamily="49"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F9278D7-16E4-4041-AABF-F6A3DD052E62}" type="slidenum">
              <a:rPr lang="en-US"/>
              <a:pPr/>
              <a:t>54</a:t>
            </a:fld>
            <a:endParaRPr lang="en-US"/>
          </a:p>
        </p:txBody>
      </p:sp>
      <p:sp>
        <p:nvSpPr>
          <p:cNvPr id="512002" name="Rectangle 2"/>
          <p:cNvSpPr>
            <a:spLocks noGrp="1" noChangeArrowheads="1"/>
          </p:cNvSpPr>
          <p:nvPr>
            <p:ph type="title"/>
          </p:nvPr>
        </p:nvSpPr>
        <p:spPr>
          <a:noFill/>
          <a:ln/>
          <a:effectLst/>
        </p:spPr>
        <p:txBody>
          <a:bodyPr lIns="90488" tIns="44450" rIns="90488" bIns="44450"/>
          <a:lstStyle/>
          <a:p>
            <a:r>
              <a:rPr lang="en-US">
                <a:latin typeface="Courier New" pitchFamily="49" charset="0"/>
              </a:rPr>
              <a:t>resize()</a:t>
            </a:r>
            <a:r>
              <a:rPr lang="en-US"/>
              <a:t>: Ortho (part 1)</a:t>
            </a:r>
          </a:p>
        </p:txBody>
      </p:sp>
      <p:sp>
        <p:nvSpPr>
          <p:cNvPr id="512003" name="Rectangle 3"/>
          <p:cNvSpPr>
            <a:spLocks noGrp="1" noChangeArrowheads="1"/>
          </p:cNvSpPr>
          <p:nvPr>
            <p:ph type="body" idx="1"/>
          </p:nvPr>
        </p:nvSpPr>
        <p:spPr>
          <a:xfrm>
            <a:off x="533400" y="1828800"/>
            <a:ext cx="8456613" cy="4191000"/>
          </a:xfrm>
          <a:noFill/>
          <a:ln/>
          <a:effectLst>
            <a:outerShdw dist="45791" dir="2021404" algn="ctr" rotWithShape="0">
              <a:srgbClr val="000000"/>
            </a:outerShdw>
          </a:effectLst>
        </p:spPr>
        <p:txBody>
          <a:bodyPr lIns="90488" tIns="44450" rIns="90488" bIns="44450"/>
          <a:lstStyle/>
          <a:p>
            <a:pPr>
              <a:lnSpc>
                <a:spcPct val="70000"/>
              </a:lnSpc>
              <a:buFontTx/>
              <a:buNone/>
            </a:pPr>
            <a:r>
              <a:rPr lang="en-US" sz="2200">
                <a:latin typeface="Courier New" pitchFamily="49" charset="0"/>
              </a:rPr>
              <a:t>void resize( int width, int height )</a:t>
            </a:r>
          </a:p>
          <a:p>
            <a:pPr>
              <a:lnSpc>
                <a:spcPct val="80000"/>
              </a:lnSpc>
              <a:buFontTx/>
              <a:buNone/>
            </a:pPr>
            <a:r>
              <a:rPr lang="en-US" sz="2200">
                <a:latin typeface="Courier New" pitchFamily="49" charset="0"/>
              </a:rPr>
              <a:t>{</a:t>
            </a:r>
          </a:p>
          <a:p>
            <a:pPr>
              <a:lnSpc>
                <a:spcPct val="80000"/>
              </a:lnSpc>
              <a:buFontTx/>
              <a:buNone/>
            </a:pPr>
            <a:r>
              <a:rPr lang="en-US" sz="2200">
                <a:latin typeface="Courier New" pitchFamily="49" charset="0"/>
              </a:rPr>
              <a:t>   GLdouble aspect = (GLdouble) width / height;</a:t>
            </a:r>
          </a:p>
          <a:p>
            <a:pPr>
              <a:lnSpc>
                <a:spcPct val="80000"/>
              </a:lnSpc>
              <a:buFontTx/>
              <a:buNone/>
            </a:pPr>
            <a:r>
              <a:rPr lang="en-US" sz="2200">
                <a:latin typeface="Courier New" pitchFamily="49" charset="0"/>
              </a:rPr>
              <a:t>   GLdouble left = -2.5, right = 2.5;</a:t>
            </a:r>
          </a:p>
          <a:p>
            <a:pPr>
              <a:lnSpc>
                <a:spcPct val="80000"/>
              </a:lnSpc>
              <a:buFontTx/>
              <a:buNone/>
            </a:pPr>
            <a:r>
              <a:rPr lang="en-US" sz="2200">
                <a:latin typeface="Courier New" pitchFamily="49" charset="0"/>
              </a:rPr>
              <a:t>   GLdouble bottom = -2.5, top = 2.5;</a:t>
            </a:r>
          </a:p>
          <a:p>
            <a:pPr>
              <a:lnSpc>
                <a:spcPct val="70000"/>
              </a:lnSpc>
              <a:buFontTx/>
              <a:buNone/>
            </a:pPr>
            <a:r>
              <a:rPr lang="en-US" sz="2200">
                <a:latin typeface="Courier New" pitchFamily="49" charset="0"/>
              </a:rPr>
              <a:t>   glViewport( 0, 0, (GLsizei) w, (GLsizei) h );</a:t>
            </a:r>
          </a:p>
          <a:p>
            <a:pPr>
              <a:lnSpc>
                <a:spcPct val="70000"/>
              </a:lnSpc>
              <a:buFontTx/>
              <a:buNone/>
            </a:pPr>
            <a:r>
              <a:rPr lang="en-US" sz="2200">
                <a:latin typeface="Courier New" pitchFamily="49" charset="0"/>
              </a:rPr>
              <a:t>   glMatrixMode( GL_PROJECTION );</a:t>
            </a:r>
          </a:p>
          <a:p>
            <a:pPr>
              <a:lnSpc>
                <a:spcPct val="85000"/>
              </a:lnSpc>
              <a:buFontTx/>
              <a:buNone/>
            </a:pPr>
            <a:r>
              <a:rPr lang="en-US" sz="2200">
                <a:latin typeface="Courier New" pitchFamily="49" charset="0"/>
              </a:rPr>
              <a:t>   glLoadIdentity();</a:t>
            </a:r>
          </a:p>
          <a:p>
            <a:pPr>
              <a:lnSpc>
                <a:spcPct val="130000"/>
              </a:lnSpc>
              <a:buFontTx/>
              <a:buNone/>
            </a:pPr>
            <a:r>
              <a:rPr lang="en-US" sz="2200" i="1">
                <a:latin typeface="Courier New" pitchFamily="49" charset="0"/>
              </a:rPr>
              <a:t>   </a:t>
            </a:r>
            <a:r>
              <a:rPr lang="en-US" sz="2200">
                <a:latin typeface="Times New Roman" charset="0"/>
              </a:rPr>
              <a:t>… continued …</a:t>
            </a:r>
            <a:r>
              <a:rPr lang="en-US" sz="1800" i="1">
                <a:latin typeface="Courier New" pitchFamily="49" charset="0"/>
              </a:rPr>
              <a: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3221990-CA0D-4B7A-AD87-B5BF9D436261}" type="slidenum">
              <a:rPr lang="en-US"/>
              <a:pPr/>
              <a:t>55</a:t>
            </a:fld>
            <a:endParaRPr lang="en-US"/>
          </a:p>
        </p:txBody>
      </p:sp>
      <p:sp>
        <p:nvSpPr>
          <p:cNvPr id="514050" name="Rectangle 2"/>
          <p:cNvSpPr>
            <a:spLocks noGrp="1" noChangeArrowheads="1"/>
          </p:cNvSpPr>
          <p:nvPr>
            <p:ph type="body" idx="1"/>
          </p:nvPr>
        </p:nvSpPr>
        <p:spPr>
          <a:xfrm>
            <a:off x="304800" y="1828800"/>
            <a:ext cx="8610600" cy="4500563"/>
          </a:xfrm>
        </p:spPr>
        <p:txBody>
          <a:bodyPr/>
          <a:lstStyle/>
          <a:p>
            <a:pPr>
              <a:lnSpc>
                <a:spcPct val="80000"/>
              </a:lnSpc>
              <a:buFontTx/>
              <a:buNone/>
            </a:pPr>
            <a:r>
              <a:rPr lang="en-US" sz="2200" i="1">
                <a:latin typeface="Courier New" pitchFamily="49" charset="0"/>
              </a:rPr>
              <a:t>   </a:t>
            </a:r>
            <a:r>
              <a:rPr lang="en-US" sz="2200">
                <a:latin typeface="Courier New" pitchFamily="49" charset="0"/>
              </a:rPr>
              <a:t>if ( aspect &lt; 1.0 ) {</a:t>
            </a:r>
          </a:p>
          <a:p>
            <a:pPr>
              <a:lnSpc>
                <a:spcPct val="80000"/>
              </a:lnSpc>
              <a:buFontTx/>
              <a:buNone/>
            </a:pPr>
            <a:r>
              <a:rPr lang="en-US" sz="2200">
                <a:latin typeface="Courier New" pitchFamily="49" charset="0"/>
              </a:rPr>
              <a:t>      left /= aspect;</a:t>
            </a:r>
          </a:p>
          <a:p>
            <a:pPr>
              <a:lnSpc>
                <a:spcPct val="80000"/>
              </a:lnSpc>
              <a:buFontTx/>
              <a:buNone/>
            </a:pPr>
            <a:r>
              <a:rPr lang="en-US" sz="2200">
                <a:latin typeface="Courier New" pitchFamily="49" charset="0"/>
              </a:rPr>
              <a:t>      right /= aspect;</a:t>
            </a:r>
          </a:p>
          <a:p>
            <a:pPr>
              <a:lnSpc>
                <a:spcPct val="80000"/>
              </a:lnSpc>
              <a:buFontTx/>
              <a:buNone/>
            </a:pPr>
            <a:r>
              <a:rPr lang="en-US" sz="2200">
                <a:latin typeface="Courier New" pitchFamily="49" charset="0"/>
              </a:rPr>
              <a:t>   } else {</a:t>
            </a:r>
          </a:p>
          <a:p>
            <a:pPr>
              <a:lnSpc>
                <a:spcPct val="80000"/>
              </a:lnSpc>
              <a:buFontTx/>
              <a:buNone/>
            </a:pPr>
            <a:r>
              <a:rPr lang="en-US" sz="2200">
                <a:latin typeface="Courier New" pitchFamily="49" charset="0"/>
              </a:rPr>
              <a:t>      bottom *= aspect;</a:t>
            </a:r>
          </a:p>
          <a:p>
            <a:pPr>
              <a:lnSpc>
                <a:spcPct val="80000"/>
              </a:lnSpc>
              <a:buFontTx/>
              <a:buNone/>
            </a:pPr>
            <a:r>
              <a:rPr lang="en-US" sz="2200">
                <a:latin typeface="Courier New" pitchFamily="49" charset="0"/>
              </a:rPr>
              <a:t>      top *= aspect;</a:t>
            </a:r>
          </a:p>
          <a:p>
            <a:pPr>
              <a:lnSpc>
                <a:spcPct val="80000"/>
              </a:lnSpc>
              <a:buFontTx/>
              <a:buNone/>
            </a:pPr>
            <a:r>
              <a:rPr lang="en-US" sz="2200">
                <a:latin typeface="Courier New" pitchFamily="49" charset="0"/>
              </a:rPr>
              <a:t>   }</a:t>
            </a:r>
          </a:p>
          <a:p>
            <a:pPr>
              <a:lnSpc>
                <a:spcPct val="70000"/>
              </a:lnSpc>
              <a:buFontTx/>
              <a:buNone/>
            </a:pPr>
            <a:r>
              <a:rPr lang="en-US" sz="2200">
                <a:latin typeface="Courier New" pitchFamily="49" charset="0"/>
              </a:rPr>
              <a:t>   glOrtho( left, right, bottom, top, near, far );</a:t>
            </a:r>
          </a:p>
          <a:p>
            <a:pPr>
              <a:lnSpc>
                <a:spcPct val="70000"/>
              </a:lnSpc>
              <a:buFontTx/>
              <a:buNone/>
            </a:pPr>
            <a:r>
              <a:rPr lang="en-US" sz="2200">
                <a:latin typeface="Courier New" pitchFamily="49" charset="0"/>
              </a:rPr>
              <a:t>   glMatrixMode( GL_MODELVIEW );</a:t>
            </a:r>
          </a:p>
          <a:p>
            <a:pPr>
              <a:lnSpc>
                <a:spcPct val="70000"/>
              </a:lnSpc>
              <a:buFontTx/>
              <a:buNone/>
            </a:pPr>
            <a:r>
              <a:rPr lang="en-US" sz="2200">
                <a:latin typeface="Courier New" pitchFamily="49" charset="0"/>
              </a:rPr>
              <a:t>   glLoadIdentity();</a:t>
            </a:r>
          </a:p>
          <a:p>
            <a:pPr>
              <a:lnSpc>
                <a:spcPct val="80000"/>
              </a:lnSpc>
              <a:buFontTx/>
              <a:buNone/>
            </a:pPr>
            <a:r>
              <a:rPr lang="en-US" sz="2200">
                <a:latin typeface="Courier New" pitchFamily="49" charset="0"/>
              </a:rPr>
              <a:t>}</a:t>
            </a:r>
            <a:endParaRPr lang="en-US" sz="1800">
              <a:latin typeface="Courier New" pitchFamily="49" charset="0"/>
            </a:endParaRPr>
          </a:p>
        </p:txBody>
      </p:sp>
      <p:sp>
        <p:nvSpPr>
          <p:cNvPr id="514051" name="Rectangle 3"/>
          <p:cNvSpPr>
            <a:spLocks noGrp="1" noChangeArrowheads="1"/>
          </p:cNvSpPr>
          <p:nvPr>
            <p:ph type="title"/>
          </p:nvPr>
        </p:nvSpPr>
        <p:spPr>
          <a:noFill/>
          <a:ln/>
          <a:effectLst/>
        </p:spPr>
        <p:txBody>
          <a:bodyPr lIns="90488" tIns="44450" rIns="90488" bIns="44450"/>
          <a:lstStyle/>
          <a:p>
            <a:pPr>
              <a:lnSpc>
                <a:spcPct val="70000"/>
              </a:lnSpc>
            </a:pPr>
            <a:r>
              <a:rPr lang="en-US">
                <a:latin typeface="Courier New" pitchFamily="49" charset="0"/>
              </a:rPr>
              <a:t>resize()</a:t>
            </a:r>
            <a:r>
              <a:rPr lang="en-US"/>
              <a:t>: Ortho (part 2)</a:t>
            </a:r>
            <a:endParaRPr lang="en-US" sz="2200" i="1">
              <a:latin typeface="Courier New" pitchFamily="49"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ED5E79B-D56C-497C-836E-7567BC64438D}" type="slidenum">
              <a:rPr lang="en-US"/>
              <a:pPr/>
              <a:t>56</a:t>
            </a:fld>
            <a:endParaRPr lang="en-US"/>
          </a:p>
        </p:txBody>
      </p:sp>
      <p:sp>
        <p:nvSpPr>
          <p:cNvPr id="516098" name="Rectangle 2"/>
          <p:cNvSpPr>
            <a:spLocks noGrp="1" noChangeArrowheads="1"/>
          </p:cNvSpPr>
          <p:nvPr>
            <p:ph type="title"/>
          </p:nvPr>
        </p:nvSpPr>
        <p:spPr>
          <a:noFill/>
          <a:ln/>
          <a:effectLst/>
        </p:spPr>
        <p:txBody>
          <a:bodyPr lIns="90488" tIns="44450" rIns="90488" bIns="44450"/>
          <a:lstStyle/>
          <a:p>
            <a:r>
              <a:rPr lang="en-US"/>
              <a:t>Compositing Modeling Transformations</a:t>
            </a:r>
          </a:p>
        </p:txBody>
      </p:sp>
      <p:sp>
        <p:nvSpPr>
          <p:cNvPr id="516099" name="Rectangle 3"/>
          <p:cNvSpPr>
            <a:spLocks noGrp="1" noChangeArrowheads="1"/>
          </p:cNvSpPr>
          <p:nvPr>
            <p:ph type="body" idx="1"/>
          </p:nvPr>
        </p:nvSpPr>
        <p:spPr>
          <a:noFill/>
          <a:ln/>
        </p:spPr>
        <p:txBody>
          <a:bodyPr lIns="90488" tIns="44450" rIns="90488" bIns="44450"/>
          <a:lstStyle/>
          <a:p>
            <a:r>
              <a:rPr lang="en-US"/>
              <a:t>Problem 1:  hierarchical objects</a:t>
            </a:r>
          </a:p>
          <a:p>
            <a:pPr lvl="1"/>
            <a:r>
              <a:rPr lang="en-US"/>
              <a:t>one position depends upon a previous position</a:t>
            </a:r>
          </a:p>
          <a:p>
            <a:pPr lvl="1"/>
            <a:r>
              <a:rPr lang="en-US"/>
              <a:t>robot arm or hand; sub-assemblies</a:t>
            </a:r>
          </a:p>
          <a:p>
            <a:r>
              <a:rPr lang="en-US"/>
              <a:t>Solution 1:  moving local coordinate system</a:t>
            </a:r>
          </a:p>
          <a:p>
            <a:pPr lvl="1"/>
            <a:r>
              <a:rPr lang="en-US"/>
              <a:t>modeling transformations move coordinate system</a:t>
            </a:r>
          </a:p>
          <a:p>
            <a:pPr lvl="1"/>
            <a:r>
              <a:rPr lang="en-US"/>
              <a:t>post-multiply column-major matrices </a:t>
            </a:r>
          </a:p>
          <a:p>
            <a:pPr lvl="1"/>
            <a:r>
              <a:rPr lang="en-US"/>
              <a:t>OpenGL post-multiplies matrices</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B4C7D62-C3A2-4837-B6E0-F25F9CA776CE}" type="slidenum">
              <a:rPr lang="en-US"/>
              <a:pPr/>
              <a:t>57</a:t>
            </a:fld>
            <a:endParaRPr lang="en-US"/>
          </a:p>
        </p:txBody>
      </p:sp>
      <p:sp>
        <p:nvSpPr>
          <p:cNvPr id="518146" name="Rectangle 2"/>
          <p:cNvSpPr>
            <a:spLocks noGrp="1" noChangeArrowheads="1"/>
          </p:cNvSpPr>
          <p:nvPr>
            <p:ph type="title"/>
          </p:nvPr>
        </p:nvSpPr>
        <p:spPr>
          <a:noFill/>
          <a:ln/>
          <a:effectLst/>
        </p:spPr>
        <p:txBody>
          <a:bodyPr lIns="90488" tIns="44450" rIns="90488" bIns="44450"/>
          <a:lstStyle/>
          <a:p>
            <a:r>
              <a:rPr lang="en-US"/>
              <a:t>Compositing Modeling Transformations</a:t>
            </a:r>
          </a:p>
        </p:txBody>
      </p:sp>
      <p:sp>
        <p:nvSpPr>
          <p:cNvPr id="518147" name="Rectangle 3"/>
          <p:cNvSpPr>
            <a:spLocks noGrp="1" noChangeArrowheads="1"/>
          </p:cNvSpPr>
          <p:nvPr>
            <p:ph type="body" idx="1"/>
          </p:nvPr>
        </p:nvSpPr>
        <p:spPr>
          <a:noFill/>
          <a:ln/>
        </p:spPr>
        <p:txBody>
          <a:bodyPr lIns="90488" tIns="44450" rIns="90488" bIns="44450"/>
          <a:lstStyle/>
          <a:p>
            <a:pPr>
              <a:lnSpc>
                <a:spcPct val="90000"/>
              </a:lnSpc>
            </a:pPr>
            <a:r>
              <a:rPr lang="en-US" sz="2800"/>
              <a:t>Problem 2: objects move relative to absolute world origin</a:t>
            </a:r>
          </a:p>
          <a:p>
            <a:pPr lvl="1">
              <a:lnSpc>
                <a:spcPct val="90000"/>
              </a:lnSpc>
            </a:pPr>
            <a:r>
              <a:rPr lang="en-US" sz="2200"/>
              <a:t>my object rotates around the wrong origin </a:t>
            </a:r>
          </a:p>
          <a:p>
            <a:pPr lvl="2">
              <a:lnSpc>
                <a:spcPct val="90000"/>
              </a:lnSpc>
            </a:pPr>
            <a:r>
              <a:rPr lang="en-US" sz="2000"/>
              <a:t>make it spin around its center or something else</a:t>
            </a:r>
          </a:p>
          <a:p>
            <a:pPr>
              <a:lnSpc>
                <a:spcPct val="90000"/>
              </a:lnSpc>
            </a:pPr>
            <a:r>
              <a:rPr lang="en-US" sz="2800"/>
              <a:t>Solution 2: fixed coordinate system</a:t>
            </a:r>
          </a:p>
          <a:p>
            <a:pPr lvl="1">
              <a:lnSpc>
                <a:spcPct val="90000"/>
              </a:lnSpc>
            </a:pPr>
            <a:r>
              <a:rPr lang="en-US" sz="2200"/>
              <a:t>modeling transformations move objects around fixed coordinate system</a:t>
            </a:r>
          </a:p>
          <a:p>
            <a:pPr lvl="1">
              <a:lnSpc>
                <a:spcPct val="90000"/>
              </a:lnSpc>
            </a:pPr>
            <a:r>
              <a:rPr lang="en-US" sz="2200"/>
              <a:t>pre-multiply column-major matrices</a:t>
            </a:r>
          </a:p>
          <a:p>
            <a:pPr lvl="1">
              <a:lnSpc>
                <a:spcPct val="90000"/>
              </a:lnSpc>
            </a:pPr>
            <a:r>
              <a:rPr lang="en-US" sz="2200"/>
              <a:t>OpenGL post-multiplies matrices</a:t>
            </a:r>
          </a:p>
          <a:p>
            <a:pPr lvl="1">
              <a:lnSpc>
                <a:spcPct val="90000"/>
              </a:lnSpc>
            </a:pPr>
            <a:r>
              <a:rPr lang="en-US" sz="2200"/>
              <a:t>must </a:t>
            </a:r>
            <a:r>
              <a:rPr lang="en-US" sz="2200" u="sng"/>
              <a:t>reverse order of operations</a:t>
            </a:r>
            <a:r>
              <a:rPr lang="en-US" sz="2200"/>
              <a:t> to achieve desired effect</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797F393-F91E-485F-87A2-5A9B121F524D}" type="slidenum">
              <a:rPr lang="en-US"/>
              <a:pPr/>
              <a:t>58</a:t>
            </a:fld>
            <a:endParaRPr lang="en-US"/>
          </a:p>
        </p:txBody>
      </p:sp>
      <p:sp>
        <p:nvSpPr>
          <p:cNvPr id="520194" name="Rectangle 2"/>
          <p:cNvSpPr>
            <a:spLocks noGrp="1" noChangeArrowheads="1"/>
          </p:cNvSpPr>
          <p:nvPr>
            <p:ph type="title"/>
          </p:nvPr>
        </p:nvSpPr>
        <p:spPr>
          <a:noFill/>
          <a:ln/>
          <a:effectLst/>
        </p:spPr>
        <p:txBody>
          <a:bodyPr lIns="90488" tIns="44450" rIns="90488" bIns="44450"/>
          <a:lstStyle/>
          <a:p>
            <a:r>
              <a:rPr lang="en-US"/>
              <a:t>Additional Clipping Planes</a:t>
            </a:r>
          </a:p>
        </p:txBody>
      </p:sp>
      <p:sp>
        <p:nvSpPr>
          <p:cNvPr id="520195" name="Rectangle 3"/>
          <p:cNvSpPr>
            <a:spLocks noGrp="1" noChangeArrowheads="1"/>
          </p:cNvSpPr>
          <p:nvPr>
            <p:ph type="body" idx="1"/>
          </p:nvPr>
        </p:nvSpPr>
        <p:spPr>
          <a:noFill/>
          <a:ln/>
        </p:spPr>
        <p:txBody>
          <a:bodyPr lIns="90488" tIns="44450" rIns="90488" bIns="44450"/>
          <a:lstStyle/>
          <a:p>
            <a:r>
              <a:rPr lang="en-US"/>
              <a:t>At least 6 more clipping planes available</a:t>
            </a:r>
          </a:p>
          <a:p>
            <a:r>
              <a:rPr lang="en-US"/>
              <a:t>Good for cross-sections</a:t>
            </a:r>
          </a:p>
          <a:p>
            <a:r>
              <a:rPr lang="en-US"/>
              <a:t>Modelview matrix moves clipping plane</a:t>
            </a:r>
          </a:p>
          <a:p>
            <a:r>
              <a:rPr lang="en-US"/>
              <a:t>                             clipped</a:t>
            </a:r>
          </a:p>
          <a:p>
            <a:r>
              <a:rPr lang="en-US" sz="2400">
                <a:latin typeface="Courier New" pitchFamily="49" charset="0"/>
              </a:rPr>
              <a:t>glEnable( </a:t>
            </a:r>
            <a:r>
              <a:rPr lang="en-US" sz="2400" i="1">
                <a:latin typeface="Courier New" pitchFamily="49" charset="0"/>
              </a:rPr>
              <a:t>GL_CLIP_PLANEi</a:t>
            </a:r>
            <a:r>
              <a:rPr lang="en-US" sz="2400">
                <a:latin typeface="Courier New" pitchFamily="49" charset="0"/>
              </a:rPr>
              <a:t> )</a:t>
            </a:r>
            <a:endParaRPr lang="en-US" sz="2400" i="1">
              <a:latin typeface="Courier New" pitchFamily="49" charset="0"/>
            </a:endParaRPr>
          </a:p>
          <a:p>
            <a:r>
              <a:rPr lang="en-US" sz="2400">
                <a:latin typeface="Courier New" pitchFamily="49" charset="0"/>
              </a:rPr>
              <a:t>glClipPlane( </a:t>
            </a:r>
            <a:r>
              <a:rPr lang="en-US" sz="2200" i="1">
                <a:latin typeface="Courier New" pitchFamily="49" charset="0"/>
              </a:rPr>
              <a:t>GL_CLIP_PLANEi, GLdouble* coeff</a:t>
            </a:r>
            <a:r>
              <a:rPr lang="en-US" sz="2400">
                <a:latin typeface="Courier New" pitchFamily="49" charset="0"/>
              </a:rPr>
              <a:t> )</a:t>
            </a:r>
            <a:endParaRPr lang="en-US" sz="2000" i="1">
              <a:latin typeface="Courier New" pitchFamily="49" charset="0"/>
            </a:endParaRPr>
          </a:p>
        </p:txBody>
      </p:sp>
      <p:graphicFrame>
        <p:nvGraphicFramePr>
          <p:cNvPr id="764928" name="Object 1024"/>
          <p:cNvGraphicFramePr>
            <a:graphicFrameLocks noChangeAspect="1"/>
          </p:cNvGraphicFramePr>
          <p:nvPr/>
        </p:nvGraphicFramePr>
        <p:xfrm>
          <a:off x="690563" y="3781425"/>
          <a:ext cx="3143250" cy="484188"/>
        </p:xfrm>
        <a:graphic>
          <a:graphicData uri="http://schemas.openxmlformats.org/presentationml/2006/ole">
            <mc:AlternateContent xmlns:mc="http://schemas.openxmlformats.org/markup-compatibility/2006">
              <mc:Choice xmlns:v="urn:schemas-microsoft-com:vml" Requires="v">
                <p:oleObj spid="_x0000_s764929" name="Equation" r:id="rId4" imgW="1307880" imgH="203040" progId="Equation.3">
                  <p:embed/>
                </p:oleObj>
              </mc:Choice>
              <mc:Fallback>
                <p:oleObj name="Equation" r:id="rId4" imgW="1307880" imgH="203040" progId="Equation.3">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3" y="3781425"/>
                        <a:ext cx="31432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1243CD-D2BA-4F14-8092-DDEA0E3A174F}" type="slidenum">
              <a:rPr lang="en-US"/>
              <a:pPr/>
              <a:t>59</a:t>
            </a:fld>
            <a:endParaRPr lang="en-US"/>
          </a:p>
        </p:txBody>
      </p:sp>
      <p:sp>
        <p:nvSpPr>
          <p:cNvPr id="522242" name="Rectangle 2"/>
          <p:cNvSpPr>
            <a:spLocks noGrp="1" noChangeArrowheads="1"/>
          </p:cNvSpPr>
          <p:nvPr>
            <p:ph type="title"/>
          </p:nvPr>
        </p:nvSpPr>
        <p:spPr>
          <a:noFill/>
          <a:ln/>
          <a:effectLst/>
        </p:spPr>
        <p:txBody>
          <a:bodyPr lIns="90488" tIns="44450" rIns="90488" bIns="44450"/>
          <a:lstStyle/>
          <a:p>
            <a:r>
              <a:rPr lang="en-US"/>
              <a:t>Reversing Coordinate Projection</a:t>
            </a:r>
          </a:p>
        </p:txBody>
      </p:sp>
      <p:sp>
        <p:nvSpPr>
          <p:cNvPr id="522243" name="Rectangle 3"/>
          <p:cNvSpPr>
            <a:spLocks noGrp="1" noChangeArrowheads="1"/>
          </p:cNvSpPr>
          <p:nvPr>
            <p:ph type="body" idx="1"/>
          </p:nvPr>
        </p:nvSpPr>
        <p:spPr>
          <a:xfrm>
            <a:off x="685800" y="1981200"/>
            <a:ext cx="8305800" cy="4267200"/>
          </a:xfrm>
          <a:noFill/>
          <a:ln/>
        </p:spPr>
        <p:txBody>
          <a:bodyPr lIns="90488" tIns="44450" rIns="90488" bIns="44450"/>
          <a:lstStyle/>
          <a:p>
            <a:r>
              <a:rPr lang="en-US"/>
              <a:t>Screen space back to world space</a:t>
            </a:r>
          </a:p>
          <a:p>
            <a:pPr>
              <a:buFontTx/>
              <a:buNone/>
            </a:pPr>
            <a:r>
              <a:rPr lang="en-US" sz="1800">
                <a:latin typeface="Courier New" pitchFamily="49" charset="0"/>
              </a:rPr>
              <a:t>glGetIntegerv( GL_VIEWPORT, GLint viewport[4] )</a:t>
            </a:r>
          </a:p>
          <a:p>
            <a:pPr>
              <a:buFontTx/>
              <a:buNone/>
            </a:pPr>
            <a:r>
              <a:rPr lang="en-US" sz="1800">
                <a:latin typeface="Courier New" pitchFamily="49" charset="0"/>
              </a:rPr>
              <a:t>glGetDoublev( GL_MODELVIEW_MATRIX, GLdouble mvmatrix[16] )</a:t>
            </a:r>
          </a:p>
          <a:p>
            <a:pPr>
              <a:buFontTx/>
              <a:buNone/>
            </a:pPr>
            <a:r>
              <a:rPr lang="en-US" sz="1800">
                <a:latin typeface="Courier New" pitchFamily="49" charset="0"/>
              </a:rPr>
              <a:t>glGetDoublev( GL_PROJECTION_MATRIX, </a:t>
            </a:r>
            <a:br>
              <a:rPr lang="en-US" sz="1800">
                <a:latin typeface="Courier New" pitchFamily="49" charset="0"/>
              </a:rPr>
            </a:br>
            <a:r>
              <a:rPr lang="en-US" sz="1800">
                <a:latin typeface="Courier New" pitchFamily="49" charset="0"/>
              </a:rPr>
              <a:t>              GLdouble projmatrix[16] )</a:t>
            </a:r>
          </a:p>
          <a:p>
            <a:pPr>
              <a:buFontTx/>
              <a:buNone/>
            </a:pPr>
            <a:r>
              <a:rPr lang="en-US" sz="1800">
                <a:latin typeface="Courier New" pitchFamily="49" charset="0"/>
              </a:rPr>
              <a:t>gluUnProject( GLdouble winx, winy, winz,</a:t>
            </a:r>
            <a:br>
              <a:rPr lang="en-US" sz="1800">
                <a:latin typeface="Courier New" pitchFamily="49" charset="0"/>
              </a:rPr>
            </a:br>
            <a:r>
              <a:rPr lang="en-US" sz="1800">
                <a:latin typeface="Courier New" pitchFamily="49" charset="0"/>
              </a:rPr>
              <a:t>              mvmatrix[16], projmatrix[16],</a:t>
            </a:r>
            <a:br>
              <a:rPr lang="en-US" sz="1800">
                <a:latin typeface="Courier New" pitchFamily="49" charset="0"/>
              </a:rPr>
            </a:br>
            <a:r>
              <a:rPr lang="en-US" sz="1800">
                <a:latin typeface="Courier New" pitchFamily="49" charset="0"/>
              </a:rPr>
              <a:t>              GLint viewport[4],</a:t>
            </a:r>
            <a:br>
              <a:rPr lang="en-US" sz="1800">
                <a:latin typeface="Courier New" pitchFamily="49" charset="0"/>
              </a:rPr>
            </a:br>
            <a:r>
              <a:rPr lang="en-US" sz="1800">
                <a:latin typeface="Courier New" pitchFamily="49" charset="0"/>
              </a:rPr>
              <a:t>              GLdouble *objx, *objy, *objz )</a:t>
            </a:r>
            <a:endParaRPr lang="en-US" sz="1800" i="1">
              <a:latin typeface="Courier New" pitchFamily="49" charset="0"/>
            </a:endParaRPr>
          </a:p>
          <a:p>
            <a:r>
              <a:rPr lang="en-US" sz="2800">
                <a:latin typeface="Courier New" pitchFamily="49" charset="0"/>
              </a:rPr>
              <a:t>gluProject</a:t>
            </a:r>
            <a:r>
              <a:rPr lang="en-US"/>
              <a:t> goes from world to screen space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B9D60C-7C87-4ADA-BCC9-8F8556AAC8E6}" type="slidenum">
              <a:rPr lang="en-US"/>
              <a:pPr/>
              <a:t>6</a:t>
            </a:fld>
            <a:endParaRPr lang="en-US"/>
          </a:p>
        </p:txBody>
      </p:sp>
      <p:sp>
        <p:nvSpPr>
          <p:cNvPr id="413698" name="Rectangle 2"/>
          <p:cNvSpPr>
            <a:spLocks noGrp="1" noChangeArrowheads="1"/>
          </p:cNvSpPr>
          <p:nvPr>
            <p:ph type="title"/>
          </p:nvPr>
        </p:nvSpPr>
        <p:spPr/>
        <p:txBody>
          <a:bodyPr/>
          <a:lstStyle/>
          <a:p>
            <a:r>
              <a:rPr lang="en-US"/>
              <a:t>What Is OpenGL?</a:t>
            </a:r>
          </a:p>
        </p:txBody>
      </p:sp>
      <p:sp>
        <p:nvSpPr>
          <p:cNvPr id="413699" name="Rectangle 3"/>
          <p:cNvSpPr>
            <a:spLocks noGrp="1" noChangeArrowheads="1"/>
          </p:cNvSpPr>
          <p:nvPr>
            <p:ph type="body" idx="1"/>
          </p:nvPr>
        </p:nvSpPr>
        <p:spPr/>
        <p:txBody>
          <a:bodyPr/>
          <a:lstStyle/>
          <a:p>
            <a:r>
              <a:rPr lang="en-US"/>
              <a:t>Graphics rendering API</a:t>
            </a:r>
          </a:p>
          <a:p>
            <a:pPr lvl="1"/>
            <a:r>
              <a:rPr lang="en-US"/>
              <a:t>high-quality color images composed of geometric and image primitives</a:t>
            </a:r>
          </a:p>
          <a:p>
            <a:pPr lvl="1"/>
            <a:r>
              <a:rPr lang="en-US"/>
              <a:t>window system independent</a:t>
            </a:r>
          </a:p>
          <a:p>
            <a:pPr lvl="1"/>
            <a:r>
              <a:rPr lang="en-US"/>
              <a:t>operating system independent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ctrTitle"/>
          </p:nvPr>
        </p:nvSpPr>
        <p:spPr/>
        <p:txBody>
          <a:bodyPr/>
          <a:lstStyle/>
          <a:p>
            <a:r>
              <a:rPr lang="en-US"/>
              <a:t>Animation and Depth Buffering</a:t>
            </a:r>
          </a:p>
        </p:txBody>
      </p:sp>
      <p:sp>
        <p:nvSpPr>
          <p:cNvPr id="524291" name="Rectangle 3"/>
          <p:cNvSpPr>
            <a:spLocks noGrp="1" noChangeArrowheads="1"/>
          </p:cNvSpPr>
          <p:nvPr>
            <p:ph type="subTitle" idx="1"/>
          </p:nvPr>
        </p:nvSpPr>
        <p:spPr/>
        <p:txBody>
          <a:bodyPr/>
          <a:lstStyle/>
          <a:p>
            <a:r>
              <a:rPr lang="en-US"/>
              <a:t>Vicki Shreiner</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3DED1D7-C6B3-4B5A-911E-42B40AECDA50}" type="slidenum">
              <a:rPr lang="en-US"/>
              <a:pPr/>
              <a:t>61</a:t>
            </a:fld>
            <a:endParaRPr lang="en-US"/>
          </a:p>
        </p:txBody>
      </p:sp>
      <p:sp>
        <p:nvSpPr>
          <p:cNvPr id="526338" name="Rectangle 2"/>
          <p:cNvSpPr>
            <a:spLocks noGrp="1" noChangeArrowheads="1"/>
          </p:cNvSpPr>
          <p:nvPr>
            <p:ph type="title"/>
          </p:nvPr>
        </p:nvSpPr>
        <p:spPr/>
        <p:txBody>
          <a:bodyPr/>
          <a:lstStyle/>
          <a:p>
            <a:r>
              <a:rPr lang="en-US"/>
              <a:t>Animation and Depth Buffering</a:t>
            </a:r>
          </a:p>
        </p:txBody>
      </p:sp>
      <p:sp>
        <p:nvSpPr>
          <p:cNvPr id="526339" name="Rectangle 3"/>
          <p:cNvSpPr>
            <a:spLocks noGrp="1" noChangeArrowheads="1"/>
          </p:cNvSpPr>
          <p:nvPr>
            <p:ph type="body" idx="1"/>
          </p:nvPr>
        </p:nvSpPr>
        <p:spPr/>
        <p:txBody>
          <a:bodyPr/>
          <a:lstStyle/>
          <a:p>
            <a:r>
              <a:rPr lang="en-US"/>
              <a:t>Discuss double buffering and animation </a:t>
            </a:r>
          </a:p>
          <a:p>
            <a:r>
              <a:rPr lang="en-US"/>
              <a:t>Discuss hidden surface removal using the depth buffer</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2"/>
          <p:cNvSpPr>
            <a:spLocks noGrp="1"/>
          </p:cNvSpPr>
          <p:nvPr>
            <p:ph type="sldNum" sz="quarter" idx="10"/>
          </p:nvPr>
        </p:nvSpPr>
        <p:spPr/>
        <p:txBody>
          <a:bodyPr/>
          <a:lstStyle/>
          <a:p>
            <a:fld id="{45AC3887-C5C9-4D16-9E6A-AB5F1C50DE80}" type="slidenum">
              <a:rPr lang="en-US"/>
              <a:pPr/>
              <a:t>62</a:t>
            </a:fld>
            <a:endParaRPr lang="en-US"/>
          </a:p>
        </p:txBody>
      </p:sp>
      <p:sp>
        <p:nvSpPr>
          <p:cNvPr id="528386" name="Rectangle 2"/>
          <p:cNvSpPr>
            <a:spLocks noGrp="1" noChangeArrowheads="1"/>
          </p:cNvSpPr>
          <p:nvPr>
            <p:ph type="title"/>
          </p:nvPr>
        </p:nvSpPr>
        <p:spPr>
          <a:noFill/>
          <a:ln/>
          <a:effectLst/>
        </p:spPr>
        <p:txBody>
          <a:bodyPr lIns="90488" tIns="44450" rIns="90488" bIns="44450"/>
          <a:lstStyle/>
          <a:p>
            <a:r>
              <a:rPr lang="en-US"/>
              <a:t>Double</a:t>
            </a:r>
            <a:br>
              <a:rPr lang="en-US"/>
            </a:br>
            <a:r>
              <a:rPr lang="en-US"/>
              <a:t>Buffering</a:t>
            </a:r>
          </a:p>
        </p:txBody>
      </p:sp>
      <p:grpSp>
        <p:nvGrpSpPr>
          <p:cNvPr id="528387" name="Group 3"/>
          <p:cNvGrpSpPr>
            <a:grpSpLocks/>
          </p:cNvGrpSpPr>
          <p:nvPr/>
        </p:nvGrpSpPr>
        <p:grpSpPr bwMode="auto">
          <a:xfrm>
            <a:off x="1509713" y="1749425"/>
            <a:ext cx="6078537" cy="4413250"/>
            <a:chOff x="951" y="1102"/>
            <a:chExt cx="3829" cy="2780"/>
          </a:xfrm>
        </p:grpSpPr>
        <p:sp>
          <p:nvSpPr>
            <p:cNvPr id="528388" name="Line 4"/>
            <p:cNvSpPr>
              <a:spLocks noChangeShapeType="1"/>
            </p:cNvSpPr>
            <p:nvPr/>
          </p:nvSpPr>
          <p:spPr bwMode="auto">
            <a:xfrm flipV="1">
              <a:off x="2245" y="1102"/>
              <a:ext cx="1200" cy="43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8389" name="Freeform 5"/>
            <p:cNvSpPr>
              <a:spLocks/>
            </p:cNvSpPr>
            <p:nvPr/>
          </p:nvSpPr>
          <p:spPr bwMode="auto">
            <a:xfrm>
              <a:off x="3445" y="1102"/>
              <a:ext cx="721" cy="1201"/>
            </a:xfrm>
            <a:custGeom>
              <a:avLst/>
              <a:gdLst/>
              <a:ahLst/>
              <a:cxnLst>
                <a:cxn ang="0">
                  <a:pos x="0" y="0"/>
                </a:cxn>
                <a:cxn ang="0">
                  <a:pos x="720" y="432"/>
                </a:cxn>
                <a:cxn ang="0">
                  <a:pos x="720" y="1200"/>
                </a:cxn>
                <a:cxn ang="0">
                  <a:pos x="0" y="768"/>
                </a:cxn>
                <a:cxn ang="0">
                  <a:pos x="0" y="0"/>
                </a:cxn>
              </a:cxnLst>
              <a:rect l="0" t="0" r="r" b="b"/>
              <a:pathLst>
                <a:path w="721" h="1201">
                  <a:moveTo>
                    <a:pt x="0" y="0"/>
                  </a:moveTo>
                  <a:lnTo>
                    <a:pt x="720" y="432"/>
                  </a:lnTo>
                  <a:lnTo>
                    <a:pt x="720" y="1200"/>
                  </a:lnTo>
                  <a:lnTo>
                    <a:pt x="0" y="768"/>
                  </a:lnTo>
                  <a:lnTo>
                    <a:pt x="0" y="0"/>
                  </a:lnTo>
                </a:path>
              </a:pathLst>
            </a:custGeom>
            <a:noFill/>
            <a:ln w="12700" cap="rnd" cmpd="sng">
              <a:solidFill>
                <a:schemeClr val="tx1"/>
              </a:solidFill>
              <a:prstDash val="solid"/>
              <a:round/>
              <a:headEnd/>
              <a:tailEnd/>
            </a:ln>
            <a:effectLst/>
          </p:spPr>
          <p:txBody>
            <a:bodyPr/>
            <a:lstStyle/>
            <a:p>
              <a:endParaRPr lang="en-US"/>
            </a:p>
          </p:txBody>
        </p:sp>
        <p:sp>
          <p:nvSpPr>
            <p:cNvPr id="528390" name="Line 6"/>
            <p:cNvSpPr>
              <a:spLocks noChangeShapeType="1"/>
            </p:cNvSpPr>
            <p:nvPr/>
          </p:nvSpPr>
          <p:spPr bwMode="auto">
            <a:xfrm flipH="1">
              <a:off x="2245" y="1870"/>
              <a:ext cx="12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8391" name="Line 7"/>
            <p:cNvSpPr>
              <a:spLocks noChangeShapeType="1"/>
            </p:cNvSpPr>
            <p:nvPr/>
          </p:nvSpPr>
          <p:spPr bwMode="auto">
            <a:xfrm>
              <a:off x="2581" y="2062"/>
              <a:ext cx="1584"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8392" name="Freeform 8"/>
            <p:cNvSpPr>
              <a:spLocks/>
            </p:cNvSpPr>
            <p:nvPr/>
          </p:nvSpPr>
          <p:spPr bwMode="auto">
            <a:xfrm>
              <a:off x="2245" y="1534"/>
              <a:ext cx="337" cy="529"/>
            </a:xfrm>
            <a:custGeom>
              <a:avLst/>
              <a:gdLst/>
              <a:ahLst/>
              <a:cxnLst>
                <a:cxn ang="0">
                  <a:pos x="0" y="0"/>
                </a:cxn>
                <a:cxn ang="0">
                  <a:pos x="0" y="336"/>
                </a:cxn>
                <a:cxn ang="0">
                  <a:pos x="336" y="528"/>
                </a:cxn>
                <a:cxn ang="0">
                  <a:pos x="336" y="192"/>
                </a:cxn>
                <a:cxn ang="0">
                  <a:pos x="0" y="0"/>
                </a:cxn>
              </a:cxnLst>
              <a:rect l="0" t="0" r="r" b="b"/>
              <a:pathLst>
                <a:path w="337" h="529">
                  <a:moveTo>
                    <a:pt x="0" y="0"/>
                  </a:moveTo>
                  <a:lnTo>
                    <a:pt x="0" y="336"/>
                  </a:lnTo>
                  <a:lnTo>
                    <a:pt x="336" y="528"/>
                  </a:lnTo>
                  <a:lnTo>
                    <a:pt x="336" y="192"/>
                  </a:lnTo>
                  <a:lnTo>
                    <a:pt x="0" y="0"/>
                  </a:lnTo>
                </a:path>
              </a:pathLst>
            </a:custGeom>
            <a:noFill/>
            <a:ln w="12700" cap="rnd" cmpd="sng">
              <a:solidFill>
                <a:schemeClr val="tx1"/>
              </a:solidFill>
              <a:prstDash val="solid"/>
              <a:round/>
              <a:headEnd/>
              <a:tailEnd/>
            </a:ln>
            <a:effectLst/>
          </p:spPr>
          <p:txBody>
            <a:bodyPr/>
            <a:lstStyle/>
            <a:p>
              <a:endParaRPr lang="en-US"/>
            </a:p>
          </p:txBody>
        </p:sp>
        <p:sp>
          <p:nvSpPr>
            <p:cNvPr id="528393" name="Rectangle 9"/>
            <p:cNvSpPr>
              <a:spLocks noChangeArrowheads="1"/>
            </p:cNvSpPr>
            <p:nvPr/>
          </p:nvSpPr>
          <p:spPr bwMode="auto">
            <a:xfrm>
              <a:off x="1529" y="2402"/>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394" name="Rectangle 10"/>
            <p:cNvSpPr>
              <a:spLocks noChangeArrowheads="1"/>
            </p:cNvSpPr>
            <p:nvPr/>
          </p:nvSpPr>
          <p:spPr bwMode="auto">
            <a:xfrm>
              <a:off x="1625" y="2498"/>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395" name="Rectangle 11"/>
            <p:cNvSpPr>
              <a:spLocks noChangeArrowheads="1"/>
            </p:cNvSpPr>
            <p:nvPr/>
          </p:nvSpPr>
          <p:spPr bwMode="auto">
            <a:xfrm>
              <a:off x="1721" y="2594"/>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396" name="Rectangle 12"/>
            <p:cNvSpPr>
              <a:spLocks noChangeArrowheads="1"/>
            </p:cNvSpPr>
            <p:nvPr/>
          </p:nvSpPr>
          <p:spPr bwMode="auto">
            <a:xfrm>
              <a:off x="1817" y="2690"/>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397" name="Rectangle 13"/>
            <p:cNvSpPr>
              <a:spLocks noChangeArrowheads="1"/>
            </p:cNvSpPr>
            <p:nvPr/>
          </p:nvSpPr>
          <p:spPr bwMode="auto">
            <a:xfrm>
              <a:off x="1913" y="2786"/>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398" name="Rectangle 14"/>
            <p:cNvSpPr>
              <a:spLocks noChangeArrowheads="1"/>
            </p:cNvSpPr>
            <p:nvPr/>
          </p:nvSpPr>
          <p:spPr bwMode="auto">
            <a:xfrm>
              <a:off x="1515" y="2379"/>
              <a:ext cx="164" cy="173"/>
            </a:xfrm>
            <a:prstGeom prst="rect">
              <a:avLst/>
            </a:prstGeom>
            <a:noFill/>
            <a:ln w="9525">
              <a:noFill/>
              <a:miter lim="800000"/>
              <a:headEnd/>
              <a:tailEnd/>
            </a:ln>
            <a:effectLst/>
          </p:spPr>
          <p:txBody>
            <a:bodyPr wrap="none" lIns="92075" tIns="46038" rIns="92075" bIns="46038">
              <a:spAutoFit/>
            </a:bodyPr>
            <a:lstStyle/>
            <a:p>
              <a:pPr algn="ctr"/>
              <a:r>
                <a:rPr lang="en-US" sz="1200" b="1">
                  <a:solidFill>
                    <a:schemeClr val="bg2"/>
                  </a:solidFill>
                  <a:latin typeface="Times New Roman" charset="0"/>
                </a:rPr>
                <a:t>1</a:t>
              </a:r>
            </a:p>
          </p:txBody>
        </p:sp>
        <p:sp>
          <p:nvSpPr>
            <p:cNvPr id="528399" name="Rectangle 15"/>
            <p:cNvSpPr>
              <a:spLocks noChangeArrowheads="1"/>
            </p:cNvSpPr>
            <p:nvPr/>
          </p:nvSpPr>
          <p:spPr bwMode="auto">
            <a:xfrm>
              <a:off x="1611" y="2460"/>
              <a:ext cx="172"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2</a:t>
              </a:r>
            </a:p>
          </p:txBody>
        </p:sp>
        <p:sp>
          <p:nvSpPr>
            <p:cNvPr id="528400" name="Rectangle 16"/>
            <p:cNvSpPr>
              <a:spLocks noChangeArrowheads="1"/>
            </p:cNvSpPr>
            <p:nvPr/>
          </p:nvSpPr>
          <p:spPr bwMode="auto">
            <a:xfrm>
              <a:off x="1707" y="2556"/>
              <a:ext cx="172"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4</a:t>
              </a:r>
            </a:p>
          </p:txBody>
        </p:sp>
        <p:sp>
          <p:nvSpPr>
            <p:cNvPr id="528401" name="Rectangle 17"/>
            <p:cNvSpPr>
              <a:spLocks noChangeArrowheads="1"/>
            </p:cNvSpPr>
            <p:nvPr/>
          </p:nvSpPr>
          <p:spPr bwMode="auto">
            <a:xfrm>
              <a:off x="1803" y="2652"/>
              <a:ext cx="172"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8</a:t>
              </a:r>
            </a:p>
          </p:txBody>
        </p:sp>
        <p:sp>
          <p:nvSpPr>
            <p:cNvPr id="528402" name="Rectangle 18"/>
            <p:cNvSpPr>
              <a:spLocks noChangeArrowheads="1"/>
            </p:cNvSpPr>
            <p:nvPr/>
          </p:nvSpPr>
          <p:spPr bwMode="auto">
            <a:xfrm>
              <a:off x="1899" y="2748"/>
              <a:ext cx="228"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16</a:t>
              </a:r>
            </a:p>
          </p:txBody>
        </p:sp>
        <p:sp>
          <p:nvSpPr>
            <p:cNvPr id="528403" name="Rectangle 19"/>
            <p:cNvSpPr>
              <a:spLocks noChangeArrowheads="1"/>
            </p:cNvSpPr>
            <p:nvPr/>
          </p:nvSpPr>
          <p:spPr bwMode="auto">
            <a:xfrm>
              <a:off x="3113" y="2402"/>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404" name="Rectangle 20"/>
            <p:cNvSpPr>
              <a:spLocks noChangeArrowheads="1"/>
            </p:cNvSpPr>
            <p:nvPr/>
          </p:nvSpPr>
          <p:spPr bwMode="auto">
            <a:xfrm>
              <a:off x="3209" y="2498"/>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405" name="Rectangle 21"/>
            <p:cNvSpPr>
              <a:spLocks noChangeArrowheads="1"/>
            </p:cNvSpPr>
            <p:nvPr/>
          </p:nvSpPr>
          <p:spPr bwMode="auto">
            <a:xfrm>
              <a:off x="3305" y="2594"/>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406" name="Rectangle 22"/>
            <p:cNvSpPr>
              <a:spLocks noChangeArrowheads="1"/>
            </p:cNvSpPr>
            <p:nvPr/>
          </p:nvSpPr>
          <p:spPr bwMode="auto">
            <a:xfrm>
              <a:off x="3401" y="2690"/>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407" name="Rectangle 23"/>
            <p:cNvSpPr>
              <a:spLocks noChangeArrowheads="1"/>
            </p:cNvSpPr>
            <p:nvPr/>
          </p:nvSpPr>
          <p:spPr bwMode="auto">
            <a:xfrm>
              <a:off x="3497" y="2786"/>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28408" name="Rectangle 24"/>
            <p:cNvSpPr>
              <a:spLocks noChangeArrowheads="1"/>
            </p:cNvSpPr>
            <p:nvPr/>
          </p:nvSpPr>
          <p:spPr bwMode="auto">
            <a:xfrm>
              <a:off x="3099" y="2379"/>
              <a:ext cx="164" cy="173"/>
            </a:xfrm>
            <a:prstGeom prst="rect">
              <a:avLst/>
            </a:prstGeom>
            <a:noFill/>
            <a:ln w="9525">
              <a:noFill/>
              <a:miter lim="800000"/>
              <a:headEnd/>
              <a:tailEnd/>
            </a:ln>
            <a:effectLst/>
          </p:spPr>
          <p:txBody>
            <a:bodyPr wrap="none" lIns="92075" tIns="46038" rIns="92075" bIns="46038">
              <a:spAutoFit/>
            </a:bodyPr>
            <a:lstStyle/>
            <a:p>
              <a:pPr algn="ctr"/>
              <a:r>
                <a:rPr lang="en-US" sz="1200" b="1">
                  <a:solidFill>
                    <a:schemeClr val="bg2"/>
                  </a:solidFill>
                  <a:latin typeface="Times New Roman" charset="0"/>
                </a:rPr>
                <a:t>1</a:t>
              </a:r>
            </a:p>
          </p:txBody>
        </p:sp>
        <p:sp>
          <p:nvSpPr>
            <p:cNvPr id="528409" name="Rectangle 25"/>
            <p:cNvSpPr>
              <a:spLocks noChangeArrowheads="1"/>
            </p:cNvSpPr>
            <p:nvPr/>
          </p:nvSpPr>
          <p:spPr bwMode="auto">
            <a:xfrm>
              <a:off x="3195" y="2460"/>
              <a:ext cx="172"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2</a:t>
              </a:r>
            </a:p>
          </p:txBody>
        </p:sp>
        <p:sp>
          <p:nvSpPr>
            <p:cNvPr id="528410" name="Rectangle 26"/>
            <p:cNvSpPr>
              <a:spLocks noChangeArrowheads="1"/>
            </p:cNvSpPr>
            <p:nvPr/>
          </p:nvSpPr>
          <p:spPr bwMode="auto">
            <a:xfrm>
              <a:off x="3291" y="2556"/>
              <a:ext cx="172"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4</a:t>
              </a:r>
            </a:p>
          </p:txBody>
        </p:sp>
        <p:sp>
          <p:nvSpPr>
            <p:cNvPr id="528411" name="Freeform 27"/>
            <p:cNvSpPr>
              <a:spLocks/>
            </p:cNvSpPr>
            <p:nvPr/>
          </p:nvSpPr>
          <p:spPr bwMode="auto">
            <a:xfrm>
              <a:off x="3109" y="1534"/>
              <a:ext cx="289" cy="481"/>
            </a:xfrm>
            <a:custGeom>
              <a:avLst/>
              <a:gdLst/>
              <a:ahLst/>
              <a:cxnLst>
                <a:cxn ang="0">
                  <a:pos x="0" y="0"/>
                </a:cxn>
                <a:cxn ang="0">
                  <a:pos x="0" y="288"/>
                </a:cxn>
                <a:cxn ang="0">
                  <a:pos x="288" y="480"/>
                </a:cxn>
                <a:cxn ang="0">
                  <a:pos x="288" y="336"/>
                </a:cxn>
                <a:cxn ang="0">
                  <a:pos x="96" y="240"/>
                </a:cxn>
                <a:cxn ang="0">
                  <a:pos x="96" y="48"/>
                </a:cxn>
                <a:cxn ang="0">
                  <a:pos x="0" y="0"/>
                </a:cxn>
              </a:cxnLst>
              <a:rect l="0" t="0" r="r" b="b"/>
              <a:pathLst>
                <a:path w="289" h="481">
                  <a:moveTo>
                    <a:pt x="0" y="0"/>
                  </a:moveTo>
                  <a:lnTo>
                    <a:pt x="0" y="288"/>
                  </a:lnTo>
                  <a:lnTo>
                    <a:pt x="288" y="480"/>
                  </a:lnTo>
                  <a:lnTo>
                    <a:pt x="288" y="336"/>
                  </a:lnTo>
                  <a:lnTo>
                    <a:pt x="96" y="240"/>
                  </a:lnTo>
                  <a:lnTo>
                    <a:pt x="96" y="48"/>
                  </a:lnTo>
                  <a:lnTo>
                    <a:pt x="0" y="0"/>
                  </a:lnTo>
                </a:path>
              </a:pathLst>
            </a:custGeom>
            <a:gradFill rotWithShape="0">
              <a:gsLst>
                <a:gs pos="0">
                  <a:schemeClr val="accent1">
                    <a:gamma/>
                    <a:shade val="69804"/>
                    <a:invGamma/>
                  </a:schemeClr>
                </a:gs>
                <a:gs pos="100000">
                  <a:schemeClr val="accent1"/>
                </a:gs>
              </a:gsLst>
              <a:lin ang="2700000" scaled="1"/>
            </a:gradFill>
            <a:ln w="12700" cap="rnd" cmpd="sng">
              <a:solidFill>
                <a:schemeClr val="tx1"/>
              </a:solidFill>
              <a:prstDash val="solid"/>
              <a:round/>
              <a:headEnd/>
              <a:tailEnd/>
            </a:ln>
            <a:effectLst/>
          </p:spPr>
          <p:txBody>
            <a:bodyPr/>
            <a:lstStyle/>
            <a:p>
              <a:endParaRPr lang="en-US"/>
            </a:p>
          </p:txBody>
        </p:sp>
        <p:sp>
          <p:nvSpPr>
            <p:cNvPr id="528412" name="Line 28"/>
            <p:cNvSpPr>
              <a:spLocks noChangeShapeType="1"/>
            </p:cNvSpPr>
            <p:nvPr/>
          </p:nvSpPr>
          <p:spPr bwMode="auto">
            <a:xfrm flipV="1">
              <a:off x="2581" y="1534"/>
              <a:ext cx="1584" cy="19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8413" name="Rectangle 29"/>
            <p:cNvSpPr>
              <a:spLocks noChangeArrowheads="1"/>
            </p:cNvSpPr>
            <p:nvPr/>
          </p:nvSpPr>
          <p:spPr bwMode="auto">
            <a:xfrm>
              <a:off x="3387" y="2652"/>
              <a:ext cx="172"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8</a:t>
              </a:r>
            </a:p>
          </p:txBody>
        </p:sp>
        <p:sp>
          <p:nvSpPr>
            <p:cNvPr id="528414" name="Rectangle 30"/>
            <p:cNvSpPr>
              <a:spLocks noChangeArrowheads="1"/>
            </p:cNvSpPr>
            <p:nvPr/>
          </p:nvSpPr>
          <p:spPr bwMode="auto">
            <a:xfrm>
              <a:off x="3483" y="2748"/>
              <a:ext cx="228" cy="192"/>
            </a:xfrm>
            <a:prstGeom prst="rect">
              <a:avLst/>
            </a:prstGeom>
            <a:noFill/>
            <a:ln w="9525">
              <a:noFill/>
              <a:miter lim="800000"/>
              <a:headEnd/>
              <a:tailEnd/>
            </a:ln>
            <a:effectLst/>
          </p:spPr>
          <p:txBody>
            <a:bodyPr wrap="none" lIns="92075" tIns="46038" rIns="92075" bIns="46038">
              <a:spAutoFit/>
            </a:bodyPr>
            <a:lstStyle/>
            <a:p>
              <a:pPr algn="ctr"/>
              <a:r>
                <a:rPr lang="en-US" sz="1400">
                  <a:solidFill>
                    <a:schemeClr val="bg2"/>
                  </a:solidFill>
                  <a:latin typeface="Times New Roman" charset="0"/>
                </a:rPr>
                <a:t>16</a:t>
              </a:r>
            </a:p>
          </p:txBody>
        </p:sp>
        <p:sp>
          <p:nvSpPr>
            <p:cNvPr id="528415" name="Rectangle 31"/>
            <p:cNvSpPr>
              <a:spLocks noChangeArrowheads="1"/>
            </p:cNvSpPr>
            <p:nvPr/>
          </p:nvSpPr>
          <p:spPr bwMode="auto">
            <a:xfrm>
              <a:off x="2681" y="3362"/>
              <a:ext cx="760" cy="520"/>
            </a:xfrm>
            <a:prstGeom prst="rect">
              <a:avLst/>
            </a:prstGeom>
            <a:solidFill>
              <a:srgbClr val="FFFFFF"/>
            </a:solidFill>
            <a:ln w="12700">
              <a:solidFill>
                <a:schemeClr val="bg2"/>
              </a:solidFill>
              <a:miter lim="800000"/>
              <a:headEnd/>
              <a:tailEnd/>
            </a:ln>
            <a:effectLst/>
          </p:spPr>
          <p:txBody>
            <a:bodyPr wrap="none" anchor="ctr"/>
            <a:lstStyle/>
            <a:p>
              <a:endParaRPr lang="en-US"/>
            </a:p>
          </p:txBody>
        </p:sp>
        <p:grpSp>
          <p:nvGrpSpPr>
            <p:cNvPr id="528416" name="Group 32"/>
            <p:cNvGrpSpPr>
              <a:grpSpLocks/>
            </p:cNvGrpSpPr>
            <p:nvPr/>
          </p:nvGrpSpPr>
          <p:grpSpPr bwMode="auto">
            <a:xfrm>
              <a:off x="1717" y="1678"/>
              <a:ext cx="140" cy="96"/>
              <a:chOff x="1717" y="1678"/>
              <a:chExt cx="140" cy="96"/>
            </a:xfrm>
          </p:grpSpPr>
          <p:sp>
            <p:nvSpPr>
              <p:cNvPr id="528417" name="Line 33"/>
              <p:cNvSpPr>
                <a:spLocks noChangeShapeType="1"/>
              </p:cNvSpPr>
              <p:nvPr/>
            </p:nvSpPr>
            <p:spPr bwMode="auto">
              <a:xfrm flipH="1">
                <a:off x="1717" y="1678"/>
                <a:ext cx="96" cy="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8418" name="Line 34"/>
              <p:cNvSpPr>
                <a:spLocks noChangeShapeType="1"/>
              </p:cNvSpPr>
              <p:nvPr/>
            </p:nvSpPr>
            <p:spPr bwMode="auto">
              <a:xfrm flipH="1" flipV="1">
                <a:off x="1717" y="1726"/>
                <a:ext cx="96" cy="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8419" name="Oval 35"/>
              <p:cNvSpPr>
                <a:spLocks noChangeArrowheads="1"/>
              </p:cNvSpPr>
              <p:nvPr/>
            </p:nvSpPr>
            <p:spPr bwMode="auto">
              <a:xfrm>
                <a:off x="1817" y="1682"/>
                <a:ext cx="40" cy="8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528420" name="Oval 36"/>
              <p:cNvSpPr>
                <a:spLocks noChangeArrowheads="1"/>
              </p:cNvSpPr>
              <p:nvPr/>
            </p:nvSpPr>
            <p:spPr bwMode="auto">
              <a:xfrm>
                <a:off x="1817" y="1706"/>
                <a:ext cx="40" cy="40"/>
              </a:xfrm>
              <a:prstGeom prst="ellipse">
                <a:avLst/>
              </a:prstGeom>
              <a:solidFill>
                <a:schemeClr val="bg2"/>
              </a:solidFill>
              <a:ln w="12700">
                <a:solidFill>
                  <a:schemeClr val="tx1"/>
                </a:solidFill>
                <a:round/>
                <a:headEnd/>
                <a:tailEnd/>
              </a:ln>
              <a:effectLst/>
            </p:spPr>
            <p:txBody>
              <a:bodyPr wrap="none" anchor="ctr"/>
              <a:lstStyle/>
              <a:p>
                <a:endParaRPr lang="en-US"/>
              </a:p>
            </p:txBody>
          </p:sp>
        </p:grpSp>
        <p:sp>
          <p:nvSpPr>
            <p:cNvPr id="528421" name="Freeform 37"/>
            <p:cNvSpPr>
              <a:spLocks/>
            </p:cNvSpPr>
            <p:nvPr/>
          </p:nvSpPr>
          <p:spPr bwMode="auto">
            <a:xfrm>
              <a:off x="2917" y="3454"/>
              <a:ext cx="289" cy="241"/>
            </a:xfrm>
            <a:custGeom>
              <a:avLst/>
              <a:gdLst/>
              <a:ahLst/>
              <a:cxnLst>
                <a:cxn ang="0">
                  <a:pos x="0" y="0"/>
                </a:cxn>
                <a:cxn ang="0">
                  <a:pos x="0" y="240"/>
                </a:cxn>
                <a:cxn ang="0">
                  <a:pos x="288" y="240"/>
                </a:cxn>
                <a:cxn ang="0">
                  <a:pos x="288" y="144"/>
                </a:cxn>
                <a:cxn ang="0">
                  <a:pos x="96" y="144"/>
                </a:cxn>
                <a:cxn ang="0">
                  <a:pos x="96" y="0"/>
                </a:cxn>
                <a:cxn ang="0">
                  <a:pos x="0" y="0"/>
                </a:cxn>
                <a:cxn ang="0">
                  <a:pos x="0" y="0"/>
                </a:cxn>
              </a:cxnLst>
              <a:rect l="0" t="0" r="r" b="b"/>
              <a:pathLst>
                <a:path w="289" h="241">
                  <a:moveTo>
                    <a:pt x="0" y="0"/>
                  </a:moveTo>
                  <a:lnTo>
                    <a:pt x="0" y="240"/>
                  </a:lnTo>
                  <a:lnTo>
                    <a:pt x="288" y="240"/>
                  </a:lnTo>
                  <a:lnTo>
                    <a:pt x="288" y="144"/>
                  </a:lnTo>
                  <a:lnTo>
                    <a:pt x="96" y="144"/>
                  </a:lnTo>
                  <a:lnTo>
                    <a:pt x="96" y="0"/>
                  </a:lnTo>
                  <a:lnTo>
                    <a:pt x="0" y="0"/>
                  </a:lnTo>
                  <a:lnTo>
                    <a:pt x="0" y="0"/>
                  </a:lnTo>
                </a:path>
              </a:pathLst>
            </a:custGeom>
            <a:gradFill rotWithShape="0">
              <a:gsLst>
                <a:gs pos="0">
                  <a:schemeClr val="accent1">
                    <a:gamma/>
                    <a:shade val="69804"/>
                    <a:invGamma/>
                  </a:schemeClr>
                </a:gs>
                <a:gs pos="100000">
                  <a:schemeClr val="accent1"/>
                </a:gs>
              </a:gsLst>
              <a:lin ang="2700000" scaled="1"/>
            </a:gradFill>
            <a:ln w="12700" cap="rnd" cmpd="sng">
              <a:solidFill>
                <a:schemeClr val="tx1"/>
              </a:solidFill>
              <a:prstDash val="solid"/>
              <a:round/>
              <a:headEnd/>
              <a:tailEnd/>
            </a:ln>
            <a:effectLst/>
          </p:spPr>
          <p:txBody>
            <a:bodyPr/>
            <a:lstStyle/>
            <a:p>
              <a:endParaRPr lang="en-US"/>
            </a:p>
          </p:txBody>
        </p:sp>
        <p:sp>
          <p:nvSpPr>
            <p:cNvPr id="528422" name="Line 38"/>
            <p:cNvSpPr>
              <a:spLocks noChangeShapeType="1"/>
            </p:cNvSpPr>
            <p:nvPr/>
          </p:nvSpPr>
          <p:spPr bwMode="auto">
            <a:xfrm>
              <a:off x="3205" y="1822"/>
              <a:ext cx="624" cy="1248"/>
            </a:xfrm>
            <a:prstGeom prst="line">
              <a:avLst/>
            </a:prstGeom>
            <a:noFill/>
            <a:ln w="25400">
              <a:solidFill>
                <a:schemeClr val="accent2"/>
              </a:solidFill>
              <a:round/>
              <a:headEnd type="none" w="sm" len="sm"/>
              <a:tailEnd type="stealth" w="med" len="lg"/>
            </a:ln>
            <a:effectLst/>
          </p:spPr>
          <p:txBody>
            <a:bodyPr wrap="none" anchor="ctr"/>
            <a:lstStyle/>
            <a:p>
              <a:endParaRPr lang="en-US"/>
            </a:p>
          </p:txBody>
        </p:sp>
        <p:sp>
          <p:nvSpPr>
            <p:cNvPr id="528423" name="Line 39"/>
            <p:cNvSpPr>
              <a:spLocks noChangeShapeType="1"/>
            </p:cNvSpPr>
            <p:nvPr/>
          </p:nvSpPr>
          <p:spPr bwMode="auto">
            <a:xfrm>
              <a:off x="2245" y="3070"/>
              <a:ext cx="816" cy="576"/>
            </a:xfrm>
            <a:prstGeom prst="line">
              <a:avLst/>
            </a:prstGeom>
            <a:noFill/>
            <a:ln w="25400">
              <a:solidFill>
                <a:schemeClr val="accent2"/>
              </a:solidFill>
              <a:round/>
              <a:headEnd type="none" w="sm" len="sm"/>
              <a:tailEnd type="stealth" w="med" len="lg"/>
            </a:ln>
            <a:effectLst/>
          </p:spPr>
          <p:txBody>
            <a:bodyPr wrap="none" anchor="ctr"/>
            <a:lstStyle/>
            <a:p>
              <a:endParaRPr lang="en-US"/>
            </a:p>
          </p:txBody>
        </p:sp>
        <p:sp>
          <p:nvSpPr>
            <p:cNvPr id="528424" name="Rectangle 40"/>
            <p:cNvSpPr>
              <a:spLocks noChangeArrowheads="1"/>
            </p:cNvSpPr>
            <p:nvPr/>
          </p:nvSpPr>
          <p:spPr bwMode="auto">
            <a:xfrm>
              <a:off x="951" y="2623"/>
              <a:ext cx="516" cy="404"/>
            </a:xfrm>
            <a:prstGeom prst="rect">
              <a:avLst/>
            </a:prstGeom>
            <a:noFill/>
            <a:ln w="9525">
              <a:noFill/>
              <a:miter lim="800000"/>
              <a:headEnd/>
              <a:tailEnd/>
            </a:ln>
            <a:effectLst/>
          </p:spPr>
          <p:txBody>
            <a:bodyPr wrap="none" lIns="92075" tIns="46038" rIns="92075" bIns="46038">
              <a:spAutoFit/>
            </a:bodyPr>
            <a:lstStyle/>
            <a:p>
              <a:pPr algn="ctr"/>
              <a:r>
                <a:rPr lang="en-US" sz="1800" b="1">
                  <a:latin typeface="Times New Roman" charset="0"/>
                </a:rPr>
                <a:t>Front</a:t>
              </a:r>
            </a:p>
            <a:p>
              <a:pPr algn="ctr"/>
              <a:r>
                <a:rPr lang="en-US" sz="1800" b="1">
                  <a:latin typeface="Times New Roman" charset="0"/>
                </a:rPr>
                <a:t>Buffer</a:t>
              </a:r>
            </a:p>
          </p:txBody>
        </p:sp>
        <p:sp>
          <p:nvSpPr>
            <p:cNvPr id="528425" name="Rectangle 41"/>
            <p:cNvSpPr>
              <a:spLocks noChangeArrowheads="1"/>
            </p:cNvSpPr>
            <p:nvPr/>
          </p:nvSpPr>
          <p:spPr bwMode="auto">
            <a:xfrm>
              <a:off x="4264" y="2623"/>
              <a:ext cx="516" cy="404"/>
            </a:xfrm>
            <a:prstGeom prst="rect">
              <a:avLst/>
            </a:prstGeom>
            <a:noFill/>
            <a:ln w="9525">
              <a:noFill/>
              <a:miter lim="800000"/>
              <a:headEnd/>
              <a:tailEnd/>
            </a:ln>
            <a:effectLst/>
          </p:spPr>
          <p:txBody>
            <a:bodyPr wrap="none" lIns="92075" tIns="46038" rIns="92075" bIns="46038">
              <a:spAutoFit/>
            </a:bodyPr>
            <a:lstStyle/>
            <a:p>
              <a:pPr algn="ctr"/>
              <a:r>
                <a:rPr lang="en-US" sz="1800" b="1">
                  <a:latin typeface="Times New Roman" charset="0"/>
                </a:rPr>
                <a:t>Back</a:t>
              </a:r>
            </a:p>
            <a:p>
              <a:pPr algn="ctr"/>
              <a:r>
                <a:rPr lang="en-US" sz="1800" b="1">
                  <a:latin typeface="Times New Roman" charset="0"/>
                </a:rPr>
                <a:t>Buffer</a:t>
              </a:r>
            </a:p>
          </p:txBody>
        </p:sp>
        <p:sp>
          <p:nvSpPr>
            <p:cNvPr id="528426" name="Rectangle 42"/>
            <p:cNvSpPr>
              <a:spLocks noChangeArrowheads="1"/>
            </p:cNvSpPr>
            <p:nvPr/>
          </p:nvSpPr>
          <p:spPr bwMode="auto">
            <a:xfrm>
              <a:off x="3417" y="3631"/>
              <a:ext cx="580" cy="231"/>
            </a:xfrm>
            <a:prstGeom prst="rect">
              <a:avLst/>
            </a:prstGeom>
            <a:noFill/>
            <a:ln w="9525">
              <a:noFill/>
              <a:miter lim="800000"/>
              <a:headEnd/>
              <a:tailEnd/>
            </a:ln>
            <a:effectLst/>
          </p:spPr>
          <p:txBody>
            <a:bodyPr wrap="none" lIns="92075" tIns="46038" rIns="92075" bIns="46038">
              <a:spAutoFit/>
            </a:bodyPr>
            <a:lstStyle/>
            <a:p>
              <a:pPr algn="ctr"/>
              <a:r>
                <a:rPr lang="en-US" sz="1800" b="1">
                  <a:latin typeface="Times New Roman" charset="0"/>
                </a:rPr>
                <a:t>Display</a:t>
              </a:r>
            </a:p>
          </p:txBody>
        </p:sp>
        <p:sp>
          <p:nvSpPr>
            <p:cNvPr id="528427" name="Line 43"/>
            <p:cNvSpPr>
              <a:spLocks noChangeShapeType="1"/>
            </p:cNvSpPr>
            <p:nvPr/>
          </p:nvSpPr>
          <p:spPr bwMode="auto">
            <a:xfrm>
              <a:off x="2413" y="3070"/>
              <a:ext cx="1272" cy="0"/>
            </a:xfrm>
            <a:prstGeom prst="line">
              <a:avLst/>
            </a:prstGeom>
            <a:noFill/>
            <a:ln w="50800">
              <a:solidFill>
                <a:srgbClr val="868686"/>
              </a:solidFill>
              <a:round/>
              <a:headEnd type="stealth" w="med" len="lg"/>
              <a:tailEnd type="stealth" w="med" len="lg"/>
            </a:ln>
            <a:effectLst/>
          </p:spPr>
          <p:txBody>
            <a:bodyPr wrap="none" anchor="ctr"/>
            <a:lstStyle/>
            <a:p>
              <a:endParaRPr lang="en-US"/>
            </a:p>
          </p:txBody>
        </p:sp>
      </p:grpSp>
      <p:grpSp>
        <p:nvGrpSpPr>
          <p:cNvPr id="528428" name="Group 44"/>
          <p:cNvGrpSpPr>
            <a:grpSpLocks/>
          </p:cNvGrpSpPr>
          <p:nvPr/>
        </p:nvGrpSpPr>
        <p:grpSpPr bwMode="auto">
          <a:xfrm>
            <a:off x="3865563" y="501650"/>
            <a:ext cx="3825875" cy="1106488"/>
            <a:chOff x="2477" y="316"/>
            <a:chExt cx="2410" cy="697"/>
          </a:xfrm>
        </p:grpSpPr>
        <p:sp>
          <p:nvSpPr>
            <p:cNvPr id="528429" name="Text Box 45"/>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528430" name="Text Box 46"/>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528431" name="Text Box 47"/>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528432" name="Text Box 48"/>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528433" name="Text Box 49"/>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528434" name="Text Box 50"/>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528435" name="Text Box 51"/>
            <p:cNvSpPr txBox="1">
              <a:spLocks noChangeArrowheads="1"/>
            </p:cNvSpPr>
            <p:nvPr/>
          </p:nvSpPr>
          <p:spPr bwMode="auto">
            <a:xfrm>
              <a:off x="4658" y="597"/>
              <a:ext cx="229"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528436" name="Text Box 52"/>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528437" name="Text Box 53"/>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528438" name="AutoShape 54"/>
            <p:cNvCxnSpPr>
              <a:cxnSpLocks noChangeShapeType="1"/>
              <a:stCxn id="528429" idx="3"/>
              <a:endCxn id="528430"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528439" name="AutoShape 55"/>
            <p:cNvCxnSpPr>
              <a:cxnSpLocks noChangeShapeType="1"/>
              <a:stCxn id="528429" idx="3"/>
              <a:endCxn id="528431"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528440" name="AutoShape 56"/>
            <p:cNvCxnSpPr>
              <a:cxnSpLocks noChangeShapeType="1"/>
              <a:stCxn id="528429" idx="3"/>
              <a:endCxn id="528436"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528441" name="AutoShape 57"/>
            <p:cNvCxnSpPr>
              <a:cxnSpLocks noChangeShapeType="1"/>
              <a:stCxn id="528429" idx="0"/>
              <a:endCxn id="528432"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528442" name="AutoShape 58"/>
            <p:cNvCxnSpPr>
              <a:cxnSpLocks noChangeShapeType="1"/>
              <a:stCxn id="528430" idx="0"/>
              <a:endCxn id="528431"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528443" name="AutoShape 59"/>
            <p:cNvCxnSpPr>
              <a:cxnSpLocks noChangeShapeType="1"/>
              <a:stCxn id="528430" idx="2"/>
              <a:endCxn id="528436"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528444" name="AutoShape 60"/>
            <p:cNvCxnSpPr>
              <a:cxnSpLocks noChangeShapeType="1"/>
              <a:stCxn id="528431" idx="3"/>
              <a:endCxn id="528432"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528445" name="AutoShape 61"/>
            <p:cNvCxnSpPr>
              <a:cxnSpLocks noChangeShapeType="1"/>
              <a:stCxn id="528436" idx="3"/>
              <a:endCxn id="528437"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528446" name="AutoShape 62"/>
            <p:cNvCxnSpPr>
              <a:cxnSpLocks noChangeShapeType="1"/>
              <a:stCxn id="528436" idx="3"/>
              <a:endCxn id="528433"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528447" name="AutoShape 63"/>
            <p:cNvCxnSpPr>
              <a:cxnSpLocks noChangeShapeType="1"/>
              <a:stCxn id="528434" idx="3"/>
              <a:endCxn id="528435"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528448" name="AutoShape 64"/>
            <p:cNvCxnSpPr>
              <a:cxnSpLocks noChangeShapeType="1"/>
              <a:stCxn id="528433" idx="3"/>
              <a:endCxn id="528434"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528449" name="AutoShape 65"/>
            <p:cNvCxnSpPr>
              <a:cxnSpLocks noChangeShapeType="1"/>
              <a:stCxn id="528437" idx="3"/>
              <a:endCxn id="528433"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528450" name="AutoShape 66"/>
            <p:cNvCxnSpPr>
              <a:cxnSpLocks noChangeShapeType="1"/>
              <a:stCxn id="528432" idx="3"/>
              <a:endCxn id="528433"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528451" name="AutoShape 67"/>
            <p:cNvCxnSpPr>
              <a:cxnSpLocks noChangeShapeType="1"/>
              <a:stCxn id="528435" idx="2"/>
              <a:endCxn id="528436"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4F83EF3-7B18-47AD-A894-B9BEA191722D}" type="slidenum">
              <a:rPr lang="en-US"/>
              <a:pPr/>
              <a:t>63</a:t>
            </a:fld>
            <a:endParaRPr lang="en-US"/>
          </a:p>
        </p:txBody>
      </p:sp>
      <p:sp>
        <p:nvSpPr>
          <p:cNvPr id="530434" name="Rectangle 2"/>
          <p:cNvSpPr>
            <a:spLocks noGrp="1" noChangeArrowheads="1"/>
          </p:cNvSpPr>
          <p:nvPr>
            <p:ph type="title"/>
          </p:nvPr>
        </p:nvSpPr>
        <p:spPr>
          <a:noFill/>
          <a:ln/>
          <a:effectLst/>
        </p:spPr>
        <p:txBody>
          <a:bodyPr lIns="90488" tIns="44450" rIns="90488" bIns="44450"/>
          <a:lstStyle/>
          <a:p>
            <a:r>
              <a:rPr lang="en-US"/>
              <a:t>Animation Using Double Buffering</a:t>
            </a:r>
          </a:p>
        </p:txBody>
      </p:sp>
      <p:sp>
        <p:nvSpPr>
          <p:cNvPr id="53043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90000"/>
              </a:lnSpc>
              <a:buClr>
                <a:srgbClr val="B2B2B2"/>
              </a:buClr>
              <a:buSzPct val="75000"/>
              <a:buFont typeface="Wingdings" pitchFamily="2" charset="2"/>
              <a:buChar char=""/>
            </a:pPr>
            <a:r>
              <a:rPr lang="en-US"/>
              <a:t>Request a double buffered color buffer</a:t>
            </a:r>
          </a:p>
          <a:p>
            <a:pPr lvl="2">
              <a:lnSpc>
                <a:spcPct val="90000"/>
              </a:lnSpc>
              <a:buFontTx/>
              <a:buNone/>
            </a:pPr>
            <a:r>
              <a:rPr lang="en-US" b="1">
                <a:solidFill>
                  <a:srgbClr val="FFCC00"/>
                </a:solidFill>
                <a:latin typeface="Courier New" pitchFamily="49" charset="0"/>
              </a:rPr>
              <a:t>glutInitDisplayMode</a:t>
            </a:r>
            <a:r>
              <a:rPr lang="en-US" b="1" i="1">
                <a:solidFill>
                  <a:srgbClr val="FFCC00"/>
                </a:solidFill>
                <a:latin typeface="Courier New" pitchFamily="49" charset="0"/>
              </a:rPr>
              <a:t>( GLUT_RGB | GLUT_DOUBLE );</a:t>
            </a:r>
            <a:endParaRPr lang="en-US"/>
          </a:p>
          <a:p>
            <a:pPr>
              <a:lnSpc>
                <a:spcPct val="90000"/>
              </a:lnSpc>
              <a:buSzPct val="75000"/>
              <a:buFont typeface="Wingdings" pitchFamily="2" charset="2"/>
              <a:buChar char=""/>
            </a:pPr>
            <a:r>
              <a:rPr lang="en-US"/>
              <a:t>Clear color buffer</a:t>
            </a:r>
          </a:p>
          <a:p>
            <a:pPr lvl="2">
              <a:lnSpc>
                <a:spcPct val="90000"/>
              </a:lnSpc>
              <a:buFontTx/>
              <a:buNone/>
            </a:pPr>
            <a:r>
              <a:rPr lang="en-US" b="1">
                <a:solidFill>
                  <a:srgbClr val="FFCC00"/>
                </a:solidFill>
                <a:latin typeface="Courier New" pitchFamily="49" charset="0"/>
              </a:rPr>
              <a:t>glClear</a:t>
            </a:r>
            <a:r>
              <a:rPr lang="en-US" b="1" i="1">
                <a:solidFill>
                  <a:srgbClr val="FFCC00"/>
                </a:solidFill>
                <a:latin typeface="Courier New" pitchFamily="49" charset="0"/>
              </a:rPr>
              <a:t>( GL_COLOR_BUFFER_BIT );</a:t>
            </a:r>
            <a:endParaRPr lang="en-US"/>
          </a:p>
          <a:p>
            <a:pPr>
              <a:lnSpc>
                <a:spcPct val="90000"/>
              </a:lnSpc>
              <a:buSzPct val="75000"/>
              <a:buFont typeface="Wingdings" pitchFamily="2" charset="2"/>
              <a:buChar char=""/>
            </a:pPr>
            <a:r>
              <a:rPr lang="en-US"/>
              <a:t>Render scene</a:t>
            </a:r>
          </a:p>
          <a:p>
            <a:pPr>
              <a:lnSpc>
                <a:spcPct val="90000"/>
              </a:lnSpc>
              <a:buSzPct val="75000"/>
              <a:buFont typeface="Wingdings" pitchFamily="2" charset="2"/>
              <a:buChar char=""/>
            </a:pPr>
            <a:r>
              <a:rPr lang="en-US"/>
              <a:t>Request swap of front and back buffers</a:t>
            </a:r>
          </a:p>
          <a:p>
            <a:pPr lvl="2">
              <a:lnSpc>
                <a:spcPct val="90000"/>
              </a:lnSpc>
              <a:buFontTx/>
              <a:buNone/>
            </a:pPr>
            <a:r>
              <a:rPr lang="en-US" b="1">
                <a:solidFill>
                  <a:srgbClr val="FFCC00"/>
                </a:solidFill>
                <a:latin typeface="Courier New" pitchFamily="49" charset="0"/>
              </a:rPr>
              <a:t>glutSwapBuffers();</a:t>
            </a:r>
            <a:endParaRPr lang="en-US">
              <a:solidFill>
                <a:srgbClr val="FFCC00"/>
              </a:solidFill>
            </a:endParaRPr>
          </a:p>
          <a:p>
            <a:pPr>
              <a:lnSpc>
                <a:spcPct val="90000"/>
              </a:lnSpc>
            </a:pPr>
            <a:r>
              <a:rPr lang="en-US"/>
              <a:t>Repeat steps 2 - 4 for animation</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a:spLocks noGrp="1"/>
          </p:cNvSpPr>
          <p:nvPr>
            <p:ph type="sldNum" sz="quarter" idx="10"/>
          </p:nvPr>
        </p:nvSpPr>
        <p:spPr/>
        <p:txBody>
          <a:bodyPr/>
          <a:lstStyle/>
          <a:p>
            <a:fld id="{9986A8F7-2F62-4BA2-BEF7-9AD430039367}" type="slidenum">
              <a:rPr lang="en-US"/>
              <a:pPr/>
              <a:t>64</a:t>
            </a:fld>
            <a:endParaRPr lang="en-US"/>
          </a:p>
        </p:txBody>
      </p:sp>
      <p:sp>
        <p:nvSpPr>
          <p:cNvPr id="532482" name="Rectangle 2"/>
          <p:cNvSpPr>
            <a:spLocks noGrp="1" noChangeArrowheads="1"/>
          </p:cNvSpPr>
          <p:nvPr>
            <p:ph type="title"/>
          </p:nvPr>
        </p:nvSpPr>
        <p:spPr>
          <a:noFill/>
          <a:ln/>
          <a:effectLst/>
        </p:spPr>
        <p:txBody>
          <a:bodyPr lIns="90488" tIns="44450" rIns="90488" bIns="44450"/>
          <a:lstStyle/>
          <a:p>
            <a:r>
              <a:rPr lang="en-US"/>
              <a:t>Depth Buffering and</a:t>
            </a:r>
            <a:br>
              <a:rPr lang="en-US"/>
            </a:br>
            <a:r>
              <a:rPr lang="en-US"/>
              <a:t>Hidden Surface Removal</a:t>
            </a:r>
          </a:p>
        </p:txBody>
      </p:sp>
      <p:sp>
        <p:nvSpPr>
          <p:cNvPr id="532483" name="Line 3"/>
          <p:cNvSpPr>
            <a:spLocks noChangeShapeType="1"/>
          </p:cNvSpPr>
          <p:nvPr/>
        </p:nvSpPr>
        <p:spPr bwMode="auto">
          <a:xfrm flipV="1">
            <a:off x="3657600" y="1905000"/>
            <a:ext cx="1905000" cy="685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32484" name="Freeform 4"/>
          <p:cNvSpPr>
            <a:spLocks/>
          </p:cNvSpPr>
          <p:nvPr/>
        </p:nvSpPr>
        <p:spPr bwMode="auto">
          <a:xfrm>
            <a:off x="5562600" y="1905000"/>
            <a:ext cx="1144588" cy="1906588"/>
          </a:xfrm>
          <a:custGeom>
            <a:avLst/>
            <a:gdLst/>
            <a:ahLst/>
            <a:cxnLst>
              <a:cxn ang="0">
                <a:pos x="0" y="0"/>
              </a:cxn>
              <a:cxn ang="0">
                <a:pos x="720" y="432"/>
              </a:cxn>
              <a:cxn ang="0">
                <a:pos x="720" y="1200"/>
              </a:cxn>
              <a:cxn ang="0">
                <a:pos x="0" y="768"/>
              </a:cxn>
              <a:cxn ang="0">
                <a:pos x="0" y="0"/>
              </a:cxn>
            </a:cxnLst>
            <a:rect l="0" t="0" r="r" b="b"/>
            <a:pathLst>
              <a:path w="721" h="1201">
                <a:moveTo>
                  <a:pt x="0" y="0"/>
                </a:moveTo>
                <a:lnTo>
                  <a:pt x="720" y="432"/>
                </a:lnTo>
                <a:lnTo>
                  <a:pt x="720" y="1200"/>
                </a:lnTo>
                <a:lnTo>
                  <a:pt x="0" y="768"/>
                </a:lnTo>
                <a:lnTo>
                  <a:pt x="0" y="0"/>
                </a:lnTo>
              </a:path>
            </a:pathLst>
          </a:custGeom>
          <a:noFill/>
          <a:ln w="12700" cap="rnd" cmpd="sng">
            <a:solidFill>
              <a:schemeClr val="tx1"/>
            </a:solidFill>
            <a:prstDash val="solid"/>
            <a:round/>
            <a:headEnd/>
            <a:tailEnd/>
          </a:ln>
          <a:effectLst/>
        </p:spPr>
        <p:txBody>
          <a:bodyPr/>
          <a:lstStyle/>
          <a:p>
            <a:endParaRPr lang="en-US"/>
          </a:p>
        </p:txBody>
      </p:sp>
      <p:sp>
        <p:nvSpPr>
          <p:cNvPr id="532485" name="Line 5"/>
          <p:cNvSpPr>
            <a:spLocks noChangeShapeType="1"/>
          </p:cNvSpPr>
          <p:nvPr/>
        </p:nvSpPr>
        <p:spPr bwMode="auto">
          <a:xfrm flipH="1">
            <a:off x="3657600" y="3124200"/>
            <a:ext cx="19050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32486" name="Line 6"/>
          <p:cNvSpPr>
            <a:spLocks noChangeShapeType="1"/>
          </p:cNvSpPr>
          <p:nvPr/>
        </p:nvSpPr>
        <p:spPr bwMode="auto">
          <a:xfrm>
            <a:off x="4191000" y="3429000"/>
            <a:ext cx="2514600" cy="381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32487" name="Freeform 7"/>
          <p:cNvSpPr>
            <a:spLocks/>
          </p:cNvSpPr>
          <p:nvPr/>
        </p:nvSpPr>
        <p:spPr bwMode="auto">
          <a:xfrm>
            <a:off x="3657600" y="2590800"/>
            <a:ext cx="534988" cy="839788"/>
          </a:xfrm>
          <a:custGeom>
            <a:avLst/>
            <a:gdLst/>
            <a:ahLst/>
            <a:cxnLst>
              <a:cxn ang="0">
                <a:pos x="0" y="0"/>
              </a:cxn>
              <a:cxn ang="0">
                <a:pos x="0" y="336"/>
              </a:cxn>
              <a:cxn ang="0">
                <a:pos x="336" y="528"/>
              </a:cxn>
              <a:cxn ang="0">
                <a:pos x="336" y="192"/>
              </a:cxn>
              <a:cxn ang="0">
                <a:pos x="0" y="0"/>
              </a:cxn>
            </a:cxnLst>
            <a:rect l="0" t="0" r="r" b="b"/>
            <a:pathLst>
              <a:path w="337" h="529">
                <a:moveTo>
                  <a:pt x="0" y="0"/>
                </a:moveTo>
                <a:lnTo>
                  <a:pt x="0" y="336"/>
                </a:lnTo>
                <a:lnTo>
                  <a:pt x="336" y="528"/>
                </a:lnTo>
                <a:lnTo>
                  <a:pt x="336" y="192"/>
                </a:lnTo>
                <a:lnTo>
                  <a:pt x="0" y="0"/>
                </a:lnTo>
              </a:path>
            </a:pathLst>
          </a:custGeom>
          <a:noFill/>
          <a:ln w="12700" cap="rnd" cmpd="sng">
            <a:solidFill>
              <a:schemeClr val="tx1"/>
            </a:solidFill>
            <a:prstDash val="solid"/>
            <a:round/>
            <a:headEnd/>
            <a:tailEnd/>
          </a:ln>
          <a:effectLst/>
        </p:spPr>
        <p:txBody>
          <a:bodyPr/>
          <a:lstStyle/>
          <a:p>
            <a:endParaRPr lang="en-US"/>
          </a:p>
        </p:txBody>
      </p:sp>
      <p:sp>
        <p:nvSpPr>
          <p:cNvPr id="532488" name="Rectangle 8"/>
          <p:cNvSpPr>
            <a:spLocks noChangeArrowheads="1"/>
          </p:cNvSpPr>
          <p:nvPr/>
        </p:nvSpPr>
        <p:spPr bwMode="auto">
          <a:xfrm>
            <a:off x="2520950" y="39687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489" name="Rectangle 9"/>
          <p:cNvSpPr>
            <a:spLocks noChangeArrowheads="1"/>
          </p:cNvSpPr>
          <p:nvPr/>
        </p:nvSpPr>
        <p:spPr bwMode="auto">
          <a:xfrm>
            <a:off x="2673350" y="41211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490" name="Rectangle 10"/>
          <p:cNvSpPr>
            <a:spLocks noChangeArrowheads="1"/>
          </p:cNvSpPr>
          <p:nvPr/>
        </p:nvSpPr>
        <p:spPr bwMode="auto">
          <a:xfrm>
            <a:off x="2825750" y="42735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491" name="Rectangle 11"/>
          <p:cNvSpPr>
            <a:spLocks noChangeArrowheads="1"/>
          </p:cNvSpPr>
          <p:nvPr/>
        </p:nvSpPr>
        <p:spPr bwMode="auto">
          <a:xfrm>
            <a:off x="2978150" y="44259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492" name="Rectangle 12"/>
          <p:cNvSpPr>
            <a:spLocks noChangeArrowheads="1"/>
          </p:cNvSpPr>
          <p:nvPr/>
        </p:nvSpPr>
        <p:spPr bwMode="auto">
          <a:xfrm>
            <a:off x="3130550" y="45783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493" name="Rectangle 13"/>
          <p:cNvSpPr>
            <a:spLocks noChangeArrowheads="1"/>
          </p:cNvSpPr>
          <p:nvPr/>
        </p:nvSpPr>
        <p:spPr bwMode="auto">
          <a:xfrm>
            <a:off x="2498725" y="3932238"/>
            <a:ext cx="260350" cy="274637"/>
          </a:xfrm>
          <a:prstGeom prst="rect">
            <a:avLst/>
          </a:prstGeom>
          <a:noFill/>
          <a:ln w="9525">
            <a:noFill/>
            <a:miter lim="800000"/>
            <a:headEnd/>
            <a:tailEnd/>
          </a:ln>
          <a:effectLst/>
        </p:spPr>
        <p:txBody>
          <a:bodyPr wrap="none" lIns="92075" tIns="46038" rIns="92075" bIns="46038">
            <a:spAutoFit/>
          </a:bodyPr>
          <a:lstStyle/>
          <a:p>
            <a:pPr algn="l"/>
            <a:r>
              <a:rPr lang="en-US" sz="1200" b="1">
                <a:solidFill>
                  <a:schemeClr val="bg2"/>
                </a:solidFill>
                <a:latin typeface="Times New Roman" charset="0"/>
              </a:rPr>
              <a:t>1</a:t>
            </a:r>
          </a:p>
        </p:txBody>
      </p:sp>
      <p:sp>
        <p:nvSpPr>
          <p:cNvPr id="532494" name="Rectangle 14"/>
          <p:cNvSpPr>
            <a:spLocks noChangeArrowheads="1"/>
          </p:cNvSpPr>
          <p:nvPr/>
        </p:nvSpPr>
        <p:spPr bwMode="auto">
          <a:xfrm>
            <a:off x="2651125" y="4060825"/>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2</a:t>
            </a:r>
          </a:p>
        </p:txBody>
      </p:sp>
      <p:sp>
        <p:nvSpPr>
          <p:cNvPr id="532495" name="Rectangle 15"/>
          <p:cNvSpPr>
            <a:spLocks noChangeArrowheads="1"/>
          </p:cNvSpPr>
          <p:nvPr/>
        </p:nvSpPr>
        <p:spPr bwMode="auto">
          <a:xfrm>
            <a:off x="2803525" y="4213225"/>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4</a:t>
            </a:r>
          </a:p>
        </p:txBody>
      </p:sp>
      <p:sp>
        <p:nvSpPr>
          <p:cNvPr id="532496" name="Rectangle 16"/>
          <p:cNvSpPr>
            <a:spLocks noChangeArrowheads="1"/>
          </p:cNvSpPr>
          <p:nvPr/>
        </p:nvSpPr>
        <p:spPr bwMode="auto">
          <a:xfrm>
            <a:off x="2955925" y="4365625"/>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8</a:t>
            </a:r>
          </a:p>
        </p:txBody>
      </p:sp>
      <p:sp>
        <p:nvSpPr>
          <p:cNvPr id="532497" name="Rectangle 17"/>
          <p:cNvSpPr>
            <a:spLocks noChangeArrowheads="1"/>
          </p:cNvSpPr>
          <p:nvPr/>
        </p:nvSpPr>
        <p:spPr bwMode="auto">
          <a:xfrm>
            <a:off x="3108325" y="4518025"/>
            <a:ext cx="3619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16</a:t>
            </a:r>
          </a:p>
        </p:txBody>
      </p:sp>
      <p:sp>
        <p:nvSpPr>
          <p:cNvPr id="532498" name="Rectangle 18"/>
          <p:cNvSpPr>
            <a:spLocks noChangeArrowheads="1"/>
          </p:cNvSpPr>
          <p:nvPr/>
        </p:nvSpPr>
        <p:spPr bwMode="auto">
          <a:xfrm>
            <a:off x="5035550" y="39687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499" name="Rectangle 19"/>
          <p:cNvSpPr>
            <a:spLocks noChangeArrowheads="1"/>
          </p:cNvSpPr>
          <p:nvPr/>
        </p:nvSpPr>
        <p:spPr bwMode="auto">
          <a:xfrm>
            <a:off x="5187950" y="41211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500" name="Rectangle 20"/>
          <p:cNvSpPr>
            <a:spLocks noChangeArrowheads="1"/>
          </p:cNvSpPr>
          <p:nvPr/>
        </p:nvSpPr>
        <p:spPr bwMode="auto">
          <a:xfrm>
            <a:off x="5340350" y="42735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501" name="Rectangle 21"/>
          <p:cNvSpPr>
            <a:spLocks noChangeArrowheads="1"/>
          </p:cNvSpPr>
          <p:nvPr/>
        </p:nvSpPr>
        <p:spPr bwMode="auto">
          <a:xfrm>
            <a:off x="5492750" y="44259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502" name="Rectangle 22"/>
          <p:cNvSpPr>
            <a:spLocks noChangeArrowheads="1"/>
          </p:cNvSpPr>
          <p:nvPr/>
        </p:nvSpPr>
        <p:spPr bwMode="auto">
          <a:xfrm>
            <a:off x="5645150" y="45783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sp>
        <p:nvSpPr>
          <p:cNvPr id="532503" name="Rectangle 23"/>
          <p:cNvSpPr>
            <a:spLocks noChangeArrowheads="1"/>
          </p:cNvSpPr>
          <p:nvPr/>
        </p:nvSpPr>
        <p:spPr bwMode="auto">
          <a:xfrm>
            <a:off x="5013325" y="3932238"/>
            <a:ext cx="260350" cy="274637"/>
          </a:xfrm>
          <a:prstGeom prst="rect">
            <a:avLst/>
          </a:prstGeom>
          <a:noFill/>
          <a:ln w="9525">
            <a:noFill/>
            <a:miter lim="800000"/>
            <a:headEnd/>
            <a:tailEnd/>
          </a:ln>
          <a:effectLst/>
        </p:spPr>
        <p:txBody>
          <a:bodyPr wrap="none" lIns="92075" tIns="46038" rIns="92075" bIns="46038">
            <a:spAutoFit/>
          </a:bodyPr>
          <a:lstStyle/>
          <a:p>
            <a:pPr algn="l"/>
            <a:r>
              <a:rPr lang="en-US" sz="1200" b="1">
                <a:solidFill>
                  <a:schemeClr val="bg2"/>
                </a:solidFill>
                <a:latin typeface="Times New Roman" charset="0"/>
              </a:rPr>
              <a:t>1</a:t>
            </a:r>
          </a:p>
        </p:txBody>
      </p:sp>
      <p:sp>
        <p:nvSpPr>
          <p:cNvPr id="532504" name="Rectangle 24"/>
          <p:cNvSpPr>
            <a:spLocks noChangeArrowheads="1"/>
          </p:cNvSpPr>
          <p:nvPr/>
        </p:nvSpPr>
        <p:spPr bwMode="auto">
          <a:xfrm>
            <a:off x="5165725" y="4060825"/>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2</a:t>
            </a:r>
          </a:p>
        </p:txBody>
      </p:sp>
      <p:sp>
        <p:nvSpPr>
          <p:cNvPr id="532505" name="Rectangle 25"/>
          <p:cNvSpPr>
            <a:spLocks noChangeArrowheads="1"/>
          </p:cNvSpPr>
          <p:nvPr/>
        </p:nvSpPr>
        <p:spPr bwMode="auto">
          <a:xfrm>
            <a:off x="5318125" y="4213225"/>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4</a:t>
            </a:r>
          </a:p>
        </p:txBody>
      </p:sp>
      <p:sp>
        <p:nvSpPr>
          <p:cNvPr id="532506" name="Freeform 26"/>
          <p:cNvSpPr>
            <a:spLocks/>
          </p:cNvSpPr>
          <p:nvPr/>
        </p:nvSpPr>
        <p:spPr bwMode="auto">
          <a:xfrm>
            <a:off x="5029200" y="2590800"/>
            <a:ext cx="458788" cy="763588"/>
          </a:xfrm>
          <a:custGeom>
            <a:avLst/>
            <a:gdLst/>
            <a:ahLst/>
            <a:cxnLst>
              <a:cxn ang="0">
                <a:pos x="0" y="0"/>
              </a:cxn>
              <a:cxn ang="0">
                <a:pos x="0" y="288"/>
              </a:cxn>
              <a:cxn ang="0">
                <a:pos x="288" y="480"/>
              </a:cxn>
              <a:cxn ang="0">
                <a:pos x="288" y="336"/>
              </a:cxn>
              <a:cxn ang="0">
                <a:pos x="96" y="240"/>
              </a:cxn>
              <a:cxn ang="0">
                <a:pos x="96" y="48"/>
              </a:cxn>
              <a:cxn ang="0">
                <a:pos x="0" y="0"/>
              </a:cxn>
            </a:cxnLst>
            <a:rect l="0" t="0" r="r" b="b"/>
            <a:pathLst>
              <a:path w="289" h="481">
                <a:moveTo>
                  <a:pt x="0" y="0"/>
                </a:moveTo>
                <a:lnTo>
                  <a:pt x="0" y="288"/>
                </a:lnTo>
                <a:lnTo>
                  <a:pt x="288" y="480"/>
                </a:lnTo>
                <a:lnTo>
                  <a:pt x="288" y="336"/>
                </a:lnTo>
                <a:lnTo>
                  <a:pt x="96" y="240"/>
                </a:lnTo>
                <a:lnTo>
                  <a:pt x="96" y="48"/>
                </a:lnTo>
                <a:lnTo>
                  <a:pt x="0" y="0"/>
                </a:lnTo>
              </a:path>
            </a:pathLst>
          </a:custGeom>
          <a:gradFill rotWithShape="0">
            <a:gsLst>
              <a:gs pos="0">
                <a:schemeClr val="accent1">
                  <a:gamma/>
                  <a:shade val="69804"/>
                  <a:invGamma/>
                </a:schemeClr>
              </a:gs>
              <a:gs pos="100000">
                <a:schemeClr val="accent1"/>
              </a:gs>
            </a:gsLst>
            <a:lin ang="2700000" scaled="1"/>
          </a:gradFill>
          <a:ln w="12700" cap="rnd" cmpd="sng">
            <a:solidFill>
              <a:schemeClr val="tx1"/>
            </a:solidFill>
            <a:prstDash val="solid"/>
            <a:round/>
            <a:headEnd/>
            <a:tailEnd/>
          </a:ln>
          <a:effectLst/>
        </p:spPr>
        <p:txBody>
          <a:bodyPr/>
          <a:lstStyle/>
          <a:p>
            <a:endParaRPr lang="en-US"/>
          </a:p>
        </p:txBody>
      </p:sp>
      <p:sp>
        <p:nvSpPr>
          <p:cNvPr id="532507" name="Line 27"/>
          <p:cNvSpPr>
            <a:spLocks noChangeShapeType="1"/>
          </p:cNvSpPr>
          <p:nvPr/>
        </p:nvSpPr>
        <p:spPr bwMode="auto">
          <a:xfrm flipV="1">
            <a:off x="4191000" y="2590800"/>
            <a:ext cx="2514600" cy="3048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32508" name="Rectangle 28"/>
          <p:cNvSpPr>
            <a:spLocks noChangeArrowheads="1"/>
          </p:cNvSpPr>
          <p:nvPr/>
        </p:nvSpPr>
        <p:spPr bwMode="auto">
          <a:xfrm>
            <a:off x="5470525" y="4365625"/>
            <a:ext cx="2730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8</a:t>
            </a:r>
          </a:p>
        </p:txBody>
      </p:sp>
      <p:sp>
        <p:nvSpPr>
          <p:cNvPr id="532509" name="Rectangle 29"/>
          <p:cNvSpPr>
            <a:spLocks noChangeArrowheads="1"/>
          </p:cNvSpPr>
          <p:nvPr/>
        </p:nvSpPr>
        <p:spPr bwMode="auto">
          <a:xfrm>
            <a:off x="5622925" y="4518025"/>
            <a:ext cx="361950" cy="304800"/>
          </a:xfrm>
          <a:prstGeom prst="rect">
            <a:avLst/>
          </a:prstGeom>
          <a:noFill/>
          <a:ln w="9525">
            <a:noFill/>
            <a:miter lim="800000"/>
            <a:headEnd/>
            <a:tailEnd/>
          </a:ln>
          <a:effectLst/>
        </p:spPr>
        <p:txBody>
          <a:bodyPr wrap="none" lIns="92075" tIns="46038" rIns="92075" bIns="46038">
            <a:spAutoFit/>
          </a:bodyPr>
          <a:lstStyle/>
          <a:p>
            <a:pPr algn="l"/>
            <a:r>
              <a:rPr lang="en-US" sz="1400">
                <a:solidFill>
                  <a:schemeClr val="bg2"/>
                </a:solidFill>
                <a:latin typeface="Times New Roman" charset="0"/>
              </a:rPr>
              <a:t>16</a:t>
            </a:r>
          </a:p>
        </p:txBody>
      </p:sp>
      <p:sp>
        <p:nvSpPr>
          <p:cNvPr id="532510" name="Rectangle 30"/>
          <p:cNvSpPr>
            <a:spLocks noChangeArrowheads="1"/>
          </p:cNvSpPr>
          <p:nvPr/>
        </p:nvSpPr>
        <p:spPr bwMode="auto">
          <a:xfrm>
            <a:off x="4349750" y="5492750"/>
            <a:ext cx="1206500" cy="825500"/>
          </a:xfrm>
          <a:prstGeom prst="rect">
            <a:avLst/>
          </a:prstGeom>
          <a:solidFill>
            <a:srgbClr val="FFFFFF"/>
          </a:solidFill>
          <a:ln w="12700">
            <a:solidFill>
              <a:schemeClr val="bg2"/>
            </a:solidFill>
            <a:miter lim="800000"/>
            <a:headEnd/>
            <a:tailEnd/>
          </a:ln>
          <a:effectLst/>
        </p:spPr>
        <p:txBody>
          <a:bodyPr wrap="none" anchor="ctr"/>
          <a:lstStyle/>
          <a:p>
            <a:endParaRPr lang="en-US"/>
          </a:p>
        </p:txBody>
      </p:sp>
      <p:grpSp>
        <p:nvGrpSpPr>
          <p:cNvPr id="532511" name="Group 31"/>
          <p:cNvGrpSpPr>
            <a:grpSpLocks/>
          </p:cNvGrpSpPr>
          <p:nvPr/>
        </p:nvGrpSpPr>
        <p:grpSpPr bwMode="auto">
          <a:xfrm>
            <a:off x="2819400" y="2819400"/>
            <a:ext cx="222250" cy="152400"/>
            <a:chOff x="1776" y="1776"/>
            <a:chExt cx="140" cy="96"/>
          </a:xfrm>
        </p:grpSpPr>
        <p:sp>
          <p:nvSpPr>
            <p:cNvPr id="532512" name="Line 32"/>
            <p:cNvSpPr>
              <a:spLocks noChangeShapeType="1"/>
            </p:cNvSpPr>
            <p:nvPr/>
          </p:nvSpPr>
          <p:spPr bwMode="auto">
            <a:xfrm flipH="1">
              <a:off x="1776" y="1776"/>
              <a:ext cx="96" cy="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32513" name="Line 33"/>
            <p:cNvSpPr>
              <a:spLocks noChangeShapeType="1"/>
            </p:cNvSpPr>
            <p:nvPr/>
          </p:nvSpPr>
          <p:spPr bwMode="auto">
            <a:xfrm flipH="1" flipV="1">
              <a:off x="1776" y="1824"/>
              <a:ext cx="96" cy="4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32514" name="Oval 34"/>
            <p:cNvSpPr>
              <a:spLocks noChangeArrowheads="1"/>
            </p:cNvSpPr>
            <p:nvPr/>
          </p:nvSpPr>
          <p:spPr bwMode="auto">
            <a:xfrm>
              <a:off x="1876" y="1780"/>
              <a:ext cx="40" cy="8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532515" name="Oval 35"/>
            <p:cNvSpPr>
              <a:spLocks noChangeArrowheads="1"/>
            </p:cNvSpPr>
            <p:nvPr/>
          </p:nvSpPr>
          <p:spPr bwMode="auto">
            <a:xfrm>
              <a:off x="1876" y="1804"/>
              <a:ext cx="40" cy="40"/>
            </a:xfrm>
            <a:prstGeom prst="ellipse">
              <a:avLst/>
            </a:prstGeom>
            <a:solidFill>
              <a:schemeClr val="bg2"/>
            </a:solidFill>
            <a:ln w="12700">
              <a:solidFill>
                <a:schemeClr val="tx1"/>
              </a:solidFill>
              <a:round/>
              <a:headEnd/>
              <a:tailEnd/>
            </a:ln>
            <a:effectLst/>
          </p:spPr>
          <p:txBody>
            <a:bodyPr wrap="none" anchor="ctr"/>
            <a:lstStyle/>
            <a:p>
              <a:endParaRPr lang="en-US"/>
            </a:p>
          </p:txBody>
        </p:sp>
      </p:grpSp>
      <p:sp>
        <p:nvSpPr>
          <p:cNvPr id="532516" name="Freeform 36"/>
          <p:cNvSpPr>
            <a:spLocks/>
          </p:cNvSpPr>
          <p:nvPr/>
        </p:nvSpPr>
        <p:spPr bwMode="auto">
          <a:xfrm>
            <a:off x="4724400" y="5638800"/>
            <a:ext cx="458788" cy="382588"/>
          </a:xfrm>
          <a:custGeom>
            <a:avLst/>
            <a:gdLst/>
            <a:ahLst/>
            <a:cxnLst>
              <a:cxn ang="0">
                <a:pos x="0" y="0"/>
              </a:cxn>
              <a:cxn ang="0">
                <a:pos x="0" y="240"/>
              </a:cxn>
              <a:cxn ang="0">
                <a:pos x="288" y="240"/>
              </a:cxn>
              <a:cxn ang="0">
                <a:pos x="288" y="144"/>
              </a:cxn>
              <a:cxn ang="0">
                <a:pos x="96" y="144"/>
              </a:cxn>
              <a:cxn ang="0">
                <a:pos x="96" y="0"/>
              </a:cxn>
              <a:cxn ang="0">
                <a:pos x="0" y="0"/>
              </a:cxn>
              <a:cxn ang="0">
                <a:pos x="0" y="0"/>
              </a:cxn>
            </a:cxnLst>
            <a:rect l="0" t="0" r="r" b="b"/>
            <a:pathLst>
              <a:path w="289" h="241">
                <a:moveTo>
                  <a:pt x="0" y="0"/>
                </a:moveTo>
                <a:lnTo>
                  <a:pt x="0" y="240"/>
                </a:lnTo>
                <a:lnTo>
                  <a:pt x="288" y="240"/>
                </a:lnTo>
                <a:lnTo>
                  <a:pt x="288" y="144"/>
                </a:lnTo>
                <a:lnTo>
                  <a:pt x="96" y="144"/>
                </a:lnTo>
                <a:lnTo>
                  <a:pt x="96" y="0"/>
                </a:lnTo>
                <a:lnTo>
                  <a:pt x="0" y="0"/>
                </a:lnTo>
                <a:lnTo>
                  <a:pt x="0" y="0"/>
                </a:lnTo>
              </a:path>
            </a:pathLst>
          </a:custGeom>
          <a:gradFill rotWithShape="0">
            <a:gsLst>
              <a:gs pos="0">
                <a:schemeClr val="accent1">
                  <a:gamma/>
                  <a:shade val="69804"/>
                  <a:invGamma/>
                </a:schemeClr>
              </a:gs>
              <a:gs pos="100000">
                <a:schemeClr val="accent1"/>
              </a:gs>
            </a:gsLst>
            <a:lin ang="2700000" scaled="1"/>
          </a:gradFill>
          <a:ln w="12700" cap="rnd" cmpd="sng">
            <a:solidFill>
              <a:schemeClr val="tx1"/>
            </a:solidFill>
            <a:prstDash val="solid"/>
            <a:round/>
            <a:headEnd/>
            <a:tailEnd/>
          </a:ln>
          <a:effectLst/>
        </p:spPr>
        <p:txBody>
          <a:bodyPr/>
          <a:lstStyle/>
          <a:p>
            <a:endParaRPr lang="en-US"/>
          </a:p>
        </p:txBody>
      </p:sp>
      <p:sp>
        <p:nvSpPr>
          <p:cNvPr id="532517" name="Line 37"/>
          <p:cNvSpPr>
            <a:spLocks noChangeShapeType="1"/>
          </p:cNvSpPr>
          <p:nvPr/>
        </p:nvSpPr>
        <p:spPr bwMode="auto">
          <a:xfrm flipH="1">
            <a:off x="3657600" y="3048000"/>
            <a:ext cx="1524000" cy="1981200"/>
          </a:xfrm>
          <a:prstGeom prst="line">
            <a:avLst/>
          </a:prstGeom>
          <a:noFill/>
          <a:ln w="25400">
            <a:solidFill>
              <a:schemeClr val="accent2"/>
            </a:solidFill>
            <a:round/>
            <a:headEnd type="none" w="sm" len="sm"/>
            <a:tailEnd type="stealth" w="med" len="lg"/>
          </a:ln>
          <a:effectLst/>
        </p:spPr>
        <p:txBody>
          <a:bodyPr wrap="none" anchor="ctr"/>
          <a:lstStyle/>
          <a:p>
            <a:endParaRPr lang="en-US"/>
          </a:p>
        </p:txBody>
      </p:sp>
      <p:sp>
        <p:nvSpPr>
          <p:cNvPr id="532518" name="Line 38"/>
          <p:cNvSpPr>
            <a:spLocks noChangeShapeType="1"/>
          </p:cNvSpPr>
          <p:nvPr/>
        </p:nvSpPr>
        <p:spPr bwMode="auto">
          <a:xfrm>
            <a:off x="5181600" y="3048000"/>
            <a:ext cx="990600" cy="1981200"/>
          </a:xfrm>
          <a:prstGeom prst="line">
            <a:avLst/>
          </a:prstGeom>
          <a:noFill/>
          <a:ln w="25400">
            <a:solidFill>
              <a:schemeClr val="accent2"/>
            </a:solidFill>
            <a:round/>
            <a:headEnd type="none" w="sm" len="sm"/>
            <a:tailEnd type="stealth" w="med" len="lg"/>
          </a:ln>
          <a:effectLst/>
        </p:spPr>
        <p:txBody>
          <a:bodyPr wrap="none" anchor="ctr"/>
          <a:lstStyle/>
          <a:p>
            <a:endParaRPr lang="en-US"/>
          </a:p>
        </p:txBody>
      </p:sp>
      <p:sp>
        <p:nvSpPr>
          <p:cNvPr id="532519" name="Line 39"/>
          <p:cNvSpPr>
            <a:spLocks noChangeShapeType="1"/>
          </p:cNvSpPr>
          <p:nvPr/>
        </p:nvSpPr>
        <p:spPr bwMode="auto">
          <a:xfrm>
            <a:off x="3657600" y="5029200"/>
            <a:ext cx="1295400" cy="914400"/>
          </a:xfrm>
          <a:prstGeom prst="line">
            <a:avLst/>
          </a:prstGeom>
          <a:noFill/>
          <a:ln w="25400">
            <a:solidFill>
              <a:schemeClr val="accent2"/>
            </a:solidFill>
            <a:round/>
            <a:headEnd type="none" w="sm" len="sm"/>
            <a:tailEnd type="stealth" w="med" len="lg"/>
          </a:ln>
          <a:effectLst/>
        </p:spPr>
        <p:txBody>
          <a:bodyPr wrap="none" anchor="ctr"/>
          <a:lstStyle/>
          <a:p>
            <a:endParaRPr lang="en-US"/>
          </a:p>
        </p:txBody>
      </p:sp>
      <p:sp>
        <p:nvSpPr>
          <p:cNvPr id="532520" name="Rectangle 40"/>
          <p:cNvSpPr>
            <a:spLocks noChangeArrowheads="1"/>
          </p:cNvSpPr>
          <p:nvPr/>
        </p:nvSpPr>
        <p:spPr bwMode="auto">
          <a:xfrm>
            <a:off x="1603375" y="4319588"/>
            <a:ext cx="819150" cy="641350"/>
          </a:xfrm>
          <a:prstGeom prst="rect">
            <a:avLst/>
          </a:prstGeom>
          <a:noFill/>
          <a:ln w="9525">
            <a:noFill/>
            <a:miter lim="800000"/>
            <a:headEnd/>
            <a:tailEnd/>
          </a:ln>
          <a:effectLst/>
        </p:spPr>
        <p:txBody>
          <a:bodyPr wrap="none" lIns="92075" tIns="46038" rIns="92075" bIns="46038">
            <a:spAutoFit/>
          </a:bodyPr>
          <a:lstStyle/>
          <a:p>
            <a:pPr algn="ctr"/>
            <a:r>
              <a:rPr lang="en-US" sz="1800" b="1">
                <a:latin typeface="Times New Roman" charset="0"/>
              </a:rPr>
              <a:t>Color</a:t>
            </a:r>
          </a:p>
          <a:p>
            <a:pPr algn="ctr"/>
            <a:r>
              <a:rPr lang="en-US" sz="1800" b="1">
                <a:latin typeface="Times New Roman" charset="0"/>
              </a:rPr>
              <a:t>Buffer</a:t>
            </a:r>
          </a:p>
        </p:txBody>
      </p:sp>
      <p:sp>
        <p:nvSpPr>
          <p:cNvPr id="532521" name="Rectangle 41"/>
          <p:cNvSpPr>
            <a:spLocks noChangeArrowheads="1"/>
          </p:cNvSpPr>
          <p:nvPr/>
        </p:nvSpPr>
        <p:spPr bwMode="auto">
          <a:xfrm>
            <a:off x="6862763" y="4319588"/>
            <a:ext cx="819150" cy="641350"/>
          </a:xfrm>
          <a:prstGeom prst="rect">
            <a:avLst/>
          </a:prstGeom>
          <a:noFill/>
          <a:ln w="9525">
            <a:noFill/>
            <a:miter lim="800000"/>
            <a:headEnd/>
            <a:tailEnd/>
          </a:ln>
          <a:effectLst/>
        </p:spPr>
        <p:txBody>
          <a:bodyPr wrap="none" lIns="92075" tIns="46038" rIns="92075" bIns="46038">
            <a:spAutoFit/>
          </a:bodyPr>
          <a:lstStyle/>
          <a:p>
            <a:pPr algn="ctr"/>
            <a:r>
              <a:rPr lang="en-US" sz="1800" b="1">
                <a:latin typeface="Times New Roman" charset="0"/>
              </a:rPr>
              <a:t>Depth</a:t>
            </a:r>
          </a:p>
          <a:p>
            <a:pPr algn="ctr"/>
            <a:r>
              <a:rPr lang="en-US" sz="1800" b="1">
                <a:latin typeface="Times New Roman" charset="0"/>
              </a:rPr>
              <a:t>Buffer</a:t>
            </a:r>
          </a:p>
        </p:txBody>
      </p:sp>
      <p:sp>
        <p:nvSpPr>
          <p:cNvPr id="532522" name="Rectangle 42"/>
          <p:cNvSpPr>
            <a:spLocks noChangeArrowheads="1"/>
          </p:cNvSpPr>
          <p:nvPr/>
        </p:nvSpPr>
        <p:spPr bwMode="auto">
          <a:xfrm>
            <a:off x="5518150" y="5919788"/>
            <a:ext cx="920750" cy="366712"/>
          </a:xfrm>
          <a:prstGeom prst="rect">
            <a:avLst/>
          </a:prstGeom>
          <a:noFill/>
          <a:ln w="9525">
            <a:noFill/>
            <a:miter lim="800000"/>
            <a:headEnd/>
            <a:tailEnd/>
          </a:ln>
          <a:effectLst/>
        </p:spPr>
        <p:txBody>
          <a:bodyPr wrap="none" lIns="92075" tIns="46038" rIns="92075" bIns="46038">
            <a:spAutoFit/>
          </a:bodyPr>
          <a:lstStyle/>
          <a:p>
            <a:pPr algn="ctr"/>
            <a:r>
              <a:rPr lang="en-US" sz="1800" b="1">
                <a:latin typeface="Times New Roman" charset="0"/>
              </a:rPr>
              <a:t>Display</a:t>
            </a:r>
          </a:p>
        </p:txBody>
      </p:sp>
      <p:sp>
        <p:nvSpPr>
          <p:cNvPr id="532523" name="Rectangle 43"/>
          <p:cNvSpPr>
            <a:spLocks noChangeArrowheads="1"/>
          </p:cNvSpPr>
          <p:nvPr/>
        </p:nvSpPr>
        <p:spPr bwMode="auto">
          <a:xfrm>
            <a:off x="2117725" y="4678363"/>
            <a:ext cx="184150" cy="396875"/>
          </a:xfrm>
          <a:prstGeom prst="rect">
            <a:avLst/>
          </a:prstGeom>
          <a:noFill/>
          <a:ln w="9525">
            <a:noFill/>
            <a:miter lim="800000"/>
            <a:headEnd/>
            <a:tailEnd/>
          </a:ln>
          <a:effectLst/>
        </p:spPr>
        <p:txBody>
          <a:bodyPr wrap="none" lIns="92075" tIns="46038" rIns="92075" bIns="46038">
            <a:spAutoFit/>
          </a:bodyPr>
          <a:lstStyle/>
          <a:p>
            <a:pPr algn="l"/>
            <a:endParaRPr lang="en-US" sz="2400">
              <a:latin typeface="Times New Roman"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0D6254-507D-46DD-A9F1-46318DEF9530}" type="slidenum">
              <a:rPr lang="en-US"/>
              <a:pPr/>
              <a:t>65</a:t>
            </a:fld>
            <a:endParaRPr lang="en-US"/>
          </a:p>
        </p:txBody>
      </p:sp>
      <p:sp>
        <p:nvSpPr>
          <p:cNvPr id="534530" name="Rectangle 2"/>
          <p:cNvSpPr>
            <a:spLocks noGrp="1" noChangeArrowheads="1"/>
          </p:cNvSpPr>
          <p:nvPr>
            <p:ph type="title"/>
          </p:nvPr>
        </p:nvSpPr>
        <p:spPr>
          <a:noFill/>
          <a:ln/>
          <a:effectLst/>
        </p:spPr>
        <p:txBody>
          <a:bodyPr lIns="90488" tIns="44450" rIns="90488" bIns="44450"/>
          <a:lstStyle/>
          <a:p>
            <a:r>
              <a:rPr lang="en-US"/>
              <a:t>Depth Buffering Using OpenGL</a:t>
            </a:r>
          </a:p>
        </p:txBody>
      </p:sp>
      <p:sp>
        <p:nvSpPr>
          <p:cNvPr id="534531"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80000"/>
              </a:lnSpc>
              <a:buSzPct val="75000"/>
              <a:buFont typeface="Wingdings" pitchFamily="2" charset="2"/>
              <a:buChar char=""/>
            </a:pPr>
            <a:r>
              <a:rPr lang="en-US" sz="3200"/>
              <a:t>Request a depth buffer</a:t>
            </a:r>
          </a:p>
          <a:p>
            <a:pPr lvl="2">
              <a:lnSpc>
                <a:spcPct val="80000"/>
              </a:lnSpc>
              <a:buFontTx/>
              <a:buNone/>
            </a:pPr>
            <a:r>
              <a:rPr lang="en-US" b="1">
                <a:solidFill>
                  <a:srgbClr val="FFCC00"/>
                </a:solidFill>
                <a:latin typeface="Courier New" pitchFamily="49" charset="0"/>
              </a:rPr>
              <a:t>glutInitDisplayMode(</a:t>
            </a:r>
            <a:r>
              <a:rPr lang="en-US" b="1" i="1">
                <a:solidFill>
                  <a:srgbClr val="FFCC00"/>
                </a:solidFill>
                <a:latin typeface="Courier New" pitchFamily="49" charset="0"/>
              </a:rPr>
              <a:t> GLUT_RGB | GLUT_DOUBLE | GLUT_DEPTH </a:t>
            </a:r>
            <a:r>
              <a:rPr lang="en-US" b="1">
                <a:solidFill>
                  <a:srgbClr val="FFCC00"/>
                </a:solidFill>
                <a:latin typeface="Courier New" pitchFamily="49" charset="0"/>
              </a:rPr>
              <a:t>);</a:t>
            </a:r>
            <a:endParaRPr lang="en-US">
              <a:solidFill>
                <a:srgbClr val="FFCC00"/>
              </a:solidFill>
            </a:endParaRPr>
          </a:p>
          <a:p>
            <a:pPr>
              <a:lnSpc>
                <a:spcPct val="80000"/>
              </a:lnSpc>
              <a:buSzPct val="75000"/>
              <a:buFont typeface="Wingdings" pitchFamily="2" charset="2"/>
              <a:buChar char=""/>
            </a:pPr>
            <a:r>
              <a:rPr lang="en-US" sz="3200"/>
              <a:t>Enable depth buffering</a:t>
            </a:r>
          </a:p>
          <a:p>
            <a:pPr lvl="2">
              <a:lnSpc>
                <a:spcPct val="80000"/>
              </a:lnSpc>
              <a:buFontTx/>
              <a:buNone/>
            </a:pPr>
            <a:r>
              <a:rPr lang="en-US" b="1">
                <a:solidFill>
                  <a:srgbClr val="FFCC00"/>
                </a:solidFill>
                <a:latin typeface="Courier New" pitchFamily="49" charset="0"/>
              </a:rPr>
              <a:t>glEnable(</a:t>
            </a:r>
            <a:r>
              <a:rPr lang="en-US" b="1" i="1">
                <a:solidFill>
                  <a:srgbClr val="FFCC00"/>
                </a:solidFill>
                <a:latin typeface="Courier New" pitchFamily="49" charset="0"/>
              </a:rPr>
              <a:t> GL_DEPTH_TEST </a:t>
            </a:r>
            <a:r>
              <a:rPr lang="en-US" b="1">
                <a:solidFill>
                  <a:srgbClr val="FFCC00"/>
                </a:solidFill>
                <a:latin typeface="Courier New" pitchFamily="49" charset="0"/>
              </a:rPr>
              <a:t>);</a:t>
            </a:r>
            <a:endParaRPr lang="en-US" b="1"/>
          </a:p>
          <a:p>
            <a:pPr>
              <a:lnSpc>
                <a:spcPct val="80000"/>
              </a:lnSpc>
              <a:buSzPct val="75000"/>
              <a:buFont typeface="Wingdings" pitchFamily="2" charset="2"/>
              <a:buChar char=""/>
            </a:pPr>
            <a:r>
              <a:rPr lang="en-US" sz="3200"/>
              <a:t>Clear color and depth buffers</a:t>
            </a:r>
          </a:p>
          <a:p>
            <a:pPr lvl="2">
              <a:lnSpc>
                <a:spcPct val="80000"/>
              </a:lnSpc>
              <a:buFontTx/>
              <a:buNone/>
            </a:pPr>
            <a:r>
              <a:rPr lang="en-US" b="1">
                <a:solidFill>
                  <a:srgbClr val="FFCC00"/>
                </a:solidFill>
                <a:latin typeface="Courier New" pitchFamily="49" charset="0"/>
              </a:rPr>
              <a:t>glClear(</a:t>
            </a:r>
            <a:r>
              <a:rPr lang="en-US" b="1" i="1">
                <a:solidFill>
                  <a:srgbClr val="FFCC00"/>
                </a:solidFill>
                <a:latin typeface="Courier New" pitchFamily="49" charset="0"/>
              </a:rPr>
              <a:t> GL_COLOR_BUFFER_BIT | GL_DEPTH_BUFFER_BIT </a:t>
            </a:r>
            <a:r>
              <a:rPr lang="en-US" b="1">
                <a:solidFill>
                  <a:srgbClr val="FFCC00"/>
                </a:solidFill>
                <a:latin typeface="Courier New" pitchFamily="49" charset="0"/>
              </a:rPr>
              <a:t>);</a:t>
            </a:r>
            <a:endParaRPr lang="en-US" b="1" i="1">
              <a:solidFill>
                <a:srgbClr val="FFCC00"/>
              </a:solidFill>
              <a:latin typeface="Courier New" pitchFamily="49" charset="0"/>
            </a:endParaRPr>
          </a:p>
          <a:p>
            <a:pPr>
              <a:lnSpc>
                <a:spcPct val="80000"/>
              </a:lnSpc>
              <a:buSzPct val="75000"/>
              <a:buFont typeface="Wingdings" pitchFamily="2" charset="2"/>
              <a:buChar char=""/>
            </a:pPr>
            <a:r>
              <a:rPr lang="en-US" sz="3200"/>
              <a:t>Render scene</a:t>
            </a:r>
          </a:p>
          <a:p>
            <a:pPr>
              <a:lnSpc>
                <a:spcPct val="80000"/>
              </a:lnSpc>
              <a:buSzPct val="75000"/>
              <a:buFont typeface="Wingdings" pitchFamily="2" charset="2"/>
              <a:buChar char=""/>
            </a:pPr>
            <a:r>
              <a:rPr lang="en-US" sz="3200"/>
              <a:t>Swap color buffers</a:t>
            </a:r>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569520-CF7D-4AB1-BDDE-EB3345F8F65E}" type="slidenum">
              <a:rPr lang="en-US"/>
              <a:pPr/>
              <a:t>66</a:t>
            </a:fld>
            <a:endParaRPr lang="en-US"/>
          </a:p>
        </p:txBody>
      </p:sp>
      <p:sp>
        <p:nvSpPr>
          <p:cNvPr id="536578" name="Rectangle 2"/>
          <p:cNvSpPr>
            <a:spLocks noGrp="1" noChangeArrowheads="1"/>
          </p:cNvSpPr>
          <p:nvPr>
            <p:ph type="title"/>
          </p:nvPr>
        </p:nvSpPr>
        <p:spPr>
          <a:noFill/>
          <a:ln/>
          <a:effectLst/>
        </p:spPr>
        <p:txBody>
          <a:bodyPr lIns="90488" tIns="44450" rIns="90488" bIns="44450"/>
          <a:lstStyle/>
          <a:p>
            <a:r>
              <a:rPr lang="en-US"/>
              <a:t>An Updated Program Template</a:t>
            </a:r>
          </a:p>
        </p:txBody>
      </p:sp>
      <p:sp>
        <p:nvSpPr>
          <p:cNvPr id="536579"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90000"/>
              </a:lnSpc>
              <a:buFontTx/>
              <a:buNone/>
            </a:pPr>
            <a:r>
              <a:rPr lang="en-US" sz="2600">
                <a:latin typeface="Courier New" pitchFamily="49" charset="0"/>
              </a:rPr>
              <a:t>void main( int argc, char** argv )</a:t>
            </a:r>
          </a:p>
          <a:p>
            <a:pPr>
              <a:lnSpc>
                <a:spcPct val="70000"/>
              </a:lnSpc>
              <a:buFontTx/>
              <a:buNone/>
            </a:pPr>
            <a:r>
              <a:rPr lang="en-US" sz="2600">
                <a:latin typeface="Courier New" pitchFamily="49" charset="0"/>
              </a:rPr>
              <a:t>{</a:t>
            </a:r>
          </a:p>
          <a:p>
            <a:pPr lvl="1">
              <a:lnSpc>
                <a:spcPct val="70000"/>
              </a:lnSpc>
              <a:buFontTx/>
              <a:buNone/>
            </a:pPr>
            <a:r>
              <a:rPr lang="en-US" b="1">
                <a:latin typeface="Courier New" pitchFamily="49" charset="0"/>
              </a:rPr>
              <a:t>  glutInit( &amp;argc, argv );</a:t>
            </a:r>
          </a:p>
          <a:p>
            <a:pPr lvl="1">
              <a:lnSpc>
                <a:spcPct val="70000"/>
              </a:lnSpc>
              <a:buFontTx/>
              <a:buNone/>
            </a:pPr>
            <a:r>
              <a:rPr lang="en-US" b="1">
                <a:latin typeface="Courier New" pitchFamily="49" charset="0"/>
              </a:rPr>
              <a:t>  glutInitDisplayMode( GLUT_RGB | </a:t>
            </a:r>
            <a:br>
              <a:rPr lang="en-US" b="1">
                <a:latin typeface="Courier New" pitchFamily="49" charset="0"/>
              </a:rPr>
            </a:br>
            <a:r>
              <a:rPr lang="en-US" b="1">
                <a:latin typeface="Courier New" pitchFamily="49" charset="0"/>
              </a:rPr>
              <a:t>   GLUT_DOUBLE | GLUT_DEPTH );</a:t>
            </a:r>
          </a:p>
          <a:p>
            <a:pPr lvl="1">
              <a:lnSpc>
                <a:spcPct val="70000"/>
              </a:lnSpc>
              <a:buFontTx/>
              <a:buNone/>
            </a:pPr>
            <a:r>
              <a:rPr lang="en-US" b="1">
                <a:latin typeface="Courier New" pitchFamily="49" charset="0"/>
              </a:rPr>
              <a:t>  glutCreateWindow( “Tetrahedron” );</a:t>
            </a:r>
          </a:p>
          <a:p>
            <a:pPr lvl="1">
              <a:lnSpc>
                <a:spcPct val="70000"/>
              </a:lnSpc>
              <a:buFontTx/>
              <a:buNone/>
            </a:pPr>
            <a:r>
              <a:rPr lang="en-US" b="1">
                <a:latin typeface="Courier New" pitchFamily="49" charset="0"/>
              </a:rPr>
              <a:t>  init();</a:t>
            </a:r>
          </a:p>
          <a:p>
            <a:pPr lvl="1">
              <a:lnSpc>
                <a:spcPct val="70000"/>
              </a:lnSpc>
              <a:buFontTx/>
              <a:buNone/>
            </a:pPr>
            <a:r>
              <a:rPr lang="en-US" b="1">
                <a:latin typeface="Courier New" pitchFamily="49" charset="0"/>
              </a:rPr>
              <a:t>  glutIdleFunc( idle );</a:t>
            </a:r>
          </a:p>
          <a:p>
            <a:pPr lvl="1">
              <a:lnSpc>
                <a:spcPct val="70000"/>
              </a:lnSpc>
              <a:buFontTx/>
              <a:buNone/>
            </a:pPr>
            <a:r>
              <a:rPr lang="en-US" b="1">
                <a:latin typeface="Courier New" pitchFamily="49" charset="0"/>
              </a:rPr>
              <a:t>  glutDisplayFunc( display );</a:t>
            </a:r>
          </a:p>
          <a:p>
            <a:pPr lvl="1">
              <a:lnSpc>
                <a:spcPct val="70000"/>
              </a:lnSpc>
              <a:buFontTx/>
              <a:buNone/>
            </a:pPr>
            <a:r>
              <a:rPr lang="en-US" b="1">
                <a:latin typeface="Courier New" pitchFamily="49" charset="0"/>
              </a:rPr>
              <a:t>  glutMainLoop();</a:t>
            </a:r>
          </a:p>
          <a:p>
            <a:pPr>
              <a:lnSpc>
                <a:spcPct val="70000"/>
              </a:lnSpc>
              <a:buFontTx/>
              <a:buNone/>
            </a:pPr>
            <a:r>
              <a:rPr lang="en-US" sz="2600">
                <a:latin typeface="Courier New" pitchFamily="49" charset="0"/>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51438A-40F2-44E1-8BAF-A1165A4A7AFF}" type="slidenum">
              <a:rPr lang="en-US"/>
              <a:pPr/>
              <a:t>67</a:t>
            </a:fld>
            <a:endParaRPr lang="en-US"/>
          </a:p>
        </p:txBody>
      </p:sp>
      <p:sp>
        <p:nvSpPr>
          <p:cNvPr id="538626" name="Rectangle 2"/>
          <p:cNvSpPr>
            <a:spLocks noGrp="1" noChangeArrowheads="1"/>
          </p:cNvSpPr>
          <p:nvPr>
            <p:ph type="title"/>
          </p:nvPr>
        </p:nvSpPr>
        <p:spPr>
          <a:noFill/>
          <a:ln/>
          <a:effectLst/>
        </p:spPr>
        <p:txBody>
          <a:bodyPr lIns="90488" tIns="44450" rIns="90488" bIns="44450"/>
          <a:lstStyle/>
          <a:p>
            <a:r>
              <a:rPr lang="en-US"/>
              <a:t>An Updated Program Template (cont.)</a:t>
            </a:r>
          </a:p>
        </p:txBody>
      </p:sp>
      <p:sp>
        <p:nvSpPr>
          <p:cNvPr id="538627"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80000"/>
              </a:lnSpc>
              <a:buFontTx/>
              <a:buNone/>
            </a:pPr>
            <a:r>
              <a:rPr lang="en-US" sz="2600">
                <a:latin typeface="Courier New" pitchFamily="49" charset="0"/>
              </a:rPr>
              <a:t/>
            </a:r>
            <a:br>
              <a:rPr lang="en-US" sz="2600">
                <a:latin typeface="Courier New" pitchFamily="49" charset="0"/>
              </a:rPr>
            </a:br>
            <a:r>
              <a:rPr lang="en-US" sz="2600">
                <a:latin typeface="Courier New" pitchFamily="49" charset="0"/>
              </a:rPr>
              <a:t>void init( void )</a:t>
            </a:r>
            <a:br>
              <a:rPr lang="en-US" sz="2600">
                <a:latin typeface="Courier New" pitchFamily="49" charset="0"/>
              </a:rPr>
            </a:br>
            <a:r>
              <a:rPr lang="en-US" sz="2600">
                <a:latin typeface="Courier New" pitchFamily="49" charset="0"/>
              </a:rPr>
              <a:t>{</a:t>
            </a:r>
            <a:br>
              <a:rPr lang="en-US" sz="2600">
                <a:latin typeface="Courier New" pitchFamily="49" charset="0"/>
              </a:rPr>
            </a:br>
            <a:r>
              <a:rPr lang="en-US" sz="2600">
                <a:latin typeface="Courier New" pitchFamily="49" charset="0"/>
              </a:rPr>
              <a:t>   glClearColor( 0.0, 0.0, 1.0, 1.0 );</a:t>
            </a:r>
            <a:br>
              <a:rPr lang="en-US" sz="2600">
                <a:latin typeface="Courier New" pitchFamily="49" charset="0"/>
              </a:rPr>
            </a:br>
            <a:r>
              <a:rPr lang="en-US" sz="2600">
                <a:latin typeface="Courier New" pitchFamily="49" charset="0"/>
              </a:rPr>
              <a:t>}</a:t>
            </a:r>
            <a:r>
              <a:rPr lang="en-US" b="0">
                <a:latin typeface="Courier New" pitchFamily="49" charset="0"/>
              </a:rPr>
              <a:t/>
            </a:r>
            <a:br>
              <a:rPr lang="en-US" b="0">
                <a:latin typeface="Courier New" pitchFamily="49" charset="0"/>
              </a:rPr>
            </a:br>
            <a:r>
              <a:rPr lang="en-US" b="0">
                <a:latin typeface="Courier New" pitchFamily="49" charset="0"/>
              </a:rPr>
              <a:t/>
            </a:r>
            <a:br>
              <a:rPr lang="en-US" b="0">
                <a:latin typeface="Courier New" pitchFamily="49" charset="0"/>
              </a:rPr>
            </a:br>
            <a:r>
              <a:rPr lang="en-US" b="0">
                <a:latin typeface="Courier New" pitchFamily="49" charset="0"/>
              </a:rPr>
              <a:t/>
            </a:r>
            <a:br>
              <a:rPr lang="en-US" b="0">
                <a:latin typeface="Courier New" pitchFamily="49" charset="0"/>
              </a:rPr>
            </a:br>
            <a:r>
              <a:rPr lang="en-US" sz="2600">
                <a:latin typeface="Courier New" pitchFamily="49" charset="0"/>
              </a:rPr>
              <a:t>void idle( void )</a:t>
            </a:r>
            <a:br>
              <a:rPr lang="en-US" sz="2600">
                <a:latin typeface="Courier New" pitchFamily="49" charset="0"/>
              </a:rPr>
            </a:br>
            <a:r>
              <a:rPr lang="en-US" sz="2600">
                <a:latin typeface="Courier New" pitchFamily="49" charset="0"/>
              </a:rPr>
              <a:t>{</a:t>
            </a:r>
            <a:br>
              <a:rPr lang="en-US" sz="2600">
                <a:latin typeface="Courier New" pitchFamily="49" charset="0"/>
              </a:rPr>
            </a:br>
            <a:r>
              <a:rPr lang="en-US" sz="2600">
                <a:latin typeface="Courier New" pitchFamily="49" charset="0"/>
              </a:rPr>
              <a:t>   glutPostRedisplay();</a:t>
            </a:r>
            <a:br>
              <a:rPr lang="en-US" sz="2600">
                <a:latin typeface="Courier New" pitchFamily="49" charset="0"/>
              </a:rPr>
            </a:br>
            <a:r>
              <a:rPr lang="en-US" sz="2600">
                <a:latin typeface="Courier New" pitchFamily="49" charset="0"/>
              </a:rPr>
              <a: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1CA3425-F274-4817-99D9-2E404AE1A282}" type="slidenum">
              <a:rPr lang="en-US"/>
              <a:pPr/>
              <a:t>68</a:t>
            </a:fld>
            <a:endParaRPr lang="en-US"/>
          </a:p>
        </p:txBody>
      </p:sp>
      <p:sp>
        <p:nvSpPr>
          <p:cNvPr id="540674" name="Rectangle 2"/>
          <p:cNvSpPr>
            <a:spLocks noGrp="1" noChangeArrowheads="1"/>
          </p:cNvSpPr>
          <p:nvPr>
            <p:ph type="title"/>
          </p:nvPr>
        </p:nvSpPr>
        <p:spPr>
          <a:noFill/>
          <a:ln/>
          <a:effectLst/>
        </p:spPr>
        <p:txBody>
          <a:bodyPr lIns="90488" tIns="44450" rIns="90488" bIns="44450"/>
          <a:lstStyle/>
          <a:p>
            <a:r>
              <a:rPr lang="en-US"/>
              <a:t>An Updated Program Template (cont.)</a:t>
            </a:r>
          </a:p>
        </p:txBody>
      </p:sp>
      <p:sp>
        <p:nvSpPr>
          <p:cNvPr id="540675"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nSpc>
                <a:spcPct val="70000"/>
              </a:lnSpc>
              <a:buFontTx/>
              <a:buNone/>
            </a:pPr>
            <a:r>
              <a:rPr lang="en-US" sz="2400">
                <a:latin typeface="Courier New" pitchFamily="49" charset="0"/>
              </a:rPr>
              <a:t>void drawScene( void )</a:t>
            </a:r>
          </a:p>
          <a:p>
            <a:pPr>
              <a:lnSpc>
                <a:spcPct val="70000"/>
              </a:lnSpc>
              <a:buFontTx/>
              <a:buNone/>
            </a:pPr>
            <a:r>
              <a:rPr lang="en-US" sz="2400">
                <a:latin typeface="Courier New" pitchFamily="49" charset="0"/>
              </a:rPr>
              <a:t>{</a:t>
            </a:r>
          </a:p>
          <a:p>
            <a:pPr lvl="1">
              <a:lnSpc>
                <a:spcPct val="70000"/>
              </a:lnSpc>
              <a:buFontTx/>
              <a:buNone/>
            </a:pPr>
            <a:r>
              <a:rPr lang="en-US" sz="2400" b="1">
                <a:latin typeface="Courier New" pitchFamily="49" charset="0"/>
              </a:rPr>
              <a:t>  GLfloat vertices[] = { … };</a:t>
            </a:r>
          </a:p>
          <a:p>
            <a:pPr lvl="1">
              <a:lnSpc>
                <a:spcPct val="70000"/>
              </a:lnSpc>
              <a:buFontTx/>
              <a:buNone/>
            </a:pPr>
            <a:r>
              <a:rPr lang="en-US" sz="2400" b="1">
                <a:latin typeface="Courier New" pitchFamily="49" charset="0"/>
              </a:rPr>
              <a:t>  GLfloat colors[] = { … };</a:t>
            </a:r>
          </a:p>
          <a:p>
            <a:pPr lvl="1">
              <a:lnSpc>
                <a:spcPct val="85000"/>
              </a:lnSpc>
              <a:buFontTx/>
              <a:buNone/>
            </a:pPr>
            <a:r>
              <a:rPr lang="en-US" sz="2400" b="1">
                <a:latin typeface="Courier New" pitchFamily="49" charset="0"/>
              </a:rPr>
              <a:t>  glClear( GL_COLOR_BUFFER_BIT |  </a:t>
            </a:r>
            <a:br>
              <a:rPr lang="en-US" sz="2400" b="1">
                <a:latin typeface="Courier New" pitchFamily="49" charset="0"/>
              </a:rPr>
            </a:br>
            <a:r>
              <a:rPr lang="en-US" sz="2400" b="1">
                <a:latin typeface="Courier New" pitchFamily="49" charset="0"/>
              </a:rPr>
              <a:t>  GL_DEPTH_BUFFER_BIT );</a:t>
            </a:r>
          </a:p>
          <a:p>
            <a:pPr lvl="1">
              <a:lnSpc>
                <a:spcPct val="70000"/>
              </a:lnSpc>
              <a:buFontTx/>
              <a:buNone/>
            </a:pPr>
            <a:r>
              <a:rPr lang="en-US" sz="2400" b="1">
                <a:latin typeface="Courier New" pitchFamily="49" charset="0"/>
              </a:rPr>
              <a:t>  glBegin( GL_TRIANGLE_STRIP );</a:t>
            </a:r>
          </a:p>
          <a:p>
            <a:pPr lvl="1">
              <a:lnSpc>
                <a:spcPct val="70000"/>
              </a:lnSpc>
              <a:buFontTx/>
              <a:buNone/>
            </a:pPr>
            <a:r>
              <a:rPr lang="en-US" sz="2400" b="1" i="1">
                <a:solidFill>
                  <a:srgbClr val="33CCFF"/>
                </a:solidFill>
                <a:latin typeface="Courier New" pitchFamily="49" charset="0"/>
              </a:rPr>
              <a:t>/* calls to glColor*() and glVertex*() */</a:t>
            </a:r>
            <a:endParaRPr lang="en-US" sz="2400" b="1">
              <a:latin typeface="Courier New" pitchFamily="49" charset="0"/>
            </a:endParaRPr>
          </a:p>
          <a:p>
            <a:pPr lvl="1">
              <a:lnSpc>
                <a:spcPct val="70000"/>
              </a:lnSpc>
              <a:buFontTx/>
              <a:buNone/>
            </a:pPr>
            <a:r>
              <a:rPr lang="en-US" sz="2400" b="1">
                <a:latin typeface="Courier New" pitchFamily="49" charset="0"/>
              </a:rPr>
              <a:t>  glEnd();</a:t>
            </a:r>
          </a:p>
          <a:p>
            <a:pPr lvl="1">
              <a:lnSpc>
                <a:spcPct val="70000"/>
              </a:lnSpc>
              <a:buFontTx/>
              <a:buNone/>
            </a:pPr>
            <a:r>
              <a:rPr lang="en-US" sz="2400" b="1">
                <a:latin typeface="Courier New" pitchFamily="49" charset="0"/>
              </a:rPr>
              <a:t>  glutSwapBuffers();</a:t>
            </a:r>
          </a:p>
          <a:p>
            <a:pPr>
              <a:lnSpc>
                <a:spcPct val="70000"/>
              </a:lnSpc>
              <a:buFontTx/>
              <a:buNone/>
            </a:pPr>
            <a:r>
              <a:rPr lang="en-US" sz="2400">
                <a:latin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ctrTitle"/>
          </p:nvPr>
        </p:nvSpPr>
        <p:spPr/>
        <p:txBody>
          <a:bodyPr/>
          <a:lstStyle/>
          <a:p>
            <a:pPr algn="ctr"/>
            <a:r>
              <a:rPr lang="en-US"/>
              <a:t>Lighting</a:t>
            </a:r>
          </a:p>
        </p:txBody>
      </p:sp>
      <p:sp>
        <p:nvSpPr>
          <p:cNvPr id="542723" name="Rectangle 3"/>
          <p:cNvSpPr>
            <a:spLocks noGrp="1" noChangeArrowheads="1"/>
          </p:cNvSpPr>
          <p:nvPr>
            <p:ph type="subTitle" idx="1"/>
          </p:nvPr>
        </p:nvSpPr>
        <p:spPr/>
        <p:txBody>
          <a:bodyPr/>
          <a:lstStyle/>
          <a:p>
            <a:r>
              <a:rPr lang="en-US"/>
              <a:t>Dave Shreiner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24B4DA59-EA4D-41DE-8E34-348752C09BCF}" type="slidenum">
              <a:rPr lang="en-US"/>
              <a:pPr/>
              <a:t>7</a:t>
            </a:fld>
            <a:endParaRPr lang="en-US"/>
          </a:p>
        </p:txBody>
      </p:sp>
      <p:sp>
        <p:nvSpPr>
          <p:cNvPr id="415746" name="Rectangle 2"/>
          <p:cNvSpPr>
            <a:spLocks noGrp="1" noChangeArrowheads="1"/>
          </p:cNvSpPr>
          <p:nvPr>
            <p:ph type="title"/>
          </p:nvPr>
        </p:nvSpPr>
        <p:spPr>
          <a:noFill/>
          <a:ln/>
          <a:effectLst/>
        </p:spPr>
        <p:txBody>
          <a:bodyPr lIns="90488" tIns="44450" rIns="90488" bIns="44450"/>
          <a:lstStyle/>
          <a:p>
            <a:r>
              <a:rPr lang="en-US"/>
              <a:t>OpenGL Architecture</a:t>
            </a:r>
          </a:p>
        </p:txBody>
      </p:sp>
      <p:grpSp>
        <p:nvGrpSpPr>
          <p:cNvPr id="415747" name="Group 3"/>
          <p:cNvGrpSpPr>
            <a:grpSpLocks/>
          </p:cNvGrpSpPr>
          <p:nvPr/>
        </p:nvGrpSpPr>
        <p:grpSpPr bwMode="auto">
          <a:xfrm>
            <a:off x="504825" y="1873250"/>
            <a:ext cx="8259763" cy="4451350"/>
            <a:chOff x="318" y="1296"/>
            <a:chExt cx="5203" cy="2804"/>
          </a:xfrm>
        </p:grpSpPr>
        <p:sp>
          <p:nvSpPr>
            <p:cNvPr id="415748" name="Rectangle 4"/>
            <p:cNvSpPr>
              <a:spLocks noChangeArrowheads="1"/>
            </p:cNvSpPr>
            <p:nvPr/>
          </p:nvSpPr>
          <p:spPr bwMode="auto">
            <a:xfrm>
              <a:off x="964" y="2548"/>
              <a:ext cx="664" cy="47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49" name="Rectangle 5"/>
            <p:cNvSpPr>
              <a:spLocks noChangeArrowheads="1"/>
            </p:cNvSpPr>
            <p:nvPr/>
          </p:nvSpPr>
          <p:spPr bwMode="auto">
            <a:xfrm>
              <a:off x="1010" y="2592"/>
              <a:ext cx="571" cy="366"/>
            </a:xfrm>
            <a:prstGeom prst="rect">
              <a:avLst/>
            </a:prstGeom>
            <a:noFill/>
            <a:ln w="9525">
              <a:noFill/>
              <a:miter lim="800000"/>
              <a:headEnd/>
              <a:tailEnd/>
            </a:ln>
            <a:effectLst/>
          </p:spPr>
          <p:txBody>
            <a:bodyPr wrap="none" lIns="92075" tIns="46038" rIns="92075" bIns="46038">
              <a:spAutoFit/>
            </a:bodyPr>
            <a:lstStyle/>
            <a:p>
              <a:pPr algn="ctr"/>
              <a:r>
                <a:rPr lang="en-US" sz="1600" b="1"/>
                <a:t>Display</a:t>
              </a:r>
              <a:br>
                <a:rPr lang="en-US" sz="1600" b="1"/>
              </a:br>
              <a:r>
                <a:rPr lang="en-US" sz="1600" b="1"/>
                <a:t>List</a:t>
              </a:r>
            </a:p>
          </p:txBody>
        </p:sp>
        <p:sp>
          <p:nvSpPr>
            <p:cNvPr id="415750" name="Rectangle 6"/>
            <p:cNvSpPr>
              <a:spLocks noChangeArrowheads="1"/>
            </p:cNvSpPr>
            <p:nvPr/>
          </p:nvSpPr>
          <p:spPr bwMode="auto">
            <a:xfrm>
              <a:off x="5001" y="2548"/>
              <a:ext cx="520" cy="47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51" name="Rectangle 7"/>
            <p:cNvSpPr>
              <a:spLocks noChangeArrowheads="1"/>
            </p:cNvSpPr>
            <p:nvPr/>
          </p:nvSpPr>
          <p:spPr bwMode="auto">
            <a:xfrm>
              <a:off x="3796" y="2548"/>
              <a:ext cx="952" cy="47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52" name="Rectangle 8"/>
            <p:cNvSpPr>
              <a:spLocks noChangeArrowheads="1"/>
            </p:cNvSpPr>
            <p:nvPr/>
          </p:nvSpPr>
          <p:spPr bwMode="auto">
            <a:xfrm>
              <a:off x="2596" y="2548"/>
              <a:ext cx="952" cy="47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53" name="Rectangle 9"/>
            <p:cNvSpPr>
              <a:spLocks noChangeArrowheads="1"/>
            </p:cNvSpPr>
            <p:nvPr/>
          </p:nvSpPr>
          <p:spPr bwMode="auto">
            <a:xfrm>
              <a:off x="2452" y="3268"/>
              <a:ext cx="808" cy="47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54" name="Rectangle 10"/>
            <p:cNvSpPr>
              <a:spLocks noChangeArrowheads="1"/>
            </p:cNvSpPr>
            <p:nvPr/>
          </p:nvSpPr>
          <p:spPr bwMode="auto">
            <a:xfrm>
              <a:off x="2212" y="1540"/>
              <a:ext cx="1048" cy="76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55" name="Rectangle 11"/>
            <p:cNvSpPr>
              <a:spLocks noChangeArrowheads="1"/>
            </p:cNvSpPr>
            <p:nvPr/>
          </p:nvSpPr>
          <p:spPr bwMode="auto">
            <a:xfrm>
              <a:off x="1163" y="1636"/>
              <a:ext cx="808" cy="5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56" name="Rectangle 12"/>
            <p:cNvSpPr>
              <a:spLocks noChangeArrowheads="1"/>
            </p:cNvSpPr>
            <p:nvPr/>
          </p:nvSpPr>
          <p:spPr bwMode="auto">
            <a:xfrm>
              <a:off x="1168" y="1732"/>
              <a:ext cx="799" cy="366"/>
            </a:xfrm>
            <a:prstGeom prst="rect">
              <a:avLst/>
            </a:prstGeom>
            <a:noFill/>
            <a:ln w="9525">
              <a:noFill/>
              <a:miter lim="800000"/>
              <a:headEnd/>
              <a:tailEnd/>
            </a:ln>
            <a:effectLst/>
          </p:spPr>
          <p:txBody>
            <a:bodyPr wrap="none" lIns="92075" tIns="46038" rIns="92075" bIns="46038">
              <a:spAutoFit/>
            </a:bodyPr>
            <a:lstStyle/>
            <a:p>
              <a:pPr algn="ctr"/>
              <a:r>
                <a:rPr lang="en-US" sz="1600" b="1"/>
                <a:t>Polynomial</a:t>
              </a:r>
            </a:p>
            <a:p>
              <a:pPr algn="ctr"/>
              <a:r>
                <a:rPr lang="en-US" sz="1600" b="1"/>
                <a:t>Evaluator</a:t>
              </a:r>
            </a:p>
          </p:txBody>
        </p:sp>
        <p:sp>
          <p:nvSpPr>
            <p:cNvPr id="415757" name="Rectangle 13"/>
            <p:cNvSpPr>
              <a:spLocks noChangeArrowheads="1"/>
            </p:cNvSpPr>
            <p:nvPr/>
          </p:nvSpPr>
          <p:spPr bwMode="auto">
            <a:xfrm>
              <a:off x="2218" y="1584"/>
              <a:ext cx="1046" cy="674"/>
            </a:xfrm>
            <a:prstGeom prst="rect">
              <a:avLst/>
            </a:prstGeom>
            <a:noFill/>
            <a:ln w="9525">
              <a:noFill/>
              <a:miter lim="800000"/>
              <a:headEnd/>
              <a:tailEnd/>
            </a:ln>
            <a:effectLst/>
          </p:spPr>
          <p:txBody>
            <a:bodyPr lIns="92075" tIns="46038" rIns="92075" bIns="46038">
              <a:spAutoFit/>
            </a:bodyPr>
            <a:lstStyle/>
            <a:p>
              <a:pPr algn="ctr"/>
              <a:r>
                <a:rPr lang="en-US" sz="1600" b="1"/>
                <a:t>Per Vertex</a:t>
              </a:r>
            </a:p>
            <a:p>
              <a:pPr algn="ctr"/>
              <a:r>
                <a:rPr lang="en-US" sz="1600" b="1"/>
                <a:t>Operations &amp;</a:t>
              </a:r>
            </a:p>
            <a:p>
              <a:pPr algn="ctr"/>
              <a:r>
                <a:rPr lang="en-US" sz="1600" b="1"/>
                <a:t>Primitive</a:t>
              </a:r>
            </a:p>
            <a:p>
              <a:pPr algn="ctr"/>
              <a:r>
                <a:rPr lang="en-US" sz="1600" b="1"/>
                <a:t>Assembly</a:t>
              </a:r>
            </a:p>
          </p:txBody>
        </p:sp>
        <p:sp>
          <p:nvSpPr>
            <p:cNvPr id="415758" name="Rectangle 14"/>
            <p:cNvSpPr>
              <a:spLocks noChangeArrowheads="1"/>
            </p:cNvSpPr>
            <p:nvPr/>
          </p:nvSpPr>
          <p:spPr bwMode="auto">
            <a:xfrm>
              <a:off x="2612" y="2678"/>
              <a:ext cx="920" cy="212"/>
            </a:xfrm>
            <a:prstGeom prst="rect">
              <a:avLst/>
            </a:prstGeom>
            <a:noFill/>
            <a:ln w="9525">
              <a:noFill/>
              <a:miter lim="800000"/>
              <a:headEnd/>
              <a:tailEnd/>
            </a:ln>
            <a:effectLst/>
          </p:spPr>
          <p:txBody>
            <a:bodyPr wrap="none" lIns="92075" tIns="46038" rIns="92075" bIns="46038">
              <a:spAutoFit/>
            </a:bodyPr>
            <a:lstStyle/>
            <a:p>
              <a:pPr algn="ctr"/>
              <a:r>
                <a:rPr lang="en-US" sz="1600" b="1"/>
                <a:t>Rasterization</a:t>
              </a:r>
            </a:p>
          </p:txBody>
        </p:sp>
        <p:sp>
          <p:nvSpPr>
            <p:cNvPr id="415759" name="Rectangle 15"/>
            <p:cNvSpPr>
              <a:spLocks noChangeArrowheads="1"/>
            </p:cNvSpPr>
            <p:nvPr/>
          </p:nvSpPr>
          <p:spPr bwMode="auto">
            <a:xfrm>
              <a:off x="3804" y="2601"/>
              <a:ext cx="941" cy="366"/>
            </a:xfrm>
            <a:prstGeom prst="rect">
              <a:avLst/>
            </a:prstGeom>
            <a:noFill/>
            <a:ln w="9525">
              <a:noFill/>
              <a:miter lim="800000"/>
              <a:headEnd/>
              <a:tailEnd/>
            </a:ln>
            <a:effectLst/>
          </p:spPr>
          <p:txBody>
            <a:bodyPr wrap="none" lIns="92075" tIns="46038" rIns="92075" bIns="46038">
              <a:spAutoFit/>
            </a:bodyPr>
            <a:lstStyle/>
            <a:p>
              <a:pPr algn="ctr"/>
              <a:r>
                <a:rPr lang="en-US" sz="1600" b="1"/>
                <a:t>Per Fragment</a:t>
              </a:r>
            </a:p>
            <a:p>
              <a:pPr algn="ctr"/>
              <a:r>
                <a:rPr lang="en-US" sz="1600" b="1"/>
                <a:t>Operations</a:t>
              </a:r>
            </a:p>
          </p:txBody>
        </p:sp>
        <p:sp>
          <p:nvSpPr>
            <p:cNvPr id="415760" name="Rectangle 16"/>
            <p:cNvSpPr>
              <a:spLocks noChangeArrowheads="1"/>
            </p:cNvSpPr>
            <p:nvPr/>
          </p:nvSpPr>
          <p:spPr bwMode="auto">
            <a:xfrm>
              <a:off x="5011" y="2601"/>
              <a:ext cx="500" cy="366"/>
            </a:xfrm>
            <a:prstGeom prst="rect">
              <a:avLst/>
            </a:prstGeom>
            <a:noFill/>
            <a:ln w="9525">
              <a:noFill/>
              <a:miter lim="800000"/>
              <a:headEnd/>
              <a:tailEnd/>
            </a:ln>
            <a:effectLst/>
          </p:spPr>
          <p:txBody>
            <a:bodyPr wrap="none" lIns="92075" tIns="46038" rIns="92075" bIns="46038">
              <a:spAutoFit/>
            </a:bodyPr>
            <a:lstStyle/>
            <a:p>
              <a:pPr algn="ctr"/>
              <a:r>
                <a:rPr lang="en-US" sz="1600" b="1"/>
                <a:t>Frame</a:t>
              </a:r>
            </a:p>
            <a:p>
              <a:pPr algn="ctr"/>
              <a:r>
                <a:rPr lang="en-US" sz="1600" b="1"/>
                <a:t>Buffer</a:t>
              </a:r>
            </a:p>
          </p:txBody>
        </p:sp>
        <p:sp>
          <p:nvSpPr>
            <p:cNvPr id="415761" name="Rectangle 17"/>
            <p:cNvSpPr>
              <a:spLocks noChangeArrowheads="1"/>
            </p:cNvSpPr>
            <p:nvPr/>
          </p:nvSpPr>
          <p:spPr bwMode="auto">
            <a:xfrm>
              <a:off x="2553" y="3321"/>
              <a:ext cx="607" cy="366"/>
            </a:xfrm>
            <a:prstGeom prst="rect">
              <a:avLst/>
            </a:prstGeom>
            <a:noFill/>
            <a:ln w="9525">
              <a:noFill/>
              <a:miter lim="800000"/>
              <a:headEnd/>
              <a:tailEnd/>
            </a:ln>
            <a:effectLst/>
          </p:spPr>
          <p:txBody>
            <a:bodyPr lIns="92075" tIns="46038" rIns="92075" bIns="46038">
              <a:spAutoFit/>
            </a:bodyPr>
            <a:lstStyle/>
            <a:p>
              <a:pPr algn="ctr"/>
              <a:r>
                <a:rPr lang="en-US" sz="1600" b="1"/>
                <a:t>Texture</a:t>
              </a:r>
            </a:p>
            <a:p>
              <a:pPr algn="ctr"/>
              <a:r>
                <a:rPr lang="en-US" sz="1600" b="1"/>
                <a:t>Memory</a:t>
              </a:r>
            </a:p>
          </p:txBody>
        </p:sp>
        <p:sp>
          <p:nvSpPr>
            <p:cNvPr id="415762" name="Line 18"/>
            <p:cNvSpPr>
              <a:spLocks noChangeShapeType="1"/>
            </p:cNvSpPr>
            <p:nvPr/>
          </p:nvSpPr>
          <p:spPr bwMode="auto">
            <a:xfrm>
              <a:off x="4752" y="2784"/>
              <a:ext cx="24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63" name="Line 19"/>
            <p:cNvSpPr>
              <a:spLocks noChangeShapeType="1"/>
            </p:cNvSpPr>
            <p:nvPr/>
          </p:nvSpPr>
          <p:spPr bwMode="auto">
            <a:xfrm>
              <a:off x="3552" y="2784"/>
              <a:ext cx="24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64" name="Line 20"/>
            <p:cNvSpPr>
              <a:spLocks noChangeShapeType="1"/>
            </p:cNvSpPr>
            <p:nvPr/>
          </p:nvSpPr>
          <p:spPr bwMode="auto">
            <a:xfrm>
              <a:off x="3072" y="2304"/>
              <a:ext cx="0" cy="24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65" name="Line 21"/>
            <p:cNvSpPr>
              <a:spLocks noChangeShapeType="1"/>
            </p:cNvSpPr>
            <p:nvPr/>
          </p:nvSpPr>
          <p:spPr bwMode="auto">
            <a:xfrm>
              <a:off x="1968" y="1920"/>
              <a:ext cx="24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66" name="Line 22"/>
            <p:cNvSpPr>
              <a:spLocks noChangeShapeType="1"/>
            </p:cNvSpPr>
            <p:nvPr/>
          </p:nvSpPr>
          <p:spPr bwMode="auto">
            <a:xfrm>
              <a:off x="3072" y="3024"/>
              <a:ext cx="0" cy="240"/>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415767" name="Line 23"/>
            <p:cNvSpPr>
              <a:spLocks noChangeShapeType="1"/>
            </p:cNvSpPr>
            <p:nvPr/>
          </p:nvSpPr>
          <p:spPr bwMode="auto">
            <a:xfrm>
              <a:off x="720" y="2784"/>
              <a:ext cx="24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68" name="Line 24"/>
            <p:cNvSpPr>
              <a:spLocks noChangeShapeType="1"/>
            </p:cNvSpPr>
            <p:nvPr/>
          </p:nvSpPr>
          <p:spPr bwMode="auto">
            <a:xfrm flipV="1">
              <a:off x="864" y="1920"/>
              <a:ext cx="0" cy="86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15769" name="Line 25"/>
            <p:cNvSpPr>
              <a:spLocks noChangeShapeType="1"/>
            </p:cNvSpPr>
            <p:nvPr/>
          </p:nvSpPr>
          <p:spPr bwMode="auto">
            <a:xfrm>
              <a:off x="864" y="1920"/>
              <a:ext cx="288"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70" name="Line 26"/>
            <p:cNvSpPr>
              <a:spLocks noChangeShapeType="1"/>
            </p:cNvSpPr>
            <p:nvPr/>
          </p:nvSpPr>
          <p:spPr bwMode="auto">
            <a:xfrm>
              <a:off x="816" y="2784"/>
              <a:ext cx="0" cy="1056"/>
            </a:xfrm>
            <a:prstGeom prst="line">
              <a:avLst/>
            </a:prstGeom>
            <a:noFill/>
            <a:ln w="12700">
              <a:solidFill>
                <a:schemeClr val="tx1"/>
              </a:solidFill>
              <a:round/>
              <a:headEnd type="stealth" w="med" len="med"/>
              <a:tailEnd type="none" w="sm" len="sm"/>
            </a:ln>
            <a:effectLst/>
          </p:spPr>
          <p:txBody>
            <a:bodyPr wrap="none" anchor="ctr"/>
            <a:lstStyle/>
            <a:p>
              <a:endParaRPr lang="en-US"/>
            </a:p>
          </p:txBody>
        </p:sp>
        <p:sp>
          <p:nvSpPr>
            <p:cNvPr id="415771" name="Line 27"/>
            <p:cNvSpPr>
              <a:spLocks noChangeShapeType="1"/>
            </p:cNvSpPr>
            <p:nvPr/>
          </p:nvSpPr>
          <p:spPr bwMode="auto">
            <a:xfrm>
              <a:off x="816" y="3840"/>
              <a:ext cx="672"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72" name="Line 28"/>
            <p:cNvSpPr>
              <a:spLocks noChangeShapeType="1"/>
            </p:cNvSpPr>
            <p:nvPr/>
          </p:nvSpPr>
          <p:spPr bwMode="auto">
            <a:xfrm>
              <a:off x="5280" y="3024"/>
              <a:ext cx="0"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15773" name="Line 29"/>
            <p:cNvSpPr>
              <a:spLocks noChangeShapeType="1"/>
            </p:cNvSpPr>
            <p:nvPr/>
          </p:nvSpPr>
          <p:spPr bwMode="auto">
            <a:xfrm>
              <a:off x="1392" y="2160"/>
              <a:ext cx="0" cy="384"/>
            </a:xfrm>
            <a:prstGeom prst="line">
              <a:avLst/>
            </a:prstGeom>
            <a:noFill/>
            <a:ln w="12700">
              <a:solidFill>
                <a:schemeClr val="tx1"/>
              </a:solidFill>
              <a:round/>
              <a:headEnd type="stealth" w="med" len="med"/>
              <a:tailEnd type="stealth" w="med" len="med"/>
            </a:ln>
            <a:effectLst/>
          </p:spPr>
          <p:txBody>
            <a:bodyPr wrap="none" anchor="ctr"/>
            <a:lstStyle/>
            <a:p>
              <a:endParaRPr lang="en-US"/>
            </a:p>
          </p:txBody>
        </p:sp>
        <p:sp>
          <p:nvSpPr>
            <p:cNvPr id="415774" name="Line 30"/>
            <p:cNvSpPr>
              <a:spLocks noChangeShapeType="1"/>
            </p:cNvSpPr>
            <p:nvPr/>
          </p:nvSpPr>
          <p:spPr bwMode="auto">
            <a:xfrm>
              <a:off x="1392" y="3024"/>
              <a:ext cx="0" cy="816"/>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75" name="Line 31"/>
            <p:cNvSpPr>
              <a:spLocks noChangeShapeType="1"/>
            </p:cNvSpPr>
            <p:nvPr/>
          </p:nvSpPr>
          <p:spPr bwMode="auto">
            <a:xfrm>
              <a:off x="2256" y="3696"/>
              <a:ext cx="192"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76" name="Line 32"/>
            <p:cNvSpPr>
              <a:spLocks noChangeShapeType="1"/>
            </p:cNvSpPr>
            <p:nvPr/>
          </p:nvSpPr>
          <p:spPr bwMode="auto">
            <a:xfrm flipV="1">
              <a:off x="2352" y="2784"/>
              <a:ext cx="0" cy="9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15777" name="Line 33"/>
            <p:cNvSpPr>
              <a:spLocks noChangeShapeType="1"/>
            </p:cNvSpPr>
            <p:nvPr/>
          </p:nvSpPr>
          <p:spPr bwMode="auto">
            <a:xfrm>
              <a:off x="2352" y="2784"/>
              <a:ext cx="240" cy="0"/>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78" name="Line 34"/>
            <p:cNvSpPr>
              <a:spLocks noChangeShapeType="1"/>
            </p:cNvSpPr>
            <p:nvPr/>
          </p:nvSpPr>
          <p:spPr bwMode="auto">
            <a:xfrm>
              <a:off x="2784" y="1296"/>
              <a:ext cx="0"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15779" name="Line 35"/>
            <p:cNvSpPr>
              <a:spLocks noChangeShapeType="1"/>
            </p:cNvSpPr>
            <p:nvPr/>
          </p:nvSpPr>
          <p:spPr bwMode="auto">
            <a:xfrm flipH="1">
              <a:off x="528" y="1296"/>
              <a:ext cx="225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15780" name="Rectangle 36"/>
            <p:cNvSpPr>
              <a:spLocks noChangeArrowheads="1"/>
            </p:cNvSpPr>
            <p:nvPr/>
          </p:nvSpPr>
          <p:spPr bwMode="auto">
            <a:xfrm>
              <a:off x="318" y="2673"/>
              <a:ext cx="420" cy="231"/>
            </a:xfrm>
            <a:prstGeom prst="rect">
              <a:avLst/>
            </a:prstGeom>
            <a:noFill/>
            <a:ln w="9525">
              <a:noFill/>
              <a:miter lim="800000"/>
              <a:headEnd/>
              <a:tailEnd/>
            </a:ln>
            <a:effectLst/>
          </p:spPr>
          <p:txBody>
            <a:bodyPr wrap="none" lIns="92075" tIns="46038" rIns="92075" bIns="46038">
              <a:spAutoFit/>
            </a:bodyPr>
            <a:lstStyle/>
            <a:p>
              <a:pPr algn="ctr"/>
              <a:r>
                <a:rPr lang="en-US" sz="1800" b="1"/>
                <a:t>CPU</a:t>
              </a:r>
            </a:p>
          </p:txBody>
        </p:sp>
        <p:sp>
          <p:nvSpPr>
            <p:cNvPr id="415781" name="Line 37"/>
            <p:cNvSpPr>
              <a:spLocks noChangeShapeType="1"/>
            </p:cNvSpPr>
            <p:nvPr/>
          </p:nvSpPr>
          <p:spPr bwMode="auto">
            <a:xfrm>
              <a:off x="528" y="1296"/>
              <a:ext cx="0" cy="1392"/>
            </a:xfrm>
            <a:prstGeom prst="line">
              <a:avLst/>
            </a:prstGeom>
            <a:noFill/>
            <a:ln w="12700">
              <a:solidFill>
                <a:schemeClr val="tx1"/>
              </a:solidFill>
              <a:round/>
              <a:headEnd type="none" w="sm" len="sm"/>
              <a:tailEnd type="stealth" w="med" len="med"/>
            </a:ln>
            <a:effectLst/>
          </p:spPr>
          <p:txBody>
            <a:bodyPr wrap="none" anchor="ctr"/>
            <a:lstStyle/>
            <a:p>
              <a:endParaRPr lang="en-US"/>
            </a:p>
          </p:txBody>
        </p:sp>
        <p:sp>
          <p:nvSpPr>
            <p:cNvPr id="415782" name="Rectangle 38"/>
            <p:cNvSpPr>
              <a:spLocks noChangeArrowheads="1"/>
            </p:cNvSpPr>
            <p:nvPr/>
          </p:nvSpPr>
          <p:spPr bwMode="auto">
            <a:xfrm>
              <a:off x="1496" y="3580"/>
              <a:ext cx="760" cy="5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15783" name="Rectangle 39"/>
            <p:cNvSpPr>
              <a:spLocks noChangeArrowheads="1"/>
            </p:cNvSpPr>
            <p:nvPr/>
          </p:nvSpPr>
          <p:spPr bwMode="auto">
            <a:xfrm>
              <a:off x="1480" y="3657"/>
              <a:ext cx="792" cy="366"/>
            </a:xfrm>
            <a:prstGeom prst="rect">
              <a:avLst/>
            </a:prstGeom>
            <a:noFill/>
            <a:ln w="9525">
              <a:noFill/>
              <a:miter lim="800000"/>
              <a:headEnd/>
              <a:tailEnd/>
            </a:ln>
            <a:effectLst/>
          </p:spPr>
          <p:txBody>
            <a:bodyPr wrap="none" lIns="92075" tIns="46038" rIns="92075" bIns="46038">
              <a:spAutoFit/>
            </a:bodyPr>
            <a:lstStyle/>
            <a:p>
              <a:pPr algn="ctr"/>
              <a:r>
                <a:rPr lang="en-US" sz="1600" b="1"/>
                <a:t>Pixel</a:t>
              </a:r>
            </a:p>
            <a:p>
              <a:pPr algn="ctr"/>
              <a:r>
                <a:rPr lang="en-US" sz="1600" b="1"/>
                <a:t>Operations</a:t>
              </a:r>
            </a:p>
          </p:txBody>
        </p:sp>
        <p:sp>
          <p:nvSpPr>
            <p:cNvPr id="415784" name="Line 40"/>
            <p:cNvSpPr>
              <a:spLocks noChangeShapeType="1"/>
            </p:cNvSpPr>
            <p:nvPr/>
          </p:nvSpPr>
          <p:spPr bwMode="auto">
            <a:xfrm>
              <a:off x="2256" y="3840"/>
              <a:ext cx="3024" cy="0"/>
            </a:xfrm>
            <a:prstGeom prst="line">
              <a:avLst/>
            </a:prstGeom>
            <a:noFill/>
            <a:ln w="12700">
              <a:solidFill>
                <a:schemeClr val="tx1"/>
              </a:solidFill>
              <a:round/>
              <a:headEnd type="stealth" w="med" len="med"/>
              <a:tailEnd type="none" w="sm" len="sm"/>
            </a:ln>
            <a:effectLst/>
          </p:spPr>
          <p:txBody>
            <a:bodyPr wrap="none" anchor="ctr"/>
            <a:lstStyle/>
            <a:p>
              <a:endParaRPr lang="en-US"/>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F454014-8648-4E12-9F9E-5783FE3353E9}" type="slidenum">
              <a:rPr lang="en-US"/>
              <a:pPr/>
              <a:t>70</a:t>
            </a:fld>
            <a:endParaRPr lang="en-US"/>
          </a:p>
        </p:txBody>
      </p:sp>
      <p:sp>
        <p:nvSpPr>
          <p:cNvPr id="544770" name="Rectangle 2"/>
          <p:cNvSpPr>
            <a:spLocks noGrp="1" noChangeArrowheads="1"/>
          </p:cNvSpPr>
          <p:nvPr>
            <p:ph type="title"/>
          </p:nvPr>
        </p:nvSpPr>
        <p:spPr/>
        <p:txBody>
          <a:bodyPr/>
          <a:lstStyle/>
          <a:p>
            <a:r>
              <a:rPr lang="en-US"/>
              <a:t>Lighting Principles</a:t>
            </a:r>
          </a:p>
        </p:txBody>
      </p:sp>
      <p:sp>
        <p:nvSpPr>
          <p:cNvPr id="544771" name="Rectangle 3"/>
          <p:cNvSpPr>
            <a:spLocks noGrp="1" noChangeArrowheads="1"/>
          </p:cNvSpPr>
          <p:nvPr>
            <p:ph type="body" idx="1"/>
          </p:nvPr>
        </p:nvSpPr>
        <p:spPr/>
        <p:txBody>
          <a:bodyPr/>
          <a:lstStyle/>
          <a:p>
            <a:r>
              <a:rPr lang="en-US"/>
              <a:t>Lighting simulates how objects reflect light</a:t>
            </a:r>
          </a:p>
          <a:p>
            <a:pPr lvl="1"/>
            <a:r>
              <a:rPr lang="en-US"/>
              <a:t>material composition of object</a:t>
            </a:r>
          </a:p>
          <a:p>
            <a:pPr lvl="1"/>
            <a:r>
              <a:rPr lang="en-US"/>
              <a:t>light’s color and position</a:t>
            </a:r>
          </a:p>
          <a:p>
            <a:pPr lvl="1"/>
            <a:r>
              <a:rPr lang="en-US"/>
              <a:t>global lighting parameters</a:t>
            </a:r>
          </a:p>
          <a:p>
            <a:pPr lvl="2"/>
            <a:r>
              <a:rPr lang="en-US"/>
              <a:t>ambient light</a:t>
            </a:r>
          </a:p>
          <a:p>
            <a:pPr lvl="2"/>
            <a:r>
              <a:rPr lang="en-US"/>
              <a:t>two sided lighting</a:t>
            </a:r>
          </a:p>
          <a:p>
            <a:pPr lvl="1"/>
            <a:r>
              <a:rPr lang="en-US"/>
              <a:t>available in both color index</a:t>
            </a:r>
            <a:br>
              <a:rPr lang="en-US"/>
            </a:br>
            <a:r>
              <a:rPr lang="en-US"/>
              <a:t>and RGBA mode</a:t>
            </a:r>
          </a:p>
        </p:txBody>
      </p:sp>
      <p:pic>
        <p:nvPicPr>
          <p:cNvPr id="544772" name="Picture 4" descr="S:\Graphics\Siggraph\Siggraph.99\Presentation\Images\litObjects.png"/>
          <p:cNvPicPr>
            <a:picLocks noChangeAspect="1" noChangeArrowheads="1"/>
          </p:cNvPicPr>
          <p:nvPr/>
        </p:nvPicPr>
        <p:blipFill>
          <a:blip r:embed="rId3">
            <a:clrChange>
              <a:clrFrom>
                <a:srgbClr val="BDC6C6"/>
              </a:clrFrom>
              <a:clrTo>
                <a:srgbClr val="BDC6C6">
                  <a:alpha val="0"/>
                </a:srgbClr>
              </a:clrTo>
            </a:clrChange>
          </a:blip>
          <a:srcRect/>
          <a:stretch>
            <a:fillRect/>
          </a:stretch>
        </p:blipFill>
        <p:spPr bwMode="auto">
          <a:xfrm>
            <a:off x="5295900" y="2597150"/>
            <a:ext cx="2647950" cy="2209800"/>
          </a:xfrm>
          <a:prstGeom prst="rect">
            <a:avLst/>
          </a:prstGeom>
          <a:noFill/>
        </p:spPr>
      </p:pic>
      <p:pic>
        <p:nvPicPr>
          <p:cNvPr id="544773" name="Picture 5" descr="S:\Graphics\Siggraph\Siggraph.99\Presentation\Images\unlitObjects.png"/>
          <p:cNvPicPr>
            <a:picLocks noChangeAspect="1" noChangeArrowheads="1"/>
          </p:cNvPicPr>
          <p:nvPr/>
        </p:nvPicPr>
        <p:blipFill>
          <a:blip r:embed="rId4">
            <a:clrChange>
              <a:clrFrom>
                <a:srgbClr val="BDC6C6"/>
              </a:clrFrom>
              <a:clrTo>
                <a:srgbClr val="BDC6C6">
                  <a:alpha val="0"/>
                </a:srgbClr>
              </a:clrTo>
            </a:clrChange>
          </a:blip>
          <a:srcRect/>
          <a:stretch>
            <a:fillRect/>
          </a:stretch>
        </p:blipFill>
        <p:spPr bwMode="auto">
          <a:xfrm>
            <a:off x="6096000" y="3962400"/>
            <a:ext cx="2647950" cy="2209800"/>
          </a:xfrm>
          <a:prstGeom prst="rect">
            <a:avLst/>
          </a:prstGeom>
          <a:noFill/>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ECB050C-4ED1-4046-AB27-0396393278A1}" type="slidenum">
              <a:rPr lang="en-US"/>
              <a:pPr/>
              <a:t>71</a:t>
            </a:fld>
            <a:endParaRPr lang="en-US"/>
          </a:p>
        </p:txBody>
      </p:sp>
      <p:sp>
        <p:nvSpPr>
          <p:cNvPr id="546818" name="Rectangle 2"/>
          <p:cNvSpPr>
            <a:spLocks noGrp="1" noChangeArrowheads="1"/>
          </p:cNvSpPr>
          <p:nvPr>
            <p:ph type="title"/>
          </p:nvPr>
        </p:nvSpPr>
        <p:spPr/>
        <p:txBody>
          <a:bodyPr/>
          <a:lstStyle/>
          <a:p>
            <a:r>
              <a:rPr lang="en-US"/>
              <a:t>How OpenGL Simulates Lights</a:t>
            </a:r>
          </a:p>
        </p:txBody>
      </p:sp>
      <p:sp>
        <p:nvSpPr>
          <p:cNvPr id="546819" name="Rectangle 3"/>
          <p:cNvSpPr>
            <a:spLocks noGrp="1" noChangeArrowheads="1"/>
          </p:cNvSpPr>
          <p:nvPr>
            <p:ph type="body" idx="1"/>
          </p:nvPr>
        </p:nvSpPr>
        <p:spPr/>
        <p:txBody>
          <a:bodyPr/>
          <a:lstStyle/>
          <a:p>
            <a:r>
              <a:rPr lang="en-US"/>
              <a:t>Phong lighting model</a:t>
            </a:r>
          </a:p>
          <a:p>
            <a:pPr lvl="1"/>
            <a:r>
              <a:rPr lang="en-US"/>
              <a:t>Computed at vertices</a:t>
            </a:r>
          </a:p>
          <a:p>
            <a:r>
              <a:rPr lang="en-US"/>
              <a:t>Lighting contributors</a:t>
            </a:r>
          </a:p>
          <a:p>
            <a:pPr lvl="1"/>
            <a:r>
              <a:rPr lang="en-US"/>
              <a:t>Surface material properties</a:t>
            </a:r>
          </a:p>
          <a:p>
            <a:pPr lvl="1"/>
            <a:r>
              <a:rPr lang="en-US"/>
              <a:t>Light properties</a:t>
            </a:r>
          </a:p>
          <a:p>
            <a:pPr lvl="1"/>
            <a:r>
              <a:rPr lang="en-US"/>
              <a:t>Lighting model properties</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38B90610-46CF-4E0C-92EB-ABA6BD2BD41F}" type="slidenum">
              <a:rPr lang="en-US"/>
              <a:pPr/>
              <a:t>72</a:t>
            </a:fld>
            <a:endParaRPr lang="en-US"/>
          </a:p>
        </p:txBody>
      </p:sp>
      <p:sp>
        <p:nvSpPr>
          <p:cNvPr id="548866" name="Rectangle 2"/>
          <p:cNvSpPr>
            <a:spLocks noGrp="1" noChangeArrowheads="1"/>
          </p:cNvSpPr>
          <p:nvPr>
            <p:ph type="title"/>
          </p:nvPr>
        </p:nvSpPr>
        <p:spPr/>
        <p:txBody>
          <a:bodyPr/>
          <a:lstStyle/>
          <a:p>
            <a:r>
              <a:rPr lang="en-US"/>
              <a:t>Surface</a:t>
            </a:r>
            <a:br>
              <a:rPr lang="en-US"/>
            </a:br>
            <a:r>
              <a:rPr lang="en-US"/>
              <a:t>Normals</a:t>
            </a:r>
          </a:p>
        </p:txBody>
      </p:sp>
      <p:sp>
        <p:nvSpPr>
          <p:cNvPr id="548867" name="Rectangle 3"/>
          <p:cNvSpPr>
            <a:spLocks noGrp="1" noChangeArrowheads="1"/>
          </p:cNvSpPr>
          <p:nvPr>
            <p:ph type="body" idx="1"/>
          </p:nvPr>
        </p:nvSpPr>
        <p:spPr/>
        <p:txBody>
          <a:bodyPr/>
          <a:lstStyle/>
          <a:p>
            <a:r>
              <a:rPr lang="en-US"/>
              <a:t>Normals define how a surface reflects light</a:t>
            </a:r>
          </a:p>
          <a:p>
            <a:pPr algn="ctr">
              <a:buFontTx/>
              <a:buNone/>
            </a:pPr>
            <a:r>
              <a:rPr lang="en-US" sz="2600">
                <a:solidFill>
                  <a:srgbClr val="FFCC00"/>
                </a:solidFill>
                <a:effectLst>
                  <a:outerShdw blurRad="38100" dist="38100" dir="2700000" algn="tl">
                    <a:srgbClr val="FFFFFF"/>
                  </a:outerShdw>
                </a:effectLst>
                <a:latin typeface="Courier New" pitchFamily="49" charset="0"/>
              </a:rPr>
              <a:t>glNormal3f( </a:t>
            </a:r>
            <a:r>
              <a:rPr lang="en-US" sz="2600" i="1">
                <a:solidFill>
                  <a:srgbClr val="FFCC00"/>
                </a:solidFill>
                <a:effectLst>
                  <a:outerShdw blurRad="38100" dist="38100" dir="2700000" algn="tl">
                    <a:srgbClr val="FFFFFF"/>
                  </a:outerShdw>
                </a:effectLst>
                <a:latin typeface="Courier New" pitchFamily="49" charset="0"/>
              </a:rPr>
              <a:t>x, y, z</a:t>
            </a:r>
            <a:r>
              <a:rPr lang="en-US" sz="2600">
                <a:solidFill>
                  <a:srgbClr val="FFCC00"/>
                </a:solidFill>
                <a:effectLst>
                  <a:outerShdw blurRad="38100" dist="38100" dir="2700000" algn="tl">
                    <a:srgbClr val="FFFFFF"/>
                  </a:outerShdw>
                </a:effectLst>
                <a:latin typeface="Courier New" pitchFamily="49" charset="0"/>
              </a:rPr>
              <a:t> )</a:t>
            </a:r>
            <a:endParaRPr lang="en-US"/>
          </a:p>
          <a:p>
            <a:pPr lvl="1"/>
            <a:r>
              <a:rPr lang="en-US"/>
              <a:t>Current normal is used to compute vertex’s color</a:t>
            </a:r>
          </a:p>
          <a:p>
            <a:pPr lvl="1"/>
            <a:r>
              <a:rPr lang="en-US"/>
              <a:t>Use </a:t>
            </a:r>
            <a:r>
              <a:rPr lang="en-US" i="1"/>
              <a:t>unit</a:t>
            </a:r>
            <a:r>
              <a:rPr lang="en-US"/>
              <a:t> normals for proper lighting</a:t>
            </a:r>
          </a:p>
          <a:p>
            <a:pPr lvl="2"/>
            <a:r>
              <a:rPr lang="en-US"/>
              <a:t>scaling affects a normal’s length</a:t>
            </a:r>
          </a:p>
          <a:p>
            <a:pPr lvl="2">
              <a:buFontTx/>
              <a:buNone/>
            </a:pPr>
            <a:r>
              <a:rPr lang="en-US" b="1" i="1">
                <a:latin typeface="Courier New" pitchFamily="49" charset="0"/>
              </a:rPr>
              <a:t> </a:t>
            </a:r>
            <a:r>
              <a:rPr lang="en-US" b="1">
                <a:latin typeface="Courier New" pitchFamily="49" charset="0"/>
              </a:rPr>
              <a:t>glEnable(</a:t>
            </a:r>
            <a:r>
              <a:rPr lang="en-US" b="1" i="1">
                <a:latin typeface="Courier New" pitchFamily="49" charset="0"/>
              </a:rPr>
              <a:t> GL_NORMALIZE </a:t>
            </a:r>
            <a:r>
              <a:rPr lang="en-US" b="1">
                <a:latin typeface="Courier New" pitchFamily="49" charset="0"/>
              </a:rPr>
              <a:t>)</a:t>
            </a:r>
            <a:r>
              <a:rPr lang="en-US" i="1">
                <a:latin typeface="Courier New" pitchFamily="49" charset="0"/>
              </a:rPr>
              <a:t/>
            </a:r>
            <a:br>
              <a:rPr lang="en-US" i="1">
                <a:latin typeface="Courier New" pitchFamily="49" charset="0"/>
              </a:rPr>
            </a:br>
            <a:r>
              <a:rPr lang="en-US" i="1">
                <a:latin typeface="Courier New" pitchFamily="49" charset="0"/>
              </a:rPr>
              <a:t>		</a:t>
            </a:r>
            <a:r>
              <a:rPr lang="en-US"/>
              <a:t>or</a:t>
            </a:r>
            <a:r>
              <a:rPr lang="en-US" i="1">
                <a:latin typeface="Courier New" pitchFamily="49" charset="0"/>
              </a:rPr>
              <a:t/>
            </a:r>
            <a:br>
              <a:rPr lang="en-US" i="1">
                <a:latin typeface="Courier New" pitchFamily="49" charset="0"/>
              </a:rPr>
            </a:br>
            <a:r>
              <a:rPr lang="en-US" b="1">
                <a:latin typeface="Courier New" pitchFamily="49" charset="0"/>
              </a:rPr>
              <a:t>glEnable(</a:t>
            </a:r>
            <a:r>
              <a:rPr lang="en-US" b="1" i="1">
                <a:latin typeface="Courier New" pitchFamily="49" charset="0"/>
              </a:rPr>
              <a:t> GL_RESCALE_NORMAL </a:t>
            </a:r>
            <a:r>
              <a:rPr lang="en-US" b="1">
                <a:latin typeface="Courier New" pitchFamily="49" charset="0"/>
              </a:rPr>
              <a:t>)</a:t>
            </a:r>
            <a:endParaRPr lang="en-US"/>
          </a:p>
        </p:txBody>
      </p:sp>
      <p:pic>
        <p:nvPicPr>
          <p:cNvPr id="548868" name="Picture 4" descr="S:\Graphics\Siggraph\Siggraph.99\Presentation\Images\normal.png"/>
          <p:cNvPicPr>
            <a:picLocks noChangeAspect="1" noChangeArrowheads="1"/>
          </p:cNvPicPr>
          <p:nvPr/>
        </p:nvPicPr>
        <p:blipFill>
          <a:blip r:embed="rId3">
            <a:clrChange>
              <a:clrFrom>
                <a:srgbClr val="0026FF"/>
              </a:clrFrom>
              <a:clrTo>
                <a:srgbClr val="0026FF">
                  <a:alpha val="0"/>
                </a:srgbClr>
              </a:clrTo>
            </a:clrChange>
          </a:blip>
          <a:srcRect/>
          <a:stretch>
            <a:fillRect/>
          </a:stretch>
        </p:blipFill>
        <p:spPr bwMode="auto">
          <a:xfrm>
            <a:off x="6248400" y="3429000"/>
            <a:ext cx="2590800" cy="2219325"/>
          </a:xfrm>
          <a:prstGeom prst="rect">
            <a:avLst/>
          </a:prstGeom>
          <a:noFill/>
        </p:spPr>
      </p:pic>
      <p:grpSp>
        <p:nvGrpSpPr>
          <p:cNvPr id="548893" name="Group 29"/>
          <p:cNvGrpSpPr>
            <a:grpSpLocks/>
          </p:cNvGrpSpPr>
          <p:nvPr/>
        </p:nvGrpSpPr>
        <p:grpSpPr bwMode="auto">
          <a:xfrm>
            <a:off x="3932238" y="501650"/>
            <a:ext cx="3825875" cy="1106488"/>
            <a:chOff x="2477" y="316"/>
            <a:chExt cx="2410" cy="697"/>
          </a:xfrm>
        </p:grpSpPr>
        <p:sp>
          <p:nvSpPr>
            <p:cNvPr id="548870" name="Text Box 6"/>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548871" name="Text Box 7"/>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548872" name="Text Box 8"/>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548873" name="Text Box 9"/>
            <p:cNvSpPr txBox="1">
              <a:spLocks noChangeArrowheads="1"/>
            </p:cNvSpPr>
            <p:nvPr/>
          </p:nvSpPr>
          <p:spPr bwMode="auto">
            <a:xfrm>
              <a:off x="3316" y="316"/>
              <a:ext cx="365" cy="256"/>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548874" name="Text Box 10"/>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548875" name="Text Box 11"/>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548876" name="Text Box 12"/>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548877" name="Text Box 13"/>
            <p:cNvSpPr txBox="1">
              <a:spLocks noChangeArrowheads="1"/>
            </p:cNvSpPr>
            <p:nvPr/>
          </p:nvSpPr>
          <p:spPr bwMode="auto">
            <a:xfrm>
              <a:off x="2923" y="853"/>
              <a:ext cx="307"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548878" name="Text Box 14"/>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548879" name="AutoShape 15"/>
            <p:cNvCxnSpPr>
              <a:cxnSpLocks noChangeShapeType="1"/>
              <a:stCxn id="548870" idx="3"/>
              <a:endCxn id="548871"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548880" name="AutoShape 16"/>
            <p:cNvCxnSpPr>
              <a:cxnSpLocks noChangeShapeType="1"/>
              <a:stCxn id="548870" idx="3"/>
              <a:endCxn id="548872"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548881" name="AutoShape 17"/>
            <p:cNvCxnSpPr>
              <a:cxnSpLocks noChangeShapeType="1"/>
              <a:stCxn id="548870" idx="3"/>
              <a:endCxn id="548877"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548882" name="AutoShape 18"/>
            <p:cNvCxnSpPr>
              <a:cxnSpLocks noChangeShapeType="1"/>
              <a:stCxn id="548870" idx="0"/>
              <a:endCxn id="548873"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548883" name="AutoShape 19"/>
            <p:cNvCxnSpPr>
              <a:cxnSpLocks noChangeShapeType="1"/>
              <a:stCxn id="548871" idx="0"/>
              <a:endCxn id="548872"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548884" name="AutoShape 20"/>
            <p:cNvCxnSpPr>
              <a:cxnSpLocks noChangeShapeType="1"/>
              <a:stCxn id="548871" idx="2"/>
              <a:endCxn id="548877"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548885" name="AutoShape 21"/>
            <p:cNvCxnSpPr>
              <a:cxnSpLocks noChangeShapeType="1"/>
              <a:stCxn id="548872" idx="3"/>
              <a:endCxn id="548873"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548886" name="AutoShape 22"/>
            <p:cNvCxnSpPr>
              <a:cxnSpLocks noChangeShapeType="1"/>
              <a:stCxn id="548877" idx="3"/>
              <a:endCxn id="548878"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548887" name="AutoShape 23"/>
            <p:cNvCxnSpPr>
              <a:cxnSpLocks noChangeShapeType="1"/>
              <a:stCxn id="548877" idx="3"/>
              <a:endCxn id="548874"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548888" name="AutoShape 24"/>
            <p:cNvCxnSpPr>
              <a:cxnSpLocks noChangeShapeType="1"/>
              <a:stCxn id="548875" idx="3"/>
              <a:endCxn id="548876"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548889" name="AutoShape 25"/>
            <p:cNvCxnSpPr>
              <a:cxnSpLocks noChangeShapeType="1"/>
              <a:stCxn id="548874" idx="3"/>
              <a:endCxn id="548875"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548890" name="AutoShape 26"/>
            <p:cNvCxnSpPr>
              <a:cxnSpLocks noChangeShapeType="1"/>
              <a:stCxn id="548878" idx="3"/>
              <a:endCxn id="548874"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548891" name="AutoShape 27"/>
            <p:cNvCxnSpPr>
              <a:cxnSpLocks noChangeShapeType="1"/>
              <a:stCxn id="548873" idx="3"/>
              <a:endCxn id="548874"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548892" name="AutoShape 28"/>
            <p:cNvCxnSpPr>
              <a:cxnSpLocks noChangeShapeType="1"/>
              <a:stCxn id="548876" idx="2"/>
              <a:endCxn id="548877"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8159AE1-C551-45BC-8CAA-276D3A177B6E}" type="slidenum">
              <a:rPr lang="en-US"/>
              <a:pPr/>
              <a:t>73</a:t>
            </a:fld>
            <a:endParaRPr lang="en-US"/>
          </a:p>
        </p:txBody>
      </p:sp>
      <p:sp>
        <p:nvSpPr>
          <p:cNvPr id="550914" name="Rectangle 2"/>
          <p:cNvSpPr>
            <a:spLocks noGrp="1" noChangeArrowheads="1"/>
          </p:cNvSpPr>
          <p:nvPr>
            <p:ph type="title"/>
          </p:nvPr>
        </p:nvSpPr>
        <p:spPr/>
        <p:txBody>
          <a:bodyPr/>
          <a:lstStyle/>
          <a:p>
            <a:r>
              <a:rPr lang="en-US"/>
              <a:t>Material Properties</a:t>
            </a:r>
          </a:p>
        </p:txBody>
      </p:sp>
      <p:sp>
        <p:nvSpPr>
          <p:cNvPr id="550915" name="Rectangle 3"/>
          <p:cNvSpPr>
            <a:spLocks noGrp="1" noChangeArrowheads="1"/>
          </p:cNvSpPr>
          <p:nvPr>
            <p:ph type="body" idx="1"/>
          </p:nvPr>
        </p:nvSpPr>
        <p:spPr>
          <a:ln/>
        </p:spPr>
        <p:txBody>
          <a:bodyPr/>
          <a:lstStyle/>
          <a:p>
            <a:pPr>
              <a:lnSpc>
                <a:spcPct val="90000"/>
              </a:lnSpc>
            </a:pPr>
            <a:r>
              <a:rPr lang="en-US"/>
              <a:t>Define the surface properties of a primitive</a:t>
            </a:r>
          </a:p>
          <a:p>
            <a:pPr algn="ctr">
              <a:lnSpc>
                <a:spcPct val="90000"/>
              </a:lnSpc>
              <a:buFontTx/>
              <a:buNone/>
            </a:pPr>
            <a:r>
              <a:rPr lang="en-US" sz="2800">
                <a:solidFill>
                  <a:srgbClr val="FFCC00"/>
                </a:solidFill>
                <a:effectLst>
                  <a:outerShdw blurRad="38100" dist="38100" dir="2700000" algn="tl">
                    <a:srgbClr val="FFFFFF"/>
                  </a:outerShdw>
                </a:effectLst>
                <a:latin typeface="Courier New" pitchFamily="49" charset="0"/>
              </a:rPr>
              <a:t>glMaterialfv( </a:t>
            </a:r>
            <a:r>
              <a:rPr lang="en-US" sz="2800" i="1">
                <a:solidFill>
                  <a:srgbClr val="FFCC00"/>
                </a:solidFill>
                <a:effectLst>
                  <a:outerShdw blurRad="38100" dist="38100" dir="2700000" algn="tl">
                    <a:srgbClr val="FFFFFF"/>
                  </a:outerShdw>
                </a:effectLst>
                <a:latin typeface="Courier New" pitchFamily="49" charset="0"/>
              </a:rPr>
              <a:t>face, property, value</a:t>
            </a:r>
            <a:r>
              <a:rPr lang="en-US" sz="2800">
                <a:solidFill>
                  <a:srgbClr val="FFCC00"/>
                </a:solidFill>
                <a:effectLst>
                  <a:outerShdw blurRad="38100" dist="38100" dir="2700000" algn="tl">
                    <a:srgbClr val="FFFFFF"/>
                  </a:outerShdw>
                </a:effectLst>
                <a:latin typeface="Courier New" pitchFamily="49" charset="0"/>
              </a:rPr>
              <a:t> );</a:t>
            </a:r>
            <a:endParaRPr lang="en-US" sz="2800" b="0" i="1">
              <a:latin typeface="Courier New" pitchFamily="49" charset="0"/>
            </a:endParaRPr>
          </a:p>
          <a:p>
            <a:pPr algn="ctr">
              <a:lnSpc>
                <a:spcPct val="90000"/>
              </a:lnSpc>
            </a:pPr>
            <a:endParaRPr lang="en-US" sz="2800" b="0" i="1">
              <a:latin typeface="Courier New" pitchFamily="49" charset="0"/>
            </a:endParaRPr>
          </a:p>
          <a:p>
            <a:pPr algn="ctr">
              <a:lnSpc>
                <a:spcPct val="90000"/>
              </a:lnSpc>
            </a:pPr>
            <a:endParaRPr lang="en-US" sz="2800" b="0" i="1">
              <a:latin typeface="Courier New" pitchFamily="49" charset="0"/>
            </a:endParaRPr>
          </a:p>
          <a:p>
            <a:pPr algn="ctr">
              <a:lnSpc>
                <a:spcPct val="90000"/>
              </a:lnSpc>
            </a:pPr>
            <a:endParaRPr lang="en-US" sz="2800" b="0" i="1">
              <a:latin typeface="Courier New" pitchFamily="49" charset="0"/>
            </a:endParaRPr>
          </a:p>
          <a:p>
            <a:pPr algn="ctr">
              <a:lnSpc>
                <a:spcPct val="90000"/>
              </a:lnSpc>
            </a:pPr>
            <a:endParaRPr lang="en-US" sz="2800" b="0" i="1">
              <a:latin typeface="Courier New" pitchFamily="49" charset="0"/>
            </a:endParaRPr>
          </a:p>
          <a:p>
            <a:pPr algn="ctr">
              <a:lnSpc>
                <a:spcPct val="90000"/>
              </a:lnSpc>
            </a:pPr>
            <a:endParaRPr lang="en-US" sz="2800" b="0" i="1">
              <a:latin typeface="Courier New" pitchFamily="49" charset="0"/>
            </a:endParaRPr>
          </a:p>
          <a:p>
            <a:pPr lvl="1">
              <a:lnSpc>
                <a:spcPct val="120000"/>
              </a:lnSpc>
            </a:pPr>
            <a:r>
              <a:rPr lang="en-US"/>
              <a:t>separate materials for front and back</a:t>
            </a:r>
            <a:endParaRPr lang="en-US" sz="2300"/>
          </a:p>
        </p:txBody>
      </p:sp>
      <p:graphicFrame>
        <p:nvGraphicFramePr>
          <p:cNvPr id="550916" name="Object 4"/>
          <p:cNvGraphicFramePr>
            <a:graphicFrameLocks noChangeAspect="1"/>
          </p:cNvGraphicFramePr>
          <p:nvPr/>
        </p:nvGraphicFramePr>
        <p:xfrm>
          <a:off x="1636713" y="2963863"/>
          <a:ext cx="5491162" cy="2409825"/>
        </p:xfrm>
        <a:graphic>
          <a:graphicData uri="http://schemas.openxmlformats.org/presentationml/2006/ole">
            <mc:AlternateContent xmlns:mc="http://schemas.openxmlformats.org/markup-compatibility/2006">
              <mc:Choice xmlns:v="urn:schemas-microsoft-com:vml" Requires="v">
                <p:oleObj spid="_x0000_s550917" name="Worksheet" r:id="rId5" imgW="6772611" imgH="3153103" progId="Excel.Sheet.8">
                  <p:embed/>
                </p:oleObj>
              </mc:Choice>
              <mc:Fallback>
                <p:oleObj name="Worksheet" r:id="rId5" imgW="6772611" imgH="3153103" progId="Excel.Sheet.8">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713" y="2963863"/>
                        <a:ext cx="5491162" cy="2409825"/>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E48849B-6FA7-4EC8-AC96-646E42DCC079}" type="slidenum">
              <a:rPr lang="en-US"/>
              <a:pPr/>
              <a:t>74</a:t>
            </a:fld>
            <a:endParaRPr lang="en-US"/>
          </a:p>
        </p:txBody>
      </p:sp>
      <p:sp>
        <p:nvSpPr>
          <p:cNvPr id="552962" name="Rectangle 2"/>
          <p:cNvSpPr>
            <a:spLocks noGrp="1" noChangeArrowheads="1"/>
          </p:cNvSpPr>
          <p:nvPr>
            <p:ph type="title"/>
          </p:nvPr>
        </p:nvSpPr>
        <p:spPr/>
        <p:txBody>
          <a:bodyPr/>
          <a:lstStyle/>
          <a:p>
            <a:r>
              <a:rPr lang="en-US"/>
              <a:t>Light Properties</a:t>
            </a:r>
          </a:p>
        </p:txBody>
      </p:sp>
      <p:sp>
        <p:nvSpPr>
          <p:cNvPr id="552963" name="Rectangle 3"/>
          <p:cNvSpPr>
            <a:spLocks noGrp="1" noChangeArrowheads="1"/>
          </p:cNvSpPr>
          <p:nvPr>
            <p:ph type="body" idx="1"/>
          </p:nvPr>
        </p:nvSpPr>
        <p:spPr/>
        <p:txBody>
          <a:bodyPr/>
          <a:lstStyle/>
          <a:p>
            <a:pPr algn="ctr">
              <a:buFontTx/>
              <a:buNone/>
            </a:pPr>
            <a:r>
              <a:rPr lang="en-US" sz="2800">
                <a:solidFill>
                  <a:srgbClr val="FFCC00"/>
                </a:solidFill>
                <a:effectLst>
                  <a:outerShdw blurRad="38100" dist="38100" dir="2700000" algn="tl">
                    <a:srgbClr val="FFFFFF"/>
                  </a:outerShdw>
                </a:effectLst>
                <a:latin typeface="Courier New" pitchFamily="49" charset="0"/>
              </a:rPr>
              <a:t>glLightfv( </a:t>
            </a:r>
            <a:r>
              <a:rPr lang="en-US" sz="2800" i="1">
                <a:solidFill>
                  <a:srgbClr val="FFCC00"/>
                </a:solidFill>
                <a:effectLst>
                  <a:outerShdw blurRad="38100" dist="38100" dir="2700000" algn="tl">
                    <a:srgbClr val="FFFFFF"/>
                  </a:outerShdw>
                </a:effectLst>
                <a:latin typeface="Courier New" pitchFamily="49" charset="0"/>
              </a:rPr>
              <a:t>light, property, value</a:t>
            </a:r>
            <a:r>
              <a:rPr lang="en-US" sz="2800">
                <a:solidFill>
                  <a:srgbClr val="FFCC00"/>
                </a:solidFill>
                <a:effectLst>
                  <a:outerShdw blurRad="38100" dist="38100" dir="2700000" algn="tl">
                    <a:srgbClr val="FFFFFF"/>
                  </a:outerShdw>
                </a:effectLst>
                <a:latin typeface="Courier New" pitchFamily="49" charset="0"/>
              </a:rPr>
              <a:t> );</a:t>
            </a:r>
            <a:endParaRPr lang="en-US">
              <a:solidFill>
                <a:srgbClr val="FFCC00"/>
              </a:solidFill>
              <a:effectLst>
                <a:outerShdw blurRad="38100" dist="38100" dir="2700000" algn="tl">
                  <a:srgbClr val="FFFFFF"/>
                </a:outerShdw>
              </a:effectLst>
            </a:endParaRPr>
          </a:p>
          <a:p>
            <a:pPr lvl="1"/>
            <a:r>
              <a:rPr lang="en-US" sz="2800" b="1" i="1">
                <a:latin typeface="Courier New" pitchFamily="49" charset="0"/>
              </a:rPr>
              <a:t>light</a:t>
            </a:r>
            <a:r>
              <a:rPr lang="en-US"/>
              <a:t> specifies which light</a:t>
            </a:r>
          </a:p>
          <a:p>
            <a:pPr lvl="2"/>
            <a:r>
              <a:rPr lang="en-US"/>
              <a:t>multiple lights, starting with </a:t>
            </a:r>
            <a:r>
              <a:rPr lang="en-US" b="1">
                <a:latin typeface="Courier New" pitchFamily="49" charset="0"/>
              </a:rPr>
              <a:t>GL_LIGHT0</a:t>
            </a:r>
            <a:endParaRPr lang="en-US"/>
          </a:p>
          <a:p>
            <a:pPr lvl="2" algn="ctr">
              <a:buFontTx/>
              <a:buNone/>
            </a:pPr>
            <a:r>
              <a:rPr lang="en-US" b="1">
                <a:latin typeface="Courier New" pitchFamily="49" charset="0"/>
              </a:rPr>
              <a:t>glGetIntegerv( </a:t>
            </a:r>
            <a:r>
              <a:rPr lang="en-US" b="1" i="1">
                <a:latin typeface="Courier New" pitchFamily="49" charset="0"/>
              </a:rPr>
              <a:t>GL_MAX_LIGHTS, &amp;n</a:t>
            </a:r>
            <a:r>
              <a:rPr lang="en-US" b="1">
                <a:latin typeface="Courier New" pitchFamily="49" charset="0"/>
              </a:rPr>
              <a:t> );</a:t>
            </a:r>
            <a:r>
              <a:rPr lang="en-US"/>
              <a:t> </a:t>
            </a:r>
          </a:p>
          <a:p>
            <a:pPr lvl="1"/>
            <a:r>
              <a:rPr lang="en-US" sz="2800" b="1" i="1">
                <a:latin typeface="Courier New" pitchFamily="49" charset="0"/>
              </a:rPr>
              <a:t>properties</a:t>
            </a:r>
            <a:endParaRPr lang="en-US"/>
          </a:p>
          <a:p>
            <a:pPr lvl="2"/>
            <a:r>
              <a:rPr lang="en-US"/>
              <a:t>colors</a:t>
            </a:r>
          </a:p>
          <a:p>
            <a:pPr lvl="2"/>
            <a:r>
              <a:rPr lang="en-US"/>
              <a:t>position and type</a:t>
            </a:r>
          </a:p>
          <a:p>
            <a:pPr lvl="2"/>
            <a:r>
              <a:rPr lang="en-US"/>
              <a:t>attenuation</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E62618D-E1CC-45CC-8368-E8DCABCBDCCD}" type="slidenum">
              <a:rPr lang="en-US"/>
              <a:pPr/>
              <a:t>75</a:t>
            </a:fld>
            <a:endParaRPr lang="en-US"/>
          </a:p>
        </p:txBody>
      </p:sp>
      <p:sp>
        <p:nvSpPr>
          <p:cNvPr id="555010" name="Rectangle 2"/>
          <p:cNvSpPr>
            <a:spLocks noGrp="1" noChangeArrowheads="1"/>
          </p:cNvSpPr>
          <p:nvPr>
            <p:ph type="title"/>
          </p:nvPr>
        </p:nvSpPr>
        <p:spPr>
          <a:noFill/>
          <a:ln/>
          <a:effectLst/>
        </p:spPr>
        <p:txBody>
          <a:bodyPr lIns="90488" tIns="44450" rIns="90488" bIns="44450"/>
          <a:lstStyle/>
          <a:p>
            <a:r>
              <a:rPr lang="en-US"/>
              <a:t>Light Sources (cont.)</a:t>
            </a:r>
          </a:p>
        </p:txBody>
      </p:sp>
      <p:sp>
        <p:nvSpPr>
          <p:cNvPr id="555011" name="Rectangle 3"/>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r>
              <a:rPr lang="en-US"/>
              <a:t>Light color properties</a:t>
            </a:r>
          </a:p>
          <a:p>
            <a:pPr lvl="1"/>
            <a:r>
              <a:rPr lang="en-US" b="1">
                <a:latin typeface="Courier New" pitchFamily="49" charset="0"/>
              </a:rPr>
              <a:t>GL_AMBIENT</a:t>
            </a:r>
            <a:r>
              <a:rPr lang="en-US">
                <a:latin typeface="Courier New" pitchFamily="49" charset="0"/>
              </a:rPr>
              <a:t> </a:t>
            </a:r>
          </a:p>
          <a:p>
            <a:pPr lvl="1"/>
            <a:r>
              <a:rPr lang="en-US" b="1">
                <a:latin typeface="Courier New" pitchFamily="49" charset="0"/>
              </a:rPr>
              <a:t>GL_DIFFUSE</a:t>
            </a:r>
            <a:endParaRPr lang="en-US">
              <a:latin typeface="Courier New" pitchFamily="49" charset="0"/>
            </a:endParaRPr>
          </a:p>
          <a:p>
            <a:pPr lvl="1"/>
            <a:r>
              <a:rPr lang="en-US" b="1">
                <a:latin typeface="Courier New" pitchFamily="49" charset="0"/>
              </a:rPr>
              <a:t>GL_SPECULAR</a:t>
            </a:r>
            <a:endParaRPr lang="en-US">
              <a:latin typeface="Courier New" pitchFamily="49"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2A9C551-2A09-4867-B71B-C649E854B627}" type="slidenum">
              <a:rPr lang="en-US"/>
              <a:pPr/>
              <a:t>76</a:t>
            </a:fld>
            <a:endParaRPr lang="en-US"/>
          </a:p>
        </p:txBody>
      </p:sp>
      <p:sp>
        <p:nvSpPr>
          <p:cNvPr id="557058" name="Rectangle 2"/>
          <p:cNvSpPr>
            <a:spLocks noGrp="1" noChangeArrowheads="1"/>
          </p:cNvSpPr>
          <p:nvPr>
            <p:ph type="title"/>
          </p:nvPr>
        </p:nvSpPr>
        <p:spPr/>
        <p:txBody>
          <a:bodyPr/>
          <a:lstStyle/>
          <a:p>
            <a:r>
              <a:rPr lang="en-US"/>
              <a:t>Types of Lights</a:t>
            </a:r>
          </a:p>
        </p:txBody>
      </p:sp>
      <p:sp>
        <p:nvSpPr>
          <p:cNvPr id="557059" name="Rectangle 3"/>
          <p:cNvSpPr>
            <a:spLocks noGrp="1" noChangeArrowheads="1"/>
          </p:cNvSpPr>
          <p:nvPr>
            <p:ph type="body" idx="1"/>
          </p:nvPr>
        </p:nvSpPr>
        <p:spPr/>
        <p:txBody>
          <a:bodyPr/>
          <a:lstStyle/>
          <a:p>
            <a:r>
              <a:rPr lang="en-US"/>
              <a:t>OpenGL supports two types of Lights</a:t>
            </a:r>
          </a:p>
          <a:p>
            <a:pPr lvl="1"/>
            <a:r>
              <a:rPr lang="en-US"/>
              <a:t>Local (Point) light sources</a:t>
            </a:r>
          </a:p>
          <a:p>
            <a:pPr lvl="1"/>
            <a:r>
              <a:rPr lang="en-US"/>
              <a:t>Infinite (Directional) light sources</a:t>
            </a:r>
          </a:p>
          <a:p>
            <a:r>
              <a:rPr lang="en-US"/>
              <a:t>Type of light controlled by </a:t>
            </a:r>
            <a:r>
              <a:rPr lang="en-US">
                <a:latin typeface="Times New Roman" charset="0"/>
              </a:rPr>
              <a:t>w</a:t>
            </a:r>
            <a:r>
              <a:rPr lang="en-US"/>
              <a:t> coordinate</a:t>
            </a:r>
          </a:p>
          <a:p>
            <a:pPr lvl="1">
              <a:buFontTx/>
              <a:buNone/>
            </a:pPr>
            <a:endParaRPr lang="en-US"/>
          </a:p>
        </p:txBody>
      </p:sp>
      <p:graphicFrame>
        <p:nvGraphicFramePr>
          <p:cNvPr id="557060" name="Object 4"/>
          <p:cNvGraphicFramePr>
            <a:graphicFrameLocks noChangeAspect="1"/>
          </p:cNvGraphicFramePr>
          <p:nvPr/>
        </p:nvGraphicFramePr>
        <p:xfrm>
          <a:off x="1227138" y="4219575"/>
          <a:ext cx="6688137" cy="906463"/>
        </p:xfrm>
        <a:graphic>
          <a:graphicData uri="http://schemas.openxmlformats.org/presentationml/2006/ole">
            <mc:AlternateContent xmlns:mc="http://schemas.openxmlformats.org/markup-compatibility/2006">
              <mc:Choice xmlns:v="urn:schemas-microsoft-com:vml" Requires="v">
                <p:oleObj spid="_x0000_s557061" name="Equation" r:id="rId4" imgW="3174840" imgH="431640" progId="Equation.3">
                  <p:embed/>
                </p:oleObj>
              </mc:Choice>
              <mc:Fallback>
                <p:oleObj name="Equation" r:id="rId4" imgW="317484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138" y="4219575"/>
                        <a:ext cx="6688137"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0AD6C65-22AA-412B-851C-6678DF4CD923}" type="slidenum">
              <a:rPr lang="en-US"/>
              <a:pPr/>
              <a:t>77</a:t>
            </a:fld>
            <a:endParaRPr lang="en-US"/>
          </a:p>
        </p:txBody>
      </p:sp>
      <p:sp>
        <p:nvSpPr>
          <p:cNvPr id="559106" name="Rectangle 2"/>
          <p:cNvSpPr>
            <a:spLocks noGrp="1" noChangeArrowheads="1"/>
          </p:cNvSpPr>
          <p:nvPr>
            <p:ph type="title"/>
          </p:nvPr>
        </p:nvSpPr>
        <p:spPr/>
        <p:txBody>
          <a:bodyPr/>
          <a:lstStyle/>
          <a:p>
            <a:r>
              <a:rPr lang="en-US"/>
              <a:t>Turning on the Lights</a:t>
            </a:r>
          </a:p>
        </p:txBody>
      </p:sp>
      <p:sp>
        <p:nvSpPr>
          <p:cNvPr id="559107" name="Rectangle 3"/>
          <p:cNvSpPr>
            <a:spLocks noGrp="1" noChangeArrowheads="1"/>
          </p:cNvSpPr>
          <p:nvPr>
            <p:ph type="body" idx="1"/>
          </p:nvPr>
        </p:nvSpPr>
        <p:spPr/>
        <p:txBody>
          <a:bodyPr/>
          <a:lstStyle/>
          <a:p>
            <a:r>
              <a:rPr lang="en-US"/>
              <a:t>Flip each light’s switch</a:t>
            </a:r>
          </a:p>
          <a:p>
            <a:pPr lvl="1">
              <a:buFontTx/>
              <a:buNone/>
            </a:pPr>
            <a:r>
              <a:rPr lang="en-US" b="1">
                <a:solidFill>
                  <a:srgbClr val="FFCC00"/>
                </a:solidFill>
                <a:latin typeface="Courier New" pitchFamily="49" charset="0"/>
              </a:rPr>
              <a:t>glEnable( </a:t>
            </a:r>
            <a:r>
              <a:rPr lang="en-US" b="1" i="1">
                <a:solidFill>
                  <a:srgbClr val="FFCC00"/>
                </a:solidFill>
                <a:latin typeface="Courier New" pitchFamily="49" charset="0"/>
              </a:rPr>
              <a:t>GL_LIGHT</a:t>
            </a:r>
            <a:r>
              <a:rPr lang="en-US" b="1" i="1">
                <a:solidFill>
                  <a:srgbClr val="FFCC00"/>
                </a:solidFill>
                <a:latin typeface="Times New Roman" charset="0"/>
              </a:rPr>
              <a:t>n</a:t>
            </a:r>
            <a:r>
              <a:rPr lang="en-US" b="1">
                <a:solidFill>
                  <a:srgbClr val="FFCC00"/>
                </a:solidFill>
                <a:latin typeface="Courier New" pitchFamily="49" charset="0"/>
              </a:rPr>
              <a:t> );</a:t>
            </a:r>
            <a:endParaRPr lang="en-US"/>
          </a:p>
          <a:p>
            <a:r>
              <a:rPr lang="en-US"/>
              <a:t>Turn on the power</a:t>
            </a:r>
          </a:p>
          <a:p>
            <a:pPr lvl="1">
              <a:buFontTx/>
              <a:buNone/>
            </a:pPr>
            <a:r>
              <a:rPr lang="en-US" b="1">
                <a:solidFill>
                  <a:srgbClr val="FFCC00"/>
                </a:solidFill>
                <a:latin typeface="Courier New" pitchFamily="49" charset="0"/>
              </a:rPr>
              <a:t>glEnable( </a:t>
            </a:r>
            <a:r>
              <a:rPr lang="en-US" b="1" i="1">
                <a:solidFill>
                  <a:srgbClr val="FFCC00"/>
                </a:solidFill>
                <a:latin typeface="Courier New" pitchFamily="49" charset="0"/>
              </a:rPr>
              <a:t>GL_LIGHTING</a:t>
            </a:r>
            <a:r>
              <a:rPr lang="en-US" b="1">
                <a:solidFill>
                  <a:srgbClr val="FFCC00"/>
                </a:solidFill>
                <a:latin typeface="Courier New" pitchFamily="49" charset="0"/>
              </a:rPr>
              <a:t> );</a:t>
            </a:r>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442C8E-DB52-497A-920C-1DCFC710323D}" type="slidenum">
              <a:rPr lang="en-US"/>
              <a:pPr/>
              <a:t>78</a:t>
            </a:fld>
            <a:endParaRPr lang="en-US"/>
          </a:p>
        </p:txBody>
      </p:sp>
      <p:sp>
        <p:nvSpPr>
          <p:cNvPr id="561154" name="Rectangle 2"/>
          <p:cNvSpPr>
            <a:spLocks noGrp="1" noChangeArrowheads="1"/>
          </p:cNvSpPr>
          <p:nvPr>
            <p:ph type="title"/>
          </p:nvPr>
        </p:nvSpPr>
        <p:spPr/>
        <p:txBody>
          <a:bodyPr/>
          <a:lstStyle/>
          <a:p>
            <a:r>
              <a:rPr lang="en-US"/>
              <a:t>Light Material Tutorial</a:t>
            </a:r>
          </a:p>
        </p:txBody>
      </p:sp>
      <p:pic>
        <p:nvPicPr>
          <p:cNvPr id="561155" name="Picture 3"/>
          <p:cNvPicPr>
            <a:picLocks noChangeAspect="1" noChangeArrowheads="1"/>
          </p:cNvPicPr>
          <p:nvPr/>
        </p:nvPicPr>
        <p:blipFill>
          <a:blip r:embed="rId3"/>
          <a:srcRect/>
          <a:stretch>
            <a:fillRect/>
          </a:stretch>
        </p:blipFill>
        <p:spPr bwMode="auto">
          <a:xfrm>
            <a:off x="698500" y="1984375"/>
            <a:ext cx="6551613" cy="4530725"/>
          </a:xfrm>
          <a:prstGeom prst="rect">
            <a:avLst/>
          </a:prstGeom>
          <a:noFill/>
          <a:ln w="12700">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4381AE-2BF1-417F-B004-91B6DA8A8A4B}" type="slidenum">
              <a:rPr lang="en-US"/>
              <a:pPr/>
              <a:t>79</a:t>
            </a:fld>
            <a:endParaRPr lang="en-US"/>
          </a:p>
        </p:txBody>
      </p:sp>
      <p:sp>
        <p:nvSpPr>
          <p:cNvPr id="563202" name="Rectangle 2"/>
          <p:cNvSpPr>
            <a:spLocks noGrp="1" noChangeArrowheads="1"/>
          </p:cNvSpPr>
          <p:nvPr>
            <p:ph type="title"/>
          </p:nvPr>
        </p:nvSpPr>
        <p:spPr/>
        <p:txBody>
          <a:bodyPr/>
          <a:lstStyle/>
          <a:p>
            <a:r>
              <a:rPr lang="en-US"/>
              <a:t>Controlling a Light’s Position</a:t>
            </a:r>
          </a:p>
        </p:txBody>
      </p:sp>
      <p:sp>
        <p:nvSpPr>
          <p:cNvPr id="563203" name="Rectangle 3"/>
          <p:cNvSpPr>
            <a:spLocks noGrp="1" noChangeArrowheads="1"/>
          </p:cNvSpPr>
          <p:nvPr>
            <p:ph type="body" idx="1"/>
          </p:nvPr>
        </p:nvSpPr>
        <p:spPr/>
        <p:txBody>
          <a:bodyPr/>
          <a:lstStyle/>
          <a:p>
            <a:r>
              <a:rPr lang="en-US"/>
              <a:t>Modelview matrix affects a light’s position</a:t>
            </a:r>
          </a:p>
          <a:p>
            <a:pPr lvl="1"/>
            <a:r>
              <a:rPr lang="en-US"/>
              <a:t>Different effects based on </a:t>
            </a:r>
            <a:r>
              <a:rPr lang="en-US" u="sng"/>
              <a:t>when</a:t>
            </a:r>
            <a:r>
              <a:rPr lang="en-US" b="1" i="1"/>
              <a:t> </a:t>
            </a:r>
            <a:r>
              <a:rPr lang="en-US"/>
              <a:t>position is specified</a:t>
            </a:r>
          </a:p>
          <a:p>
            <a:pPr lvl="2"/>
            <a:r>
              <a:rPr lang="en-US"/>
              <a:t>eye coordinates</a:t>
            </a:r>
          </a:p>
          <a:p>
            <a:pPr lvl="2"/>
            <a:r>
              <a:rPr lang="en-US"/>
              <a:t>world coordinates</a:t>
            </a:r>
          </a:p>
          <a:p>
            <a:pPr lvl="2"/>
            <a:r>
              <a:rPr lang="en-US"/>
              <a:t>model coordinates</a:t>
            </a:r>
          </a:p>
          <a:p>
            <a:pPr lvl="1"/>
            <a:r>
              <a:rPr lang="en-US"/>
              <a:t>Push and pop matrices to uniquely control a light’s position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B9768C3-90CA-4B7C-BF54-3D57BC8E186E}" type="slidenum">
              <a:rPr lang="en-US"/>
              <a:pPr/>
              <a:t>8</a:t>
            </a:fld>
            <a:endParaRPr lang="en-US"/>
          </a:p>
        </p:txBody>
      </p:sp>
      <p:sp>
        <p:nvSpPr>
          <p:cNvPr id="417794" name="Rectangle 2"/>
          <p:cNvSpPr>
            <a:spLocks noGrp="1" noChangeArrowheads="1"/>
          </p:cNvSpPr>
          <p:nvPr>
            <p:ph type="title"/>
          </p:nvPr>
        </p:nvSpPr>
        <p:spPr/>
        <p:txBody>
          <a:bodyPr/>
          <a:lstStyle/>
          <a:p>
            <a:r>
              <a:rPr lang="en-US"/>
              <a:t>OpenGL as a Renderer</a:t>
            </a:r>
          </a:p>
        </p:txBody>
      </p:sp>
      <p:sp>
        <p:nvSpPr>
          <p:cNvPr id="417795" name="Rectangle 3"/>
          <p:cNvSpPr>
            <a:spLocks noGrp="1" noChangeArrowheads="1"/>
          </p:cNvSpPr>
          <p:nvPr>
            <p:ph type="body" idx="1"/>
          </p:nvPr>
        </p:nvSpPr>
        <p:spPr/>
        <p:txBody>
          <a:bodyPr/>
          <a:lstStyle/>
          <a:p>
            <a:r>
              <a:rPr lang="en-US"/>
              <a:t>Geometric primitives</a:t>
            </a:r>
          </a:p>
          <a:p>
            <a:pPr lvl="1"/>
            <a:r>
              <a:rPr lang="en-US"/>
              <a:t>points, lines and polygons</a:t>
            </a:r>
          </a:p>
          <a:p>
            <a:r>
              <a:rPr lang="en-US"/>
              <a:t>Image Primitives</a:t>
            </a:r>
          </a:p>
          <a:p>
            <a:pPr lvl="1"/>
            <a:r>
              <a:rPr lang="en-US"/>
              <a:t>images and bitmaps</a:t>
            </a:r>
          </a:p>
          <a:p>
            <a:pPr lvl="1"/>
            <a:r>
              <a:rPr lang="en-US"/>
              <a:t>separate pipeline for images and geometry</a:t>
            </a:r>
          </a:p>
          <a:p>
            <a:pPr lvl="2"/>
            <a:r>
              <a:rPr lang="en-US"/>
              <a:t>linked through texture mapping</a:t>
            </a:r>
          </a:p>
          <a:p>
            <a:r>
              <a:rPr lang="en-US"/>
              <a:t>Rendering depends on state</a:t>
            </a:r>
          </a:p>
          <a:p>
            <a:pPr lvl="1"/>
            <a:r>
              <a:rPr lang="en-US"/>
              <a:t>colors, materials, light sources, etc.</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8BE08AB-6A4B-47BB-9704-AF4A208DEB58}" type="slidenum">
              <a:rPr lang="en-US"/>
              <a:pPr/>
              <a:t>80</a:t>
            </a:fld>
            <a:endParaRPr lang="en-US"/>
          </a:p>
        </p:txBody>
      </p:sp>
      <p:sp>
        <p:nvSpPr>
          <p:cNvPr id="565250" name="Rectangle 2"/>
          <p:cNvSpPr>
            <a:spLocks noGrp="1" noChangeArrowheads="1"/>
          </p:cNvSpPr>
          <p:nvPr>
            <p:ph type="title"/>
          </p:nvPr>
        </p:nvSpPr>
        <p:spPr/>
        <p:txBody>
          <a:bodyPr/>
          <a:lstStyle/>
          <a:p>
            <a:r>
              <a:rPr lang="en-US"/>
              <a:t>Light Position Tutorial</a:t>
            </a:r>
          </a:p>
        </p:txBody>
      </p:sp>
      <p:pic>
        <p:nvPicPr>
          <p:cNvPr id="565251" name="Picture 3"/>
          <p:cNvPicPr>
            <a:picLocks noChangeAspect="1" noChangeArrowheads="1"/>
          </p:cNvPicPr>
          <p:nvPr/>
        </p:nvPicPr>
        <p:blipFill>
          <a:blip r:embed="rId3"/>
          <a:srcRect/>
          <a:stretch>
            <a:fillRect/>
          </a:stretch>
        </p:blipFill>
        <p:spPr bwMode="auto">
          <a:xfrm>
            <a:off x="2197100" y="1571625"/>
            <a:ext cx="4752975" cy="4905375"/>
          </a:xfrm>
          <a:prstGeom prst="rect">
            <a:avLst/>
          </a:prstGeom>
          <a:noFill/>
          <a:ln w="12700">
            <a:noFill/>
            <a:miter lim="800000"/>
            <a:headEnd/>
            <a:tailEnd/>
          </a:ln>
          <a:effectLst/>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FD3A471-B9C9-4C0B-9990-6A78BEC9C9F1}" type="slidenum">
              <a:rPr lang="en-US"/>
              <a:pPr/>
              <a:t>81</a:t>
            </a:fld>
            <a:endParaRPr lang="en-US"/>
          </a:p>
        </p:txBody>
      </p:sp>
      <p:sp>
        <p:nvSpPr>
          <p:cNvPr id="567298" name="Rectangle 2"/>
          <p:cNvSpPr>
            <a:spLocks noGrp="1" noChangeArrowheads="1"/>
          </p:cNvSpPr>
          <p:nvPr>
            <p:ph type="title"/>
          </p:nvPr>
        </p:nvSpPr>
        <p:spPr/>
        <p:txBody>
          <a:bodyPr/>
          <a:lstStyle/>
          <a:p>
            <a:r>
              <a:rPr lang="en-US"/>
              <a:t>Advanced Lighting Features</a:t>
            </a:r>
          </a:p>
        </p:txBody>
      </p:sp>
      <p:sp>
        <p:nvSpPr>
          <p:cNvPr id="567299" name="Rectangle 3"/>
          <p:cNvSpPr>
            <a:spLocks noGrp="1" noChangeArrowheads="1"/>
          </p:cNvSpPr>
          <p:nvPr>
            <p:ph type="body" idx="1"/>
          </p:nvPr>
        </p:nvSpPr>
        <p:spPr/>
        <p:txBody>
          <a:bodyPr/>
          <a:lstStyle/>
          <a:p>
            <a:r>
              <a:rPr lang="en-US"/>
              <a:t>Spotlights</a:t>
            </a:r>
          </a:p>
          <a:p>
            <a:pPr lvl="1"/>
            <a:r>
              <a:rPr lang="en-US"/>
              <a:t>localize lighting affects</a:t>
            </a:r>
          </a:p>
          <a:p>
            <a:pPr lvl="2"/>
            <a:r>
              <a:rPr lang="en-US" b="1" i="1">
                <a:latin typeface="Courier New" pitchFamily="49" charset="0"/>
              </a:rPr>
              <a:t>GL_SPOT_DIRECTION</a:t>
            </a:r>
            <a:endParaRPr lang="en-US" i="1">
              <a:latin typeface="Courier New" pitchFamily="49" charset="0"/>
            </a:endParaRPr>
          </a:p>
          <a:p>
            <a:pPr lvl="2"/>
            <a:r>
              <a:rPr lang="en-US" b="1" i="1">
                <a:latin typeface="Courier New" pitchFamily="49" charset="0"/>
              </a:rPr>
              <a:t>GL_SPOT_CUTOFF</a:t>
            </a:r>
            <a:endParaRPr lang="en-US" b="1" i="1"/>
          </a:p>
          <a:p>
            <a:pPr lvl="2"/>
            <a:r>
              <a:rPr lang="en-US" b="1" i="1">
                <a:latin typeface="Courier New" pitchFamily="49" charset="0"/>
              </a:rPr>
              <a:t>GL_SPOT_EXPONENT</a:t>
            </a:r>
            <a:endParaRPr lang="en-US"/>
          </a:p>
          <a:p>
            <a:endParaRPr lang="en-US"/>
          </a:p>
          <a:p>
            <a:pPr lvl="1"/>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69CC501-B2B5-4E34-BB16-135A6307F25C}" type="slidenum">
              <a:rPr lang="en-US"/>
              <a:pPr/>
              <a:t>82</a:t>
            </a:fld>
            <a:endParaRPr lang="en-US"/>
          </a:p>
        </p:txBody>
      </p:sp>
      <p:sp>
        <p:nvSpPr>
          <p:cNvPr id="569346" name="Rectangle 2"/>
          <p:cNvSpPr>
            <a:spLocks noGrp="1" noChangeArrowheads="1"/>
          </p:cNvSpPr>
          <p:nvPr>
            <p:ph type="title"/>
          </p:nvPr>
        </p:nvSpPr>
        <p:spPr/>
        <p:txBody>
          <a:bodyPr/>
          <a:lstStyle/>
          <a:p>
            <a:r>
              <a:rPr lang="en-US"/>
              <a:t>Advanced Lighting Features	</a:t>
            </a:r>
          </a:p>
        </p:txBody>
      </p:sp>
      <p:sp>
        <p:nvSpPr>
          <p:cNvPr id="569347" name="Rectangle 3"/>
          <p:cNvSpPr>
            <a:spLocks noGrp="1" noChangeArrowheads="1"/>
          </p:cNvSpPr>
          <p:nvPr>
            <p:ph type="body" idx="1"/>
          </p:nvPr>
        </p:nvSpPr>
        <p:spPr/>
        <p:txBody>
          <a:bodyPr/>
          <a:lstStyle/>
          <a:p>
            <a:r>
              <a:rPr lang="en-US"/>
              <a:t>Light attenuation</a:t>
            </a:r>
          </a:p>
          <a:p>
            <a:pPr lvl="1"/>
            <a:r>
              <a:rPr lang="en-US"/>
              <a:t>decrease light intensity with distance</a:t>
            </a:r>
          </a:p>
          <a:p>
            <a:pPr lvl="2"/>
            <a:r>
              <a:rPr lang="en-US" b="1" i="1">
                <a:latin typeface="Courier New" pitchFamily="49" charset="0"/>
              </a:rPr>
              <a:t>GL_CONSTANT_ATTENUATION</a:t>
            </a:r>
            <a:endParaRPr lang="en-US" i="1">
              <a:latin typeface="Courier New" pitchFamily="49" charset="0"/>
            </a:endParaRPr>
          </a:p>
          <a:p>
            <a:pPr lvl="2"/>
            <a:r>
              <a:rPr lang="en-US" b="1" i="1">
                <a:latin typeface="Courier New" pitchFamily="49" charset="0"/>
              </a:rPr>
              <a:t>GL_LINEAR_ATTENUATION</a:t>
            </a:r>
          </a:p>
          <a:p>
            <a:pPr lvl="2"/>
            <a:r>
              <a:rPr lang="en-US" b="1" i="1">
                <a:latin typeface="Courier New" pitchFamily="49" charset="0"/>
              </a:rPr>
              <a:t>GL_QUADRATIC_ATTENUATION</a:t>
            </a:r>
            <a:endParaRPr lang="en-US" b="1">
              <a:latin typeface="Courier New" pitchFamily="49" charset="0"/>
            </a:endParaRPr>
          </a:p>
          <a:p>
            <a:pPr lvl="1"/>
            <a:endParaRPr lang="en-US"/>
          </a:p>
        </p:txBody>
      </p:sp>
      <p:graphicFrame>
        <p:nvGraphicFramePr>
          <p:cNvPr id="569348" name="Object 4"/>
          <p:cNvGraphicFramePr>
            <a:graphicFrameLocks noChangeAspect="1"/>
          </p:cNvGraphicFramePr>
          <p:nvPr/>
        </p:nvGraphicFramePr>
        <p:xfrm>
          <a:off x="2932113" y="4876800"/>
          <a:ext cx="3276600" cy="1163638"/>
        </p:xfrm>
        <a:graphic>
          <a:graphicData uri="http://schemas.openxmlformats.org/presentationml/2006/ole">
            <mc:AlternateContent xmlns:mc="http://schemas.openxmlformats.org/markup-compatibility/2006">
              <mc:Choice xmlns:v="urn:schemas-microsoft-com:vml" Requires="v">
                <p:oleObj spid="_x0000_s569349" name="Equation" r:id="rId4" imgW="1244520" imgH="444240" progId="Equation.3">
                  <p:embed/>
                </p:oleObj>
              </mc:Choice>
              <mc:Fallback>
                <p:oleObj name="Equation" r:id="rId4" imgW="1244520" imgH="444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113" y="4876800"/>
                        <a:ext cx="327660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0F97A2C-064B-471D-B0C1-E64F81CDB13B}" type="slidenum">
              <a:rPr lang="en-US"/>
              <a:pPr/>
              <a:t>83</a:t>
            </a:fld>
            <a:endParaRPr lang="en-US"/>
          </a:p>
        </p:txBody>
      </p:sp>
      <p:sp>
        <p:nvSpPr>
          <p:cNvPr id="571394" name="Rectangle 2"/>
          <p:cNvSpPr>
            <a:spLocks noGrp="1" noChangeArrowheads="1"/>
          </p:cNvSpPr>
          <p:nvPr>
            <p:ph type="title"/>
          </p:nvPr>
        </p:nvSpPr>
        <p:spPr/>
        <p:txBody>
          <a:bodyPr/>
          <a:lstStyle/>
          <a:p>
            <a:r>
              <a:rPr lang="en-US"/>
              <a:t>Light Model Properties</a:t>
            </a:r>
          </a:p>
        </p:txBody>
      </p:sp>
      <p:sp>
        <p:nvSpPr>
          <p:cNvPr id="571395" name="Rectangle 3"/>
          <p:cNvSpPr>
            <a:spLocks noGrp="1" noChangeArrowheads="1"/>
          </p:cNvSpPr>
          <p:nvPr>
            <p:ph type="body" idx="1"/>
          </p:nvPr>
        </p:nvSpPr>
        <p:spPr/>
        <p:txBody>
          <a:bodyPr/>
          <a:lstStyle/>
          <a:p>
            <a:pPr algn="ctr">
              <a:lnSpc>
                <a:spcPct val="90000"/>
              </a:lnSpc>
              <a:buFontTx/>
              <a:buNone/>
            </a:pPr>
            <a:r>
              <a:rPr lang="en-US" sz="2800">
                <a:solidFill>
                  <a:srgbClr val="FFCC00"/>
                </a:solidFill>
                <a:effectLst>
                  <a:outerShdw blurRad="38100" dist="38100" dir="2700000" algn="tl">
                    <a:srgbClr val="FFFFFF"/>
                  </a:outerShdw>
                </a:effectLst>
                <a:latin typeface="Courier New" pitchFamily="49" charset="0"/>
              </a:rPr>
              <a:t>glLightModelfv( </a:t>
            </a:r>
            <a:r>
              <a:rPr lang="en-US" sz="2800" i="1">
                <a:solidFill>
                  <a:srgbClr val="FFCC00"/>
                </a:solidFill>
                <a:effectLst>
                  <a:outerShdw blurRad="38100" dist="38100" dir="2700000" algn="tl">
                    <a:srgbClr val="FFFFFF"/>
                  </a:outerShdw>
                </a:effectLst>
                <a:latin typeface="Courier New" pitchFamily="49" charset="0"/>
              </a:rPr>
              <a:t>property, value</a:t>
            </a:r>
            <a:r>
              <a:rPr lang="en-US" sz="2800">
                <a:solidFill>
                  <a:srgbClr val="FFCC00"/>
                </a:solidFill>
                <a:effectLst>
                  <a:outerShdw blurRad="38100" dist="38100" dir="2700000" algn="tl">
                    <a:srgbClr val="FFFFFF"/>
                  </a:outerShdw>
                </a:effectLst>
                <a:latin typeface="Courier New" pitchFamily="49" charset="0"/>
              </a:rPr>
              <a:t> );</a:t>
            </a:r>
          </a:p>
          <a:p>
            <a:pPr>
              <a:lnSpc>
                <a:spcPct val="90000"/>
              </a:lnSpc>
            </a:pPr>
            <a:r>
              <a:rPr lang="en-US"/>
              <a:t>Enabling two sided lighting</a:t>
            </a:r>
          </a:p>
          <a:p>
            <a:pPr lvl="1">
              <a:lnSpc>
                <a:spcPct val="90000"/>
              </a:lnSpc>
              <a:buFontTx/>
              <a:buNone/>
            </a:pPr>
            <a:r>
              <a:rPr lang="en-US" b="1">
                <a:solidFill>
                  <a:srgbClr val="FFCC00"/>
                </a:solidFill>
                <a:latin typeface="Courier New" pitchFamily="49" charset="0"/>
              </a:rPr>
              <a:t>GL_LIGHT_MODEL_TWO_SIDE</a:t>
            </a:r>
            <a:endParaRPr lang="en-US">
              <a:solidFill>
                <a:srgbClr val="FFCC00"/>
              </a:solidFill>
            </a:endParaRPr>
          </a:p>
          <a:p>
            <a:pPr>
              <a:lnSpc>
                <a:spcPct val="90000"/>
              </a:lnSpc>
            </a:pPr>
            <a:r>
              <a:rPr lang="en-US"/>
              <a:t>Global ambient color</a:t>
            </a:r>
          </a:p>
          <a:p>
            <a:pPr lvl="1">
              <a:lnSpc>
                <a:spcPct val="90000"/>
              </a:lnSpc>
              <a:buFontTx/>
              <a:buNone/>
            </a:pPr>
            <a:r>
              <a:rPr lang="en-US" b="1">
                <a:solidFill>
                  <a:srgbClr val="FFCC00"/>
                </a:solidFill>
                <a:latin typeface="Courier New" pitchFamily="49" charset="0"/>
              </a:rPr>
              <a:t>GL_LIGHT_MODEL_AMBIENT</a:t>
            </a:r>
            <a:endParaRPr lang="en-US">
              <a:solidFill>
                <a:srgbClr val="FFCC00"/>
              </a:solidFill>
            </a:endParaRPr>
          </a:p>
          <a:p>
            <a:pPr>
              <a:lnSpc>
                <a:spcPct val="90000"/>
              </a:lnSpc>
            </a:pPr>
            <a:r>
              <a:rPr lang="en-US"/>
              <a:t>Local viewer mode</a:t>
            </a:r>
          </a:p>
          <a:p>
            <a:pPr lvl="1">
              <a:lnSpc>
                <a:spcPct val="90000"/>
              </a:lnSpc>
              <a:buFontTx/>
              <a:buNone/>
            </a:pPr>
            <a:r>
              <a:rPr lang="en-US" b="1">
                <a:solidFill>
                  <a:srgbClr val="FFCC00"/>
                </a:solidFill>
                <a:latin typeface="Courier New" pitchFamily="49" charset="0"/>
              </a:rPr>
              <a:t>GL_LIGHT_MODEL_LOCAL_VIEWER</a:t>
            </a:r>
            <a:endParaRPr lang="en-US" b="1"/>
          </a:p>
          <a:p>
            <a:pPr>
              <a:lnSpc>
                <a:spcPct val="90000"/>
              </a:lnSpc>
            </a:pPr>
            <a:r>
              <a:rPr lang="en-US"/>
              <a:t>Separate specular color</a:t>
            </a:r>
          </a:p>
          <a:p>
            <a:pPr lvl="1">
              <a:lnSpc>
                <a:spcPct val="90000"/>
              </a:lnSpc>
              <a:buFontTx/>
              <a:buNone/>
            </a:pPr>
            <a:r>
              <a:rPr lang="en-US" b="1">
                <a:solidFill>
                  <a:srgbClr val="FFCC00"/>
                </a:solidFill>
                <a:latin typeface="Courier New" pitchFamily="49" charset="0"/>
              </a:rPr>
              <a:t>GL_LIGHT_MODEL_COLOR_CONTROL</a:t>
            </a:r>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1B5A8A3-ADFE-4287-BB7A-30116FBD4601}" type="slidenum">
              <a:rPr lang="en-US"/>
              <a:pPr/>
              <a:t>84</a:t>
            </a:fld>
            <a:endParaRPr lang="en-US"/>
          </a:p>
        </p:txBody>
      </p:sp>
      <p:sp>
        <p:nvSpPr>
          <p:cNvPr id="573442" name="Rectangle 2"/>
          <p:cNvSpPr>
            <a:spLocks noGrp="1" noChangeArrowheads="1"/>
          </p:cNvSpPr>
          <p:nvPr>
            <p:ph type="title"/>
          </p:nvPr>
        </p:nvSpPr>
        <p:spPr/>
        <p:txBody>
          <a:bodyPr/>
          <a:lstStyle/>
          <a:p>
            <a:r>
              <a:rPr lang="en-US"/>
              <a:t>Tips for Better Lighting</a:t>
            </a:r>
          </a:p>
        </p:txBody>
      </p:sp>
      <p:sp>
        <p:nvSpPr>
          <p:cNvPr id="573443" name="Rectangle 3"/>
          <p:cNvSpPr>
            <a:spLocks noGrp="1" noChangeArrowheads="1"/>
          </p:cNvSpPr>
          <p:nvPr>
            <p:ph type="body" idx="1"/>
          </p:nvPr>
        </p:nvSpPr>
        <p:spPr/>
        <p:txBody>
          <a:bodyPr/>
          <a:lstStyle/>
          <a:p>
            <a:r>
              <a:rPr lang="en-US"/>
              <a:t>Recall lighting computed only at vertices</a:t>
            </a:r>
          </a:p>
          <a:p>
            <a:pPr lvl="1"/>
            <a:r>
              <a:rPr lang="en-US"/>
              <a:t>model tessellation heavily affects lighting results</a:t>
            </a:r>
          </a:p>
          <a:p>
            <a:pPr lvl="2"/>
            <a:r>
              <a:rPr lang="en-US"/>
              <a:t>better results but more geometry to process</a:t>
            </a:r>
          </a:p>
          <a:p>
            <a:r>
              <a:rPr lang="en-US"/>
              <a:t>Use a single infinite light for fastest lighting</a:t>
            </a:r>
          </a:p>
          <a:p>
            <a:pPr lvl="1"/>
            <a:r>
              <a:rPr lang="en-US"/>
              <a:t>minimal computation per vertex</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ctrTitle"/>
          </p:nvPr>
        </p:nvSpPr>
        <p:spPr/>
        <p:txBody>
          <a:bodyPr/>
          <a:lstStyle/>
          <a:p>
            <a:pPr algn="ctr"/>
            <a:r>
              <a:rPr lang="en-US"/>
              <a:t>Imaging and Raster Primitives</a:t>
            </a:r>
          </a:p>
        </p:txBody>
      </p:sp>
      <p:sp>
        <p:nvSpPr>
          <p:cNvPr id="739331" name="Rectangle 3"/>
          <p:cNvSpPr>
            <a:spLocks noGrp="1" noChangeArrowheads="1"/>
          </p:cNvSpPr>
          <p:nvPr>
            <p:ph type="subTitle" idx="1"/>
          </p:nvPr>
        </p:nvSpPr>
        <p:spPr/>
        <p:txBody>
          <a:bodyPr/>
          <a:lstStyle/>
          <a:p>
            <a:r>
              <a:rPr lang="en-US"/>
              <a:t>Vicki Shreiner</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E6EB3E9-7F35-4AFE-9B16-1B7132F68A22}" type="slidenum">
              <a:rPr lang="en-US"/>
              <a:pPr/>
              <a:t>86</a:t>
            </a:fld>
            <a:endParaRPr lang="en-US"/>
          </a:p>
        </p:txBody>
      </p:sp>
      <p:sp>
        <p:nvSpPr>
          <p:cNvPr id="741378" name="Rectangle 2"/>
          <p:cNvSpPr>
            <a:spLocks noGrp="1" noChangeArrowheads="1"/>
          </p:cNvSpPr>
          <p:nvPr>
            <p:ph type="title"/>
          </p:nvPr>
        </p:nvSpPr>
        <p:spPr/>
        <p:txBody>
          <a:bodyPr/>
          <a:lstStyle/>
          <a:p>
            <a:r>
              <a:rPr lang="en-US"/>
              <a:t>Imaging and Raster Primitives</a:t>
            </a:r>
          </a:p>
        </p:txBody>
      </p:sp>
      <p:sp>
        <p:nvSpPr>
          <p:cNvPr id="741379" name="Rectangle 3"/>
          <p:cNvSpPr>
            <a:spLocks noGrp="1" noChangeArrowheads="1"/>
          </p:cNvSpPr>
          <p:nvPr>
            <p:ph type="body" idx="1"/>
          </p:nvPr>
        </p:nvSpPr>
        <p:spPr/>
        <p:txBody>
          <a:bodyPr/>
          <a:lstStyle/>
          <a:p>
            <a:r>
              <a:rPr lang="en-US"/>
              <a:t>Describe OpenGL’s raster primitives: bitmaps and image rectangles</a:t>
            </a:r>
          </a:p>
          <a:p>
            <a:r>
              <a:rPr lang="en-US"/>
              <a:t>Demonstrate how to get OpenGL to read and render pixel rectangles</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B09C675-746F-42F3-93CA-8ADAE8416267}" type="slidenum">
              <a:rPr lang="en-US"/>
              <a:pPr/>
              <a:t>87</a:t>
            </a:fld>
            <a:endParaRPr lang="en-US"/>
          </a:p>
        </p:txBody>
      </p:sp>
      <p:sp>
        <p:nvSpPr>
          <p:cNvPr id="743426" name="Rectangle 2"/>
          <p:cNvSpPr>
            <a:spLocks noGrp="1" noChangeArrowheads="1"/>
          </p:cNvSpPr>
          <p:nvPr>
            <p:ph type="title"/>
          </p:nvPr>
        </p:nvSpPr>
        <p:spPr/>
        <p:txBody>
          <a:bodyPr/>
          <a:lstStyle/>
          <a:p>
            <a:r>
              <a:rPr lang="en-US" sz="3300"/>
              <a:t>Pixel-based primitives</a:t>
            </a:r>
          </a:p>
        </p:txBody>
      </p:sp>
      <p:sp>
        <p:nvSpPr>
          <p:cNvPr id="743427" name="Rectangle 3"/>
          <p:cNvSpPr>
            <a:spLocks noGrp="1" noChangeArrowheads="1"/>
          </p:cNvSpPr>
          <p:nvPr>
            <p:ph type="body" idx="1"/>
          </p:nvPr>
        </p:nvSpPr>
        <p:spPr/>
        <p:txBody>
          <a:bodyPr/>
          <a:lstStyle/>
          <a:p>
            <a:r>
              <a:rPr lang="en-US"/>
              <a:t>Bitmaps</a:t>
            </a:r>
          </a:p>
          <a:p>
            <a:pPr lvl="1"/>
            <a:r>
              <a:rPr lang="en-US"/>
              <a:t>2D array of bit masks for pixels</a:t>
            </a:r>
          </a:p>
          <a:p>
            <a:pPr lvl="2"/>
            <a:r>
              <a:rPr lang="en-US"/>
              <a:t>update pixel color based on current color</a:t>
            </a:r>
          </a:p>
          <a:p>
            <a:r>
              <a:rPr lang="en-US"/>
              <a:t>Images</a:t>
            </a:r>
          </a:p>
          <a:p>
            <a:pPr lvl="1"/>
            <a:r>
              <a:rPr lang="en-US"/>
              <a:t>2D array of pixel color information</a:t>
            </a:r>
          </a:p>
          <a:p>
            <a:pPr lvl="2"/>
            <a:r>
              <a:rPr lang="en-US"/>
              <a:t>complete color information for each pixel</a:t>
            </a:r>
          </a:p>
          <a:p>
            <a:r>
              <a:rPr lang="en-US"/>
              <a:t>OpenGL doesn’t understand image formats</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511" name="Rectangle 39"/>
          <p:cNvSpPr>
            <a:spLocks noChangeArrowheads="1"/>
          </p:cNvSpPr>
          <p:nvPr/>
        </p:nvSpPr>
        <p:spPr bwMode="auto">
          <a:xfrm>
            <a:off x="7848600" y="3427413"/>
            <a:ext cx="869950" cy="527050"/>
          </a:xfrm>
          <a:prstGeom prst="rect">
            <a:avLst/>
          </a:prstGeom>
          <a:noFill/>
          <a:ln w="9525">
            <a:solidFill>
              <a:schemeClr val="tx1"/>
            </a:solidFill>
            <a:miter lim="800000"/>
            <a:headEnd/>
            <a:tailEnd/>
          </a:ln>
          <a:effectLst/>
        </p:spPr>
        <p:txBody>
          <a:bodyPr lIns="92075" tIns="46038" rIns="92075" bIns="46038">
            <a:spAutoFit/>
          </a:bodyPr>
          <a:lstStyle/>
          <a:p>
            <a:pPr algn="ctr"/>
            <a:r>
              <a:rPr lang="en-US" sz="1400" b="1"/>
              <a:t>Frame</a:t>
            </a:r>
            <a:br>
              <a:rPr lang="en-US" sz="1400" b="1"/>
            </a:br>
            <a:r>
              <a:rPr lang="en-US" sz="1400" b="1"/>
              <a:t>Buffer</a:t>
            </a:r>
          </a:p>
        </p:txBody>
      </p:sp>
      <p:sp>
        <p:nvSpPr>
          <p:cNvPr id="745512" name="Rectangle 40"/>
          <p:cNvSpPr>
            <a:spLocks noChangeArrowheads="1"/>
          </p:cNvSpPr>
          <p:nvPr/>
        </p:nvSpPr>
        <p:spPr bwMode="auto">
          <a:xfrm>
            <a:off x="4359275" y="3306763"/>
            <a:ext cx="1306513" cy="739775"/>
          </a:xfrm>
          <a:prstGeom prst="rect">
            <a:avLst/>
          </a:prstGeom>
          <a:noFill/>
          <a:ln w="9525">
            <a:solidFill>
              <a:schemeClr val="tx1"/>
            </a:solidFill>
            <a:miter lim="800000"/>
            <a:headEnd/>
            <a:tailEnd/>
          </a:ln>
          <a:effectLst/>
        </p:spPr>
        <p:txBody>
          <a:bodyPr wrap="none" lIns="92075" tIns="46038" rIns="92075" bIns="46038">
            <a:spAutoFit/>
          </a:bodyPr>
          <a:lstStyle/>
          <a:p>
            <a:pPr algn="ctr"/>
            <a:r>
              <a:rPr lang="en-US" sz="1400" b="1"/>
              <a:t>Rasterization</a:t>
            </a:r>
          </a:p>
          <a:p>
            <a:pPr algn="ctr"/>
            <a:r>
              <a:rPr lang="en-US" sz="1400" b="1"/>
              <a:t>(including</a:t>
            </a:r>
          </a:p>
          <a:p>
            <a:pPr algn="ctr"/>
            <a:r>
              <a:rPr lang="en-US" sz="1400" b="1"/>
              <a:t>Pixel Zoom)</a:t>
            </a:r>
          </a:p>
        </p:txBody>
      </p:sp>
      <p:sp>
        <p:nvSpPr>
          <p:cNvPr id="745513" name="Rectangle 41"/>
          <p:cNvSpPr>
            <a:spLocks noChangeArrowheads="1"/>
          </p:cNvSpPr>
          <p:nvPr/>
        </p:nvSpPr>
        <p:spPr bwMode="auto">
          <a:xfrm>
            <a:off x="6140450" y="3387725"/>
            <a:ext cx="1338263" cy="581025"/>
          </a:xfrm>
          <a:prstGeom prst="rect">
            <a:avLst/>
          </a:prstGeom>
          <a:noFill/>
          <a:ln w="9525">
            <a:solidFill>
              <a:schemeClr val="tx1"/>
            </a:solidFill>
            <a:miter lim="800000"/>
            <a:headEnd/>
            <a:tailEnd/>
          </a:ln>
          <a:effectLst/>
        </p:spPr>
        <p:txBody>
          <a:bodyPr wrap="none" lIns="92075" tIns="46038" rIns="92075" bIns="46038">
            <a:spAutoFit/>
          </a:bodyPr>
          <a:lstStyle/>
          <a:p>
            <a:pPr algn="ctr">
              <a:spcBef>
                <a:spcPct val="145000"/>
              </a:spcBef>
              <a:spcAft>
                <a:spcPct val="25000"/>
              </a:spcAft>
            </a:pPr>
            <a:r>
              <a:rPr lang="en-US" sz="1400" b="1"/>
              <a:t>Per Fragment</a:t>
            </a:r>
            <a:br>
              <a:rPr lang="en-US" sz="1400" b="1"/>
            </a:br>
            <a:r>
              <a:rPr lang="en-US" sz="1400" b="1"/>
              <a:t>Operations</a:t>
            </a:r>
          </a:p>
        </p:txBody>
      </p:sp>
      <p:sp>
        <p:nvSpPr>
          <p:cNvPr id="745514" name="Rectangle 42"/>
          <p:cNvSpPr>
            <a:spLocks noChangeArrowheads="1"/>
          </p:cNvSpPr>
          <p:nvPr/>
        </p:nvSpPr>
        <p:spPr bwMode="auto">
          <a:xfrm>
            <a:off x="3962400" y="4405313"/>
            <a:ext cx="963613" cy="527050"/>
          </a:xfrm>
          <a:prstGeom prst="rect">
            <a:avLst/>
          </a:prstGeom>
          <a:noFill/>
          <a:ln w="9525">
            <a:solidFill>
              <a:schemeClr val="tx1"/>
            </a:solidFill>
            <a:miter lim="800000"/>
            <a:headEnd/>
            <a:tailEnd/>
          </a:ln>
          <a:effectLst/>
        </p:spPr>
        <p:txBody>
          <a:bodyPr lIns="92075" tIns="46038" rIns="92075" bIns="46038">
            <a:spAutoFit/>
          </a:bodyPr>
          <a:lstStyle/>
          <a:p>
            <a:pPr algn="ctr"/>
            <a:r>
              <a:rPr lang="en-US" sz="1400" b="1"/>
              <a:t>TextureMemory</a:t>
            </a:r>
          </a:p>
        </p:txBody>
      </p:sp>
      <p:sp>
        <p:nvSpPr>
          <p:cNvPr id="745515" name="Rectangle 43"/>
          <p:cNvSpPr>
            <a:spLocks noChangeArrowheads="1"/>
          </p:cNvSpPr>
          <p:nvPr/>
        </p:nvSpPr>
        <p:spPr bwMode="auto">
          <a:xfrm>
            <a:off x="2490788" y="3308350"/>
            <a:ext cx="1492250" cy="739775"/>
          </a:xfrm>
          <a:prstGeom prst="rect">
            <a:avLst/>
          </a:prstGeom>
          <a:noFill/>
          <a:ln w="9525">
            <a:solidFill>
              <a:schemeClr val="tx1"/>
            </a:solidFill>
            <a:miter lim="800000"/>
            <a:headEnd/>
            <a:tailEnd/>
          </a:ln>
          <a:effectLst/>
        </p:spPr>
        <p:txBody>
          <a:bodyPr wrap="none" lIns="92075" tIns="46038" rIns="92075" bIns="46038">
            <a:spAutoFit/>
          </a:bodyPr>
          <a:lstStyle/>
          <a:p>
            <a:pPr algn="ctr"/>
            <a:r>
              <a:rPr lang="en-US" sz="1400" b="1"/>
              <a:t>Pixel-Transfer</a:t>
            </a:r>
          </a:p>
          <a:p>
            <a:pPr algn="ctr"/>
            <a:r>
              <a:rPr lang="en-US" sz="1400" b="1"/>
              <a:t>Operations</a:t>
            </a:r>
          </a:p>
          <a:p>
            <a:pPr algn="ctr"/>
            <a:r>
              <a:rPr lang="en-US" sz="1400" b="1"/>
              <a:t>(and Pixel Map)</a:t>
            </a:r>
          </a:p>
        </p:txBody>
      </p:sp>
      <p:sp>
        <p:nvSpPr>
          <p:cNvPr id="745516" name="Rectangle 44"/>
          <p:cNvSpPr>
            <a:spLocks noChangeArrowheads="1"/>
          </p:cNvSpPr>
          <p:nvPr/>
        </p:nvSpPr>
        <p:spPr bwMode="auto">
          <a:xfrm>
            <a:off x="508000" y="3525838"/>
            <a:ext cx="560388" cy="304800"/>
          </a:xfrm>
          <a:prstGeom prst="rect">
            <a:avLst/>
          </a:prstGeom>
          <a:noFill/>
          <a:ln w="9525">
            <a:noFill/>
            <a:miter lim="800000"/>
            <a:headEnd/>
            <a:tailEnd/>
          </a:ln>
          <a:effectLst/>
        </p:spPr>
        <p:txBody>
          <a:bodyPr wrap="none" lIns="92075" tIns="46038" rIns="92075" bIns="46038">
            <a:spAutoFit/>
          </a:bodyPr>
          <a:lstStyle/>
          <a:p>
            <a:pPr algn="ctr"/>
            <a:r>
              <a:rPr lang="en-US" sz="1400" b="1"/>
              <a:t>CPU</a:t>
            </a:r>
          </a:p>
        </p:txBody>
      </p:sp>
      <p:sp>
        <p:nvSpPr>
          <p:cNvPr id="745517" name="Rectangle 45"/>
          <p:cNvSpPr>
            <a:spLocks noChangeArrowheads="1"/>
          </p:cNvSpPr>
          <p:nvPr/>
        </p:nvSpPr>
        <p:spPr bwMode="auto">
          <a:xfrm>
            <a:off x="1360488" y="3308350"/>
            <a:ext cx="854075" cy="739775"/>
          </a:xfrm>
          <a:prstGeom prst="rect">
            <a:avLst/>
          </a:prstGeom>
          <a:noFill/>
          <a:ln w="9525">
            <a:solidFill>
              <a:schemeClr val="tx1"/>
            </a:solidFill>
            <a:miter lim="800000"/>
            <a:headEnd/>
            <a:tailEnd/>
          </a:ln>
          <a:effectLst/>
        </p:spPr>
        <p:txBody>
          <a:bodyPr wrap="none" lIns="92075" tIns="46038" rIns="92075" bIns="46038">
            <a:spAutoFit/>
          </a:bodyPr>
          <a:lstStyle/>
          <a:p>
            <a:pPr algn="ctr"/>
            <a:r>
              <a:rPr lang="en-US" sz="1400" b="1"/>
              <a:t>Pixel</a:t>
            </a:r>
          </a:p>
          <a:p>
            <a:pPr algn="ctr"/>
            <a:r>
              <a:rPr lang="en-US" sz="1400" b="1"/>
              <a:t>Storage</a:t>
            </a:r>
          </a:p>
          <a:p>
            <a:pPr algn="ctr"/>
            <a:r>
              <a:rPr lang="en-US" sz="1400" b="1"/>
              <a:t>Modes</a:t>
            </a:r>
          </a:p>
        </p:txBody>
      </p:sp>
      <p:sp>
        <p:nvSpPr>
          <p:cNvPr id="745518" name="Rectangle 46"/>
          <p:cNvSpPr>
            <a:spLocks noChangeArrowheads="1"/>
          </p:cNvSpPr>
          <p:nvPr/>
        </p:nvSpPr>
        <p:spPr bwMode="auto">
          <a:xfrm>
            <a:off x="3733800" y="5167313"/>
            <a:ext cx="3851275" cy="336550"/>
          </a:xfrm>
          <a:prstGeom prst="rect">
            <a:avLst/>
          </a:prstGeom>
          <a:noFill/>
          <a:ln w="9525">
            <a:noFill/>
            <a:miter lim="800000"/>
            <a:headEnd/>
            <a:tailEnd/>
          </a:ln>
          <a:effectLst/>
        </p:spPr>
        <p:txBody>
          <a:bodyPr wrap="none" lIns="92075" tIns="46038" rIns="92075" bIns="46038">
            <a:spAutoFit/>
          </a:bodyPr>
          <a:lstStyle/>
          <a:p>
            <a:pPr algn="l"/>
            <a:r>
              <a:rPr lang="en-US" sz="1600" b="1">
                <a:latin typeface="Courier New" pitchFamily="49" charset="0"/>
              </a:rPr>
              <a:t>glReadPixels(), glCopyPixels()</a:t>
            </a:r>
          </a:p>
        </p:txBody>
      </p:sp>
      <p:sp>
        <p:nvSpPr>
          <p:cNvPr id="745519" name="Rectangle 47"/>
          <p:cNvSpPr>
            <a:spLocks noChangeArrowheads="1"/>
          </p:cNvSpPr>
          <p:nvPr/>
        </p:nvSpPr>
        <p:spPr bwMode="auto">
          <a:xfrm>
            <a:off x="993775" y="2971800"/>
            <a:ext cx="3362325" cy="336550"/>
          </a:xfrm>
          <a:prstGeom prst="rect">
            <a:avLst/>
          </a:prstGeom>
          <a:noFill/>
          <a:ln w="9525">
            <a:noFill/>
            <a:miter lim="800000"/>
            <a:headEnd/>
            <a:tailEnd/>
          </a:ln>
          <a:effectLst/>
        </p:spPr>
        <p:txBody>
          <a:bodyPr wrap="none" lIns="92075" tIns="46038" rIns="92075" bIns="46038">
            <a:spAutoFit/>
          </a:bodyPr>
          <a:lstStyle/>
          <a:p>
            <a:pPr algn="l"/>
            <a:r>
              <a:rPr lang="en-US" sz="1600" b="1">
                <a:latin typeface="Courier New" pitchFamily="49" charset="0"/>
              </a:rPr>
              <a:t>glBitmap(), glDrawPixels()</a:t>
            </a:r>
          </a:p>
        </p:txBody>
      </p:sp>
      <p:cxnSp>
        <p:nvCxnSpPr>
          <p:cNvPr id="745520" name="AutoShape 48"/>
          <p:cNvCxnSpPr>
            <a:cxnSpLocks noChangeShapeType="1"/>
            <a:stCxn id="745516" idx="3"/>
            <a:endCxn id="745517" idx="1"/>
          </p:cNvCxnSpPr>
          <p:nvPr/>
        </p:nvCxnSpPr>
        <p:spPr bwMode="auto">
          <a:xfrm>
            <a:off x="1068388" y="3678238"/>
            <a:ext cx="292100" cy="0"/>
          </a:xfrm>
          <a:prstGeom prst="straightConnector1">
            <a:avLst/>
          </a:prstGeom>
          <a:noFill/>
          <a:ln w="12700">
            <a:solidFill>
              <a:schemeClr val="tx1"/>
            </a:solidFill>
            <a:round/>
            <a:headEnd type="triangle" w="sm" len="sm"/>
            <a:tailEnd type="triangle" w="sm" len="sm"/>
          </a:ln>
          <a:effectLst/>
        </p:spPr>
      </p:cxnSp>
      <p:cxnSp>
        <p:nvCxnSpPr>
          <p:cNvPr id="745521" name="AutoShape 49"/>
          <p:cNvCxnSpPr>
            <a:cxnSpLocks noChangeShapeType="1"/>
            <a:stCxn id="745517" idx="3"/>
            <a:endCxn id="745515" idx="1"/>
          </p:cNvCxnSpPr>
          <p:nvPr/>
        </p:nvCxnSpPr>
        <p:spPr bwMode="auto">
          <a:xfrm>
            <a:off x="2214563" y="3678238"/>
            <a:ext cx="276225" cy="0"/>
          </a:xfrm>
          <a:prstGeom prst="straightConnector1">
            <a:avLst/>
          </a:prstGeom>
          <a:noFill/>
          <a:ln w="12700">
            <a:solidFill>
              <a:schemeClr val="tx1"/>
            </a:solidFill>
            <a:round/>
            <a:headEnd type="triangle" w="sm" len="sm"/>
            <a:tailEnd type="triangle" w="sm" len="sm"/>
          </a:ln>
          <a:effectLst/>
        </p:spPr>
      </p:cxnSp>
      <p:cxnSp>
        <p:nvCxnSpPr>
          <p:cNvPr id="745522" name="AutoShape 50"/>
          <p:cNvCxnSpPr>
            <a:cxnSpLocks noChangeShapeType="1"/>
            <a:stCxn id="745515" idx="3"/>
            <a:endCxn id="745512" idx="1"/>
          </p:cNvCxnSpPr>
          <p:nvPr/>
        </p:nvCxnSpPr>
        <p:spPr bwMode="auto">
          <a:xfrm flipV="1">
            <a:off x="3983038" y="3676650"/>
            <a:ext cx="376237" cy="1588"/>
          </a:xfrm>
          <a:prstGeom prst="straightConnector1">
            <a:avLst/>
          </a:prstGeom>
          <a:noFill/>
          <a:ln w="12700">
            <a:solidFill>
              <a:schemeClr val="tx1"/>
            </a:solidFill>
            <a:round/>
            <a:headEnd type="none" w="sm" len="sm"/>
            <a:tailEnd type="triangle" w="sm" len="sm"/>
          </a:ln>
          <a:effectLst/>
        </p:spPr>
      </p:cxnSp>
      <p:cxnSp>
        <p:nvCxnSpPr>
          <p:cNvPr id="745523" name="AutoShape 51"/>
          <p:cNvCxnSpPr>
            <a:cxnSpLocks noChangeShapeType="1"/>
            <a:stCxn id="745512" idx="3"/>
            <a:endCxn id="745513" idx="1"/>
          </p:cNvCxnSpPr>
          <p:nvPr/>
        </p:nvCxnSpPr>
        <p:spPr bwMode="auto">
          <a:xfrm>
            <a:off x="5665788" y="3676650"/>
            <a:ext cx="474662" cy="1588"/>
          </a:xfrm>
          <a:prstGeom prst="straightConnector1">
            <a:avLst/>
          </a:prstGeom>
          <a:noFill/>
          <a:ln w="12700">
            <a:solidFill>
              <a:schemeClr val="tx1"/>
            </a:solidFill>
            <a:round/>
            <a:headEnd type="none" w="sm" len="sm"/>
            <a:tailEnd type="triangle" w="sm" len="sm"/>
          </a:ln>
          <a:effectLst/>
        </p:spPr>
      </p:cxnSp>
      <p:cxnSp>
        <p:nvCxnSpPr>
          <p:cNvPr id="745524" name="AutoShape 52"/>
          <p:cNvCxnSpPr>
            <a:cxnSpLocks noChangeShapeType="1"/>
            <a:stCxn id="745513" idx="3"/>
            <a:endCxn id="745511" idx="1"/>
          </p:cNvCxnSpPr>
          <p:nvPr/>
        </p:nvCxnSpPr>
        <p:spPr bwMode="auto">
          <a:xfrm>
            <a:off x="7478713" y="3678238"/>
            <a:ext cx="369887" cy="12700"/>
          </a:xfrm>
          <a:prstGeom prst="straightConnector1">
            <a:avLst/>
          </a:prstGeom>
          <a:noFill/>
          <a:ln w="12700">
            <a:solidFill>
              <a:schemeClr val="tx1"/>
            </a:solidFill>
            <a:round/>
            <a:headEnd type="none" w="sm" len="sm"/>
            <a:tailEnd type="triangle" w="sm" len="sm"/>
          </a:ln>
          <a:effectLst/>
        </p:spPr>
      </p:cxnSp>
      <p:cxnSp>
        <p:nvCxnSpPr>
          <p:cNvPr id="745525" name="AutoShape 53"/>
          <p:cNvCxnSpPr>
            <a:cxnSpLocks noChangeShapeType="1"/>
            <a:stCxn id="745511" idx="2"/>
            <a:endCxn id="745514" idx="3"/>
          </p:cNvCxnSpPr>
          <p:nvPr/>
        </p:nvCxnSpPr>
        <p:spPr bwMode="auto">
          <a:xfrm rot="5400000">
            <a:off x="6247606" y="2632870"/>
            <a:ext cx="714375" cy="3357562"/>
          </a:xfrm>
          <a:prstGeom prst="bentConnector2">
            <a:avLst/>
          </a:prstGeom>
          <a:noFill/>
          <a:ln w="12700">
            <a:solidFill>
              <a:schemeClr val="tx1"/>
            </a:solidFill>
            <a:miter lim="800000"/>
            <a:headEnd type="none" w="sm" len="sm"/>
            <a:tailEnd type="triangle" w="sm" len="sm"/>
          </a:ln>
          <a:effectLst/>
        </p:spPr>
      </p:cxnSp>
      <p:cxnSp>
        <p:nvCxnSpPr>
          <p:cNvPr id="745526" name="AutoShape 54"/>
          <p:cNvCxnSpPr>
            <a:cxnSpLocks noChangeShapeType="1"/>
            <a:stCxn id="745511" idx="2"/>
            <a:endCxn id="745515" idx="2"/>
          </p:cNvCxnSpPr>
          <p:nvPr/>
        </p:nvCxnSpPr>
        <p:spPr bwMode="auto">
          <a:xfrm rot="5400000">
            <a:off x="5713413" y="1477963"/>
            <a:ext cx="93662" cy="5046662"/>
          </a:xfrm>
          <a:prstGeom prst="bentConnector3">
            <a:avLst>
              <a:gd name="adj1" fmla="val 1676269"/>
            </a:avLst>
          </a:prstGeom>
          <a:noFill/>
          <a:ln w="12700">
            <a:solidFill>
              <a:schemeClr val="tx1"/>
            </a:solidFill>
            <a:miter lim="800000"/>
            <a:headEnd type="none" w="sm" len="sm"/>
            <a:tailEnd type="triangle" w="sm" len="sm"/>
          </a:ln>
          <a:effectLst/>
        </p:spPr>
      </p:cxnSp>
      <p:cxnSp>
        <p:nvCxnSpPr>
          <p:cNvPr id="745527" name="AutoShape 55"/>
          <p:cNvCxnSpPr>
            <a:cxnSpLocks noChangeShapeType="1"/>
            <a:stCxn id="745514" idx="0"/>
            <a:endCxn id="745515" idx="2"/>
          </p:cNvCxnSpPr>
          <p:nvPr/>
        </p:nvCxnSpPr>
        <p:spPr bwMode="auto">
          <a:xfrm rot="5400000" flipH="1">
            <a:off x="3662363" y="3622675"/>
            <a:ext cx="357188" cy="1208087"/>
          </a:xfrm>
          <a:prstGeom prst="bentConnector3">
            <a:avLst>
              <a:gd name="adj1" fmla="val 49778"/>
            </a:avLst>
          </a:prstGeom>
          <a:noFill/>
          <a:ln w="12700">
            <a:solidFill>
              <a:schemeClr val="tx1"/>
            </a:solidFill>
            <a:miter lim="800000"/>
            <a:headEnd type="triangle" w="sm" len="sm"/>
            <a:tailEnd type="triangle" w="sm" len="sm"/>
          </a:ln>
          <a:effectLst/>
        </p:spPr>
      </p:cxnSp>
      <p:sp>
        <p:nvSpPr>
          <p:cNvPr id="745528" name="Text Box 56"/>
          <p:cNvSpPr txBox="1">
            <a:spLocks noChangeArrowheads="1"/>
          </p:cNvSpPr>
          <p:nvPr/>
        </p:nvSpPr>
        <p:spPr bwMode="auto">
          <a:xfrm>
            <a:off x="5464175" y="4373563"/>
            <a:ext cx="2384425" cy="336550"/>
          </a:xfrm>
          <a:prstGeom prst="rect">
            <a:avLst/>
          </a:prstGeom>
          <a:noFill/>
          <a:ln w="12700">
            <a:noFill/>
            <a:miter lim="800000"/>
            <a:headEnd type="none" w="sm" len="sm"/>
            <a:tailEnd type="none" w="sm" len="sm"/>
          </a:ln>
          <a:effectLst/>
        </p:spPr>
        <p:txBody>
          <a:bodyPr wrap="none">
            <a:spAutoFit/>
          </a:bodyPr>
          <a:lstStyle/>
          <a:p>
            <a:pPr algn="l"/>
            <a:r>
              <a:rPr lang="en-US" sz="1600" b="1">
                <a:latin typeface="Courier New" pitchFamily="49" charset="0"/>
              </a:rPr>
              <a:t>glCopyTex*Image();</a:t>
            </a:r>
          </a:p>
        </p:txBody>
      </p:sp>
      <p:sp>
        <p:nvSpPr>
          <p:cNvPr id="745529" name="Rectangle 57"/>
          <p:cNvSpPr>
            <a:spLocks noGrp="1" noChangeArrowheads="1"/>
          </p:cNvSpPr>
          <p:nvPr>
            <p:ph type="title"/>
          </p:nvPr>
        </p:nvSpPr>
        <p:spPr/>
        <p:txBody>
          <a:bodyPr/>
          <a:lstStyle/>
          <a:p>
            <a:r>
              <a:rPr lang="en-US"/>
              <a:t>Pixel Pipeline</a:t>
            </a:r>
          </a:p>
        </p:txBody>
      </p:sp>
      <p:sp>
        <p:nvSpPr>
          <p:cNvPr id="745530" name="Rectangle 58"/>
          <p:cNvSpPr>
            <a:spLocks noGrp="1" noChangeArrowheads="1"/>
          </p:cNvSpPr>
          <p:nvPr>
            <p:ph type="body" idx="1"/>
          </p:nvPr>
        </p:nvSpPr>
        <p:spPr/>
        <p:txBody>
          <a:bodyPr/>
          <a:lstStyle/>
          <a:p>
            <a:r>
              <a:rPr lang="en-US"/>
              <a:t>Programmable pixel storage</a:t>
            </a:r>
            <a:br>
              <a:rPr lang="en-US"/>
            </a:br>
            <a:r>
              <a:rPr lang="en-US"/>
              <a:t> and transfer operations</a:t>
            </a:r>
          </a:p>
        </p:txBody>
      </p:sp>
      <p:grpSp>
        <p:nvGrpSpPr>
          <p:cNvPr id="745557" name="Group 85"/>
          <p:cNvGrpSpPr>
            <a:grpSpLocks/>
          </p:cNvGrpSpPr>
          <p:nvPr/>
        </p:nvGrpSpPr>
        <p:grpSpPr bwMode="auto">
          <a:xfrm>
            <a:off x="3932238" y="501650"/>
            <a:ext cx="3825875" cy="1106488"/>
            <a:chOff x="2477" y="316"/>
            <a:chExt cx="2410" cy="697"/>
          </a:xfrm>
        </p:grpSpPr>
        <p:sp>
          <p:nvSpPr>
            <p:cNvPr id="745534" name="Text Box 62"/>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745535" name="Text Box 63"/>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745536" name="Text Box 64"/>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745537" name="Text Box 65"/>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745538" name="Text Box 66"/>
            <p:cNvSpPr txBox="1">
              <a:spLocks noChangeArrowheads="1"/>
            </p:cNvSpPr>
            <p:nvPr/>
          </p:nvSpPr>
          <p:spPr bwMode="auto">
            <a:xfrm>
              <a:off x="3806" y="600"/>
              <a:ext cx="37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745539" name="Text Box 67"/>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745540" name="Text Box 68"/>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745541" name="Text Box 69"/>
            <p:cNvSpPr txBox="1">
              <a:spLocks noChangeArrowheads="1"/>
            </p:cNvSpPr>
            <p:nvPr/>
          </p:nvSpPr>
          <p:spPr bwMode="auto">
            <a:xfrm>
              <a:off x="2923" y="853"/>
              <a:ext cx="307"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745542" name="Text Box 70"/>
            <p:cNvSpPr txBox="1">
              <a:spLocks noChangeArrowheads="1"/>
            </p:cNvSpPr>
            <p:nvPr/>
          </p:nvSpPr>
          <p:spPr bwMode="auto">
            <a:xfrm>
              <a:off x="3316" y="708"/>
              <a:ext cx="410"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745543" name="AutoShape 71"/>
            <p:cNvCxnSpPr>
              <a:cxnSpLocks noChangeShapeType="1"/>
              <a:stCxn id="745534" idx="3"/>
              <a:endCxn id="745535"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745544" name="AutoShape 72"/>
            <p:cNvCxnSpPr>
              <a:cxnSpLocks noChangeShapeType="1"/>
              <a:stCxn id="745534" idx="3"/>
              <a:endCxn id="745536"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745545" name="AutoShape 73"/>
            <p:cNvCxnSpPr>
              <a:cxnSpLocks noChangeShapeType="1"/>
              <a:stCxn id="745534" idx="3"/>
              <a:endCxn id="745541"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745546" name="AutoShape 74"/>
            <p:cNvCxnSpPr>
              <a:cxnSpLocks noChangeShapeType="1"/>
              <a:stCxn id="745534" idx="0"/>
              <a:endCxn id="745537"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745547" name="AutoShape 75"/>
            <p:cNvCxnSpPr>
              <a:cxnSpLocks noChangeShapeType="1"/>
              <a:stCxn id="745535" idx="0"/>
              <a:endCxn id="745536"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745548" name="AutoShape 76"/>
            <p:cNvCxnSpPr>
              <a:cxnSpLocks noChangeShapeType="1"/>
              <a:stCxn id="745535" idx="2"/>
              <a:endCxn id="745541"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745549" name="AutoShape 77"/>
            <p:cNvCxnSpPr>
              <a:cxnSpLocks noChangeShapeType="1"/>
              <a:stCxn id="745536" idx="3"/>
              <a:endCxn id="745537"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745550" name="AutoShape 78"/>
            <p:cNvCxnSpPr>
              <a:cxnSpLocks noChangeShapeType="1"/>
              <a:stCxn id="745541" idx="3"/>
              <a:endCxn id="745542"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745551" name="AutoShape 79"/>
            <p:cNvCxnSpPr>
              <a:cxnSpLocks noChangeShapeType="1"/>
              <a:stCxn id="745541" idx="3"/>
              <a:endCxn id="745538"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745552" name="AutoShape 80"/>
            <p:cNvCxnSpPr>
              <a:cxnSpLocks noChangeShapeType="1"/>
              <a:stCxn id="745539" idx="3"/>
              <a:endCxn id="745540"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745553" name="AutoShape 81"/>
            <p:cNvCxnSpPr>
              <a:cxnSpLocks noChangeShapeType="1"/>
              <a:stCxn id="745538" idx="3"/>
              <a:endCxn id="745539"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745554" name="AutoShape 82"/>
            <p:cNvCxnSpPr>
              <a:cxnSpLocks noChangeShapeType="1"/>
              <a:stCxn id="745542" idx="3"/>
              <a:endCxn id="745538"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745555" name="AutoShape 83"/>
            <p:cNvCxnSpPr>
              <a:cxnSpLocks noChangeShapeType="1"/>
              <a:stCxn id="745537" idx="3"/>
              <a:endCxn id="745538"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745556" name="AutoShape 84"/>
            <p:cNvCxnSpPr>
              <a:cxnSpLocks noChangeShapeType="1"/>
              <a:stCxn id="745540" idx="2"/>
              <a:endCxn id="745541"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DA5AB80-765D-438E-8E65-095D9BB0F39D}" type="slidenum">
              <a:rPr lang="en-US"/>
              <a:pPr/>
              <a:t>89</a:t>
            </a:fld>
            <a:endParaRPr lang="en-US"/>
          </a:p>
        </p:txBody>
      </p:sp>
      <p:sp>
        <p:nvSpPr>
          <p:cNvPr id="747522" name="Rectangle 2"/>
          <p:cNvSpPr>
            <a:spLocks noGrp="1" noChangeArrowheads="1"/>
          </p:cNvSpPr>
          <p:nvPr>
            <p:ph type="title"/>
          </p:nvPr>
        </p:nvSpPr>
        <p:spPr/>
        <p:txBody>
          <a:bodyPr/>
          <a:lstStyle/>
          <a:p>
            <a:r>
              <a:rPr lang="en-US"/>
              <a:t>Positioning Image Primitives</a:t>
            </a:r>
          </a:p>
        </p:txBody>
      </p:sp>
      <p:sp>
        <p:nvSpPr>
          <p:cNvPr id="747523" name="Rectangle 3"/>
          <p:cNvSpPr>
            <a:spLocks noGrp="1" noChangeArrowheads="1"/>
          </p:cNvSpPr>
          <p:nvPr>
            <p:ph type="body" idx="1"/>
          </p:nvPr>
        </p:nvSpPr>
        <p:spPr/>
        <p:txBody>
          <a:bodyPr/>
          <a:lstStyle/>
          <a:p>
            <a:pPr algn="ctr">
              <a:buFontTx/>
              <a:buNone/>
            </a:pPr>
            <a:r>
              <a:rPr lang="en-US">
                <a:solidFill>
                  <a:srgbClr val="FFCC00"/>
                </a:solidFill>
                <a:effectLst>
                  <a:outerShdw blurRad="38100" dist="38100" dir="2700000" algn="tl">
                    <a:srgbClr val="FFFFFF"/>
                  </a:outerShdw>
                </a:effectLst>
                <a:latin typeface="Courier New" pitchFamily="49" charset="0"/>
              </a:rPr>
              <a:t>glRasterPos3f( </a:t>
            </a:r>
            <a:r>
              <a:rPr lang="en-US" i="1">
                <a:solidFill>
                  <a:srgbClr val="FFCC00"/>
                </a:solidFill>
                <a:effectLst>
                  <a:outerShdw blurRad="38100" dist="38100" dir="2700000" algn="tl">
                    <a:srgbClr val="FFFFFF"/>
                  </a:outerShdw>
                </a:effectLst>
                <a:latin typeface="Courier New" pitchFamily="49" charset="0"/>
              </a:rPr>
              <a:t>x, y, z</a:t>
            </a:r>
            <a:r>
              <a:rPr lang="en-US">
                <a:solidFill>
                  <a:srgbClr val="FFCC00"/>
                </a:solidFill>
                <a:effectLst>
                  <a:outerShdw blurRad="38100" dist="38100" dir="2700000" algn="tl">
                    <a:srgbClr val="FFFFFF"/>
                  </a:outerShdw>
                </a:effectLst>
                <a:latin typeface="Courier New" pitchFamily="49" charset="0"/>
              </a:rPr>
              <a:t> )</a:t>
            </a:r>
            <a:endParaRPr lang="en-US"/>
          </a:p>
          <a:p>
            <a:pPr lvl="1"/>
            <a:r>
              <a:rPr lang="en-US"/>
              <a:t>raster position transformed like geometry</a:t>
            </a:r>
          </a:p>
          <a:p>
            <a:pPr lvl="1"/>
            <a:r>
              <a:rPr lang="en-US"/>
              <a:t>discarded if raster position is</a:t>
            </a:r>
            <a:br>
              <a:rPr lang="en-US"/>
            </a:br>
            <a:r>
              <a:rPr lang="en-US"/>
              <a:t>outside of viewport</a:t>
            </a:r>
          </a:p>
          <a:p>
            <a:pPr lvl="2"/>
            <a:r>
              <a:rPr lang="en-US"/>
              <a:t>may need to fine tune</a:t>
            </a:r>
            <a:br>
              <a:rPr lang="en-US"/>
            </a:br>
            <a:r>
              <a:rPr lang="en-US"/>
              <a:t>viewport for desired results</a:t>
            </a:r>
          </a:p>
        </p:txBody>
      </p:sp>
      <p:pic>
        <p:nvPicPr>
          <p:cNvPr id="747524" name="Picture 4" descr="S:\Graphics\Images\leeds.png"/>
          <p:cNvPicPr>
            <a:picLocks noChangeAspect="1" noChangeArrowheads="1"/>
          </p:cNvPicPr>
          <p:nvPr/>
        </p:nvPicPr>
        <p:blipFill>
          <a:blip r:embed="rId3">
            <a:lum bright="12000"/>
          </a:blip>
          <a:srcRect l="11853" t="11845" r="17111" b="17123"/>
          <a:stretch>
            <a:fillRect/>
          </a:stretch>
        </p:blipFill>
        <p:spPr bwMode="auto">
          <a:xfrm>
            <a:off x="5384800" y="3005138"/>
            <a:ext cx="3238500" cy="2168525"/>
          </a:xfrm>
          <a:prstGeom prst="rect">
            <a:avLst/>
          </a:prstGeom>
          <a:noFill/>
        </p:spPr>
      </p:pic>
      <p:sp>
        <p:nvSpPr>
          <p:cNvPr id="747525" name="Text Box 5"/>
          <p:cNvSpPr txBox="1">
            <a:spLocks noChangeArrowheads="1"/>
          </p:cNvSpPr>
          <p:nvPr/>
        </p:nvSpPr>
        <p:spPr bwMode="auto">
          <a:xfrm>
            <a:off x="4656138" y="5649913"/>
            <a:ext cx="1214437" cy="274637"/>
          </a:xfrm>
          <a:prstGeom prst="rect">
            <a:avLst/>
          </a:prstGeom>
          <a:noFill/>
          <a:ln w="12700">
            <a:noFill/>
            <a:miter lim="800000"/>
            <a:headEnd type="none" w="sm" len="sm"/>
            <a:tailEnd type="none" w="sm" len="sm"/>
          </a:ln>
          <a:effectLst/>
        </p:spPr>
        <p:txBody>
          <a:bodyPr wrap="none">
            <a:spAutoFit/>
          </a:bodyPr>
          <a:lstStyle/>
          <a:p>
            <a:pPr algn="l"/>
            <a:r>
              <a:rPr lang="en-US" sz="1200"/>
              <a:t>Raster Position</a:t>
            </a:r>
          </a:p>
        </p:txBody>
      </p:sp>
      <p:sp>
        <p:nvSpPr>
          <p:cNvPr id="747526" name="Line 6"/>
          <p:cNvSpPr>
            <a:spLocks noChangeShapeType="1"/>
          </p:cNvSpPr>
          <p:nvPr/>
        </p:nvSpPr>
        <p:spPr bwMode="auto">
          <a:xfrm flipH="1">
            <a:off x="5235575" y="5170488"/>
            <a:ext cx="138113" cy="463550"/>
          </a:xfrm>
          <a:prstGeom prst="line">
            <a:avLst/>
          </a:prstGeom>
          <a:noFill/>
          <a:ln w="12700">
            <a:solidFill>
              <a:schemeClr val="tx1"/>
            </a:solidFill>
            <a:round/>
            <a:headEnd type="triangle" w="sm" len="med"/>
            <a:tailEnd type="none" w="sm" len="lg"/>
          </a:ln>
          <a:effectLst/>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60CC68B-8633-4418-8FD1-DDE62D0693FD}" type="slidenum">
              <a:rPr lang="en-US"/>
              <a:pPr/>
              <a:t>9</a:t>
            </a:fld>
            <a:endParaRPr lang="en-US"/>
          </a:p>
        </p:txBody>
      </p:sp>
      <p:sp>
        <p:nvSpPr>
          <p:cNvPr id="419842" name="Rectangle 2"/>
          <p:cNvSpPr>
            <a:spLocks noGrp="1" noChangeArrowheads="1"/>
          </p:cNvSpPr>
          <p:nvPr>
            <p:ph type="title"/>
          </p:nvPr>
        </p:nvSpPr>
        <p:spPr/>
        <p:txBody>
          <a:bodyPr/>
          <a:lstStyle/>
          <a:p>
            <a:r>
              <a:rPr lang="en-US"/>
              <a:t>Related APIs</a:t>
            </a:r>
          </a:p>
        </p:txBody>
      </p:sp>
      <p:sp>
        <p:nvSpPr>
          <p:cNvPr id="419843" name="Rectangle 3"/>
          <p:cNvSpPr>
            <a:spLocks noGrp="1" noChangeArrowheads="1"/>
          </p:cNvSpPr>
          <p:nvPr>
            <p:ph type="body" idx="1"/>
          </p:nvPr>
        </p:nvSpPr>
        <p:spPr/>
        <p:txBody>
          <a:bodyPr/>
          <a:lstStyle/>
          <a:p>
            <a:r>
              <a:rPr lang="en-US"/>
              <a:t>AGL, GLX, WGL</a:t>
            </a:r>
          </a:p>
          <a:p>
            <a:pPr lvl="1"/>
            <a:r>
              <a:rPr lang="en-US"/>
              <a:t>glue between OpenGL and windowing systems</a:t>
            </a:r>
          </a:p>
          <a:p>
            <a:r>
              <a:rPr lang="en-US"/>
              <a:t>GLU (OpenGL Utility Library)</a:t>
            </a:r>
          </a:p>
          <a:p>
            <a:pPr lvl="1"/>
            <a:r>
              <a:rPr lang="en-US"/>
              <a:t>part of OpenGL</a:t>
            </a:r>
          </a:p>
          <a:p>
            <a:pPr lvl="1"/>
            <a:r>
              <a:rPr lang="en-US"/>
              <a:t>NURBS, tessellators, quadric shapes, etc.</a:t>
            </a:r>
          </a:p>
          <a:p>
            <a:r>
              <a:rPr lang="en-US"/>
              <a:t>GLUT (OpenGL Utility Toolkit)</a:t>
            </a:r>
          </a:p>
          <a:p>
            <a:pPr lvl="1"/>
            <a:r>
              <a:rPr lang="en-US"/>
              <a:t>portable windowing API</a:t>
            </a:r>
          </a:p>
          <a:p>
            <a:pPr lvl="1"/>
            <a:r>
              <a:rPr lang="en-US"/>
              <a:t>not officially part of OpenGL</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4AB3725D-9109-4617-B879-9E3033D07DAF}" type="slidenum">
              <a:rPr lang="en-US"/>
              <a:pPr/>
              <a:t>90</a:t>
            </a:fld>
            <a:endParaRPr lang="en-US"/>
          </a:p>
        </p:txBody>
      </p:sp>
      <p:sp>
        <p:nvSpPr>
          <p:cNvPr id="749570" name="Rectangle 2"/>
          <p:cNvSpPr>
            <a:spLocks noGrp="1" noChangeArrowheads="1"/>
          </p:cNvSpPr>
          <p:nvPr>
            <p:ph type="title"/>
          </p:nvPr>
        </p:nvSpPr>
        <p:spPr/>
        <p:txBody>
          <a:bodyPr/>
          <a:lstStyle/>
          <a:p>
            <a:r>
              <a:rPr lang="en-US"/>
              <a:t>Rendering Bitmaps</a:t>
            </a:r>
          </a:p>
        </p:txBody>
      </p:sp>
      <p:sp>
        <p:nvSpPr>
          <p:cNvPr id="749571" name="Rectangle 3"/>
          <p:cNvSpPr>
            <a:spLocks noGrp="1" noChangeArrowheads="1"/>
          </p:cNvSpPr>
          <p:nvPr>
            <p:ph type="body" idx="1"/>
          </p:nvPr>
        </p:nvSpPr>
        <p:spPr>
          <a:xfrm>
            <a:off x="304800" y="1917700"/>
            <a:ext cx="8566150" cy="4171950"/>
          </a:xfrm>
        </p:spPr>
        <p:txBody>
          <a:bodyPr/>
          <a:lstStyle/>
          <a:p>
            <a:pPr algn="ctr">
              <a:buFontTx/>
              <a:buNone/>
            </a:pPr>
            <a:r>
              <a:rPr lang="en-US" sz="2400">
                <a:solidFill>
                  <a:srgbClr val="FFCC00"/>
                </a:solidFill>
                <a:effectLst>
                  <a:outerShdw blurRad="38100" dist="38100" dir="2700000" algn="tl">
                    <a:srgbClr val="FFFFFF"/>
                  </a:outerShdw>
                </a:effectLst>
                <a:latin typeface="Courier New" pitchFamily="49" charset="0"/>
              </a:rPr>
              <a:t>glBitmap( </a:t>
            </a:r>
            <a:r>
              <a:rPr lang="en-US" sz="2400" i="1">
                <a:solidFill>
                  <a:srgbClr val="FFCC00"/>
                </a:solidFill>
                <a:effectLst>
                  <a:outerShdw blurRad="38100" dist="38100" dir="2700000" algn="tl">
                    <a:srgbClr val="FFFFFF"/>
                  </a:outerShdw>
                </a:effectLst>
                <a:latin typeface="Courier New" pitchFamily="49" charset="0"/>
              </a:rPr>
              <a:t>width, height, xorig, yorig, xmove, ymove, bitmap</a:t>
            </a:r>
            <a:r>
              <a:rPr lang="en-US" sz="2400">
                <a:solidFill>
                  <a:srgbClr val="FFCC00"/>
                </a:solidFill>
                <a:effectLst>
                  <a:outerShdw blurRad="38100" dist="38100" dir="2700000" algn="tl">
                    <a:srgbClr val="FFFFFF"/>
                  </a:outerShdw>
                </a:effectLst>
                <a:latin typeface="Courier New" pitchFamily="49" charset="0"/>
              </a:rPr>
              <a:t> )</a:t>
            </a:r>
            <a:endParaRPr lang="en-US">
              <a:solidFill>
                <a:srgbClr val="FFCC00"/>
              </a:solidFill>
              <a:effectLst>
                <a:outerShdw blurRad="38100" dist="38100" dir="2700000" algn="tl">
                  <a:srgbClr val="FFFFFF"/>
                </a:outerShdw>
              </a:effectLst>
            </a:endParaRPr>
          </a:p>
          <a:p>
            <a:pPr lvl="1"/>
            <a:r>
              <a:rPr lang="en-US"/>
              <a:t>render bitmap in current color</a:t>
            </a:r>
            <a:br>
              <a:rPr lang="en-US"/>
            </a:br>
            <a:r>
              <a:rPr lang="en-US"/>
              <a:t>at </a:t>
            </a:r>
          </a:p>
          <a:p>
            <a:pPr lvl="1"/>
            <a:r>
              <a:rPr lang="en-US"/>
              <a:t>advance raster position by</a:t>
            </a:r>
            <a:br>
              <a:rPr lang="en-US"/>
            </a:br>
            <a:r>
              <a:rPr lang="en-US"/>
              <a:t>                     after rendering</a:t>
            </a:r>
          </a:p>
          <a:p>
            <a:pPr lvl="2"/>
            <a:endParaRPr lang="en-US"/>
          </a:p>
        </p:txBody>
      </p:sp>
      <p:graphicFrame>
        <p:nvGraphicFramePr>
          <p:cNvPr id="749572" name="Object 4"/>
          <p:cNvGraphicFramePr>
            <a:graphicFrameLocks noChangeAspect="1"/>
          </p:cNvGraphicFramePr>
          <p:nvPr/>
        </p:nvGraphicFramePr>
        <p:xfrm>
          <a:off x="1474788" y="3248025"/>
          <a:ext cx="3330575" cy="466725"/>
        </p:xfrm>
        <a:graphic>
          <a:graphicData uri="http://schemas.openxmlformats.org/presentationml/2006/ole">
            <mc:AlternateContent xmlns:mc="http://schemas.openxmlformats.org/markup-compatibility/2006">
              <mc:Choice xmlns:v="urn:schemas-microsoft-com:vml" Requires="v">
                <p:oleObj spid="_x0000_s749574" name="Equation" r:id="rId4" imgW="1358640" imgH="190440" progId="Equation.3">
                  <p:embed/>
                </p:oleObj>
              </mc:Choice>
              <mc:Fallback>
                <p:oleObj name="Equation" r:id="rId4" imgW="1358640" imgH="1904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3248025"/>
                        <a:ext cx="33305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9573" name="Object 5"/>
          <p:cNvGraphicFramePr>
            <a:graphicFrameLocks noChangeAspect="1"/>
          </p:cNvGraphicFramePr>
          <p:nvPr/>
        </p:nvGraphicFramePr>
        <p:xfrm>
          <a:off x="995363" y="4281488"/>
          <a:ext cx="1981200" cy="419100"/>
        </p:xfrm>
        <a:graphic>
          <a:graphicData uri="http://schemas.openxmlformats.org/presentationml/2006/ole">
            <mc:AlternateContent xmlns:mc="http://schemas.openxmlformats.org/markup-compatibility/2006">
              <mc:Choice xmlns:v="urn:schemas-microsoft-com:vml" Requires="v">
                <p:oleObj spid="_x0000_s749575" name="Equation" r:id="rId6" imgW="901440" imgH="190440" progId="Equation.3">
                  <p:embed/>
                </p:oleObj>
              </mc:Choice>
              <mc:Fallback>
                <p:oleObj name="Equation" r:id="rId6" imgW="901440" imgH="1904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363" y="4281488"/>
                        <a:ext cx="1981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49574" name="Group 6"/>
          <p:cNvGrpSpPr>
            <a:grpSpLocks/>
          </p:cNvGrpSpPr>
          <p:nvPr/>
        </p:nvGrpSpPr>
        <p:grpSpPr bwMode="auto">
          <a:xfrm>
            <a:off x="5370513" y="2908300"/>
            <a:ext cx="3405187" cy="3311525"/>
            <a:chOff x="3096" y="1776"/>
            <a:chExt cx="2145" cy="2086"/>
          </a:xfrm>
        </p:grpSpPr>
        <p:sp>
          <p:nvSpPr>
            <p:cNvPr id="749575" name="AutoShape 7"/>
            <p:cNvSpPr>
              <a:spLocks/>
            </p:cNvSpPr>
            <p:nvPr/>
          </p:nvSpPr>
          <p:spPr bwMode="auto">
            <a:xfrm rot="5400000">
              <a:off x="4248" y="2664"/>
              <a:ext cx="48" cy="1152"/>
            </a:xfrm>
            <a:prstGeom prst="rightBrace">
              <a:avLst>
                <a:gd name="adj1" fmla="val 200000"/>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749576" name="Text Box 8"/>
            <p:cNvSpPr txBox="1">
              <a:spLocks noChangeArrowheads="1"/>
            </p:cNvSpPr>
            <p:nvPr/>
          </p:nvSpPr>
          <p:spPr bwMode="auto">
            <a:xfrm>
              <a:off x="4128" y="3264"/>
              <a:ext cx="339" cy="173"/>
            </a:xfrm>
            <a:prstGeom prst="rect">
              <a:avLst/>
            </a:prstGeom>
            <a:noFill/>
            <a:ln w="12700">
              <a:noFill/>
              <a:miter lim="800000"/>
              <a:headEnd type="none" w="sm" len="sm"/>
              <a:tailEnd type="none" w="sm" len="sm"/>
            </a:ln>
            <a:effectLst/>
          </p:spPr>
          <p:txBody>
            <a:bodyPr wrap="none">
              <a:spAutoFit/>
            </a:bodyPr>
            <a:lstStyle/>
            <a:p>
              <a:pPr algn="l"/>
              <a:r>
                <a:rPr lang="en-US" sz="1200"/>
                <a:t>width</a:t>
              </a:r>
            </a:p>
          </p:txBody>
        </p:sp>
        <p:sp>
          <p:nvSpPr>
            <p:cNvPr id="749577" name="AutoShape 9"/>
            <p:cNvSpPr>
              <a:spLocks/>
            </p:cNvSpPr>
            <p:nvPr/>
          </p:nvSpPr>
          <p:spPr bwMode="auto">
            <a:xfrm>
              <a:off x="4848" y="2064"/>
              <a:ext cx="96" cy="1152"/>
            </a:xfrm>
            <a:prstGeom prst="rightBrace">
              <a:avLst>
                <a:gd name="adj1" fmla="val 100000"/>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749578" name="Text Box 10"/>
            <p:cNvSpPr txBox="1">
              <a:spLocks noChangeArrowheads="1"/>
            </p:cNvSpPr>
            <p:nvPr/>
          </p:nvSpPr>
          <p:spPr bwMode="auto">
            <a:xfrm rot="-5384908">
              <a:off x="4843" y="2549"/>
              <a:ext cx="376" cy="173"/>
            </a:xfrm>
            <a:prstGeom prst="rect">
              <a:avLst/>
            </a:prstGeom>
            <a:noFill/>
            <a:ln w="12700">
              <a:noFill/>
              <a:miter lim="800000"/>
              <a:headEnd type="none" w="sm" len="sm"/>
              <a:tailEnd type="none" w="sm" len="sm"/>
            </a:ln>
            <a:effectLst/>
          </p:spPr>
          <p:txBody>
            <a:bodyPr wrap="none">
              <a:spAutoFit/>
            </a:bodyPr>
            <a:lstStyle/>
            <a:p>
              <a:pPr algn="l"/>
              <a:r>
                <a:rPr lang="en-US" sz="1200"/>
                <a:t>height</a:t>
              </a:r>
            </a:p>
          </p:txBody>
        </p:sp>
        <p:sp>
          <p:nvSpPr>
            <p:cNvPr id="749579" name="Line 11"/>
            <p:cNvSpPr>
              <a:spLocks noChangeShapeType="1"/>
            </p:cNvSpPr>
            <p:nvPr/>
          </p:nvSpPr>
          <p:spPr bwMode="auto">
            <a:xfrm>
              <a:off x="3456" y="2913"/>
              <a:ext cx="163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49580" name="Line 12"/>
            <p:cNvSpPr>
              <a:spLocks noChangeShapeType="1"/>
            </p:cNvSpPr>
            <p:nvPr/>
          </p:nvSpPr>
          <p:spPr bwMode="auto">
            <a:xfrm>
              <a:off x="4070" y="1776"/>
              <a:ext cx="0" cy="163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49581" name="Text Box 13"/>
            <p:cNvSpPr txBox="1">
              <a:spLocks noChangeArrowheads="1"/>
            </p:cNvSpPr>
            <p:nvPr/>
          </p:nvSpPr>
          <p:spPr bwMode="auto">
            <a:xfrm>
              <a:off x="3906" y="3437"/>
              <a:ext cx="323" cy="173"/>
            </a:xfrm>
            <a:prstGeom prst="rect">
              <a:avLst/>
            </a:prstGeom>
            <a:noFill/>
            <a:ln w="12700">
              <a:noFill/>
              <a:miter lim="800000"/>
              <a:headEnd type="none" w="sm" len="sm"/>
              <a:tailEnd type="none" w="sm" len="sm"/>
            </a:ln>
            <a:effectLst/>
          </p:spPr>
          <p:txBody>
            <a:bodyPr wrap="none">
              <a:spAutoFit/>
            </a:bodyPr>
            <a:lstStyle/>
            <a:p>
              <a:pPr algn="l"/>
              <a:r>
                <a:rPr lang="en-US" sz="1200"/>
                <a:t>xorig</a:t>
              </a:r>
            </a:p>
          </p:txBody>
        </p:sp>
        <p:sp>
          <p:nvSpPr>
            <p:cNvPr id="749582" name="Text Box 14"/>
            <p:cNvSpPr txBox="1">
              <a:spLocks noChangeArrowheads="1"/>
            </p:cNvSpPr>
            <p:nvPr/>
          </p:nvSpPr>
          <p:spPr bwMode="auto">
            <a:xfrm>
              <a:off x="3096" y="2826"/>
              <a:ext cx="323" cy="173"/>
            </a:xfrm>
            <a:prstGeom prst="rect">
              <a:avLst/>
            </a:prstGeom>
            <a:noFill/>
            <a:ln w="12700">
              <a:noFill/>
              <a:miter lim="800000"/>
              <a:headEnd type="none" w="sm" len="sm"/>
              <a:tailEnd type="none" w="sm" len="sm"/>
            </a:ln>
            <a:effectLst/>
          </p:spPr>
          <p:txBody>
            <a:bodyPr wrap="none">
              <a:spAutoFit/>
            </a:bodyPr>
            <a:lstStyle/>
            <a:p>
              <a:pPr algn="l"/>
              <a:r>
                <a:rPr lang="en-US" sz="1200"/>
                <a:t>yorig</a:t>
              </a:r>
            </a:p>
          </p:txBody>
        </p:sp>
        <p:sp>
          <p:nvSpPr>
            <p:cNvPr id="749583" name="Text Box 15"/>
            <p:cNvSpPr txBox="1">
              <a:spLocks noChangeArrowheads="1"/>
            </p:cNvSpPr>
            <p:nvPr/>
          </p:nvSpPr>
          <p:spPr bwMode="auto">
            <a:xfrm>
              <a:off x="4232" y="3672"/>
              <a:ext cx="398" cy="173"/>
            </a:xfrm>
            <a:prstGeom prst="rect">
              <a:avLst/>
            </a:prstGeom>
            <a:noFill/>
            <a:ln w="12700">
              <a:noFill/>
              <a:miter lim="800000"/>
              <a:headEnd type="none" w="sm" len="sm"/>
              <a:tailEnd type="none" w="sm" len="sm"/>
            </a:ln>
            <a:effectLst/>
          </p:spPr>
          <p:txBody>
            <a:bodyPr wrap="none">
              <a:spAutoFit/>
            </a:bodyPr>
            <a:lstStyle/>
            <a:p>
              <a:pPr algn="l"/>
              <a:r>
                <a:rPr lang="en-US" sz="1200"/>
                <a:t>xmove</a:t>
              </a:r>
            </a:p>
          </p:txBody>
        </p:sp>
        <p:sp>
          <p:nvSpPr>
            <p:cNvPr id="749584" name="Line 16"/>
            <p:cNvSpPr>
              <a:spLocks noChangeShapeType="1"/>
            </p:cNvSpPr>
            <p:nvPr/>
          </p:nvSpPr>
          <p:spPr bwMode="auto">
            <a:xfrm>
              <a:off x="3703" y="3677"/>
              <a:ext cx="1538" cy="0"/>
            </a:xfrm>
            <a:prstGeom prst="line">
              <a:avLst/>
            </a:prstGeom>
            <a:noFill/>
            <a:ln w="12700">
              <a:solidFill>
                <a:schemeClr val="tx1"/>
              </a:solidFill>
              <a:round/>
              <a:headEnd type="none" w="sm" len="sm"/>
              <a:tailEnd type="triangle" w="sm" len="med"/>
            </a:ln>
            <a:effectLst/>
          </p:spPr>
          <p:txBody>
            <a:bodyPr wrap="none" anchor="ctr"/>
            <a:lstStyle/>
            <a:p>
              <a:endParaRPr lang="en-US"/>
            </a:p>
          </p:txBody>
        </p:sp>
        <p:pic>
          <p:nvPicPr>
            <p:cNvPr id="749585" name="Picture 17" descr="S:\Graphics\Siggraph\Siggraph.99\Presentation\Images\bitmap.png"/>
            <p:cNvPicPr>
              <a:picLocks noChangeAspect="1" noChangeArrowheads="1"/>
            </p:cNvPicPr>
            <p:nvPr/>
          </p:nvPicPr>
          <p:blipFill>
            <a:blip r:embed="rId8"/>
            <a:srcRect/>
            <a:stretch>
              <a:fillRect/>
            </a:stretch>
          </p:blipFill>
          <p:spPr bwMode="auto">
            <a:xfrm>
              <a:off x="3696" y="2064"/>
              <a:ext cx="1152" cy="1144"/>
            </a:xfrm>
            <a:prstGeom prst="rect">
              <a:avLst/>
            </a:prstGeom>
            <a:noFill/>
            <a:ln w="9525" cap="rnd">
              <a:solidFill>
                <a:srgbClr val="000000"/>
              </a:solidFill>
              <a:prstDash val="sysDot"/>
              <a:miter lim="800000"/>
              <a:headEnd/>
              <a:tailEnd/>
            </a:ln>
          </p:spPr>
        </p:pic>
        <p:sp>
          <p:nvSpPr>
            <p:cNvPr id="749586" name="Line 18"/>
            <p:cNvSpPr>
              <a:spLocks noChangeShapeType="1"/>
            </p:cNvSpPr>
            <p:nvPr/>
          </p:nvSpPr>
          <p:spPr bwMode="auto">
            <a:xfrm>
              <a:off x="3698" y="3211"/>
              <a:ext cx="0" cy="65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gr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C49BD7F-65A3-4D4E-BCED-240D7D55F3B0}" type="slidenum">
              <a:rPr lang="en-US"/>
              <a:pPr/>
              <a:t>91</a:t>
            </a:fld>
            <a:endParaRPr lang="en-US"/>
          </a:p>
        </p:txBody>
      </p:sp>
      <p:sp>
        <p:nvSpPr>
          <p:cNvPr id="751618" name="Rectangle 2"/>
          <p:cNvSpPr>
            <a:spLocks noGrp="1" noChangeArrowheads="1"/>
          </p:cNvSpPr>
          <p:nvPr>
            <p:ph type="title"/>
          </p:nvPr>
        </p:nvSpPr>
        <p:spPr/>
        <p:txBody>
          <a:bodyPr/>
          <a:lstStyle/>
          <a:p>
            <a:r>
              <a:rPr lang="en-US"/>
              <a:t>Rendering Fonts using Bitmaps</a:t>
            </a:r>
          </a:p>
        </p:txBody>
      </p:sp>
      <p:sp>
        <p:nvSpPr>
          <p:cNvPr id="751619" name="Rectangle 3"/>
          <p:cNvSpPr>
            <a:spLocks noGrp="1" noChangeArrowheads="1"/>
          </p:cNvSpPr>
          <p:nvPr>
            <p:ph type="body" idx="1"/>
          </p:nvPr>
        </p:nvSpPr>
        <p:spPr/>
        <p:txBody>
          <a:bodyPr/>
          <a:lstStyle/>
          <a:p>
            <a:r>
              <a:rPr lang="en-US"/>
              <a:t>OpenGL uses bitmaps for font rendering</a:t>
            </a:r>
          </a:p>
          <a:p>
            <a:pPr lvl="1"/>
            <a:r>
              <a:rPr lang="en-US"/>
              <a:t>each character is stored in a display list containing a bitmap</a:t>
            </a:r>
          </a:p>
          <a:p>
            <a:pPr lvl="1"/>
            <a:r>
              <a:rPr lang="en-US"/>
              <a:t>window system specific routines to access system fonts</a:t>
            </a:r>
          </a:p>
          <a:p>
            <a:pPr lvl="2"/>
            <a:r>
              <a:rPr lang="en-US" b="1">
                <a:latin typeface="Courier New" pitchFamily="49" charset="0"/>
              </a:rPr>
              <a:t>glXUseXFont()</a:t>
            </a:r>
            <a:endParaRPr lang="en-US"/>
          </a:p>
          <a:p>
            <a:pPr lvl="2"/>
            <a:r>
              <a:rPr lang="en-US" b="1">
                <a:latin typeface="Courier New" pitchFamily="49" charset="0"/>
              </a:rPr>
              <a:t>wglUseFontBitmaps()</a:t>
            </a:r>
            <a:endParaRPr lang="en-US"/>
          </a:p>
          <a:p>
            <a:pPr lvl="1"/>
            <a:endParaRPr 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A93158A-A2F0-4B1D-A560-AEFC1C5EAD76}" type="slidenum">
              <a:rPr lang="en-US"/>
              <a:pPr/>
              <a:t>92</a:t>
            </a:fld>
            <a:endParaRPr lang="en-US"/>
          </a:p>
        </p:txBody>
      </p:sp>
      <p:sp>
        <p:nvSpPr>
          <p:cNvPr id="753666" name="Rectangle 2"/>
          <p:cNvSpPr>
            <a:spLocks noGrp="1" noChangeArrowheads="1"/>
          </p:cNvSpPr>
          <p:nvPr>
            <p:ph type="title"/>
          </p:nvPr>
        </p:nvSpPr>
        <p:spPr/>
        <p:txBody>
          <a:bodyPr/>
          <a:lstStyle/>
          <a:p>
            <a:r>
              <a:rPr lang="en-US"/>
              <a:t>Rendering Images</a:t>
            </a:r>
          </a:p>
        </p:txBody>
      </p:sp>
      <p:sp>
        <p:nvSpPr>
          <p:cNvPr id="753667" name="Rectangle 3"/>
          <p:cNvSpPr>
            <a:spLocks noGrp="1" noChangeArrowheads="1"/>
          </p:cNvSpPr>
          <p:nvPr>
            <p:ph type="body" idx="1"/>
          </p:nvPr>
        </p:nvSpPr>
        <p:spPr/>
        <p:txBody>
          <a:bodyPr/>
          <a:lstStyle/>
          <a:p>
            <a:pPr algn="ctr">
              <a:buFontTx/>
              <a:buNone/>
            </a:pPr>
            <a:r>
              <a:rPr lang="en-US" sz="2400">
                <a:solidFill>
                  <a:srgbClr val="FFCC00"/>
                </a:solidFill>
                <a:effectLst>
                  <a:outerShdw blurRad="38100" dist="38100" dir="2700000" algn="tl">
                    <a:srgbClr val="FFFFFF"/>
                  </a:outerShdw>
                </a:effectLst>
                <a:latin typeface="Courier New" pitchFamily="49" charset="0"/>
              </a:rPr>
              <a:t>glDrawPixels( </a:t>
            </a:r>
            <a:r>
              <a:rPr lang="en-US" sz="2400" i="1">
                <a:solidFill>
                  <a:srgbClr val="FFCC00"/>
                </a:solidFill>
                <a:effectLst>
                  <a:outerShdw blurRad="38100" dist="38100" dir="2700000" algn="tl">
                    <a:srgbClr val="FFFFFF"/>
                  </a:outerShdw>
                </a:effectLst>
                <a:latin typeface="Courier New" pitchFamily="49" charset="0"/>
              </a:rPr>
              <a:t>width, height, format, type, pixels</a:t>
            </a:r>
            <a:r>
              <a:rPr lang="en-US" sz="2400">
                <a:solidFill>
                  <a:srgbClr val="FFCC00"/>
                </a:solidFill>
                <a:effectLst>
                  <a:outerShdw blurRad="38100" dist="38100" dir="2700000" algn="tl">
                    <a:srgbClr val="FFFFFF"/>
                  </a:outerShdw>
                </a:effectLst>
                <a:latin typeface="Courier New" pitchFamily="49" charset="0"/>
              </a:rPr>
              <a:t> )</a:t>
            </a:r>
            <a:endParaRPr lang="en-US">
              <a:solidFill>
                <a:srgbClr val="FFCC00"/>
              </a:solidFill>
              <a:effectLst>
                <a:outerShdw blurRad="38100" dist="38100" dir="2700000" algn="tl">
                  <a:srgbClr val="FFFFFF"/>
                </a:outerShdw>
              </a:effectLst>
            </a:endParaRPr>
          </a:p>
          <a:p>
            <a:pPr lvl="1"/>
            <a:r>
              <a:rPr lang="en-US"/>
              <a:t>render pixels with lower left of</a:t>
            </a:r>
            <a:br>
              <a:rPr lang="en-US"/>
            </a:br>
            <a:r>
              <a:rPr lang="en-US"/>
              <a:t>image at current raster position</a:t>
            </a:r>
          </a:p>
          <a:p>
            <a:pPr lvl="1"/>
            <a:r>
              <a:rPr lang="en-US"/>
              <a:t>numerous formats and data types</a:t>
            </a:r>
            <a:br>
              <a:rPr lang="en-US"/>
            </a:br>
            <a:r>
              <a:rPr lang="en-US"/>
              <a:t>for specifying storage in memory</a:t>
            </a:r>
          </a:p>
          <a:p>
            <a:pPr lvl="2"/>
            <a:r>
              <a:rPr lang="en-US"/>
              <a:t>best performance by using format and type that matches hardware</a:t>
            </a:r>
          </a:p>
          <a:p>
            <a:endParaRPr lang="en-US"/>
          </a:p>
        </p:txBody>
      </p:sp>
      <p:pic>
        <p:nvPicPr>
          <p:cNvPr id="753668" name="Picture 4" descr="S:\School\Santa.Clara\Fall.98\Images\OGL.gif"/>
          <p:cNvPicPr>
            <a:picLocks noChangeAspect="1" noChangeArrowheads="1"/>
          </p:cNvPicPr>
          <p:nvPr/>
        </p:nvPicPr>
        <p:blipFill>
          <a:blip r:embed="rId3"/>
          <a:srcRect/>
          <a:stretch>
            <a:fillRect/>
          </a:stretch>
        </p:blipFill>
        <p:spPr bwMode="auto">
          <a:xfrm>
            <a:off x="5915025" y="2544763"/>
            <a:ext cx="2873375" cy="1266825"/>
          </a:xfrm>
          <a:prstGeom prst="rect">
            <a:avLst/>
          </a:prstGeom>
          <a:noFill/>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6775728-BAD2-4AC0-96EB-336E6044DE21}" type="slidenum">
              <a:rPr lang="en-US"/>
              <a:pPr/>
              <a:t>93</a:t>
            </a:fld>
            <a:endParaRPr lang="en-US"/>
          </a:p>
        </p:txBody>
      </p:sp>
      <p:sp>
        <p:nvSpPr>
          <p:cNvPr id="755714" name="Rectangle 2"/>
          <p:cNvSpPr>
            <a:spLocks noGrp="1" noChangeArrowheads="1"/>
          </p:cNvSpPr>
          <p:nvPr>
            <p:ph type="title"/>
          </p:nvPr>
        </p:nvSpPr>
        <p:spPr/>
        <p:txBody>
          <a:bodyPr/>
          <a:lstStyle/>
          <a:p>
            <a:r>
              <a:rPr lang="en-US"/>
              <a:t>Reading Pixels</a:t>
            </a:r>
          </a:p>
        </p:txBody>
      </p:sp>
      <p:sp>
        <p:nvSpPr>
          <p:cNvPr id="755715" name="Rectangle 3"/>
          <p:cNvSpPr>
            <a:spLocks noGrp="1" noChangeArrowheads="1"/>
          </p:cNvSpPr>
          <p:nvPr>
            <p:ph type="body" idx="1"/>
          </p:nvPr>
        </p:nvSpPr>
        <p:spPr/>
        <p:txBody>
          <a:bodyPr/>
          <a:lstStyle/>
          <a:p>
            <a:pPr algn="ctr">
              <a:buFontTx/>
              <a:buNone/>
            </a:pPr>
            <a:r>
              <a:rPr lang="en-US" sz="2400">
                <a:solidFill>
                  <a:srgbClr val="FFCC00"/>
                </a:solidFill>
                <a:effectLst>
                  <a:outerShdw blurRad="38100" dist="38100" dir="2700000" algn="tl">
                    <a:srgbClr val="FFFFFF"/>
                  </a:outerShdw>
                </a:effectLst>
                <a:latin typeface="Courier New" pitchFamily="49" charset="0"/>
              </a:rPr>
              <a:t>glReadPixels( </a:t>
            </a:r>
            <a:r>
              <a:rPr lang="en-US" sz="2400" i="1">
                <a:solidFill>
                  <a:srgbClr val="FFCC00"/>
                </a:solidFill>
                <a:effectLst>
                  <a:outerShdw blurRad="38100" dist="38100" dir="2700000" algn="tl">
                    <a:srgbClr val="FFFFFF"/>
                  </a:outerShdw>
                </a:effectLst>
                <a:latin typeface="Courier New" pitchFamily="49" charset="0"/>
              </a:rPr>
              <a:t>x, y, width, height, format, type, pixels</a:t>
            </a:r>
            <a:r>
              <a:rPr lang="en-US" sz="2400">
                <a:solidFill>
                  <a:srgbClr val="FFCC00"/>
                </a:solidFill>
                <a:effectLst>
                  <a:outerShdw blurRad="38100" dist="38100" dir="2700000" algn="tl">
                    <a:srgbClr val="FFFFFF"/>
                  </a:outerShdw>
                </a:effectLst>
                <a:latin typeface="Courier New" pitchFamily="49" charset="0"/>
              </a:rPr>
              <a:t> )</a:t>
            </a:r>
            <a:endParaRPr lang="en-US" sz="2400" b="0" i="1">
              <a:latin typeface="Courier New" pitchFamily="49" charset="0"/>
            </a:endParaRPr>
          </a:p>
          <a:p>
            <a:pPr lvl="1"/>
            <a:r>
              <a:rPr lang="en-US"/>
              <a:t>read pixels form specified </a:t>
            </a:r>
            <a:r>
              <a:rPr lang="en-US">
                <a:latin typeface="Times New Roman" charset="0"/>
              </a:rPr>
              <a:t>(</a:t>
            </a:r>
            <a:r>
              <a:rPr lang="en-US" i="1">
                <a:latin typeface="Times New Roman" charset="0"/>
              </a:rPr>
              <a:t>x,y)</a:t>
            </a:r>
            <a:r>
              <a:rPr lang="en-US"/>
              <a:t> position in framebuffer</a:t>
            </a:r>
          </a:p>
          <a:p>
            <a:pPr lvl="1"/>
            <a:r>
              <a:rPr lang="en-US"/>
              <a:t>pixels automatically converted from framebuffer format into requested format and type</a:t>
            </a:r>
          </a:p>
          <a:p>
            <a:r>
              <a:rPr lang="en-US"/>
              <a:t>Framebuffer pixel copy</a:t>
            </a:r>
          </a:p>
          <a:p>
            <a:pPr algn="ctr">
              <a:buFontTx/>
              <a:buNone/>
            </a:pPr>
            <a:r>
              <a:rPr lang="en-US" sz="2400" i="1">
                <a:latin typeface="Courier New" pitchFamily="49" charset="0"/>
              </a:rPr>
              <a:t>glCopyPixels( </a:t>
            </a:r>
            <a:r>
              <a:rPr lang="en-US" sz="2400">
                <a:latin typeface="Courier New" pitchFamily="49" charset="0"/>
              </a:rPr>
              <a:t>x, y, width, height, type</a:t>
            </a:r>
            <a:r>
              <a:rPr lang="en-US" sz="2400" i="1">
                <a:latin typeface="Courier New" pitchFamily="49" charset="0"/>
              </a:rPr>
              <a:t> )</a:t>
            </a:r>
            <a:endParaRPr 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CC909C75-6A3E-4CCF-A203-12CEB6B43D96}" type="slidenum">
              <a:rPr lang="en-US"/>
              <a:pPr/>
              <a:t>94</a:t>
            </a:fld>
            <a:endParaRPr lang="en-US"/>
          </a:p>
        </p:txBody>
      </p:sp>
      <p:grpSp>
        <p:nvGrpSpPr>
          <p:cNvPr id="757762" name="Group 2"/>
          <p:cNvGrpSpPr>
            <a:grpSpLocks/>
          </p:cNvGrpSpPr>
          <p:nvPr/>
        </p:nvGrpSpPr>
        <p:grpSpPr bwMode="auto">
          <a:xfrm>
            <a:off x="4229100" y="4048125"/>
            <a:ext cx="4227513" cy="1901825"/>
            <a:chOff x="2496" y="2431"/>
            <a:chExt cx="2663" cy="1198"/>
          </a:xfrm>
        </p:grpSpPr>
        <p:pic>
          <p:nvPicPr>
            <p:cNvPr id="757763" name="Picture 3" descr="S:\Graphics\Siggraph\Siggraph.99\Presentation\Images\Flipped_OGL.gif"/>
            <p:cNvPicPr>
              <a:picLocks noChangeAspect="1" noChangeArrowheads="1"/>
            </p:cNvPicPr>
            <p:nvPr/>
          </p:nvPicPr>
          <p:blipFill>
            <a:blip r:embed="rId3"/>
            <a:srcRect/>
            <a:stretch>
              <a:fillRect/>
            </a:stretch>
          </p:blipFill>
          <p:spPr bwMode="auto">
            <a:xfrm>
              <a:off x="3281" y="2801"/>
              <a:ext cx="1878" cy="828"/>
            </a:xfrm>
            <a:prstGeom prst="rect">
              <a:avLst/>
            </a:prstGeom>
            <a:noFill/>
          </p:spPr>
        </p:pic>
        <p:sp>
          <p:nvSpPr>
            <p:cNvPr id="757764" name="Text Box 4"/>
            <p:cNvSpPr txBox="1">
              <a:spLocks noChangeArrowheads="1"/>
            </p:cNvSpPr>
            <p:nvPr/>
          </p:nvSpPr>
          <p:spPr bwMode="auto">
            <a:xfrm>
              <a:off x="2496" y="2431"/>
              <a:ext cx="456" cy="288"/>
            </a:xfrm>
            <a:prstGeom prst="rect">
              <a:avLst/>
            </a:prstGeom>
            <a:noFill/>
            <a:ln w="12700">
              <a:noFill/>
              <a:miter lim="800000"/>
              <a:headEnd type="none" w="sm" len="sm"/>
              <a:tailEnd type="none" w="sm" len="sm"/>
            </a:ln>
            <a:effectLst/>
          </p:spPr>
          <p:txBody>
            <a:bodyPr wrap="none">
              <a:spAutoFit/>
            </a:bodyPr>
            <a:lstStyle/>
            <a:p>
              <a:pPr algn="l"/>
              <a:r>
                <a:rPr lang="en-US" sz="1200"/>
                <a:t>Raster</a:t>
              </a:r>
              <a:br>
                <a:rPr lang="en-US" sz="1200"/>
              </a:br>
              <a:r>
                <a:rPr lang="en-US" sz="1200"/>
                <a:t>Position</a:t>
              </a:r>
            </a:p>
          </p:txBody>
        </p:sp>
        <p:sp>
          <p:nvSpPr>
            <p:cNvPr id="757765" name="Line 5"/>
            <p:cNvSpPr>
              <a:spLocks noChangeShapeType="1"/>
            </p:cNvSpPr>
            <p:nvPr/>
          </p:nvSpPr>
          <p:spPr bwMode="auto">
            <a:xfrm>
              <a:off x="2913" y="2667"/>
              <a:ext cx="369" cy="133"/>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57766" name="Text Box 6"/>
            <p:cNvSpPr txBox="1">
              <a:spLocks noChangeArrowheads="1"/>
            </p:cNvSpPr>
            <p:nvPr/>
          </p:nvSpPr>
          <p:spPr bwMode="auto">
            <a:xfrm>
              <a:off x="3362" y="2438"/>
              <a:ext cx="1657" cy="192"/>
            </a:xfrm>
            <a:prstGeom prst="rect">
              <a:avLst/>
            </a:prstGeom>
            <a:noFill/>
            <a:ln w="12700">
              <a:noFill/>
              <a:miter lim="800000"/>
              <a:headEnd type="none" w="sm" len="sm"/>
              <a:tailEnd type="none" w="sm" len="sm"/>
            </a:ln>
            <a:effectLst/>
          </p:spPr>
          <p:txBody>
            <a:bodyPr wrap="none">
              <a:spAutoFit/>
            </a:bodyPr>
            <a:lstStyle/>
            <a:p>
              <a:pPr algn="l"/>
              <a:r>
                <a:rPr lang="en-US" sz="1400" b="1">
                  <a:latin typeface="Courier New" pitchFamily="49" charset="0"/>
                </a:rPr>
                <a:t>glPixelZoom(1.0, -1.0);</a:t>
              </a:r>
            </a:p>
          </p:txBody>
        </p:sp>
      </p:grpSp>
      <p:sp>
        <p:nvSpPr>
          <p:cNvPr id="757767" name="Rectangle 7"/>
          <p:cNvSpPr>
            <a:spLocks noGrp="1" noChangeArrowheads="1"/>
          </p:cNvSpPr>
          <p:nvPr>
            <p:ph type="title"/>
          </p:nvPr>
        </p:nvSpPr>
        <p:spPr/>
        <p:txBody>
          <a:bodyPr/>
          <a:lstStyle/>
          <a:p>
            <a:r>
              <a:rPr lang="en-US"/>
              <a:t>Pixel Zoom</a:t>
            </a:r>
          </a:p>
        </p:txBody>
      </p:sp>
      <p:sp>
        <p:nvSpPr>
          <p:cNvPr id="757768" name="Rectangle 8"/>
          <p:cNvSpPr>
            <a:spLocks noGrp="1" noChangeArrowheads="1"/>
          </p:cNvSpPr>
          <p:nvPr>
            <p:ph type="body" idx="1"/>
          </p:nvPr>
        </p:nvSpPr>
        <p:spPr>
          <a:noFill/>
          <a:ln/>
          <a:effectLst>
            <a:outerShdw dist="45791" dir="2021404" algn="ctr" rotWithShape="0">
              <a:srgbClr val="000000"/>
            </a:outerShdw>
          </a:effectLst>
        </p:spPr>
        <p:txBody>
          <a:bodyPr lIns="90488" tIns="44450" rIns="90488" bIns="44450"/>
          <a:lstStyle/>
          <a:p>
            <a:pPr algn="ctr">
              <a:buFontTx/>
              <a:buNone/>
            </a:pPr>
            <a:r>
              <a:rPr lang="en-US">
                <a:solidFill>
                  <a:srgbClr val="FFCC00"/>
                </a:solidFill>
                <a:effectLst>
                  <a:outerShdw blurRad="38100" dist="38100" dir="2700000" algn="tl">
                    <a:srgbClr val="FFFFFF"/>
                  </a:outerShdw>
                </a:effectLst>
                <a:latin typeface="Courier New" pitchFamily="49" charset="0"/>
              </a:rPr>
              <a:t>glPixelZoom( </a:t>
            </a:r>
            <a:r>
              <a:rPr lang="en-US" i="1">
                <a:solidFill>
                  <a:srgbClr val="FFCC00"/>
                </a:solidFill>
                <a:effectLst>
                  <a:outerShdw blurRad="38100" dist="38100" dir="2700000" algn="tl">
                    <a:srgbClr val="FFFFFF"/>
                  </a:outerShdw>
                </a:effectLst>
                <a:latin typeface="Courier New" pitchFamily="49" charset="0"/>
              </a:rPr>
              <a:t>x, y</a:t>
            </a:r>
            <a:r>
              <a:rPr lang="en-US">
                <a:solidFill>
                  <a:srgbClr val="FFCC00"/>
                </a:solidFill>
                <a:effectLst>
                  <a:outerShdw blurRad="38100" dist="38100" dir="2700000" algn="tl">
                    <a:srgbClr val="FFFFFF"/>
                  </a:outerShdw>
                </a:effectLst>
                <a:latin typeface="Courier New" pitchFamily="49" charset="0"/>
              </a:rPr>
              <a:t> )</a:t>
            </a:r>
            <a:endParaRPr lang="en-US"/>
          </a:p>
          <a:p>
            <a:pPr lvl="1"/>
            <a:r>
              <a:rPr lang="en-US"/>
              <a:t>expand, shrink or reflect pixels</a:t>
            </a:r>
            <a:br>
              <a:rPr lang="en-US"/>
            </a:br>
            <a:r>
              <a:rPr lang="en-US"/>
              <a:t>around current raster position</a:t>
            </a:r>
          </a:p>
          <a:p>
            <a:pPr lvl="1"/>
            <a:r>
              <a:rPr lang="en-US"/>
              <a:t>fractional zoom supported</a:t>
            </a:r>
          </a:p>
          <a:p>
            <a:endParaRPr 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AEC18-B703-4A25-B1A0-BBA142C555F1}" type="slidenum">
              <a:rPr lang="en-US"/>
              <a:pPr/>
              <a:t>95</a:t>
            </a:fld>
            <a:endParaRPr lang="en-US"/>
          </a:p>
        </p:txBody>
      </p:sp>
      <p:sp>
        <p:nvSpPr>
          <p:cNvPr id="759810" name="Rectangle 2"/>
          <p:cNvSpPr>
            <a:spLocks noGrp="1" noChangeArrowheads="1"/>
          </p:cNvSpPr>
          <p:nvPr>
            <p:ph type="title"/>
          </p:nvPr>
        </p:nvSpPr>
        <p:spPr/>
        <p:txBody>
          <a:bodyPr/>
          <a:lstStyle/>
          <a:p>
            <a:r>
              <a:rPr lang="en-US"/>
              <a:t>Storage and Transfer Modes</a:t>
            </a:r>
          </a:p>
        </p:txBody>
      </p:sp>
      <p:sp>
        <p:nvSpPr>
          <p:cNvPr id="759811" name="Rectangle 3"/>
          <p:cNvSpPr>
            <a:spLocks noGrp="1" noChangeArrowheads="1"/>
          </p:cNvSpPr>
          <p:nvPr>
            <p:ph type="body" idx="1"/>
          </p:nvPr>
        </p:nvSpPr>
        <p:spPr/>
        <p:txBody>
          <a:bodyPr/>
          <a:lstStyle/>
          <a:p>
            <a:r>
              <a:rPr lang="en-US"/>
              <a:t>Storage modes control accessing memory</a:t>
            </a:r>
          </a:p>
          <a:p>
            <a:pPr lvl="1"/>
            <a:r>
              <a:rPr lang="en-US"/>
              <a:t>byte alignment in host memory</a:t>
            </a:r>
          </a:p>
          <a:p>
            <a:pPr lvl="1"/>
            <a:r>
              <a:rPr lang="en-US"/>
              <a:t>extracting a subimage</a:t>
            </a:r>
          </a:p>
          <a:p>
            <a:r>
              <a:rPr lang="en-US"/>
              <a:t>Transfer modes allow modify pixel values</a:t>
            </a:r>
          </a:p>
          <a:p>
            <a:pPr lvl="1"/>
            <a:r>
              <a:rPr lang="en-US"/>
              <a:t>scale and bias pixel component values</a:t>
            </a:r>
          </a:p>
          <a:p>
            <a:pPr lvl="1"/>
            <a:r>
              <a:rPr lang="en-US"/>
              <a:t>replace colors using pixel maps</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ctrTitle"/>
          </p:nvPr>
        </p:nvSpPr>
        <p:spPr/>
        <p:txBody>
          <a:bodyPr/>
          <a:lstStyle/>
          <a:p>
            <a:pPr algn="ctr"/>
            <a:r>
              <a:rPr lang="en-US"/>
              <a:t>Texture Mapping</a:t>
            </a:r>
          </a:p>
        </p:txBody>
      </p:sp>
      <p:sp>
        <p:nvSpPr>
          <p:cNvPr id="575491" name="Rectangle 3"/>
          <p:cNvSpPr>
            <a:spLocks noGrp="1" noChangeArrowheads="1"/>
          </p:cNvSpPr>
          <p:nvPr>
            <p:ph type="subTitle" idx="1"/>
          </p:nvPr>
        </p:nvSpPr>
        <p:spPr/>
        <p:txBody>
          <a:bodyPr/>
          <a:lstStyle/>
          <a:p>
            <a:r>
              <a:rPr lang="en-US"/>
              <a:t>Ed Angel</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fld id="{258D008D-3DB2-4ED8-88F7-52000C493BF0}" type="slidenum">
              <a:rPr lang="en-US"/>
              <a:pPr/>
              <a:t>97</a:t>
            </a:fld>
            <a:endParaRPr lang="en-US"/>
          </a:p>
        </p:txBody>
      </p:sp>
      <p:sp>
        <p:nvSpPr>
          <p:cNvPr id="577539" name="Rectangle 3"/>
          <p:cNvSpPr>
            <a:spLocks noGrp="1" noChangeArrowheads="1"/>
          </p:cNvSpPr>
          <p:nvPr>
            <p:ph type="body" idx="1"/>
          </p:nvPr>
        </p:nvSpPr>
        <p:spPr>
          <a:xfrm>
            <a:off x="387350" y="2222500"/>
            <a:ext cx="8370888" cy="4292600"/>
          </a:xfrm>
          <a:noFill/>
          <a:ln/>
          <a:effectLst>
            <a:outerShdw dist="45791" dir="2021404" algn="ctr" rotWithShape="0">
              <a:srgbClr val="000000"/>
            </a:outerShdw>
          </a:effectLst>
        </p:spPr>
        <p:txBody>
          <a:bodyPr lIns="90488" tIns="44450" rIns="90488" bIns="44450"/>
          <a:lstStyle/>
          <a:p>
            <a:r>
              <a:rPr lang="en-US"/>
              <a:t>Apply a 1D, 2D, or 3D image to geometric</a:t>
            </a:r>
            <a:br>
              <a:rPr lang="en-US"/>
            </a:br>
            <a:r>
              <a:rPr lang="en-US"/>
              <a:t>   primitives</a:t>
            </a:r>
          </a:p>
          <a:p>
            <a:r>
              <a:rPr lang="en-US"/>
              <a:t>Uses of Texturing</a:t>
            </a:r>
          </a:p>
          <a:p>
            <a:pPr lvl="1"/>
            <a:r>
              <a:rPr lang="en-US"/>
              <a:t>simulating materials</a:t>
            </a:r>
          </a:p>
          <a:p>
            <a:pPr lvl="1"/>
            <a:r>
              <a:rPr lang="en-US"/>
              <a:t>reducing geometric complexity</a:t>
            </a:r>
          </a:p>
          <a:p>
            <a:pPr lvl="1"/>
            <a:r>
              <a:rPr lang="en-US"/>
              <a:t>image warping</a:t>
            </a:r>
          </a:p>
          <a:p>
            <a:pPr lvl="1"/>
            <a:r>
              <a:rPr lang="en-US"/>
              <a:t>reflections</a:t>
            </a:r>
          </a:p>
        </p:txBody>
      </p:sp>
      <p:sp>
        <p:nvSpPr>
          <p:cNvPr id="577579" name="Rectangle 43"/>
          <p:cNvSpPr>
            <a:spLocks noGrp="1" noChangeArrowheads="1"/>
          </p:cNvSpPr>
          <p:nvPr>
            <p:ph type="title"/>
          </p:nvPr>
        </p:nvSpPr>
        <p:spPr/>
        <p:txBody>
          <a:bodyPr/>
          <a:lstStyle/>
          <a:p>
            <a:r>
              <a:rPr lang="en-US"/>
              <a:t>Texture</a:t>
            </a:r>
            <a:br>
              <a:rPr lang="en-US"/>
            </a:br>
            <a:r>
              <a:rPr lang="en-US"/>
              <a:t>Mapping</a:t>
            </a:r>
          </a:p>
        </p:txBody>
      </p:sp>
      <p:grpSp>
        <p:nvGrpSpPr>
          <p:cNvPr id="577604" name="Group 68"/>
          <p:cNvGrpSpPr>
            <a:grpSpLocks/>
          </p:cNvGrpSpPr>
          <p:nvPr/>
        </p:nvGrpSpPr>
        <p:grpSpPr bwMode="auto">
          <a:xfrm>
            <a:off x="3932238" y="501650"/>
            <a:ext cx="3825875" cy="1106488"/>
            <a:chOff x="2477" y="316"/>
            <a:chExt cx="2410" cy="697"/>
          </a:xfrm>
        </p:grpSpPr>
        <p:sp>
          <p:nvSpPr>
            <p:cNvPr id="577581" name="Text Box 45"/>
            <p:cNvSpPr txBox="1">
              <a:spLocks noChangeArrowheads="1"/>
            </p:cNvSpPr>
            <p:nvPr/>
          </p:nvSpPr>
          <p:spPr bwMode="auto">
            <a:xfrm>
              <a:off x="2477" y="608"/>
              <a:ext cx="291"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CPU</a:t>
              </a:r>
            </a:p>
          </p:txBody>
        </p:sp>
        <p:sp>
          <p:nvSpPr>
            <p:cNvPr id="577582" name="Text Box 46"/>
            <p:cNvSpPr txBox="1">
              <a:spLocks noChangeArrowheads="1"/>
            </p:cNvSpPr>
            <p:nvPr/>
          </p:nvSpPr>
          <p:spPr bwMode="auto">
            <a:xfrm>
              <a:off x="2961" y="608"/>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DL</a:t>
              </a:r>
            </a:p>
          </p:txBody>
        </p:sp>
        <p:sp>
          <p:nvSpPr>
            <p:cNvPr id="577583" name="Text Box 47"/>
            <p:cNvSpPr txBox="1">
              <a:spLocks noChangeArrowheads="1"/>
            </p:cNvSpPr>
            <p:nvPr/>
          </p:nvSpPr>
          <p:spPr bwMode="auto">
            <a:xfrm>
              <a:off x="2918" y="363"/>
              <a:ext cx="312"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Poly.</a:t>
              </a:r>
            </a:p>
          </p:txBody>
        </p:sp>
        <p:sp>
          <p:nvSpPr>
            <p:cNvPr id="577584" name="Text Box 48"/>
            <p:cNvSpPr txBox="1">
              <a:spLocks noChangeArrowheads="1"/>
            </p:cNvSpPr>
            <p:nvPr/>
          </p:nvSpPr>
          <p:spPr bwMode="auto">
            <a:xfrm>
              <a:off x="3316" y="316"/>
              <a:ext cx="365" cy="25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pPr algn="ctr"/>
              <a:r>
                <a:rPr lang="en-US" sz="1000" b="1"/>
                <a:t>Per</a:t>
              </a:r>
            </a:p>
            <a:p>
              <a:pPr algn="ctr"/>
              <a:r>
                <a:rPr lang="en-US" sz="1000" b="1"/>
                <a:t>Vertex</a:t>
              </a:r>
            </a:p>
          </p:txBody>
        </p:sp>
        <p:sp>
          <p:nvSpPr>
            <p:cNvPr id="577585" name="Text Box 49"/>
            <p:cNvSpPr txBox="1">
              <a:spLocks noChangeArrowheads="1"/>
            </p:cNvSpPr>
            <p:nvPr/>
          </p:nvSpPr>
          <p:spPr bwMode="auto">
            <a:xfrm>
              <a:off x="3806" y="600"/>
              <a:ext cx="370"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Raster</a:t>
              </a:r>
            </a:p>
          </p:txBody>
        </p:sp>
        <p:sp>
          <p:nvSpPr>
            <p:cNvPr id="577586" name="Text Box 50"/>
            <p:cNvSpPr txBox="1">
              <a:spLocks noChangeArrowheads="1"/>
            </p:cNvSpPr>
            <p:nvPr/>
          </p:nvSpPr>
          <p:spPr bwMode="auto">
            <a:xfrm>
              <a:off x="4264" y="597"/>
              <a:ext cx="295"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Frag</a:t>
              </a:r>
            </a:p>
          </p:txBody>
        </p:sp>
        <p:sp>
          <p:nvSpPr>
            <p:cNvPr id="577587" name="Text Box 51"/>
            <p:cNvSpPr txBox="1">
              <a:spLocks noChangeArrowheads="1"/>
            </p:cNvSpPr>
            <p:nvPr/>
          </p:nvSpPr>
          <p:spPr bwMode="auto">
            <a:xfrm>
              <a:off x="4658" y="597"/>
              <a:ext cx="229" cy="16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FB</a:t>
              </a:r>
            </a:p>
          </p:txBody>
        </p:sp>
        <p:sp>
          <p:nvSpPr>
            <p:cNvPr id="577588" name="Text Box 52"/>
            <p:cNvSpPr txBox="1">
              <a:spLocks noChangeArrowheads="1"/>
            </p:cNvSpPr>
            <p:nvPr/>
          </p:nvSpPr>
          <p:spPr bwMode="auto">
            <a:xfrm>
              <a:off x="2923" y="853"/>
              <a:ext cx="307"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Pixel</a:t>
              </a:r>
            </a:p>
          </p:txBody>
        </p:sp>
        <p:sp>
          <p:nvSpPr>
            <p:cNvPr id="577589" name="Text Box 53"/>
            <p:cNvSpPr txBox="1">
              <a:spLocks noChangeArrowheads="1"/>
            </p:cNvSpPr>
            <p:nvPr/>
          </p:nvSpPr>
          <p:spPr bwMode="auto">
            <a:xfrm>
              <a:off x="3316" y="708"/>
              <a:ext cx="410" cy="160"/>
            </a:xfrm>
            <a:prstGeom prst="rect">
              <a:avLst/>
            </a:prstGeom>
            <a:solidFill>
              <a:schemeClr val="tx2"/>
            </a:solidFill>
            <a:ln w="9525">
              <a:solidFill>
                <a:schemeClr val="tx1"/>
              </a:solidFill>
              <a:miter lim="800000"/>
              <a:headEnd/>
              <a:tailEnd/>
            </a:ln>
            <a:effectLst>
              <a:outerShdw dist="107763" dir="2700000" algn="ctr" rotWithShape="0">
                <a:schemeClr val="bg2"/>
              </a:outerShdw>
            </a:effectLst>
          </p:spPr>
          <p:txBody>
            <a:bodyPr wrap="none" anchor="ctr" anchorCtr="1">
              <a:spAutoFit/>
            </a:bodyPr>
            <a:lstStyle/>
            <a:p>
              <a:r>
                <a:rPr lang="en-US" sz="1000" b="1"/>
                <a:t>Texture</a:t>
              </a:r>
            </a:p>
          </p:txBody>
        </p:sp>
        <p:cxnSp>
          <p:nvCxnSpPr>
            <p:cNvPr id="577590" name="AutoShape 54"/>
            <p:cNvCxnSpPr>
              <a:cxnSpLocks noChangeShapeType="1"/>
              <a:stCxn id="577581" idx="3"/>
              <a:endCxn id="577582" idx="1"/>
            </p:cNvCxnSpPr>
            <p:nvPr/>
          </p:nvCxnSpPr>
          <p:spPr bwMode="auto">
            <a:xfrm>
              <a:off x="2743" y="688"/>
              <a:ext cx="237" cy="0"/>
            </a:xfrm>
            <a:prstGeom prst="straightConnector1">
              <a:avLst/>
            </a:prstGeom>
            <a:noFill/>
            <a:ln w="9525">
              <a:solidFill>
                <a:schemeClr val="tx1"/>
              </a:solidFill>
              <a:round/>
              <a:headEnd/>
              <a:tailEnd type="triangle" w="med" len="med"/>
            </a:ln>
            <a:effectLst/>
          </p:spPr>
        </p:cxnSp>
        <p:cxnSp>
          <p:nvCxnSpPr>
            <p:cNvPr id="577591" name="AutoShape 55"/>
            <p:cNvCxnSpPr>
              <a:cxnSpLocks noChangeShapeType="1"/>
              <a:stCxn id="577581" idx="3"/>
              <a:endCxn id="577583" idx="1"/>
            </p:cNvCxnSpPr>
            <p:nvPr/>
          </p:nvCxnSpPr>
          <p:spPr bwMode="auto">
            <a:xfrm flipV="1">
              <a:off x="2743" y="443"/>
              <a:ext cx="201" cy="245"/>
            </a:xfrm>
            <a:prstGeom prst="bentConnector3">
              <a:avLst>
                <a:gd name="adj1" fmla="val 49796"/>
              </a:avLst>
            </a:prstGeom>
            <a:noFill/>
            <a:ln w="9525">
              <a:solidFill>
                <a:schemeClr val="tx1"/>
              </a:solidFill>
              <a:miter lim="800000"/>
              <a:headEnd/>
              <a:tailEnd type="triangle" w="med" len="med"/>
            </a:ln>
            <a:effectLst/>
          </p:spPr>
        </p:cxnSp>
        <p:cxnSp>
          <p:nvCxnSpPr>
            <p:cNvPr id="577592" name="AutoShape 56"/>
            <p:cNvCxnSpPr>
              <a:cxnSpLocks noChangeShapeType="1"/>
              <a:stCxn id="577581" idx="3"/>
              <a:endCxn id="577588" idx="1"/>
            </p:cNvCxnSpPr>
            <p:nvPr/>
          </p:nvCxnSpPr>
          <p:spPr bwMode="auto">
            <a:xfrm>
              <a:off x="2743" y="688"/>
              <a:ext cx="206" cy="245"/>
            </a:xfrm>
            <a:prstGeom prst="bentConnector3">
              <a:avLst>
                <a:gd name="adj1" fmla="val 50000"/>
              </a:avLst>
            </a:prstGeom>
            <a:noFill/>
            <a:ln w="9525">
              <a:solidFill>
                <a:schemeClr val="tx1"/>
              </a:solidFill>
              <a:miter lim="800000"/>
              <a:headEnd/>
              <a:tailEnd type="triangle" w="med" len="med"/>
            </a:ln>
            <a:effectLst/>
          </p:spPr>
        </p:cxnSp>
        <p:cxnSp>
          <p:nvCxnSpPr>
            <p:cNvPr id="577593" name="AutoShape 57"/>
            <p:cNvCxnSpPr>
              <a:cxnSpLocks noChangeShapeType="1"/>
              <a:stCxn id="577581" idx="0"/>
              <a:endCxn id="577584" idx="0"/>
            </p:cNvCxnSpPr>
            <p:nvPr/>
          </p:nvCxnSpPr>
          <p:spPr bwMode="auto">
            <a:xfrm rot="16200000">
              <a:off x="2919" y="42"/>
              <a:ext cx="283" cy="876"/>
            </a:xfrm>
            <a:prstGeom prst="bentConnector3">
              <a:avLst>
                <a:gd name="adj1" fmla="val 142106"/>
              </a:avLst>
            </a:prstGeom>
            <a:noFill/>
            <a:ln w="9525">
              <a:solidFill>
                <a:schemeClr val="tx1"/>
              </a:solidFill>
              <a:miter lim="800000"/>
              <a:headEnd/>
              <a:tailEnd type="triangle" w="med" len="med"/>
            </a:ln>
            <a:effectLst/>
          </p:spPr>
        </p:cxnSp>
        <p:cxnSp>
          <p:nvCxnSpPr>
            <p:cNvPr id="577594" name="AutoShape 58"/>
            <p:cNvCxnSpPr>
              <a:cxnSpLocks noChangeShapeType="1"/>
              <a:stCxn id="577582" idx="0"/>
              <a:endCxn id="577583" idx="2"/>
            </p:cNvCxnSpPr>
            <p:nvPr/>
          </p:nvCxnSpPr>
          <p:spPr bwMode="auto">
            <a:xfrm flipH="1" flipV="1">
              <a:off x="3074" y="509"/>
              <a:ext cx="1" cy="112"/>
            </a:xfrm>
            <a:prstGeom prst="straightConnector1">
              <a:avLst/>
            </a:prstGeom>
            <a:noFill/>
            <a:ln w="9525">
              <a:solidFill>
                <a:schemeClr val="tx1"/>
              </a:solidFill>
              <a:round/>
              <a:headEnd/>
              <a:tailEnd type="triangle" w="med" len="med"/>
            </a:ln>
            <a:effectLst/>
          </p:spPr>
        </p:cxnSp>
        <p:cxnSp>
          <p:nvCxnSpPr>
            <p:cNvPr id="577595" name="AutoShape 59"/>
            <p:cNvCxnSpPr>
              <a:cxnSpLocks noChangeShapeType="1"/>
              <a:stCxn id="577582" idx="2"/>
              <a:endCxn id="577588" idx="0"/>
            </p:cNvCxnSpPr>
            <p:nvPr/>
          </p:nvCxnSpPr>
          <p:spPr bwMode="auto">
            <a:xfrm>
              <a:off x="3075" y="754"/>
              <a:ext cx="1" cy="112"/>
            </a:xfrm>
            <a:prstGeom prst="straightConnector1">
              <a:avLst/>
            </a:prstGeom>
            <a:noFill/>
            <a:ln w="9525">
              <a:solidFill>
                <a:schemeClr val="tx1"/>
              </a:solidFill>
              <a:round/>
              <a:headEnd/>
              <a:tailEnd type="triangle" w="med" len="med"/>
            </a:ln>
            <a:effectLst/>
          </p:spPr>
        </p:cxnSp>
        <p:cxnSp>
          <p:nvCxnSpPr>
            <p:cNvPr id="577596" name="AutoShape 60"/>
            <p:cNvCxnSpPr>
              <a:cxnSpLocks noChangeShapeType="1"/>
              <a:stCxn id="577583" idx="3"/>
              <a:endCxn id="577584" idx="1"/>
            </p:cNvCxnSpPr>
            <p:nvPr/>
          </p:nvCxnSpPr>
          <p:spPr bwMode="auto">
            <a:xfrm>
              <a:off x="3203" y="443"/>
              <a:ext cx="144" cy="1"/>
            </a:xfrm>
            <a:prstGeom prst="straightConnector1">
              <a:avLst/>
            </a:prstGeom>
            <a:noFill/>
            <a:ln w="9525">
              <a:solidFill>
                <a:schemeClr val="tx1"/>
              </a:solidFill>
              <a:round/>
              <a:headEnd/>
              <a:tailEnd type="triangle" w="med" len="med"/>
            </a:ln>
            <a:effectLst/>
          </p:spPr>
        </p:cxnSp>
        <p:cxnSp>
          <p:nvCxnSpPr>
            <p:cNvPr id="577597" name="AutoShape 61"/>
            <p:cNvCxnSpPr>
              <a:cxnSpLocks noChangeShapeType="1"/>
              <a:stCxn id="577588" idx="3"/>
              <a:endCxn id="577589" idx="1"/>
            </p:cNvCxnSpPr>
            <p:nvPr/>
          </p:nvCxnSpPr>
          <p:spPr bwMode="auto">
            <a:xfrm flipV="1">
              <a:off x="3203" y="788"/>
              <a:ext cx="148" cy="145"/>
            </a:xfrm>
            <a:prstGeom prst="bentConnector3">
              <a:avLst>
                <a:gd name="adj1" fmla="val 50000"/>
              </a:avLst>
            </a:prstGeom>
            <a:noFill/>
            <a:ln w="9525">
              <a:solidFill>
                <a:schemeClr val="tx1"/>
              </a:solidFill>
              <a:miter lim="800000"/>
              <a:headEnd/>
              <a:tailEnd type="triangle" w="med" len="med"/>
            </a:ln>
            <a:effectLst/>
          </p:spPr>
        </p:cxnSp>
        <p:cxnSp>
          <p:nvCxnSpPr>
            <p:cNvPr id="577598" name="AutoShape 62"/>
            <p:cNvCxnSpPr>
              <a:cxnSpLocks noChangeShapeType="1"/>
              <a:stCxn id="577588" idx="3"/>
              <a:endCxn id="577585" idx="1"/>
            </p:cNvCxnSpPr>
            <p:nvPr/>
          </p:nvCxnSpPr>
          <p:spPr bwMode="auto">
            <a:xfrm flipV="1">
              <a:off x="3203" y="679"/>
              <a:ext cx="635" cy="254"/>
            </a:xfrm>
            <a:prstGeom prst="bentConnector3">
              <a:avLst>
                <a:gd name="adj1" fmla="val 83681"/>
              </a:avLst>
            </a:prstGeom>
            <a:noFill/>
            <a:ln w="9525">
              <a:solidFill>
                <a:schemeClr val="tx1"/>
              </a:solidFill>
              <a:miter lim="800000"/>
              <a:headEnd/>
              <a:tailEnd type="triangle" w="med" len="med"/>
            </a:ln>
            <a:effectLst/>
          </p:spPr>
        </p:cxnSp>
        <p:cxnSp>
          <p:nvCxnSpPr>
            <p:cNvPr id="577599" name="AutoShape 63"/>
            <p:cNvCxnSpPr>
              <a:cxnSpLocks noChangeShapeType="1"/>
              <a:stCxn id="577586" idx="3"/>
              <a:endCxn id="577587" idx="1"/>
            </p:cNvCxnSpPr>
            <p:nvPr/>
          </p:nvCxnSpPr>
          <p:spPr bwMode="auto">
            <a:xfrm>
              <a:off x="4534" y="677"/>
              <a:ext cx="143" cy="0"/>
            </a:xfrm>
            <a:prstGeom prst="straightConnector1">
              <a:avLst/>
            </a:prstGeom>
            <a:noFill/>
            <a:ln w="9525">
              <a:solidFill>
                <a:schemeClr val="tx1"/>
              </a:solidFill>
              <a:round/>
              <a:headEnd/>
              <a:tailEnd type="triangle" w="med" len="med"/>
            </a:ln>
            <a:effectLst/>
          </p:spPr>
        </p:cxnSp>
        <p:cxnSp>
          <p:nvCxnSpPr>
            <p:cNvPr id="577600" name="AutoShape 64"/>
            <p:cNvCxnSpPr>
              <a:cxnSpLocks noChangeShapeType="1"/>
              <a:stCxn id="577585" idx="3"/>
              <a:endCxn id="577586" idx="1"/>
            </p:cNvCxnSpPr>
            <p:nvPr/>
          </p:nvCxnSpPr>
          <p:spPr bwMode="auto">
            <a:xfrm flipV="1">
              <a:off x="4144" y="677"/>
              <a:ext cx="145" cy="2"/>
            </a:xfrm>
            <a:prstGeom prst="straightConnector1">
              <a:avLst/>
            </a:prstGeom>
            <a:noFill/>
            <a:ln w="9525">
              <a:solidFill>
                <a:schemeClr val="tx1"/>
              </a:solidFill>
              <a:round/>
              <a:headEnd/>
              <a:tailEnd type="triangle" w="med" len="med"/>
            </a:ln>
            <a:effectLst/>
          </p:spPr>
        </p:cxnSp>
        <p:cxnSp>
          <p:nvCxnSpPr>
            <p:cNvPr id="577601" name="AutoShape 65"/>
            <p:cNvCxnSpPr>
              <a:cxnSpLocks noChangeShapeType="1"/>
              <a:stCxn id="577589" idx="3"/>
              <a:endCxn id="577585" idx="1"/>
            </p:cNvCxnSpPr>
            <p:nvPr/>
          </p:nvCxnSpPr>
          <p:spPr bwMode="auto">
            <a:xfrm flipV="1">
              <a:off x="3690" y="679"/>
              <a:ext cx="148" cy="109"/>
            </a:xfrm>
            <a:prstGeom prst="bentConnector3">
              <a:avLst>
                <a:gd name="adj1" fmla="val 36514"/>
              </a:avLst>
            </a:prstGeom>
            <a:noFill/>
            <a:ln w="9525">
              <a:solidFill>
                <a:schemeClr val="tx1"/>
              </a:solidFill>
              <a:miter lim="800000"/>
              <a:headEnd/>
              <a:tailEnd type="triangle" w="med" len="med"/>
            </a:ln>
            <a:effectLst/>
          </p:spPr>
        </p:cxnSp>
        <p:cxnSp>
          <p:nvCxnSpPr>
            <p:cNvPr id="577602" name="AutoShape 66"/>
            <p:cNvCxnSpPr>
              <a:cxnSpLocks noChangeShapeType="1"/>
              <a:stCxn id="577584" idx="3"/>
              <a:endCxn id="577585" idx="1"/>
            </p:cNvCxnSpPr>
            <p:nvPr/>
          </p:nvCxnSpPr>
          <p:spPr bwMode="auto">
            <a:xfrm>
              <a:off x="3650" y="444"/>
              <a:ext cx="188" cy="235"/>
            </a:xfrm>
            <a:prstGeom prst="bentConnector3">
              <a:avLst>
                <a:gd name="adj1" fmla="val 49778"/>
              </a:avLst>
            </a:prstGeom>
            <a:noFill/>
            <a:ln w="9525">
              <a:solidFill>
                <a:schemeClr val="tx1"/>
              </a:solidFill>
              <a:miter lim="800000"/>
              <a:headEnd/>
              <a:tailEnd type="triangle" w="med" len="med"/>
            </a:ln>
            <a:effectLst/>
          </p:spPr>
        </p:cxnSp>
        <p:cxnSp>
          <p:nvCxnSpPr>
            <p:cNvPr id="577603" name="AutoShape 67"/>
            <p:cNvCxnSpPr>
              <a:cxnSpLocks noChangeShapeType="1"/>
              <a:stCxn id="577587" idx="2"/>
              <a:endCxn id="577588" idx="2"/>
            </p:cNvCxnSpPr>
            <p:nvPr/>
          </p:nvCxnSpPr>
          <p:spPr bwMode="auto">
            <a:xfrm rot="5400000">
              <a:off x="3797" y="22"/>
              <a:ext cx="256" cy="1697"/>
            </a:xfrm>
            <a:prstGeom prst="bentConnector3">
              <a:avLst>
                <a:gd name="adj1" fmla="val 127505"/>
              </a:avLst>
            </a:prstGeom>
            <a:noFill/>
            <a:ln w="9525">
              <a:solidFill>
                <a:schemeClr val="tx1"/>
              </a:solidFill>
              <a:miter lim="800000"/>
              <a:headEnd/>
              <a:tailEnd type="triangle" w="med" len="med"/>
            </a:ln>
            <a:effectLst/>
          </p:spPr>
        </p:cxnSp>
      </p:gr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
          <p:cNvSpPr>
            <a:spLocks noGrp="1"/>
          </p:cNvSpPr>
          <p:nvPr>
            <p:ph type="sldNum" sz="quarter" idx="10"/>
          </p:nvPr>
        </p:nvSpPr>
        <p:spPr/>
        <p:txBody>
          <a:bodyPr/>
          <a:lstStyle/>
          <a:p>
            <a:fld id="{E77B277C-434F-48D7-9C41-6C36756B9E5D}" type="slidenum">
              <a:rPr lang="en-US"/>
              <a:pPr/>
              <a:t>98</a:t>
            </a:fld>
            <a:endParaRPr lang="en-US"/>
          </a:p>
        </p:txBody>
      </p:sp>
      <p:sp>
        <p:nvSpPr>
          <p:cNvPr id="579586" name="Rectangle 2"/>
          <p:cNvSpPr>
            <a:spLocks noGrp="1" noChangeArrowheads="1"/>
          </p:cNvSpPr>
          <p:nvPr>
            <p:ph type="title"/>
          </p:nvPr>
        </p:nvSpPr>
        <p:spPr/>
        <p:txBody>
          <a:bodyPr/>
          <a:lstStyle/>
          <a:p>
            <a:r>
              <a:rPr lang="en-US"/>
              <a:t>Texture Mapping</a:t>
            </a:r>
          </a:p>
        </p:txBody>
      </p:sp>
      <p:sp>
        <p:nvSpPr>
          <p:cNvPr id="579587" name="Rectangle 3" descr="F:\HOUSE\New House\Lot Photos\P2060066.JPG"/>
          <p:cNvSpPr>
            <a:spLocks noChangeArrowheads="1"/>
          </p:cNvSpPr>
          <p:nvPr/>
        </p:nvSpPr>
        <p:spPr bwMode="auto">
          <a:xfrm>
            <a:off x="1838325" y="4773613"/>
            <a:ext cx="1901825" cy="1550987"/>
          </a:xfrm>
          <a:prstGeom prst="rect">
            <a:avLst/>
          </a:prstGeom>
          <a:blipFill dpi="0" rotWithShape="0">
            <a:blip r:embed="rId3"/>
            <a:srcRect/>
            <a:stretch>
              <a:fillRect/>
            </a:stretch>
          </a:blipFill>
          <a:ln w="12700">
            <a:noFill/>
            <a:miter lim="800000"/>
            <a:headEnd/>
            <a:tailEnd/>
          </a:ln>
          <a:effectLst/>
        </p:spPr>
        <p:txBody>
          <a:bodyPr wrap="none" anchor="ctr"/>
          <a:lstStyle/>
          <a:p>
            <a:pPr algn="ctr"/>
            <a:endParaRPr lang="en-US" sz="2400">
              <a:latin typeface="Times New Roman" charset="0"/>
            </a:endParaRPr>
          </a:p>
        </p:txBody>
      </p:sp>
      <p:sp>
        <p:nvSpPr>
          <p:cNvPr id="579588" name="AutoShape 4" descr="F:\HOUSE\New House\Lot Photos\P2060066.JPG"/>
          <p:cNvSpPr>
            <a:spLocks noChangeArrowheads="1"/>
          </p:cNvSpPr>
          <p:nvPr/>
        </p:nvSpPr>
        <p:spPr bwMode="auto">
          <a:xfrm>
            <a:off x="5948363" y="2127250"/>
            <a:ext cx="2471737" cy="1323975"/>
          </a:xfrm>
          <a:prstGeom prst="parallelogram">
            <a:avLst>
              <a:gd name="adj" fmla="val 46673"/>
            </a:avLst>
          </a:prstGeom>
          <a:blipFill dpi="0" rotWithShape="0">
            <a:blip r:embed="rId3"/>
            <a:srcRect/>
            <a:stretch>
              <a:fillRect/>
            </a:stretch>
          </a:blipFill>
          <a:ln w="12700">
            <a:solidFill>
              <a:schemeClr val="tx1"/>
            </a:solidFill>
            <a:miter lim="800000"/>
            <a:headEnd/>
            <a:tailEnd/>
          </a:ln>
          <a:effectLst/>
        </p:spPr>
        <p:txBody>
          <a:bodyPr wrap="none" anchor="ctr"/>
          <a:lstStyle/>
          <a:p>
            <a:endParaRPr lang="en-US"/>
          </a:p>
        </p:txBody>
      </p:sp>
      <p:grpSp>
        <p:nvGrpSpPr>
          <p:cNvPr id="579589" name="Group 5"/>
          <p:cNvGrpSpPr>
            <a:grpSpLocks/>
          </p:cNvGrpSpPr>
          <p:nvPr/>
        </p:nvGrpSpPr>
        <p:grpSpPr bwMode="auto">
          <a:xfrm>
            <a:off x="1258888" y="4029075"/>
            <a:ext cx="2630487" cy="2736850"/>
            <a:chOff x="793" y="2538"/>
            <a:chExt cx="1657" cy="1724"/>
          </a:xfrm>
        </p:grpSpPr>
        <p:sp>
          <p:nvSpPr>
            <p:cNvPr id="579590" name="Line 6"/>
            <p:cNvSpPr>
              <a:spLocks noChangeShapeType="1"/>
            </p:cNvSpPr>
            <p:nvPr/>
          </p:nvSpPr>
          <p:spPr bwMode="auto">
            <a:xfrm flipV="1">
              <a:off x="1148" y="2538"/>
              <a:ext cx="0" cy="1462"/>
            </a:xfrm>
            <a:prstGeom prst="line">
              <a:avLst/>
            </a:prstGeom>
            <a:noFill/>
            <a:ln w="12700">
              <a:solidFill>
                <a:schemeClr val="tx1"/>
              </a:solidFill>
              <a:round/>
              <a:headEnd/>
              <a:tailEnd type="triangle" w="med" len="med"/>
            </a:ln>
            <a:effectLst/>
          </p:spPr>
          <p:txBody>
            <a:bodyPr wrap="none" anchor="ctr"/>
            <a:lstStyle/>
            <a:p>
              <a:endParaRPr lang="en-US"/>
            </a:p>
          </p:txBody>
        </p:sp>
        <p:sp>
          <p:nvSpPr>
            <p:cNvPr id="579591" name="Line 7"/>
            <p:cNvSpPr>
              <a:spLocks noChangeShapeType="1"/>
            </p:cNvSpPr>
            <p:nvPr/>
          </p:nvSpPr>
          <p:spPr bwMode="auto">
            <a:xfrm>
              <a:off x="1159" y="3995"/>
              <a:ext cx="1291"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79592" name="Text Box 8"/>
            <p:cNvSpPr txBox="1">
              <a:spLocks noChangeArrowheads="1"/>
            </p:cNvSpPr>
            <p:nvPr/>
          </p:nvSpPr>
          <p:spPr bwMode="auto">
            <a:xfrm>
              <a:off x="1522" y="3974"/>
              <a:ext cx="191" cy="288"/>
            </a:xfrm>
            <a:prstGeom prst="rect">
              <a:avLst/>
            </a:prstGeom>
            <a:noFill/>
            <a:ln w="12700">
              <a:noFill/>
              <a:miter lim="800000"/>
              <a:headEnd/>
              <a:tailEnd/>
            </a:ln>
            <a:effectLst/>
          </p:spPr>
          <p:txBody>
            <a:bodyPr wrap="none">
              <a:spAutoFit/>
            </a:bodyPr>
            <a:lstStyle/>
            <a:p>
              <a:pPr algn="ctr"/>
              <a:r>
                <a:rPr lang="en-US" sz="2400">
                  <a:latin typeface="Times New Roman" charset="0"/>
                </a:rPr>
                <a:t>s</a:t>
              </a:r>
            </a:p>
          </p:txBody>
        </p:sp>
        <p:sp>
          <p:nvSpPr>
            <p:cNvPr id="579593" name="Text Box 9"/>
            <p:cNvSpPr txBox="1">
              <a:spLocks noChangeArrowheads="1"/>
            </p:cNvSpPr>
            <p:nvPr/>
          </p:nvSpPr>
          <p:spPr bwMode="auto">
            <a:xfrm>
              <a:off x="793" y="3174"/>
              <a:ext cx="169" cy="288"/>
            </a:xfrm>
            <a:prstGeom prst="rect">
              <a:avLst/>
            </a:prstGeom>
            <a:noFill/>
            <a:ln w="12700">
              <a:noFill/>
              <a:miter lim="800000"/>
              <a:headEnd/>
              <a:tailEnd/>
            </a:ln>
            <a:effectLst/>
          </p:spPr>
          <p:txBody>
            <a:bodyPr wrap="none">
              <a:spAutoFit/>
            </a:bodyPr>
            <a:lstStyle/>
            <a:p>
              <a:pPr algn="ctr"/>
              <a:r>
                <a:rPr lang="en-US" sz="2400">
                  <a:latin typeface="Times New Roman" charset="0"/>
                </a:rPr>
                <a:t>t</a:t>
              </a:r>
            </a:p>
          </p:txBody>
        </p:sp>
      </p:grpSp>
      <p:grpSp>
        <p:nvGrpSpPr>
          <p:cNvPr id="579594" name="Group 10"/>
          <p:cNvGrpSpPr>
            <a:grpSpLocks/>
          </p:cNvGrpSpPr>
          <p:nvPr/>
        </p:nvGrpSpPr>
        <p:grpSpPr bwMode="auto">
          <a:xfrm>
            <a:off x="1112838" y="2093913"/>
            <a:ext cx="1876425" cy="2119312"/>
            <a:chOff x="2482" y="1457"/>
            <a:chExt cx="1182" cy="1335"/>
          </a:xfrm>
        </p:grpSpPr>
        <p:sp>
          <p:nvSpPr>
            <p:cNvPr id="579595" name="Line 11"/>
            <p:cNvSpPr>
              <a:spLocks noChangeShapeType="1"/>
            </p:cNvSpPr>
            <p:nvPr/>
          </p:nvSpPr>
          <p:spPr bwMode="auto">
            <a:xfrm flipV="1">
              <a:off x="2913" y="1457"/>
              <a:ext cx="0" cy="921"/>
            </a:xfrm>
            <a:prstGeom prst="line">
              <a:avLst/>
            </a:prstGeom>
            <a:noFill/>
            <a:ln w="12700">
              <a:solidFill>
                <a:schemeClr val="tx1"/>
              </a:solidFill>
              <a:round/>
              <a:headEnd/>
              <a:tailEnd type="triangle" w="med" len="med"/>
            </a:ln>
            <a:effectLst/>
          </p:spPr>
          <p:txBody>
            <a:bodyPr wrap="none" anchor="ctr"/>
            <a:lstStyle/>
            <a:p>
              <a:endParaRPr lang="en-US"/>
            </a:p>
          </p:txBody>
        </p:sp>
        <p:sp>
          <p:nvSpPr>
            <p:cNvPr id="579596" name="Line 12"/>
            <p:cNvSpPr>
              <a:spLocks noChangeShapeType="1"/>
            </p:cNvSpPr>
            <p:nvPr/>
          </p:nvSpPr>
          <p:spPr bwMode="auto">
            <a:xfrm>
              <a:off x="2908" y="2384"/>
              <a:ext cx="756"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79597" name="Line 13"/>
            <p:cNvSpPr>
              <a:spLocks noChangeShapeType="1"/>
            </p:cNvSpPr>
            <p:nvPr/>
          </p:nvSpPr>
          <p:spPr bwMode="auto">
            <a:xfrm flipH="1">
              <a:off x="2510" y="2389"/>
              <a:ext cx="403" cy="403"/>
            </a:xfrm>
            <a:prstGeom prst="line">
              <a:avLst/>
            </a:prstGeom>
            <a:noFill/>
            <a:ln w="12700">
              <a:solidFill>
                <a:schemeClr val="tx1"/>
              </a:solidFill>
              <a:round/>
              <a:headEnd/>
              <a:tailEnd type="triangle" w="med" len="med"/>
            </a:ln>
            <a:effectLst/>
          </p:spPr>
          <p:txBody>
            <a:bodyPr wrap="none" anchor="ctr"/>
            <a:lstStyle/>
            <a:p>
              <a:endParaRPr lang="en-US"/>
            </a:p>
          </p:txBody>
        </p:sp>
        <p:sp>
          <p:nvSpPr>
            <p:cNvPr id="579598" name="Text Box 14"/>
            <p:cNvSpPr txBox="1">
              <a:spLocks noChangeArrowheads="1"/>
            </p:cNvSpPr>
            <p:nvPr/>
          </p:nvSpPr>
          <p:spPr bwMode="auto">
            <a:xfrm>
              <a:off x="3138" y="2324"/>
              <a:ext cx="212" cy="288"/>
            </a:xfrm>
            <a:prstGeom prst="rect">
              <a:avLst/>
            </a:prstGeom>
            <a:noFill/>
            <a:ln w="12700">
              <a:noFill/>
              <a:miter lim="800000"/>
              <a:headEnd/>
              <a:tailEnd/>
            </a:ln>
            <a:effectLst/>
          </p:spPr>
          <p:txBody>
            <a:bodyPr wrap="none">
              <a:spAutoFit/>
            </a:bodyPr>
            <a:lstStyle/>
            <a:p>
              <a:pPr algn="ctr"/>
              <a:r>
                <a:rPr lang="en-US" sz="2400">
                  <a:latin typeface="Times New Roman" charset="0"/>
                </a:rPr>
                <a:t>x</a:t>
              </a:r>
            </a:p>
          </p:txBody>
        </p:sp>
        <p:sp>
          <p:nvSpPr>
            <p:cNvPr id="579599" name="Text Box 15"/>
            <p:cNvSpPr txBox="1">
              <a:spLocks noChangeArrowheads="1"/>
            </p:cNvSpPr>
            <p:nvPr/>
          </p:nvSpPr>
          <p:spPr bwMode="auto">
            <a:xfrm>
              <a:off x="2631" y="1651"/>
              <a:ext cx="212" cy="288"/>
            </a:xfrm>
            <a:prstGeom prst="rect">
              <a:avLst/>
            </a:prstGeom>
            <a:noFill/>
            <a:ln w="12700">
              <a:noFill/>
              <a:miter lim="800000"/>
              <a:headEnd/>
              <a:tailEnd/>
            </a:ln>
            <a:effectLst/>
          </p:spPr>
          <p:txBody>
            <a:bodyPr wrap="none">
              <a:spAutoFit/>
            </a:bodyPr>
            <a:lstStyle/>
            <a:p>
              <a:pPr algn="ctr"/>
              <a:r>
                <a:rPr lang="en-US" sz="2400">
                  <a:latin typeface="Times New Roman" charset="0"/>
                </a:rPr>
                <a:t>y</a:t>
              </a:r>
            </a:p>
          </p:txBody>
        </p:sp>
        <p:sp>
          <p:nvSpPr>
            <p:cNvPr id="579600" name="Text Box 16"/>
            <p:cNvSpPr txBox="1">
              <a:spLocks noChangeArrowheads="1"/>
            </p:cNvSpPr>
            <p:nvPr/>
          </p:nvSpPr>
          <p:spPr bwMode="auto">
            <a:xfrm>
              <a:off x="2482" y="2313"/>
              <a:ext cx="201" cy="288"/>
            </a:xfrm>
            <a:prstGeom prst="rect">
              <a:avLst/>
            </a:prstGeom>
            <a:noFill/>
            <a:ln w="12700">
              <a:noFill/>
              <a:miter lim="800000"/>
              <a:headEnd/>
              <a:tailEnd/>
            </a:ln>
            <a:effectLst/>
          </p:spPr>
          <p:txBody>
            <a:bodyPr wrap="none">
              <a:spAutoFit/>
            </a:bodyPr>
            <a:lstStyle/>
            <a:p>
              <a:pPr algn="ctr"/>
              <a:r>
                <a:rPr lang="en-US" sz="2400">
                  <a:latin typeface="Times New Roman" charset="0"/>
                </a:rPr>
                <a:t>z</a:t>
              </a:r>
            </a:p>
          </p:txBody>
        </p:sp>
      </p:grpSp>
      <p:sp useBgFill="1">
        <p:nvSpPr>
          <p:cNvPr id="579601" name="Oval 17"/>
          <p:cNvSpPr>
            <a:spLocks noChangeArrowheads="1"/>
          </p:cNvSpPr>
          <p:nvPr/>
        </p:nvSpPr>
        <p:spPr bwMode="auto">
          <a:xfrm>
            <a:off x="2278063" y="4957763"/>
            <a:ext cx="87312" cy="87312"/>
          </a:xfrm>
          <a:prstGeom prst="ellipse">
            <a:avLst/>
          </a:prstGeom>
          <a:ln w="12700">
            <a:solidFill>
              <a:schemeClr val="tx1"/>
            </a:solidFill>
            <a:round/>
            <a:headEnd/>
            <a:tailEnd/>
          </a:ln>
          <a:effectLst/>
        </p:spPr>
        <p:txBody>
          <a:bodyPr wrap="none" anchor="ctr"/>
          <a:lstStyle/>
          <a:p>
            <a:pPr algn="ctr"/>
            <a:endParaRPr lang="en-US" sz="2400">
              <a:latin typeface="Times New Roman" charset="0"/>
            </a:endParaRPr>
          </a:p>
        </p:txBody>
      </p:sp>
      <p:sp useBgFill="1">
        <p:nvSpPr>
          <p:cNvPr id="579602" name="Oval 18"/>
          <p:cNvSpPr>
            <a:spLocks noChangeArrowheads="1"/>
          </p:cNvSpPr>
          <p:nvPr/>
        </p:nvSpPr>
        <p:spPr bwMode="auto">
          <a:xfrm>
            <a:off x="6880225" y="2298700"/>
            <a:ext cx="87313" cy="87313"/>
          </a:xfrm>
          <a:prstGeom prst="ellipse">
            <a:avLst/>
          </a:prstGeom>
          <a:ln w="12700">
            <a:solidFill>
              <a:schemeClr val="tx1"/>
            </a:solidFill>
            <a:round/>
            <a:headEnd/>
            <a:tailEnd/>
          </a:ln>
          <a:effectLst/>
        </p:spPr>
        <p:txBody>
          <a:bodyPr wrap="none" anchor="ctr"/>
          <a:lstStyle/>
          <a:p>
            <a:endParaRPr lang="en-US"/>
          </a:p>
        </p:txBody>
      </p:sp>
      <p:cxnSp>
        <p:nvCxnSpPr>
          <p:cNvPr id="579603" name="AutoShape 19"/>
          <p:cNvCxnSpPr>
            <a:cxnSpLocks noChangeShapeType="1"/>
          </p:cNvCxnSpPr>
          <p:nvPr/>
        </p:nvCxnSpPr>
        <p:spPr bwMode="auto">
          <a:xfrm rot="16200000">
            <a:off x="3263107" y="1361281"/>
            <a:ext cx="2646362" cy="4632325"/>
          </a:xfrm>
          <a:prstGeom prst="curvedConnector3">
            <a:avLst>
              <a:gd name="adj1" fmla="val 23032"/>
            </a:avLst>
          </a:prstGeom>
          <a:noFill/>
          <a:ln w="12700">
            <a:solidFill>
              <a:schemeClr val="tx2"/>
            </a:solidFill>
            <a:round/>
            <a:headEnd/>
            <a:tailEnd type="triangle" w="med" len="med"/>
          </a:ln>
          <a:effectLst/>
        </p:spPr>
      </p:cxnSp>
      <p:sp>
        <p:nvSpPr>
          <p:cNvPr id="579604" name="AutoShape 20"/>
          <p:cNvSpPr>
            <a:spLocks noChangeArrowheads="1"/>
          </p:cNvSpPr>
          <p:nvPr/>
        </p:nvSpPr>
        <p:spPr bwMode="auto">
          <a:xfrm>
            <a:off x="2001838" y="2425700"/>
            <a:ext cx="1376362" cy="887413"/>
          </a:xfrm>
          <a:prstGeom prst="parallelogram">
            <a:avLst>
              <a:gd name="adj" fmla="val 38775"/>
            </a:avLst>
          </a:prstGeom>
          <a:solidFill>
            <a:schemeClr val="tx1"/>
          </a:solidFill>
          <a:ln w="12700">
            <a:solidFill>
              <a:schemeClr val="tx1"/>
            </a:solidFill>
            <a:miter lim="800000"/>
            <a:headEnd/>
            <a:tailEnd/>
          </a:ln>
          <a:effectLst/>
        </p:spPr>
        <p:txBody>
          <a:bodyPr wrap="none" anchor="ctr"/>
          <a:lstStyle/>
          <a:p>
            <a:endParaRPr lang="en-US"/>
          </a:p>
        </p:txBody>
      </p:sp>
      <p:sp>
        <p:nvSpPr>
          <p:cNvPr id="579605" name="Text Box 21"/>
          <p:cNvSpPr txBox="1">
            <a:spLocks noChangeArrowheads="1"/>
          </p:cNvSpPr>
          <p:nvPr/>
        </p:nvSpPr>
        <p:spPr bwMode="auto">
          <a:xfrm>
            <a:off x="4041775" y="5316538"/>
            <a:ext cx="927100" cy="457200"/>
          </a:xfrm>
          <a:prstGeom prst="rect">
            <a:avLst/>
          </a:prstGeom>
          <a:noFill/>
          <a:ln w="12700">
            <a:noFill/>
            <a:miter lim="800000"/>
            <a:headEnd/>
            <a:tailEnd/>
          </a:ln>
          <a:effectLst/>
        </p:spPr>
        <p:txBody>
          <a:bodyPr wrap="none">
            <a:spAutoFit/>
          </a:bodyPr>
          <a:lstStyle/>
          <a:p>
            <a:pPr algn="ctr"/>
            <a:r>
              <a:rPr lang="en-US" sz="2400">
                <a:latin typeface="Times New Roman" charset="0"/>
              </a:rPr>
              <a:t>image</a:t>
            </a:r>
          </a:p>
        </p:txBody>
      </p:sp>
      <p:sp>
        <p:nvSpPr>
          <p:cNvPr id="579606" name="Text Box 22"/>
          <p:cNvSpPr txBox="1">
            <a:spLocks noChangeArrowheads="1"/>
          </p:cNvSpPr>
          <p:nvPr/>
        </p:nvSpPr>
        <p:spPr bwMode="auto">
          <a:xfrm>
            <a:off x="3189288" y="3662363"/>
            <a:ext cx="1333500" cy="457200"/>
          </a:xfrm>
          <a:prstGeom prst="rect">
            <a:avLst/>
          </a:prstGeom>
          <a:noFill/>
          <a:ln w="12700">
            <a:noFill/>
            <a:miter lim="800000"/>
            <a:headEnd/>
            <a:tailEnd/>
          </a:ln>
          <a:effectLst/>
        </p:spPr>
        <p:txBody>
          <a:bodyPr wrap="none">
            <a:spAutoFit/>
          </a:bodyPr>
          <a:lstStyle/>
          <a:p>
            <a:pPr algn="ctr"/>
            <a:r>
              <a:rPr lang="en-US" sz="2400">
                <a:latin typeface="Times New Roman" charset="0"/>
              </a:rPr>
              <a:t>geometry</a:t>
            </a:r>
          </a:p>
        </p:txBody>
      </p:sp>
      <p:sp>
        <p:nvSpPr>
          <p:cNvPr id="579607" name="Text Box 23"/>
          <p:cNvSpPr txBox="1">
            <a:spLocks noChangeArrowheads="1"/>
          </p:cNvSpPr>
          <p:nvPr/>
        </p:nvSpPr>
        <p:spPr bwMode="auto">
          <a:xfrm>
            <a:off x="6372225" y="3629025"/>
            <a:ext cx="962025" cy="457200"/>
          </a:xfrm>
          <a:prstGeom prst="rect">
            <a:avLst/>
          </a:prstGeom>
          <a:noFill/>
          <a:ln w="12700">
            <a:noFill/>
            <a:miter lim="800000"/>
            <a:headEnd/>
            <a:tailEnd/>
          </a:ln>
          <a:effectLst/>
        </p:spPr>
        <p:txBody>
          <a:bodyPr wrap="none">
            <a:spAutoFit/>
          </a:bodyPr>
          <a:lstStyle/>
          <a:p>
            <a:pPr algn="ctr"/>
            <a:r>
              <a:rPr lang="en-US" sz="2400">
                <a:latin typeface="Times New Roman" charset="0"/>
              </a:rPr>
              <a:t>screen</a:t>
            </a:r>
          </a:p>
        </p:txBody>
      </p:sp>
      <p:cxnSp>
        <p:nvCxnSpPr>
          <p:cNvPr id="579608" name="AutoShape 24"/>
          <p:cNvCxnSpPr>
            <a:cxnSpLocks noChangeShapeType="1"/>
            <a:stCxn id="579609" idx="6"/>
            <a:endCxn id="579602" idx="2"/>
          </p:cNvCxnSpPr>
          <p:nvPr/>
        </p:nvCxnSpPr>
        <p:spPr bwMode="auto">
          <a:xfrm flipV="1">
            <a:off x="2579688" y="2343150"/>
            <a:ext cx="4300537" cy="314325"/>
          </a:xfrm>
          <a:prstGeom prst="curvedConnector3">
            <a:avLst>
              <a:gd name="adj1" fmla="val 50162"/>
            </a:avLst>
          </a:prstGeom>
          <a:noFill/>
          <a:ln w="12700">
            <a:solidFill>
              <a:schemeClr val="hlink"/>
            </a:solidFill>
            <a:round/>
            <a:headEnd/>
            <a:tailEnd type="triangle" w="med" len="med"/>
          </a:ln>
          <a:effectLst/>
        </p:spPr>
      </p:cxnSp>
      <p:sp useBgFill="1">
        <p:nvSpPr>
          <p:cNvPr id="579609" name="Oval 25"/>
          <p:cNvSpPr>
            <a:spLocks noChangeArrowheads="1"/>
          </p:cNvSpPr>
          <p:nvPr/>
        </p:nvSpPr>
        <p:spPr bwMode="auto">
          <a:xfrm>
            <a:off x="2492375" y="2613025"/>
            <a:ext cx="87313" cy="87313"/>
          </a:xfrm>
          <a:prstGeom prst="ellipse">
            <a:avLst/>
          </a:prstGeom>
          <a:ln w="12700">
            <a:solidFill>
              <a:schemeClr val="tx1"/>
            </a:solidFill>
            <a:round/>
            <a:headEnd/>
            <a:tailEnd/>
          </a:ln>
          <a:effectLst/>
        </p:spPr>
        <p:txBody>
          <a:bodyPr wrap="none" anchor="ctr"/>
          <a:lstStyle/>
          <a:p>
            <a:pPr algn="ctr"/>
            <a:endParaRPr lang="en-US" sz="2400">
              <a:latin typeface="Times New Roman"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0"/>
          </p:nvPr>
        </p:nvSpPr>
        <p:spPr/>
        <p:txBody>
          <a:bodyPr/>
          <a:lstStyle/>
          <a:p>
            <a:fld id="{ABF0C05B-5950-4308-8845-61E900AEE09E}" type="slidenum">
              <a:rPr lang="en-US"/>
              <a:pPr/>
              <a:t>99</a:t>
            </a:fld>
            <a:endParaRPr lang="en-US"/>
          </a:p>
        </p:txBody>
      </p:sp>
      <p:sp>
        <p:nvSpPr>
          <p:cNvPr id="581634" name="Rectangle 2"/>
          <p:cNvSpPr>
            <a:spLocks noGrp="1" noChangeArrowheads="1"/>
          </p:cNvSpPr>
          <p:nvPr>
            <p:ph type="title"/>
          </p:nvPr>
        </p:nvSpPr>
        <p:spPr/>
        <p:txBody>
          <a:bodyPr/>
          <a:lstStyle/>
          <a:p>
            <a:r>
              <a:rPr lang="en-US"/>
              <a:t>Texture Mapping and the OpenGL Pipeline</a:t>
            </a:r>
          </a:p>
        </p:txBody>
      </p:sp>
      <p:grpSp>
        <p:nvGrpSpPr>
          <p:cNvPr id="581635" name="Group 3"/>
          <p:cNvGrpSpPr>
            <a:grpSpLocks/>
          </p:cNvGrpSpPr>
          <p:nvPr/>
        </p:nvGrpSpPr>
        <p:grpSpPr bwMode="auto">
          <a:xfrm>
            <a:off x="1393825" y="4603750"/>
            <a:ext cx="6584950" cy="1606550"/>
            <a:chOff x="878" y="2312"/>
            <a:chExt cx="4148" cy="1012"/>
          </a:xfrm>
        </p:grpSpPr>
        <p:sp useBgFill="1">
          <p:nvSpPr>
            <p:cNvPr id="581636" name="Rectangle 4"/>
            <p:cNvSpPr>
              <a:spLocks noChangeArrowheads="1"/>
            </p:cNvSpPr>
            <p:nvPr/>
          </p:nvSpPr>
          <p:spPr bwMode="auto">
            <a:xfrm>
              <a:off x="4199" y="2742"/>
              <a:ext cx="827" cy="238"/>
            </a:xfrm>
            <a:prstGeom prst="rect">
              <a:avLst/>
            </a:prstGeom>
            <a:ln w="12700">
              <a:solidFill>
                <a:schemeClr val="tx1"/>
              </a:solidFill>
              <a:miter lim="800000"/>
              <a:headEnd/>
              <a:tailEnd/>
            </a:ln>
            <a:effectLst/>
          </p:spPr>
          <p:txBody>
            <a:bodyPr wrap="none" anchor="ctr"/>
            <a:lstStyle/>
            <a:p>
              <a:endParaRPr lang="en-US"/>
            </a:p>
          </p:txBody>
        </p:sp>
        <p:sp useBgFill="1">
          <p:nvSpPr>
            <p:cNvPr id="581637" name="Rectangle 5"/>
            <p:cNvSpPr>
              <a:spLocks noChangeArrowheads="1"/>
            </p:cNvSpPr>
            <p:nvPr/>
          </p:nvSpPr>
          <p:spPr bwMode="auto">
            <a:xfrm>
              <a:off x="2059" y="2312"/>
              <a:ext cx="1479" cy="293"/>
            </a:xfrm>
            <a:prstGeom prst="rect">
              <a:avLst/>
            </a:prstGeom>
            <a:ln w="12700">
              <a:solidFill>
                <a:schemeClr val="tx1"/>
              </a:solidFill>
              <a:miter lim="800000"/>
              <a:headEnd/>
              <a:tailEnd/>
            </a:ln>
            <a:effectLst/>
          </p:spPr>
          <p:txBody>
            <a:bodyPr wrap="none" anchor="ctr"/>
            <a:lstStyle/>
            <a:p>
              <a:endParaRPr lang="en-US"/>
            </a:p>
          </p:txBody>
        </p:sp>
        <p:sp>
          <p:nvSpPr>
            <p:cNvPr id="581638" name="Text Box 6"/>
            <p:cNvSpPr txBox="1">
              <a:spLocks noChangeArrowheads="1"/>
            </p:cNvSpPr>
            <p:nvPr/>
          </p:nvSpPr>
          <p:spPr bwMode="auto">
            <a:xfrm>
              <a:off x="2049" y="2324"/>
              <a:ext cx="1505" cy="288"/>
            </a:xfrm>
            <a:prstGeom prst="rect">
              <a:avLst/>
            </a:prstGeom>
            <a:noFill/>
            <a:ln w="12700">
              <a:noFill/>
              <a:miter lim="800000"/>
              <a:headEnd/>
              <a:tailEnd/>
            </a:ln>
            <a:effectLst/>
          </p:spPr>
          <p:txBody>
            <a:bodyPr wrap="none">
              <a:spAutoFit/>
            </a:bodyPr>
            <a:lstStyle/>
            <a:p>
              <a:pPr algn="ctr"/>
              <a:r>
                <a:rPr lang="en-US" sz="2400">
                  <a:latin typeface="Times New Roman" charset="0"/>
                </a:rPr>
                <a:t>geometry pipeline</a:t>
              </a:r>
            </a:p>
          </p:txBody>
        </p:sp>
        <p:sp>
          <p:nvSpPr>
            <p:cNvPr id="581639" name="Text Box 7"/>
            <p:cNvSpPr txBox="1">
              <a:spLocks noChangeArrowheads="1"/>
            </p:cNvSpPr>
            <p:nvPr/>
          </p:nvSpPr>
          <p:spPr bwMode="auto">
            <a:xfrm>
              <a:off x="878" y="2329"/>
              <a:ext cx="712" cy="288"/>
            </a:xfrm>
            <a:prstGeom prst="rect">
              <a:avLst/>
            </a:prstGeom>
            <a:noFill/>
            <a:ln w="12700">
              <a:noFill/>
              <a:miter lim="800000"/>
              <a:headEnd/>
              <a:tailEnd/>
            </a:ln>
            <a:effectLst/>
          </p:spPr>
          <p:txBody>
            <a:bodyPr wrap="none">
              <a:spAutoFit/>
            </a:bodyPr>
            <a:lstStyle/>
            <a:p>
              <a:pPr algn="ctr"/>
              <a:r>
                <a:rPr lang="en-US" sz="2400">
                  <a:latin typeface="Times New Roman" charset="0"/>
                </a:rPr>
                <a:t>vertices</a:t>
              </a:r>
            </a:p>
          </p:txBody>
        </p:sp>
        <p:sp useBgFill="1">
          <p:nvSpPr>
            <p:cNvPr id="581640" name="Rectangle 8"/>
            <p:cNvSpPr>
              <a:spLocks noChangeArrowheads="1"/>
            </p:cNvSpPr>
            <p:nvPr/>
          </p:nvSpPr>
          <p:spPr bwMode="auto">
            <a:xfrm>
              <a:off x="2071" y="3031"/>
              <a:ext cx="1479" cy="293"/>
            </a:xfrm>
            <a:prstGeom prst="rect">
              <a:avLst/>
            </a:prstGeom>
            <a:ln w="12700">
              <a:solidFill>
                <a:schemeClr val="tx1"/>
              </a:solidFill>
              <a:miter lim="800000"/>
              <a:headEnd/>
              <a:tailEnd/>
            </a:ln>
            <a:effectLst/>
          </p:spPr>
          <p:txBody>
            <a:bodyPr wrap="none" anchor="ctr"/>
            <a:lstStyle/>
            <a:p>
              <a:pPr algn="ctr"/>
              <a:r>
                <a:rPr lang="en-US" sz="2400">
                  <a:latin typeface="Times New Roman" charset="0"/>
                </a:rPr>
                <a:t>pixel pipeline</a:t>
              </a:r>
            </a:p>
          </p:txBody>
        </p:sp>
        <p:sp>
          <p:nvSpPr>
            <p:cNvPr id="581641" name="Text Box 9"/>
            <p:cNvSpPr txBox="1">
              <a:spLocks noChangeArrowheads="1"/>
            </p:cNvSpPr>
            <p:nvPr/>
          </p:nvSpPr>
          <p:spPr bwMode="auto">
            <a:xfrm>
              <a:off x="1001" y="2981"/>
              <a:ext cx="584" cy="288"/>
            </a:xfrm>
            <a:prstGeom prst="rect">
              <a:avLst/>
            </a:prstGeom>
            <a:noFill/>
            <a:ln w="12700">
              <a:noFill/>
              <a:miter lim="800000"/>
              <a:headEnd/>
              <a:tailEnd/>
            </a:ln>
            <a:effectLst/>
          </p:spPr>
          <p:txBody>
            <a:bodyPr wrap="none">
              <a:spAutoFit/>
            </a:bodyPr>
            <a:lstStyle/>
            <a:p>
              <a:pPr algn="ctr"/>
              <a:r>
                <a:rPr lang="en-US" sz="2400">
                  <a:latin typeface="Times New Roman" charset="0"/>
                </a:rPr>
                <a:t>image</a:t>
              </a:r>
            </a:p>
          </p:txBody>
        </p:sp>
        <p:sp>
          <p:nvSpPr>
            <p:cNvPr id="581642" name="Text Box 10"/>
            <p:cNvSpPr txBox="1">
              <a:spLocks noChangeArrowheads="1"/>
            </p:cNvSpPr>
            <p:nvPr/>
          </p:nvSpPr>
          <p:spPr bwMode="auto">
            <a:xfrm>
              <a:off x="4174" y="2683"/>
              <a:ext cx="829" cy="288"/>
            </a:xfrm>
            <a:prstGeom prst="rect">
              <a:avLst/>
            </a:prstGeom>
            <a:noFill/>
            <a:ln w="12700">
              <a:noFill/>
              <a:miter lim="800000"/>
              <a:headEnd/>
              <a:tailEnd/>
            </a:ln>
            <a:effectLst/>
          </p:spPr>
          <p:txBody>
            <a:bodyPr wrap="none">
              <a:spAutoFit/>
            </a:bodyPr>
            <a:lstStyle/>
            <a:p>
              <a:pPr algn="ctr"/>
              <a:r>
                <a:rPr lang="en-US" sz="2400">
                  <a:latin typeface="Times New Roman" charset="0"/>
                </a:rPr>
                <a:t>rasterizer</a:t>
              </a:r>
            </a:p>
          </p:txBody>
        </p:sp>
        <p:sp>
          <p:nvSpPr>
            <p:cNvPr id="581643" name="Line 11"/>
            <p:cNvSpPr>
              <a:spLocks noChangeShapeType="1"/>
            </p:cNvSpPr>
            <p:nvPr/>
          </p:nvSpPr>
          <p:spPr bwMode="auto">
            <a:xfrm>
              <a:off x="3548" y="2439"/>
              <a:ext cx="629" cy="365"/>
            </a:xfrm>
            <a:prstGeom prst="line">
              <a:avLst/>
            </a:prstGeom>
            <a:noFill/>
            <a:ln w="12700">
              <a:solidFill>
                <a:schemeClr val="tx1"/>
              </a:solidFill>
              <a:round/>
              <a:headEnd/>
              <a:tailEnd type="triangle" w="med" len="med"/>
            </a:ln>
            <a:effectLst/>
          </p:spPr>
          <p:txBody>
            <a:bodyPr wrap="none" anchor="ctr"/>
            <a:lstStyle/>
            <a:p>
              <a:endParaRPr lang="en-US"/>
            </a:p>
          </p:txBody>
        </p:sp>
        <p:sp>
          <p:nvSpPr>
            <p:cNvPr id="581644" name="Line 12"/>
            <p:cNvSpPr>
              <a:spLocks noChangeShapeType="1"/>
            </p:cNvSpPr>
            <p:nvPr/>
          </p:nvSpPr>
          <p:spPr bwMode="auto">
            <a:xfrm flipV="1">
              <a:off x="3548" y="2897"/>
              <a:ext cx="634" cy="27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81645" name="Line 13"/>
            <p:cNvSpPr>
              <a:spLocks noChangeShapeType="1"/>
            </p:cNvSpPr>
            <p:nvPr/>
          </p:nvSpPr>
          <p:spPr bwMode="auto">
            <a:xfrm>
              <a:off x="1639" y="2466"/>
              <a:ext cx="419"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81646" name="Line 14"/>
            <p:cNvSpPr>
              <a:spLocks noChangeShapeType="1"/>
            </p:cNvSpPr>
            <p:nvPr/>
          </p:nvSpPr>
          <p:spPr bwMode="auto">
            <a:xfrm>
              <a:off x="1672" y="3156"/>
              <a:ext cx="386"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581647" name="Rectangle 15"/>
          <p:cNvSpPr>
            <a:spLocks noGrp="1" noChangeArrowheads="1"/>
          </p:cNvSpPr>
          <p:nvPr>
            <p:ph type="body" idx="4294967295"/>
          </p:nvPr>
        </p:nvSpPr>
        <p:spPr/>
        <p:txBody>
          <a:bodyPr/>
          <a:lstStyle/>
          <a:p>
            <a:r>
              <a:rPr lang="en-US"/>
              <a:t>Images and geometry flow through separate pipelines that join at the rasterizer</a:t>
            </a:r>
          </a:p>
          <a:p>
            <a:pPr lvl="1"/>
            <a:r>
              <a:rPr lang="en-US"/>
              <a:t>“complex” textures do not affect geometric complexity</a:t>
            </a:r>
          </a:p>
        </p:txBody>
      </p:sp>
    </p:spTree>
  </p:cSld>
  <p:clrMapOvr>
    <a:masterClrMapping/>
  </p:clrMapOvr>
  <p:transition/>
</p:sld>
</file>

<file path=ppt/theme/theme1.xml><?xml version="1.0" encoding="utf-8"?>
<a:theme xmlns:a="http://schemas.openxmlformats.org/drawingml/2006/main" name="s2ksans">
  <a:themeElements>
    <a:clrScheme name="s2ksans 3">
      <a:dk1>
        <a:srgbClr val="863D00"/>
      </a:dk1>
      <a:lt1>
        <a:srgbClr val="FFFFFF"/>
      </a:lt1>
      <a:dk2>
        <a:srgbClr val="000000"/>
      </a:dk2>
      <a:lt2>
        <a:srgbClr val="979393"/>
      </a:lt2>
      <a:accent1>
        <a:srgbClr val="9E4700"/>
      </a:accent1>
      <a:accent2>
        <a:srgbClr val="404988"/>
      </a:accent2>
      <a:accent3>
        <a:srgbClr val="AAAAAA"/>
      </a:accent3>
      <a:accent4>
        <a:srgbClr val="DADADA"/>
      </a:accent4>
      <a:accent5>
        <a:srgbClr val="CCB1AA"/>
      </a:accent5>
      <a:accent6>
        <a:srgbClr val="39417B"/>
      </a:accent6>
      <a:hlink>
        <a:srgbClr val="007D96"/>
      </a:hlink>
      <a:folHlink>
        <a:srgbClr val="7200A0"/>
      </a:folHlink>
    </a:clrScheme>
    <a:fontScheme name="s2ksa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1"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1"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lnDef>
  </a:objectDefaults>
  <a:extraClrSchemeLst>
    <a:extraClrScheme>
      <a:clrScheme name="s2ksans 1">
        <a:dk1>
          <a:srgbClr val="908F8E"/>
        </a:dk1>
        <a:lt1>
          <a:srgbClr val="FFFFFF"/>
        </a:lt1>
        <a:dk2>
          <a:srgbClr val="000000"/>
        </a:dk2>
        <a:lt2>
          <a:srgbClr val="AA4D00"/>
        </a:lt2>
        <a:accent1>
          <a:srgbClr val="973181"/>
        </a:accent1>
        <a:accent2>
          <a:srgbClr val="404988"/>
        </a:accent2>
        <a:accent3>
          <a:srgbClr val="AAAAAA"/>
        </a:accent3>
        <a:accent4>
          <a:srgbClr val="DADADA"/>
        </a:accent4>
        <a:accent5>
          <a:srgbClr val="C9ADC1"/>
        </a:accent5>
        <a:accent6>
          <a:srgbClr val="39417B"/>
        </a:accent6>
        <a:hlink>
          <a:srgbClr val="007D96"/>
        </a:hlink>
        <a:folHlink>
          <a:srgbClr val="7200A0"/>
        </a:folHlink>
      </a:clrScheme>
      <a:clrMap bg1="dk2" tx1="lt1" bg2="dk1" tx2="lt2" accent1="accent1" accent2="accent2" accent3="accent3" accent4="accent4" accent5="accent5" accent6="accent6" hlink="hlink" folHlink="folHlink"/>
    </a:extraClrScheme>
    <a:extraClrScheme>
      <a:clrScheme name="s2ksans 2">
        <a:dk1>
          <a:srgbClr val="863D00"/>
        </a:dk1>
        <a:lt1>
          <a:srgbClr val="FFFFFF"/>
        </a:lt1>
        <a:dk2>
          <a:srgbClr val="000000"/>
        </a:dk2>
        <a:lt2>
          <a:srgbClr val="979393"/>
        </a:lt2>
        <a:accent1>
          <a:srgbClr val="973181"/>
        </a:accent1>
        <a:accent2>
          <a:srgbClr val="404988"/>
        </a:accent2>
        <a:accent3>
          <a:srgbClr val="AAAAAA"/>
        </a:accent3>
        <a:accent4>
          <a:srgbClr val="DADADA"/>
        </a:accent4>
        <a:accent5>
          <a:srgbClr val="C9ADC1"/>
        </a:accent5>
        <a:accent6>
          <a:srgbClr val="39417B"/>
        </a:accent6>
        <a:hlink>
          <a:srgbClr val="007D96"/>
        </a:hlink>
        <a:folHlink>
          <a:srgbClr val="7200A0"/>
        </a:folHlink>
      </a:clrScheme>
      <a:clrMap bg1="dk2" tx1="lt1" bg2="dk1" tx2="lt2" accent1="accent1" accent2="accent2" accent3="accent3" accent4="accent4" accent5="accent5" accent6="accent6" hlink="hlink" folHlink="folHlink"/>
    </a:extraClrScheme>
    <a:extraClrScheme>
      <a:clrScheme name="s2ksans 3">
        <a:dk1>
          <a:srgbClr val="863D00"/>
        </a:dk1>
        <a:lt1>
          <a:srgbClr val="FFFFFF"/>
        </a:lt1>
        <a:dk2>
          <a:srgbClr val="000000"/>
        </a:dk2>
        <a:lt2>
          <a:srgbClr val="979393"/>
        </a:lt2>
        <a:accent1>
          <a:srgbClr val="9E4700"/>
        </a:accent1>
        <a:accent2>
          <a:srgbClr val="404988"/>
        </a:accent2>
        <a:accent3>
          <a:srgbClr val="AAAAAA"/>
        </a:accent3>
        <a:accent4>
          <a:srgbClr val="DADADA"/>
        </a:accent4>
        <a:accent5>
          <a:srgbClr val="CCB1AA"/>
        </a:accent5>
        <a:accent6>
          <a:srgbClr val="39417B"/>
        </a:accent6>
        <a:hlink>
          <a:srgbClr val="007D96"/>
        </a:hlink>
        <a:folHlink>
          <a:srgbClr val="7200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Documents\Siggraph\s2000\Presentation\Templates\s2ksans.pot</Template>
  <TotalTime>1232</TotalTime>
  <Words>18241</Words>
  <Application>Microsoft Office PowerPoint</Application>
  <PresentationFormat>On-screen Show (4:3)</PresentationFormat>
  <Paragraphs>2375</Paragraphs>
  <Slides>161</Slides>
  <Notes>161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161</vt:i4>
      </vt:variant>
    </vt:vector>
  </HeadingPairs>
  <TitlesOfParts>
    <vt:vector size="165" baseType="lpstr">
      <vt:lpstr>s2ksans</vt:lpstr>
      <vt:lpstr>Clip</vt:lpstr>
      <vt:lpstr>Equation</vt:lpstr>
      <vt:lpstr>Worksheet</vt:lpstr>
      <vt:lpstr>An Interactive Introduction to OpenGL Programming</vt:lpstr>
      <vt:lpstr>What You’ll See Today</vt:lpstr>
      <vt:lpstr>Goals for Today</vt:lpstr>
      <vt:lpstr>OpenGL and GLUT Overview</vt:lpstr>
      <vt:lpstr>OpenGL and GLUT Overview</vt:lpstr>
      <vt:lpstr>What Is OpenGL?</vt:lpstr>
      <vt:lpstr>OpenGL Architecture</vt:lpstr>
      <vt:lpstr>OpenGL as a Renderer</vt:lpstr>
      <vt:lpstr>Related APIs</vt:lpstr>
      <vt:lpstr>OpenGL and Related APIs</vt:lpstr>
      <vt:lpstr>Preliminaries</vt:lpstr>
      <vt:lpstr>GLUT Basics</vt:lpstr>
      <vt:lpstr>Sample Program</vt:lpstr>
      <vt:lpstr>OpenGL Initialization</vt:lpstr>
      <vt:lpstr>GLUT Callback Functions</vt:lpstr>
      <vt:lpstr>Rendering Callback</vt:lpstr>
      <vt:lpstr>Idle Callbacks</vt:lpstr>
      <vt:lpstr>User Input Callbacks</vt:lpstr>
      <vt:lpstr>Elementary Rendering</vt:lpstr>
      <vt:lpstr>Elementary Rendering</vt:lpstr>
      <vt:lpstr>OpenGL Geometric Primitives</vt:lpstr>
      <vt:lpstr>Simple Example</vt:lpstr>
      <vt:lpstr>OpenGL Command Formats</vt:lpstr>
      <vt:lpstr>Specifying Geometric Primitives</vt:lpstr>
      <vt:lpstr>OpenGL Color Models</vt:lpstr>
      <vt:lpstr>Shapes Tutorial</vt:lpstr>
      <vt:lpstr>Controlling Rendering Appearance</vt:lpstr>
      <vt:lpstr>OpenGL’s State Machine</vt:lpstr>
      <vt:lpstr>Manipulating OpenGL State</vt:lpstr>
      <vt:lpstr>Controlling current state</vt:lpstr>
      <vt:lpstr>Transformations</vt:lpstr>
      <vt:lpstr>Transformations in OpenGL</vt:lpstr>
      <vt:lpstr>Camera Analogy</vt:lpstr>
      <vt:lpstr>Camera Analogy and Transformations</vt:lpstr>
      <vt:lpstr>Coordinate Systems and Transformations</vt:lpstr>
      <vt:lpstr>Affine Transformations</vt:lpstr>
      <vt:lpstr>Homogeneous Coordinates</vt:lpstr>
      <vt:lpstr>3D Transformations</vt:lpstr>
      <vt:lpstr>Specifying  Transformations</vt:lpstr>
      <vt:lpstr>Programming Transformations</vt:lpstr>
      <vt:lpstr>Transformation Pipeline</vt:lpstr>
      <vt:lpstr>Matrix Operations</vt:lpstr>
      <vt:lpstr>Projection Transformation</vt:lpstr>
      <vt:lpstr>Applying Projection Transformations</vt:lpstr>
      <vt:lpstr>Viewing Transformations</vt:lpstr>
      <vt:lpstr>Projection Tutorial</vt:lpstr>
      <vt:lpstr>Modeling Transformations</vt:lpstr>
      <vt:lpstr>Transformation Tutorial</vt:lpstr>
      <vt:lpstr>Connection:  Viewing and Modeling</vt:lpstr>
      <vt:lpstr>Projection is left handed</vt:lpstr>
      <vt:lpstr>Common Transformation Usage</vt:lpstr>
      <vt:lpstr>resize(): Perspective &amp; LookAt</vt:lpstr>
      <vt:lpstr>resize(): Perspective &amp; Translate</vt:lpstr>
      <vt:lpstr>resize(): Ortho (part 1)</vt:lpstr>
      <vt:lpstr>resize(): Ortho (part 2)</vt:lpstr>
      <vt:lpstr>Compositing Modeling Transformations</vt:lpstr>
      <vt:lpstr>Compositing Modeling Transformations</vt:lpstr>
      <vt:lpstr>Additional Clipping Planes</vt:lpstr>
      <vt:lpstr>Reversing Coordinate Projection</vt:lpstr>
      <vt:lpstr>Animation and Depth Buffering</vt:lpstr>
      <vt:lpstr>Animation and Depth Buffering</vt:lpstr>
      <vt:lpstr>Double Buffering</vt:lpstr>
      <vt:lpstr>Animation Using Double Buffering</vt:lpstr>
      <vt:lpstr>Depth Buffering and Hidden Surface Removal</vt:lpstr>
      <vt:lpstr>Depth Buffering Using OpenGL</vt:lpstr>
      <vt:lpstr>An Updated Program Template</vt:lpstr>
      <vt:lpstr>An Updated Program Template (cont.)</vt:lpstr>
      <vt:lpstr>An Updated Program Template (cont.)</vt:lpstr>
      <vt:lpstr>Lighting</vt:lpstr>
      <vt:lpstr>Lighting Principles</vt:lpstr>
      <vt:lpstr>How OpenGL Simulates Lights</vt:lpstr>
      <vt:lpstr>Surface Normals</vt:lpstr>
      <vt:lpstr>Material Properties</vt:lpstr>
      <vt:lpstr>Light Properties</vt:lpstr>
      <vt:lpstr>Light Sources (cont.)</vt:lpstr>
      <vt:lpstr>Types of Lights</vt:lpstr>
      <vt:lpstr>Turning on the Lights</vt:lpstr>
      <vt:lpstr>Light Material Tutorial</vt:lpstr>
      <vt:lpstr>Controlling a Light’s Position</vt:lpstr>
      <vt:lpstr>Light Position Tutorial</vt:lpstr>
      <vt:lpstr>Advanced Lighting Features</vt:lpstr>
      <vt:lpstr>Advanced Lighting Features </vt:lpstr>
      <vt:lpstr>Light Model Properties</vt:lpstr>
      <vt:lpstr>Tips for Better Lighting</vt:lpstr>
      <vt:lpstr>Imaging and Raster Primitives</vt:lpstr>
      <vt:lpstr>Imaging and Raster Primitives</vt:lpstr>
      <vt:lpstr>Pixel-based primitives</vt:lpstr>
      <vt:lpstr>Pixel Pipeline</vt:lpstr>
      <vt:lpstr>Positioning Image Primitives</vt:lpstr>
      <vt:lpstr>Rendering Bitmaps</vt:lpstr>
      <vt:lpstr>Rendering Fonts using Bitmaps</vt:lpstr>
      <vt:lpstr>Rendering Images</vt:lpstr>
      <vt:lpstr>Reading Pixels</vt:lpstr>
      <vt:lpstr>Pixel Zoom</vt:lpstr>
      <vt:lpstr>Storage and Transfer Modes</vt:lpstr>
      <vt:lpstr>Texture Mapping</vt:lpstr>
      <vt:lpstr>Texture Mapping</vt:lpstr>
      <vt:lpstr>Texture Mapping</vt:lpstr>
      <vt:lpstr>Texture Mapping and the OpenGL Pipeline</vt:lpstr>
      <vt:lpstr>Texture Example</vt:lpstr>
      <vt:lpstr>Applying Textures I</vt:lpstr>
      <vt:lpstr>Applying Textures II</vt:lpstr>
      <vt:lpstr>Texture Objects</vt:lpstr>
      <vt:lpstr>Texture Objects (cont.)</vt:lpstr>
      <vt:lpstr>Specify Texture Image</vt:lpstr>
      <vt:lpstr>Converting A Texture Image</vt:lpstr>
      <vt:lpstr>Specifying a Texture: Other Methods</vt:lpstr>
      <vt:lpstr>Mapping a Texture</vt:lpstr>
      <vt:lpstr>Generating Texture Coordinates</vt:lpstr>
      <vt:lpstr>Tutorial: Texture</vt:lpstr>
      <vt:lpstr>Texture Application Methods</vt:lpstr>
      <vt:lpstr>Filter Modes</vt:lpstr>
      <vt:lpstr>Mipmapped Textures</vt:lpstr>
      <vt:lpstr>Wrapping Mode</vt:lpstr>
      <vt:lpstr>Texture Functions</vt:lpstr>
      <vt:lpstr>Perspective Correction Hint</vt:lpstr>
      <vt:lpstr>Is There Room for a Texture?</vt:lpstr>
      <vt:lpstr>Texture Residency</vt:lpstr>
      <vt:lpstr>Advanced OpenGL Topics</vt:lpstr>
      <vt:lpstr>Advanced OpenGL Topics</vt:lpstr>
      <vt:lpstr>Immediate Mode versus Display Listed Rendering</vt:lpstr>
      <vt:lpstr>Immediate Mode versus  Display Lists</vt:lpstr>
      <vt:lpstr>Display Lists</vt:lpstr>
      <vt:lpstr>Display Lists</vt:lpstr>
      <vt:lpstr>Display Lists and Hierarchy</vt:lpstr>
      <vt:lpstr>Advanced Primitives</vt:lpstr>
      <vt:lpstr>Vertex  Arrays</vt:lpstr>
      <vt:lpstr>Why use Display Lists or Vertex Arrays?</vt:lpstr>
      <vt:lpstr>Alpha: the 4th Color Component</vt:lpstr>
      <vt:lpstr>Blending</vt:lpstr>
      <vt:lpstr>Multi-pass Rendering</vt:lpstr>
      <vt:lpstr>Antialiasing</vt:lpstr>
      <vt:lpstr>Accumulation Buffer</vt:lpstr>
      <vt:lpstr>Accessing Accumulation Buffer</vt:lpstr>
      <vt:lpstr>Accumulation Buffer Applications</vt:lpstr>
      <vt:lpstr>Full Scene Antialiasing : Jittering the view</vt:lpstr>
      <vt:lpstr>Depth of Focus : Keeping a Plane in Focus</vt:lpstr>
      <vt:lpstr>Fog</vt:lpstr>
      <vt:lpstr>Fog Tutorial</vt:lpstr>
      <vt:lpstr>Feedback Mode</vt:lpstr>
      <vt:lpstr>Selection Mode</vt:lpstr>
      <vt:lpstr>Selection Mode (cont.)</vt:lpstr>
      <vt:lpstr>Picking</vt:lpstr>
      <vt:lpstr>Picking Template</vt:lpstr>
      <vt:lpstr>Picking Template (cont.)</vt:lpstr>
      <vt:lpstr>Picking Template (cont.)</vt:lpstr>
      <vt:lpstr>Picking Ideas</vt:lpstr>
      <vt:lpstr>Getting to the Framebuffer</vt:lpstr>
      <vt:lpstr>Scissor Box</vt:lpstr>
      <vt:lpstr>Alpha Test</vt:lpstr>
      <vt:lpstr>Stencil Buffer</vt:lpstr>
      <vt:lpstr>Controlling Stencil Buffer</vt:lpstr>
      <vt:lpstr>Creating a Mask</vt:lpstr>
      <vt:lpstr>Using Stencil Mask</vt:lpstr>
      <vt:lpstr>Dithering</vt:lpstr>
      <vt:lpstr>Logical Operations on Pixels</vt:lpstr>
      <vt:lpstr>Advanced Imaging</vt:lpstr>
      <vt:lpstr>Summary / Q &amp; A</vt:lpstr>
      <vt:lpstr>On-Line Resources</vt:lpstr>
      <vt:lpstr>Books</vt:lpstr>
      <vt:lpstr>Thanks for Coming</vt:lpstr>
    </vt:vector>
  </TitlesOfParts>
  <Company>Silicon Graphics Computer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Introduction to OpenGL Programming</dc:title>
  <dc:creator>Dave Shreiner</dc:creator>
  <cp:lastModifiedBy>PGLAB_6</cp:lastModifiedBy>
  <cp:revision>81</cp:revision>
  <cp:lastPrinted>1999-04-17T20:22:35Z</cp:lastPrinted>
  <dcterms:created xsi:type="dcterms:W3CDTF">1999-04-11T03:30:43Z</dcterms:created>
  <dcterms:modified xsi:type="dcterms:W3CDTF">2014-12-22T09:32:16Z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90</vt:i4>
  </property>
  <property fmtid="{D5CDD505-2E9C-101B-9397-08002B2CF9AE}" pid="5" name="ScreenSize">
    <vt:i4>3</vt:i4>
  </property>
  <property fmtid="{D5CDD505-2E9C-101B-9397-08002B2CF9AE}" pid="6" name="ScreenUsage">
    <vt:i4>2</vt:i4>
  </property>
  <property fmtid="{D5CDD505-2E9C-101B-9397-08002B2CF9AE}" pid="7" name="MailAddress">
    <vt:lpwstr>shreiner@plunk.org</vt:lpwstr>
  </property>
  <property fmtid="{D5CDD505-2E9C-101B-9397-08002B2CF9AE}" pid="8" name="HomePage">
    <vt:lpwstr>http://www.plunk.org/COEN-290</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T:\</vt:lpwstr>
  </property>
</Properties>
</file>