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  <p:sldId id="270" r:id="rId1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635"/>
    <a:srgbClr val="9EFF29"/>
    <a:srgbClr val="C80064"/>
    <a:srgbClr val="C33A1F"/>
    <a:srgbClr val="0000CC"/>
    <a:srgbClr val="FF2549"/>
    <a:srgbClr val="007033"/>
    <a:srgbClr val="D6370C"/>
    <a:srgbClr val="1D3A00"/>
    <a:srgbClr val="FF85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-756" y="5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27703" y="1784556"/>
            <a:ext cx="8229600" cy="1688688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0328" y="3694468"/>
            <a:ext cx="8229600" cy="678426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xmlns="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6133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947" y="224337"/>
            <a:ext cx="8259098" cy="763526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714" y="1312606"/>
            <a:ext cx="8246070" cy="3465870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2106" y="406537"/>
            <a:ext cx="6283782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9238" y="1268361"/>
            <a:ext cx="6304935" cy="3420136"/>
          </a:xfrm>
        </p:spPr>
        <p:txBody>
          <a:bodyPr/>
          <a:lstStyle>
            <a:lvl1pPr>
              <a:defRPr sz="2800">
                <a:solidFill>
                  <a:srgbClr val="002060"/>
                </a:solidFill>
              </a:defRPr>
            </a:lvl1pPr>
            <a:lvl2pPr>
              <a:defRPr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  <a:lvl4pPr>
              <a:defRPr>
                <a:solidFill>
                  <a:srgbClr val="002060"/>
                </a:solidFill>
              </a:defRPr>
            </a:lvl4pPr>
            <a:lvl5pPr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2692" y="271648"/>
            <a:ext cx="8093365" cy="76352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2131" y="1655517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131" y="2127914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7252" y="1655517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7252" y="2127914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7/18/2023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72609" y="1745311"/>
            <a:ext cx="4723074" cy="1590262"/>
          </a:xfrm>
        </p:spPr>
        <p:txBody>
          <a:bodyPr>
            <a:normAutofit/>
          </a:bodyPr>
          <a:lstStyle/>
          <a:p>
            <a:pPr algn="ctr"/>
            <a:r>
              <a:rPr lang="en-IN" dirty="0"/>
              <a:t>D</a:t>
            </a:r>
            <a:r>
              <a:rPr lang="en-US" dirty="0"/>
              <a:t>river Drowsiness Detection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413259" y="277057"/>
            <a:ext cx="6283782" cy="725349"/>
          </a:xfrm>
        </p:spPr>
        <p:txBody>
          <a:bodyPr>
            <a:normAutofit/>
          </a:bodyPr>
          <a:lstStyle/>
          <a:p>
            <a:r>
              <a:rPr lang="en-IN" sz="3200" dirty="0" smtClean="0"/>
              <a:t>Results: Sends Email</a:t>
            </a:r>
            <a:endParaRPr lang="en-US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038815" y="1234991"/>
            <a:ext cx="6907758" cy="2287527"/>
          </a:xfrm>
        </p:spPr>
        <p:txBody>
          <a:bodyPr>
            <a:normAutofit/>
          </a:bodyPr>
          <a:lstStyle/>
          <a:p>
            <a:r>
              <a:rPr lang="pt-BR" sz="1800" dirty="0" smtClean="0"/>
              <a:t>SMTP </a:t>
            </a:r>
            <a:r>
              <a:rPr lang="pt-BR" sz="1800" dirty="0"/>
              <a:t>(Simple Mail Transfer Protocol) object </a:t>
            </a:r>
            <a:r>
              <a:rPr lang="pt-BR" sz="1800" dirty="0" smtClean="0"/>
              <a:t>is created</a:t>
            </a:r>
            <a:endParaRPr lang="en-IN" sz="1800" dirty="0"/>
          </a:p>
          <a:p>
            <a:pPr marL="0" indent="0">
              <a:buNone/>
            </a:pPr>
            <a:endParaRPr lang="en-IN" sz="1800" dirty="0" smtClean="0">
              <a:solidFill>
                <a:srgbClr val="FF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217" r="6364" b="50494"/>
          <a:stretch/>
        </p:blipFill>
        <p:spPr>
          <a:xfrm>
            <a:off x="280554" y="2234045"/>
            <a:ext cx="8562109" cy="1454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1669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413259" y="277057"/>
            <a:ext cx="6283782" cy="725349"/>
          </a:xfrm>
        </p:spPr>
        <p:txBody>
          <a:bodyPr>
            <a:normAutofit/>
          </a:bodyPr>
          <a:lstStyle/>
          <a:p>
            <a:r>
              <a:rPr lang="en-IN" sz="3200" dirty="0" smtClean="0"/>
              <a:t>Results: Inserts in </a:t>
            </a:r>
            <a:r>
              <a:rPr lang="en-IN" sz="3200" dirty="0" err="1" smtClean="0"/>
              <a:t>MongoDB</a:t>
            </a:r>
            <a:endParaRPr lang="en-US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038815" y="1234992"/>
            <a:ext cx="6907758" cy="853582"/>
          </a:xfrm>
        </p:spPr>
        <p:txBody>
          <a:bodyPr>
            <a:normAutofit/>
          </a:bodyPr>
          <a:lstStyle/>
          <a:p>
            <a:r>
              <a:rPr lang="pt-BR" sz="1800" dirty="0" smtClean="0"/>
              <a:t>Uses MongoDB </a:t>
            </a:r>
          </a:p>
          <a:p>
            <a:r>
              <a:rPr lang="pt-BR" sz="1800" dirty="0" smtClean="0"/>
              <a:t>Inserts image in binary format</a:t>
            </a:r>
            <a:endParaRPr lang="en-IN" sz="1800" dirty="0"/>
          </a:p>
          <a:p>
            <a:pPr marL="0" indent="0">
              <a:buNone/>
            </a:pPr>
            <a:endParaRPr lang="en-IN" sz="1800" dirty="0" smtClean="0">
              <a:solidFill>
                <a:srgbClr val="FF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16" b="33325"/>
          <a:stretch/>
        </p:blipFill>
        <p:spPr>
          <a:xfrm>
            <a:off x="353292" y="1984663"/>
            <a:ext cx="8530936" cy="3014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3624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057400" y="277057"/>
            <a:ext cx="6639641" cy="725349"/>
          </a:xfrm>
        </p:spPr>
        <p:txBody>
          <a:bodyPr>
            <a:normAutofit fontScale="90000"/>
          </a:bodyPr>
          <a:lstStyle/>
          <a:p>
            <a:r>
              <a:rPr lang="en-IN" sz="3200" dirty="0" smtClean="0"/>
              <a:t>Results: </a:t>
            </a:r>
            <a:r>
              <a:rPr lang="en-IN" sz="3200" dirty="0" err="1" smtClean="0"/>
              <a:t>Retreving</a:t>
            </a:r>
            <a:r>
              <a:rPr lang="en-IN" sz="3200" dirty="0" smtClean="0"/>
              <a:t> image from </a:t>
            </a:r>
            <a:r>
              <a:rPr lang="en-IN" sz="3200" dirty="0" err="1" smtClean="0"/>
              <a:t>MongoDB</a:t>
            </a:r>
            <a:endParaRPr lang="en-US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028425" y="1537091"/>
            <a:ext cx="2855303" cy="2287527"/>
          </a:xfrm>
        </p:spPr>
        <p:txBody>
          <a:bodyPr>
            <a:normAutofit lnSpcReduction="10000"/>
          </a:bodyPr>
          <a:lstStyle/>
          <a:p>
            <a:pPr algn="just"/>
            <a:r>
              <a:rPr lang="pt-BR" sz="1800" dirty="0" smtClean="0"/>
              <a:t>This is a sample image stored in MongoDB</a:t>
            </a:r>
          </a:p>
          <a:p>
            <a:pPr algn="just"/>
            <a:r>
              <a:rPr lang="en-US" sz="1800" dirty="0" smtClean="0"/>
              <a:t>Image array (binary image data) </a:t>
            </a:r>
            <a:r>
              <a:rPr lang="en-US" sz="1800" dirty="0"/>
              <a:t>and convert it into a </a:t>
            </a:r>
            <a:r>
              <a:rPr lang="en-US" sz="1800" dirty="0" smtClean="0"/>
              <a:t>3-dimensional </a:t>
            </a:r>
            <a:r>
              <a:rPr lang="en-US" sz="1800" dirty="0" err="1" smtClean="0"/>
              <a:t>Numpy</a:t>
            </a:r>
            <a:r>
              <a:rPr lang="en-US" sz="1800" dirty="0" smtClean="0"/>
              <a:t> array</a:t>
            </a:r>
          </a:p>
          <a:p>
            <a:pPr algn="just"/>
            <a:r>
              <a:rPr lang="en-US" sz="1800" dirty="0" smtClean="0"/>
              <a:t>The image is read in color</a:t>
            </a:r>
            <a:endParaRPr lang="en-IN" sz="1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27" t="16751" r="43182" b="16954"/>
          <a:stretch/>
        </p:blipFill>
        <p:spPr>
          <a:xfrm>
            <a:off x="5008418" y="1143000"/>
            <a:ext cx="3844637" cy="3075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962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3DCAEEDD-A551-0F8B-1208-363BD7D94C5A}"/>
              </a:ext>
            </a:extLst>
          </p:cNvPr>
          <p:cNvSpPr txBox="1"/>
          <p:nvPr/>
        </p:nvSpPr>
        <p:spPr>
          <a:xfrm>
            <a:off x="497679" y="2051957"/>
            <a:ext cx="7835830" cy="2126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The accuracy of the drowsiness detection model may rely on the quality of the video feed.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The model trained gives 94 percent accuracy</a:t>
            </a:r>
          </a:p>
          <a:p>
            <a:pPr marL="285750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Only Email notification is sent</a:t>
            </a:r>
          </a:p>
          <a:p>
            <a:pPr marL="285750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Used </a:t>
            </a:r>
            <a:r>
              <a:rPr lang="en-US" dirty="0" err="1" smtClean="0">
                <a:solidFill>
                  <a:schemeClr val="bg1"/>
                </a:solidFill>
              </a:rPr>
              <a:t>MongoDB</a:t>
            </a:r>
            <a:r>
              <a:rPr lang="en-US" dirty="0" smtClean="0">
                <a:solidFill>
                  <a:schemeClr val="bg1"/>
                </a:solidFill>
              </a:rPr>
              <a:t> local host</a:t>
            </a:r>
          </a:p>
        </p:txBody>
      </p:sp>
      <p:sp>
        <p:nvSpPr>
          <p:cNvPr id="7" name="Rectangle 6"/>
          <p:cNvSpPr/>
          <p:nvPr/>
        </p:nvSpPr>
        <p:spPr>
          <a:xfrm>
            <a:off x="4053950" y="277730"/>
            <a:ext cx="449776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Discussion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7234877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3DCAEEDD-A551-0F8B-1208-363BD7D94C5A}"/>
              </a:ext>
            </a:extLst>
          </p:cNvPr>
          <p:cNvSpPr txBox="1"/>
          <p:nvPr/>
        </p:nvSpPr>
        <p:spPr>
          <a:xfrm>
            <a:off x="497679" y="1854530"/>
            <a:ext cx="7835830" cy="2542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Muthyala</a:t>
            </a:r>
            <a:r>
              <a:rPr lang="en-US" dirty="0" smtClean="0">
                <a:solidFill>
                  <a:schemeClr val="bg1"/>
                </a:solidFill>
              </a:rPr>
              <a:t> Mahesh (16337397): Final Image Detection, </a:t>
            </a:r>
            <a:r>
              <a:rPr lang="en-US" dirty="0" err="1" smtClean="0">
                <a:solidFill>
                  <a:schemeClr val="bg1"/>
                </a:solidFill>
              </a:rPr>
              <a:t>MongoDB</a:t>
            </a:r>
            <a:r>
              <a:rPr lang="en-US" dirty="0" smtClean="0">
                <a:solidFill>
                  <a:schemeClr val="bg1"/>
                </a:solidFill>
              </a:rPr>
              <a:t> connection and storing image and PPT preparation</a:t>
            </a:r>
          </a:p>
          <a:p>
            <a:pPr marL="285750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Preetam</a:t>
            </a:r>
            <a:r>
              <a:rPr lang="en-US" dirty="0" smtClean="0">
                <a:solidFill>
                  <a:schemeClr val="bg1"/>
                </a:solidFill>
              </a:rPr>
              <a:t> Reddy </a:t>
            </a:r>
            <a:r>
              <a:rPr lang="en-US" dirty="0" err="1" smtClean="0">
                <a:solidFill>
                  <a:schemeClr val="bg1"/>
                </a:solidFill>
              </a:rPr>
              <a:t>Patelu</a:t>
            </a:r>
            <a:r>
              <a:rPr lang="en-US" dirty="0" smtClean="0">
                <a:solidFill>
                  <a:schemeClr val="bg1"/>
                </a:solidFill>
              </a:rPr>
              <a:t> (16341736): Model training and Email notification and Project report preparation</a:t>
            </a:r>
          </a:p>
          <a:p>
            <a:pPr marL="285750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Chandrashekar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Oguri</a:t>
            </a:r>
            <a:r>
              <a:rPr lang="en-US" dirty="0" smtClean="0">
                <a:solidFill>
                  <a:schemeClr val="bg1"/>
                </a:solidFill>
              </a:rPr>
              <a:t> (16336589): Data collection, preparation, model training  and project report.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053950" y="277730"/>
            <a:ext cx="449776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Contributions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8415446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F080A5CE-2A27-4A71-B160-441332CC772B}"/>
              </a:ext>
            </a:extLst>
          </p:cNvPr>
          <p:cNvSpPr/>
          <p:nvPr/>
        </p:nvSpPr>
        <p:spPr>
          <a:xfrm>
            <a:off x="-7143" y="2127147"/>
            <a:ext cx="9147572" cy="1020294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DB2FBFAD-318C-47E8-A82D-2EDEDE3F63EE}"/>
              </a:ext>
            </a:extLst>
          </p:cNvPr>
          <p:cNvSpPr/>
          <p:nvPr/>
        </p:nvSpPr>
        <p:spPr>
          <a:xfrm>
            <a:off x="-3572" y="2203976"/>
            <a:ext cx="9147572" cy="866638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020C8F30-9C91-4D39-A29C-BCE4134E41E9}"/>
              </a:ext>
            </a:extLst>
          </p:cNvPr>
          <p:cNvSpPr txBox="1"/>
          <p:nvPr/>
        </p:nvSpPr>
        <p:spPr>
          <a:xfrm>
            <a:off x="-3572" y="2308867"/>
            <a:ext cx="9144000" cy="761747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4500" dirty="0">
                <a:solidFill>
                  <a:schemeClr val="bg1"/>
                </a:solidFill>
                <a:cs typeface="Arial" pitchFamily="34" charset="0"/>
              </a:rPr>
              <a:t>THANK YOU</a:t>
            </a:r>
            <a:endParaRPr lang="ko-KR" altLang="en-US" sz="45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3644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9832" y="334483"/>
            <a:ext cx="5387009" cy="763526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00646"/>
            <a:ext cx="9096290" cy="3724685"/>
          </a:xfrm>
        </p:spPr>
        <p:txBody>
          <a:bodyPr>
            <a:normAutofit fontScale="92500"/>
          </a:bodyPr>
          <a:lstStyle/>
          <a:p>
            <a:pPr rtl="0" fontAlgn="base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800" b="0" i="0" u="none" strike="noStrike" dirty="0">
                <a:effectLst/>
                <a:latin typeface="+mj-lt"/>
              </a:rPr>
              <a:t>Drowsy Driving is a deadly combination of driving and sleepiness</a:t>
            </a:r>
            <a:r>
              <a:rPr lang="en-GB" sz="1800" b="0" i="0" u="none" strike="noStrike" dirty="0" smtClean="0">
                <a:effectLst/>
                <a:latin typeface="+mj-lt"/>
              </a:rPr>
              <a:t>. The </a:t>
            </a:r>
            <a:r>
              <a:rPr lang="en-GB" sz="1800" b="0" i="0" u="none" strike="noStrike" dirty="0">
                <a:effectLst/>
                <a:latin typeface="+mj-lt"/>
              </a:rPr>
              <a:t>number of road accidents due to Drowsy Driving is increasing at an alarming rate worldwide. </a:t>
            </a:r>
          </a:p>
          <a:p>
            <a:pPr rtl="0" fontAlgn="base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800" b="0" i="0" u="none" strike="noStrike" dirty="0">
                <a:effectLst/>
                <a:latin typeface="+mj-lt"/>
              </a:rPr>
              <a:t>Not having a proper sleep</a:t>
            </a:r>
            <a:r>
              <a:rPr lang="en-GB" sz="1800" b="0" i="0" u="none" strike="noStrike" dirty="0" smtClean="0">
                <a:effectLst/>
                <a:latin typeface="+mj-lt"/>
              </a:rPr>
              <a:t>, sleep </a:t>
            </a:r>
            <a:r>
              <a:rPr lang="en-GB" sz="1800" b="0" i="0" u="none" strike="noStrike" dirty="0">
                <a:effectLst/>
                <a:latin typeface="+mj-lt"/>
              </a:rPr>
              <a:t>disorders, medication, alcohol consumption, or driving during night shifts are some of the reasons drowsiness while driving.</a:t>
            </a:r>
          </a:p>
          <a:p>
            <a:pPr rtl="0" fontAlgn="base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800" dirty="0" err="1">
                <a:latin typeface="+mj-lt"/>
              </a:rPr>
              <a:t>So,we</a:t>
            </a:r>
            <a:r>
              <a:rPr lang="en-GB" sz="1800" dirty="0">
                <a:latin typeface="+mj-lt"/>
              </a:rPr>
              <a:t> developed a driver drowsiness detection system that uses real-time video feeds to accurately detect driver drowsiness or fatigue by alerting </a:t>
            </a:r>
          </a:p>
          <a:p>
            <a:pPr marL="0" indent="0" rtl="0" fontAlgn="base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latin typeface="+mj-lt"/>
              </a:rPr>
              <a:t>       the driver and notify the loved ones through email.</a:t>
            </a:r>
            <a:endParaRPr lang="en-GB" sz="1800" b="0" i="0" u="none" strike="noStrike" dirty="0">
              <a:effectLst/>
              <a:latin typeface="+mj-lt"/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 descr="A person in a car seat&#10;&#10;Description automatically generated">
            <a:extLst>
              <a:ext uri="{FF2B5EF4-FFF2-40B4-BE49-F238E27FC236}">
                <a16:creationId xmlns:a16="http://schemas.microsoft.com/office/drawing/2014/main" xmlns="" id="{3A45D692-1576-5A9C-AA0C-043F1FE623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6358" y="3773918"/>
            <a:ext cx="2871704" cy="136958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413259" y="557612"/>
            <a:ext cx="6283782" cy="725349"/>
          </a:xfrm>
        </p:spPr>
        <p:txBody>
          <a:bodyPr>
            <a:normAutofit/>
          </a:bodyPr>
          <a:lstStyle/>
          <a:p>
            <a:r>
              <a:rPr lang="en-IN" dirty="0"/>
              <a:t>Methodology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392106" y="1723364"/>
            <a:ext cx="6304935" cy="3420136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It involves the following:</a:t>
            </a:r>
          </a:p>
          <a:p>
            <a:r>
              <a:rPr lang="en-IN" dirty="0"/>
              <a:t>D</a:t>
            </a:r>
            <a:r>
              <a:rPr lang="en-US" dirty="0" err="1"/>
              <a:t>ata</a:t>
            </a:r>
            <a:r>
              <a:rPr lang="en-US" dirty="0"/>
              <a:t> Collection &amp; Pre-processing</a:t>
            </a:r>
          </a:p>
          <a:p>
            <a:r>
              <a:rPr lang="en-US" dirty="0"/>
              <a:t>Model development &amp; Training</a:t>
            </a:r>
          </a:p>
          <a:p>
            <a:r>
              <a:rPr lang="en-US" dirty="0"/>
              <a:t>Realtime detection</a:t>
            </a:r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xmlns="" id="{352BEC0E-22F8-46D0-9632-375DB541B06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14171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80060" y="246888"/>
            <a:ext cx="5170932" cy="133731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4100">
                <a:solidFill>
                  <a:schemeClr val="tx1"/>
                </a:solidFill>
              </a:rPr>
              <a:t>Data Collection &amp; Pre-processing</a:t>
            </a:r>
          </a:p>
        </p:txBody>
      </p:sp>
      <p:sp>
        <p:nvSpPr>
          <p:cNvPr id="25" name="sketch line">
            <a:extLst>
              <a:ext uri="{FF2B5EF4-FFF2-40B4-BE49-F238E27FC236}">
                <a16:creationId xmlns:a16="http://schemas.microsoft.com/office/drawing/2014/main" xmlns="" id="{3FCFB1DE-0B7E-48CC-BA90-B2AB0889F9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69214" y="1796796"/>
            <a:ext cx="3182691" cy="13716"/>
          </a:xfrm>
          <a:custGeom>
            <a:avLst/>
            <a:gdLst>
              <a:gd name="connsiteX0" fmla="*/ 0 w 3182691"/>
              <a:gd name="connsiteY0" fmla="*/ 0 h 13716"/>
              <a:gd name="connsiteX1" fmla="*/ 636538 w 3182691"/>
              <a:gd name="connsiteY1" fmla="*/ 0 h 13716"/>
              <a:gd name="connsiteX2" fmla="*/ 1273076 w 3182691"/>
              <a:gd name="connsiteY2" fmla="*/ 0 h 13716"/>
              <a:gd name="connsiteX3" fmla="*/ 1909615 w 3182691"/>
              <a:gd name="connsiteY3" fmla="*/ 0 h 13716"/>
              <a:gd name="connsiteX4" fmla="*/ 2482499 w 3182691"/>
              <a:gd name="connsiteY4" fmla="*/ 0 h 13716"/>
              <a:gd name="connsiteX5" fmla="*/ 3182691 w 3182691"/>
              <a:gd name="connsiteY5" fmla="*/ 0 h 13716"/>
              <a:gd name="connsiteX6" fmla="*/ 3182691 w 3182691"/>
              <a:gd name="connsiteY6" fmla="*/ 13716 h 13716"/>
              <a:gd name="connsiteX7" fmla="*/ 2609807 w 3182691"/>
              <a:gd name="connsiteY7" fmla="*/ 13716 h 13716"/>
              <a:gd name="connsiteX8" fmla="*/ 2068749 w 3182691"/>
              <a:gd name="connsiteY8" fmla="*/ 13716 h 13716"/>
              <a:gd name="connsiteX9" fmla="*/ 1432211 w 3182691"/>
              <a:gd name="connsiteY9" fmla="*/ 13716 h 13716"/>
              <a:gd name="connsiteX10" fmla="*/ 859327 w 3182691"/>
              <a:gd name="connsiteY10" fmla="*/ 13716 h 13716"/>
              <a:gd name="connsiteX11" fmla="*/ 0 w 3182691"/>
              <a:gd name="connsiteY11" fmla="*/ 13716 h 13716"/>
              <a:gd name="connsiteX12" fmla="*/ 0 w 3182691"/>
              <a:gd name="connsiteY12" fmla="*/ 0 h 13716"/>
              <a:gd name="connsiteX0" fmla="*/ 0 w 3182691"/>
              <a:gd name="connsiteY0" fmla="*/ 0 h 13716"/>
              <a:gd name="connsiteX1" fmla="*/ 572884 w 3182691"/>
              <a:gd name="connsiteY1" fmla="*/ 0 h 13716"/>
              <a:gd name="connsiteX2" fmla="*/ 1113942 w 3182691"/>
              <a:gd name="connsiteY2" fmla="*/ 0 h 13716"/>
              <a:gd name="connsiteX3" fmla="*/ 1686826 w 3182691"/>
              <a:gd name="connsiteY3" fmla="*/ 0 h 13716"/>
              <a:gd name="connsiteX4" fmla="*/ 2323364 w 3182691"/>
              <a:gd name="connsiteY4" fmla="*/ 0 h 13716"/>
              <a:gd name="connsiteX5" fmla="*/ 3182691 w 3182691"/>
              <a:gd name="connsiteY5" fmla="*/ 0 h 13716"/>
              <a:gd name="connsiteX6" fmla="*/ 3182691 w 3182691"/>
              <a:gd name="connsiteY6" fmla="*/ 13716 h 13716"/>
              <a:gd name="connsiteX7" fmla="*/ 2546153 w 3182691"/>
              <a:gd name="connsiteY7" fmla="*/ 13716 h 13716"/>
              <a:gd name="connsiteX8" fmla="*/ 1845961 w 3182691"/>
              <a:gd name="connsiteY8" fmla="*/ 13716 h 13716"/>
              <a:gd name="connsiteX9" fmla="*/ 1304903 w 3182691"/>
              <a:gd name="connsiteY9" fmla="*/ 13716 h 13716"/>
              <a:gd name="connsiteX10" fmla="*/ 604711 w 3182691"/>
              <a:gd name="connsiteY10" fmla="*/ 13716 h 13716"/>
              <a:gd name="connsiteX11" fmla="*/ 0 w 3182691"/>
              <a:gd name="connsiteY11" fmla="*/ 13716 h 13716"/>
              <a:gd name="connsiteX12" fmla="*/ 0 w 3182691"/>
              <a:gd name="connsiteY12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182691" h="13716" fill="none" extrusionOk="0">
                <a:moveTo>
                  <a:pt x="0" y="0"/>
                </a:moveTo>
                <a:cubicBezTo>
                  <a:pt x="225870" y="33585"/>
                  <a:pt x="418138" y="17639"/>
                  <a:pt x="636538" y="0"/>
                </a:cubicBezTo>
                <a:cubicBezTo>
                  <a:pt x="866402" y="-9774"/>
                  <a:pt x="1016900" y="-17532"/>
                  <a:pt x="1273076" y="0"/>
                </a:cubicBezTo>
                <a:cubicBezTo>
                  <a:pt x="1519343" y="-34410"/>
                  <a:pt x="1705438" y="-53754"/>
                  <a:pt x="1909615" y="0"/>
                </a:cubicBezTo>
                <a:cubicBezTo>
                  <a:pt x="2120433" y="2855"/>
                  <a:pt x="2209200" y="-17463"/>
                  <a:pt x="2482499" y="0"/>
                </a:cubicBezTo>
                <a:cubicBezTo>
                  <a:pt x="2733571" y="54170"/>
                  <a:pt x="2997997" y="-48885"/>
                  <a:pt x="3182691" y="0"/>
                </a:cubicBezTo>
                <a:cubicBezTo>
                  <a:pt x="3182669" y="4238"/>
                  <a:pt x="3183053" y="9645"/>
                  <a:pt x="3182691" y="13716"/>
                </a:cubicBezTo>
                <a:cubicBezTo>
                  <a:pt x="2941063" y="-1403"/>
                  <a:pt x="2872422" y="11622"/>
                  <a:pt x="2609807" y="13716"/>
                </a:cubicBezTo>
                <a:cubicBezTo>
                  <a:pt x="2341801" y="5460"/>
                  <a:pt x="2328606" y="24260"/>
                  <a:pt x="2068749" y="13716"/>
                </a:cubicBezTo>
                <a:cubicBezTo>
                  <a:pt x="1813820" y="-3451"/>
                  <a:pt x="1714804" y="33033"/>
                  <a:pt x="1432211" y="13716"/>
                </a:cubicBezTo>
                <a:cubicBezTo>
                  <a:pt x="1164810" y="-31578"/>
                  <a:pt x="993140" y="23003"/>
                  <a:pt x="859327" y="13716"/>
                </a:cubicBezTo>
                <a:cubicBezTo>
                  <a:pt x="750703" y="-29546"/>
                  <a:pt x="236193" y="34159"/>
                  <a:pt x="0" y="13716"/>
                </a:cubicBezTo>
                <a:cubicBezTo>
                  <a:pt x="-950" y="8514"/>
                  <a:pt x="-119" y="3449"/>
                  <a:pt x="0" y="0"/>
                </a:cubicBezTo>
                <a:close/>
              </a:path>
              <a:path w="3182691" h="13716" stroke="0" extrusionOk="0">
                <a:moveTo>
                  <a:pt x="0" y="0"/>
                </a:moveTo>
                <a:cubicBezTo>
                  <a:pt x="243084" y="-23531"/>
                  <a:pt x="399010" y="-30989"/>
                  <a:pt x="572884" y="0"/>
                </a:cubicBezTo>
                <a:cubicBezTo>
                  <a:pt x="745196" y="46048"/>
                  <a:pt x="956262" y="22379"/>
                  <a:pt x="1113942" y="0"/>
                </a:cubicBezTo>
                <a:cubicBezTo>
                  <a:pt x="1345494" y="6575"/>
                  <a:pt x="1537971" y="57434"/>
                  <a:pt x="1686826" y="0"/>
                </a:cubicBezTo>
                <a:cubicBezTo>
                  <a:pt x="1847487" y="-5870"/>
                  <a:pt x="2194651" y="-1232"/>
                  <a:pt x="2323364" y="0"/>
                </a:cubicBezTo>
                <a:cubicBezTo>
                  <a:pt x="2488731" y="36406"/>
                  <a:pt x="2902092" y="-40336"/>
                  <a:pt x="3182691" y="0"/>
                </a:cubicBezTo>
                <a:cubicBezTo>
                  <a:pt x="3181910" y="5403"/>
                  <a:pt x="3181850" y="9705"/>
                  <a:pt x="3182691" y="13716"/>
                </a:cubicBezTo>
                <a:cubicBezTo>
                  <a:pt x="3012562" y="-42392"/>
                  <a:pt x="2765408" y="31046"/>
                  <a:pt x="2546153" y="13716"/>
                </a:cubicBezTo>
                <a:cubicBezTo>
                  <a:pt x="2331952" y="9306"/>
                  <a:pt x="2142129" y="15233"/>
                  <a:pt x="1845961" y="13716"/>
                </a:cubicBezTo>
                <a:cubicBezTo>
                  <a:pt x="1537526" y="27422"/>
                  <a:pt x="1468653" y="-10747"/>
                  <a:pt x="1304903" y="13716"/>
                </a:cubicBezTo>
                <a:cubicBezTo>
                  <a:pt x="1191987" y="21566"/>
                  <a:pt x="927061" y="10054"/>
                  <a:pt x="604711" y="13716"/>
                </a:cubicBezTo>
                <a:cubicBezTo>
                  <a:pt x="273947" y="41005"/>
                  <a:pt x="111622" y="-29126"/>
                  <a:pt x="0" y="13716"/>
                </a:cubicBezTo>
                <a:cubicBezTo>
                  <a:pt x="242" y="7496"/>
                  <a:pt x="776" y="5947"/>
                  <a:pt x="0" y="0"/>
                </a:cubicBezTo>
                <a:close/>
              </a:path>
              <a:path w="3182691" h="13716" fill="none" stroke="0" extrusionOk="0">
                <a:moveTo>
                  <a:pt x="0" y="0"/>
                </a:moveTo>
                <a:cubicBezTo>
                  <a:pt x="245832" y="29445"/>
                  <a:pt x="388924" y="-28919"/>
                  <a:pt x="636538" y="0"/>
                </a:cubicBezTo>
                <a:cubicBezTo>
                  <a:pt x="838014" y="3247"/>
                  <a:pt x="1005059" y="8075"/>
                  <a:pt x="1273076" y="0"/>
                </a:cubicBezTo>
                <a:cubicBezTo>
                  <a:pt x="1555121" y="-15110"/>
                  <a:pt x="1674116" y="-4878"/>
                  <a:pt x="1909615" y="0"/>
                </a:cubicBezTo>
                <a:cubicBezTo>
                  <a:pt x="2127874" y="21642"/>
                  <a:pt x="2229467" y="-10228"/>
                  <a:pt x="2482499" y="0"/>
                </a:cubicBezTo>
                <a:cubicBezTo>
                  <a:pt x="2772379" y="28915"/>
                  <a:pt x="3003217" y="-43687"/>
                  <a:pt x="3182691" y="0"/>
                </a:cubicBezTo>
                <a:cubicBezTo>
                  <a:pt x="3182795" y="3768"/>
                  <a:pt x="3182801" y="10153"/>
                  <a:pt x="3182691" y="13716"/>
                </a:cubicBezTo>
                <a:cubicBezTo>
                  <a:pt x="2948637" y="12517"/>
                  <a:pt x="2873728" y="17755"/>
                  <a:pt x="2609807" y="13716"/>
                </a:cubicBezTo>
                <a:cubicBezTo>
                  <a:pt x="2342839" y="7298"/>
                  <a:pt x="2331621" y="25963"/>
                  <a:pt x="2068749" y="13716"/>
                </a:cubicBezTo>
                <a:cubicBezTo>
                  <a:pt x="1813814" y="-11924"/>
                  <a:pt x="1700576" y="32167"/>
                  <a:pt x="1432211" y="13716"/>
                </a:cubicBezTo>
                <a:cubicBezTo>
                  <a:pt x="1148444" y="-31625"/>
                  <a:pt x="987622" y="-2169"/>
                  <a:pt x="859327" y="13716"/>
                </a:cubicBezTo>
                <a:cubicBezTo>
                  <a:pt x="743387" y="32850"/>
                  <a:pt x="194182" y="14217"/>
                  <a:pt x="0" y="13716"/>
                </a:cubicBezTo>
                <a:cubicBezTo>
                  <a:pt x="84" y="8233"/>
                  <a:pt x="-347" y="318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xmlns="" sd="2727557108">
                  <a:custGeom>
                    <a:avLst/>
                    <a:gdLst>
                      <a:gd name="connsiteX0" fmla="*/ 0 w 3182691"/>
                      <a:gd name="connsiteY0" fmla="*/ 0 h 13716"/>
                      <a:gd name="connsiteX1" fmla="*/ 636538 w 3182691"/>
                      <a:gd name="connsiteY1" fmla="*/ 0 h 13716"/>
                      <a:gd name="connsiteX2" fmla="*/ 1273076 w 3182691"/>
                      <a:gd name="connsiteY2" fmla="*/ 0 h 13716"/>
                      <a:gd name="connsiteX3" fmla="*/ 1909615 w 3182691"/>
                      <a:gd name="connsiteY3" fmla="*/ 0 h 13716"/>
                      <a:gd name="connsiteX4" fmla="*/ 2482499 w 3182691"/>
                      <a:gd name="connsiteY4" fmla="*/ 0 h 13716"/>
                      <a:gd name="connsiteX5" fmla="*/ 3182691 w 3182691"/>
                      <a:gd name="connsiteY5" fmla="*/ 0 h 13716"/>
                      <a:gd name="connsiteX6" fmla="*/ 3182691 w 3182691"/>
                      <a:gd name="connsiteY6" fmla="*/ 13716 h 13716"/>
                      <a:gd name="connsiteX7" fmla="*/ 2609807 w 3182691"/>
                      <a:gd name="connsiteY7" fmla="*/ 13716 h 13716"/>
                      <a:gd name="connsiteX8" fmla="*/ 2068749 w 3182691"/>
                      <a:gd name="connsiteY8" fmla="*/ 13716 h 13716"/>
                      <a:gd name="connsiteX9" fmla="*/ 1432211 w 3182691"/>
                      <a:gd name="connsiteY9" fmla="*/ 13716 h 13716"/>
                      <a:gd name="connsiteX10" fmla="*/ 859327 w 3182691"/>
                      <a:gd name="connsiteY10" fmla="*/ 13716 h 13716"/>
                      <a:gd name="connsiteX11" fmla="*/ 0 w 3182691"/>
                      <a:gd name="connsiteY11" fmla="*/ 13716 h 13716"/>
                      <a:gd name="connsiteX12" fmla="*/ 0 w 3182691"/>
                      <a:gd name="connsiteY12" fmla="*/ 0 h 137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3182691" h="13716" fill="none" extrusionOk="0">
                        <a:moveTo>
                          <a:pt x="0" y="0"/>
                        </a:moveTo>
                        <a:cubicBezTo>
                          <a:pt x="253588" y="25878"/>
                          <a:pt x="409323" y="-5359"/>
                          <a:pt x="636538" y="0"/>
                        </a:cubicBezTo>
                        <a:cubicBezTo>
                          <a:pt x="863753" y="5359"/>
                          <a:pt x="1013406" y="3458"/>
                          <a:pt x="1273076" y="0"/>
                        </a:cubicBezTo>
                        <a:cubicBezTo>
                          <a:pt x="1532746" y="-3458"/>
                          <a:pt x="1697408" y="-16840"/>
                          <a:pt x="1909615" y="0"/>
                        </a:cubicBezTo>
                        <a:cubicBezTo>
                          <a:pt x="2121822" y="16840"/>
                          <a:pt x="2213494" y="-18555"/>
                          <a:pt x="2482499" y="0"/>
                        </a:cubicBezTo>
                        <a:cubicBezTo>
                          <a:pt x="2751504" y="18555"/>
                          <a:pt x="3004132" y="-28750"/>
                          <a:pt x="3182691" y="0"/>
                        </a:cubicBezTo>
                        <a:cubicBezTo>
                          <a:pt x="3182905" y="4075"/>
                          <a:pt x="3183007" y="9784"/>
                          <a:pt x="3182691" y="13716"/>
                        </a:cubicBezTo>
                        <a:cubicBezTo>
                          <a:pt x="2947041" y="12115"/>
                          <a:pt x="2875741" y="18365"/>
                          <a:pt x="2609807" y="13716"/>
                        </a:cubicBezTo>
                        <a:cubicBezTo>
                          <a:pt x="2343873" y="9067"/>
                          <a:pt x="2331203" y="27157"/>
                          <a:pt x="2068749" y="13716"/>
                        </a:cubicBezTo>
                        <a:cubicBezTo>
                          <a:pt x="1806295" y="275"/>
                          <a:pt x="1713773" y="42516"/>
                          <a:pt x="1432211" y="13716"/>
                        </a:cubicBezTo>
                        <a:cubicBezTo>
                          <a:pt x="1150649" y="-15084"/>
                          <a:pt x="982765" y="-825"/>
                          <a:pt x="859327" y="13716"/>
                        </a:cubicBezTo>
                        <a:cubicBezTo>
                          <a:pt x="735889" y="28257"/>
                          <a:pt x="254183" y="30659"/>
                          <a:pt x="0" y="13716"/>
                        </a:cubicBezTo>
                        <a:cubicBezTo>
                          <a:pt x="-535" y="8247"/>
                          <a:pt x="-201" y="2959"/>
                          <a:pt x="0" y="0"/>
                        </a:cubicBezTo>
                        <a:close/>
                      </a:path>
                      <a:path w="3182691" h="13716" stroke="0" extrusionOk="0">
                        <a:moveTo>
                          <a:pt x="0" y="0"/>
                        </a:moveTo>
                        <a:cubicBezTo>
                          <a:pt x="247695" y="-19360"/>
                          <a:pt x="392581" y="-28596"/>
                          <a:pt x="572884" y="0"/>
                        </a:cubicBezTo>
                        <a:cubicBezTo>
                          <a:pt x="753187" y="28596"/>
                          <a:pt x="922042" y="4121"/>
                          <a:pt x="1113942" y="0"/>
                        </a:cubicBezTo>
                        <a:cubicBezTo>
                          <a:pt x="1305842" y="-4121"/>
                          <a:pt x="1501806" y="28092"/>
                          <a:pt x="1686826" y="0"/>
                        </a:cubicBezTo>
                        <a:cubicBezTo>
                          <a:pt x="1871846" y="-28092"/>
                          <a:pt x="2170181" y="-20672"/>
                          <a:pt x="2323364" y="0"/>
                        </a:cubicBezTo>
                        <a:cubicBezTo>
                          <a:pt x="2476547" y="20672"/>
                          <a:pt x="2919163" y="6097"/>
                          <a:pt x="3182691" y="0"/>
                        </a:cubicBezTo>
                        <a:cubicBezTo>
                          <a:pt x="3182125" y="5320"/>
                          <a:pt x="3182367" y="9001"/>
                          <a:pt x="3182691" y="13716"/>
                        </a:cubicBezTo>
                        <a:cubicBezTo>
                          <a:pt x="3026064" y="-15421"/>
                          <a:pt x="2775005" y="18495"/>
                          <a:pt x="2546153" y="13716"/>
                        </a:cubicBezTo>
                        <a:cubicBezTo>
                          <a:pt x="2317301" y="8937"/>
                          <a:pt x="2164351" y="-14456"/>
                          <a:pt x="1845961" y="13716"/>
                        </a:cubicBezTo>
                        <a:cubicBezTo>
                          <a:pt x="1527571" y="41888"/>
                          <a:pt x="1455006" y="1252"/>
                          <a:pt x="1304903" y="13716"/>
                        </a:cubicBezTo>
                        <a:cubicBezTo>
                          <a:pt x="1154800" y="26180"/>
                          <a:pt x="942107" y="-16628"/>
                          <a:pt x="604711" y="13716"/>
                        </a:cubicBezTo>
                        <a:cubicBezTo>
                          <a:pt x="267315" y="44060"/>
                          <a:pt x="141927" y="-12967"/>
                          <a:pt x="0" y="13716"/>
                        </a:cubicBezTo>
                        <a:cubicBezTo>
                          <a:pt x="58" y="7834"/>
                          <a:pt x="453" y="5833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xmlns="" id="{E69A7039-41BD-01A1-3C6B-022AC78BF8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80060" y="2029968"/>
            <a:ext cx="5184648" cy="3066818"/>
          </a:xfr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indent="-228600" algn="l">
              <a:lnSpc>
                <a:spcPct val="150000"/>
              </a:lnSpc>
            </a:pPr>
            <a:r>
              <a:rPr lang="en-US" sz="1700" dirty="0">
                <a:solidFill>
                  <a:schemeClr val="tx1"/>
                </a:solidFill>
              </a:rPr>
              <a:t>The dataset comprises of images representing both drowsy and awake states as open eyes and close eyes</a:t>
            </a:r>
            <a:r>
              <a:rPr lang="en-US" sz="1700" dirty="0" smtClean="0">
                <a:solidFill>
                  <a:schemeClr val="tx1"/>
                </a:solidFill>
              </a:rPr>
              <a:t>, dataset </a:t>
            </a:r>
            <a:r>
              <a:rPr lang="en-US" sz="1700" dirty="0">
                <a:solidFill>
                  <a:schemeClr val="tx1"/>
                </a:solidFill>
              </a:rPr>
              <a:t>is diverse and accurately reflects the target scenarios.</a:t>
            </a:r>
          </a:p>
          <a:p>
            <a:pPr indent="-228600" algn="l">
              <a:lnSpc>
                <a:spcPct val="150000"/>
              </a:lnSpc>
            </a:pPr>
            <a:r>
              <a:rPr lang="en-US" sz="1700" dirty="0">
                <a:solidFill>
                  <a:schemeClr val="tx1"/>
                </a:solidFill>
                <a:effectLst/>
              </a:rPr>
              <a:t>Preprocessing is done to enhance image quality and extract relevant features using techniques such as resizing, normalization, and grayscale conversion</a:t>
            </a:r>
            <a:r>
              <a:rPr lang="en-US" sz="1700" dirty="0" smtClean="0">
                <a:solidFill>
                  <a:schemeClr val="tx1"/>
                </a:solidFill>
                <a:effectLst/>
              </a:rPr>
              <a:t>. Also </a:t>
            </a:r>
            <a:r>
              <a:rPr lang="en-US" sz="1700" dirty="0">
                <a:solidFill>
                  <a:schemeClr val="tx1"/>
                </a:solidFill>
                <a:effectLst/>
              </a:rPr>
              <a:t>it ensures that the input data is in a suitable format for training the model. </a:t>
            </a:r>
          </a:p>
          <a:p>
            <a:pPr marL="0" indent="-228600" algn="l">
              <a:lnSpc>
                <a:spcPct val="90000"/>
              </a:lnSpc>
            </a:pPr>
            <a:endParaRPr lang="en-US" sz="1700" dirty="0">
              <a:solidFill>
                <a:schemeClr val="tx1"/>
              </a:solidFill>
            </a:endParaRPr>
          </a:p>
        </p:txBody>
      </p:sp>
      <p:pic>
        <p:nvPicPr>
          <p:cNvPr id="18" name="Picture 17" descr="A collage of different images of eyes and eyebrows&#10;&#10;Description automatically generated">
            <a:extLst>
              <a:ext uri="{FF2B5EF4-FFF2-40B4-BE49-F238E27FC236}">
                <a16:creationId xmlns:a16="http://schemas.microsoft.com/office/drawing/2014/main" xmlns="" id="{97412860-F262-E2A8-5D36-052C3FE9C63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4269" y="998564"/>
            <a:ext cx="3010662" cy="2190256"/>
          </a:xfrm>
          <a:prstGeom prst="rect">
            <a:avLst/>
          </a:prstGeom>
        </p:spPr>
      </p:pic>
      <p:pic>
        <p:nvPicPr>
          <p:cNvPr id="20" name="Picture 19" descr="Close-up of a person's eyes&#10;&#10;Description automatically generated">
            <a:extLst>
              <a:ext uri="{FF2B5EF4-FFF2-40B4-BE49-F238E27FC236}">
                <a16:creationId xmlns:a16="http://schemas.microsoft.com/office/drawing/2014/main" xmlns="" id="{758B95E5-39D9-A1CB-EED2-A7CF6EFA7A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9180" y="3563376"/>
            <a:ext cx="2961287" cy="1239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xmlns="" id="{352BEC0E-22F8-46D0-9632-375DB541B06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14171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30D285E6-7E79-16BD-F715-E150BEA37E52}"/>
              </a:ext>
            </a:extLst>
          </p:cNvPr>
          <p:cNvSpPr txBox="1"/>
          <p:nvPr/>
        </p:nvSpPr>
        <p:spPr>
          <a:xfrm>
            <a:off x="480060" y="246888"/>
            <a:ext cx="5170932" cy="133731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100">
                <a:latin typeface="+mj-lt"/>
                <a:ea typeface="+mj-ea"/>
                <a:cs typeface="+mj-cs"/>
              </a:rPr>
              <a:t>Model development &amp; Training</a:t>
            </a:r>
          </a:p>
        </p:txBody>
      </p:sp>
      <p:sp>
        <p:nvSpPr>
          <p:cNvPr id="1033" name="sketch line">
            <a:extLst>
              <a:ext uri="{FF2B5EF4-FFF2-40B4-BE49-F238E27FC236}">
                <a16:creationId xmlns:a16="http://schemas.microsoft.com/office/drawing/2014/main" xmlns="" id="{3FCFB1DE-0B7E-48CC-BA90-B2AB0889F9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69214" y="1796796"/>
            <a:ext cx="3182691" cy="13716"/>
          </a:xfrm>
          <a:custGeom>
            <a:avLst/>
            <a:gdLst>
              <a:gd name="connsiteX0" fmla="*/ 0 w 3182691"/>
              <a:gd name="connsiteY0" fmla="*/ 0 h 13716"/>
              <a:gd name="connsiteX1" fmla="*/ 636538 w 3182691"/>
              <a:gd name="connsiteY1" fmla="*/ 0 h 13716"/>
              <a:gd name="connsiteX2" fmla="*/ 1273076 w 3182691"/>
              <a:gd name="connsiteY2" fmla="*/ 0 h 13716"/>
              <a:gd name="connsiteX3" fmla="*/ 1909615 w 3182691"/>
              <a:gd name="connsiteY3" fmla="*/ 0 h 13716"/>
              <a:gd name="connsiteX4" fmla="*/ 2482499 w 3182691"/>
              <a:gd name="connsiteY4" fmla="*/ 0 h 13716"/>
              <a:gd name="connsiteX5" fmla="*/ 3182691 w 3182691"/>
              <a:gd name="connsiteY5" fmla="*/ 0 h 13716"/>
              <a:gd name="connsiteX6" fmla="*/ 3182691 w 3182691"/>
              <a:gd name="connsiteY6" fmla="*/ 13716 h 13716"/>
              <a:gd name="connsiteX7" fmla="*/ 2609807 w 3182691"/>
              <a:gd name="connsiteY7" fmla="*/ 13716 h 13716"/>
              <a:gd name="connsiteX8" fmla="*/ 2068749 w 3182691"/>
              <a:gd name="connsiteY8" fmla="*/ 13716 h 13716"/>
              <a:gd name="connsiteX9" fmla="*/ 1432211 w 3182691"/>
              <a:gd name="connsiteY9" fmla="*/ 13716 h 13716"/>
              <a:gd name="connsiteX10" fmla="*/ 859327 w 3182691"/>
              <a:gd name="connsiteY10" fmla="*/ 13716 h 13716"/>
              <a:gd name="connsiteX11" fmla="*/ 0 w 3182691"/>
              <a:gd name="connsiteY11" fmla="*/ 13716 h 13716"/>
              <a:gd name="connsiteX12" fmla="*/ 0 w 3182691"/>
              <a:gd name="connsiteY12" fmla="*/ 0 h 13716"/>
              <a:gd name="connsiteX0" fmla="*/ 0 w 3182691"/>
              <a:gd name="connsiteY0" fmla="*/ 0 h 13716"/>
              <a:gd name="connsiteX1" fmla="*/ 572884 w 3182691"/>
              <a:gd name="connsiteY1" fmla="*/ 0 h 13716"/>
              <a:gd name="connsiteX2" fmla="*/ 1113942 w 3182691"/>
              <a:gd name="connsiteY2" fmla="*/ 0 h 13716"/>
              <a:gd name="connsiteX3" fmla="*/ 1686826 w 3182691"/>
              <a:gd name="connsiteY3" fmla="*/ 0 h 13716"/>
              <a:gd name="connsiteX4" fmla="*/ 2323364 w 3182691"/>
              <a:gd name="connsiteY4" fmla="*/ 0 h 13716"/>
              <a:gd name="connsiteX5" fmla="*/ 3182691 w 3182691"/>
              <a:gd name="connsiteY5" fmla="*/ 0 h 13716"/>
              <a:gd name="connsiteX6" fmla="*/ 3182691 w 3182691"/>
              <a:gd name="connsiteY6" fmla="*/ 13716 h 13716"/>
              <a:gd name="connsiteX7" fmla="*/ 2546153 w 3182691"/>
              <a:gd name="connsiteY7" fmla="*/ 13716 h 13716"/>
              <a:gd name="connsiteX8" fmla="*/ 1845961 w 3182691"/>
              <a:gd name="connsiteY8" fmla="*/ 13716 h 13716"/>
              <a:gd name="connsiteX9" fmla="*/ 1304903 w 3182691"/>
              <a:gd name="connsiteY9" fmla="*/ 13716 h 13716"/>
              <a:gd name="connsiteX10" fmla="*/ 604711 w 3182691"/>
              <a:gd name="connsiteY10" fmla="*/ 13716 h 13716"/>
              <a:gd name="connsiteX11" fmla="*/ 0 w 3182691"/>
              <a:gd name="connsiteY11" fmla="*/ 13716 h 13716"/>
              <a:gd name="connsiteX12" fmla="*/ 0 w 3182691"/>
              <a:gd name="connsiteY12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182691" h="13716" fill="none" extrusionOk="0">
                <a:moveTo>
                  <a:pt x="0" y="0"/>
                </a:moveTo>
                <a:cubicBezTo>
                  <a:pt x="225870" y="33585"/>
                  <a:pt x="418138" y="17639"/>
                  <a:pt x="636538" y="0"/>
                </a:cubicBezTo>
                <a:cubicBezTo>
                  <a:pt x="866402" y="-9774"/>
                  <a:pt x="1016900" y="-17532"/>
                  <a:pt x="1273076" y="0"/>
                </a:cubicBezTo>
                <a:cubicBezTo>
                  <a:pt x="1519343" y="-34410"/>
                  <a:pt x="1705438" y="-53754"/>
                  <a:pt x="1909615" y="0"/>
                </a:cubicBezTo>
                <a:cubicBezTo>
                  <a:pt x="2120433" y="2855"/>
                  <a:pt x="2209200" y="-17463"/>
                  <a:pt x="2482499" y="0"/>
                </a:cubicBezTo>
                <a:cubicBezTo>
                  <a:pt x="2733571" y="54170"/>
                  <a:pt x="2997997" y="-48885"/>
                  <a:pt x="3182691" y="0"/>
                </a:cubicBezTo>
                <a:cubicBezTo>
                  <a:pt x="3182669" y="4238"/>
                  <a:pt x="3183053" y="9645"/>
                  <a:pt x="3182691" y="13716"/>
                </a:cubicBezTo>
                <a:cubicBezTo>
                  <a:pt x="2941063" y="-1403"/>
                  <a:pt x="2872422" y="11622"/>
                  <a:pt x="2609807" y="13716"/>
                </a:cubicBezTo>
                <a:cubicBezTo>
                  <a:pt x="2341801" y="5460"/>
                  <a:pt x="2328606" y="24260"/>
                  <a:pt x="2068749" y="13716"/>
                </a:cubicBezTo>
                <a:cubicBezTo>
                  <a:pt x="1813820" y="-3451"/>
                  <a:pt x="1714804" y="33033"/>
                  <a:pt x="1432211" y="13716"/>
                </a:cubicBezTo>
                <a:cubicBezTo>
                  <a:pt x="1164810" y="-31578"/>
                  <a:pt x="993140" y="23003"/>
                  <a:pt x="859327" y="13716"/>
                </a:cubicBezTo>
                <a:cubicBezTo>
                  <a:pt x="750703" y="-29546"/>
                  <a:pt x="236193" y="34159"/>
                  <a:pt x="0" y="13716"/>
                </a:cubicBezTo>
                <a:cubicBezTo>
                  <a:pt x="-950" y="8514"/>
                  <a:pt x="-119" y="3449"/>
                  <a:pt x="0" y="0"/>
                </a:cubicBezTo>
                <a:close/>
              </a:path>
              <a:path w="3182691" h="13716" stroke="0" extrusionOk="0">
                <a:moveTo>
                  <a:pt x="0" y="0"/>
                </a:moveTo>
                <a:cubicBezTo>
                  <a:pt x="243084" y="-23531"/>
                  <a:pt x="399010" y="-30989"/>
                  <a:pt x="572884" y="0"/>
                </a:cubicBezTo>
                <a:cubicBezTo>
                  <a:pt x="745196" y="46048"/>
                  <a:pt x="956262" y="22379"/>
                  <a:pt x="1113942" y="0"/>
                </a:cubicBezTo>
                <a:cubicBezTo>
                  <a:pt x="1345494" y="6575"/>
                  <a:pt x="1537971" y="57434"/>
                  <a:pt x="1686826" y="0"/>
                </a:cubicBezTo>
                <a:cubicBezTo>
                  <a:pt x="1847487" y="-5870"/>
                  <a:pt x="2194651" y="-1232"/>
                  <a:pt x="2323364" y="0"/>
                </a:cubicBezTo>
                <a:cubicBezTo>
                  <a:pt x="2488731" y="36406"/>
                  <a:pt x="2902092" y="-40336"/>
                  <a:pt x="3182691" y="0"/>
                </a:cubicBezTo>
                <a:cubicBezTo>
                  <a:pt x="3181910" y="5403"/>
                  <a:pt x="3181850" y="9705"/>
                  <a:pt x="3182691" y="13716"/>
                </a:cubicBezTo>
                <a:cubicBezTo>
                  <a:pt x="3012562" y="-42392"/>
                  <a:pt x="2765408" y="31046"/>
                  <a:pt x="2546153" y="13716"/>
                </a:cubicBezTo>
                <a:cubicBezTo>
                  <a:pt x="2331952" y="9306"/>
                  <a:pt x="2142129" y="15233"/>
                  <a:pt x="1845961" y="13716"/>
                </a:cubicBezTo>
                <a:cubicBezTo>
                  <a:pt x="1537526" y="27422"/>
                  <a:pt x="1468653" y="-10747"/>
                  <a:pt x="1304903" y="13716"/>
                </a:cubicBezTo>
                <a:cubicBezTo>
                  <a:pt x="1191987" y="21566"/>
                  <a:pt x="927061" y="10054"/>
                  <a:pt x="604711" y="13716"/>
                </a:cubicBezTo>
                <a:cubicBezTo>
                  <a:pt x="273947" y="41005"/>
                  <a:pt x="111622" y="-29126"/>
                  <a:pt x="0" y="13716"/>
                </a:cubicBezTo>
                <a:cubicBezTo>
                  <a:pt x="242" y="7496"/>
                  <a:pt x="776" y="5947"/>
                  <a:pt x="0" y="0"/>
                </a:cubicBezTo>
                <a:close/>
              </a:path>
              <a:path w="3182691" h="13716" fill="none" stroke="0" extrusionOk="0">
                <a:moveTo>
                  <a:pt x="0" y="0"/>
                </a:moveTo>
                <a:cubicBezTo>
                  <a:pt x="245832" y="29445"/>
                  <a:pt x="388924" y="-28919"/>
                  <a:pt x="636538" y="0"/>
                </a:cubicBezTo>
                <a:cubicBezTo>
                  <a:pt x="838014" y="3247"/>
                  <a:pt x="1005059" y="8075"/>
                  <a:pt x="1273076" y="0"/>
                </a:cubicBezTo>
                <a:cubicBezTo>
                  <a:pt x="1555121" y="-15110"/>
                  <a:pt x="1674116" y="-4878"/>
                  <a:pt x="1909615" y="0"/>
                </a:cubicBezTo>
                <a:cubicBezTo>
                  <a:pt x="2127874" y="21642"/>
                  <a:pt x="2229467" y="-10228"/>
                  <a:pt x="2482499" y="0"/>
                </a:cubicBezTo>
                <a:cubicBezTo>
                  <a:pt x="2772379" y="28915"/>
                  <a:pt x="3003217" y="-43687"/>
                  <a:pt x="3182691" y="0"/>
                </a:cubicBezTo>
                <a:cubicBezTo>
                  <a:pt x="3182795" y="3768"/>
                  <a:pt x="3182801" y="10153"/>
                  <a:pt x="3182691" y="13716"/>
                </a:cubicBezTo>
                <a:cubicBezTo>
                  <a:pt x="2948637" y="12517"/>
                  <a:pt x="2873728" y="17755"/>
                  <a:pt x="2609807" y="13716"/>
                </a:cubicBezTo>
                <a:cubicBezTo>
                  <a:pt x="2342839" y="7298"/>
                  <a:pt x="2331621" y="25963"/>
                  <a:pt x="2068749" y="13716"/>
                </a:cubicBezTo>
                <a:cubicBezTo>
                  <a:pt x="1813814" y="-11924"/>
                  <a:pt x="1700576" y="32167"/>
                  <a:pt x="1432211" y="13716"/>
                </a:cubicBezTo>
                <a:cubicBezTo>
                  <a:pt x="1148444" y="-31625"/>
                  <a:pt x="987622" y="-2169"/>
                  <a:pt x="859327" y="13716"/>
                </a:cubicBezTo>
                <a:cubicBezTo>
                  <a:pt x="743387" y="32850"/>
                  <a:pt x="194182" y="14217"/>
                  <a:pt x="0" y="13716"/>
                </a:cubicBezTo>
                <a:cubicBezTo>
                  <a:pt x="84" y="8233"/>
                  <a:pt x="-347" y="318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xmlns="" sd="2727557108">
                  <a:custGeom>
                    <a:avLst/>
                    <a:gdLst>
                      <a:gd name="connsiteX0" fmla="*/ 0 w 3182691"/>
                      <a:gd name="connsiteY0" fmla="*/ 0 h 13716"/>
                      <a:gd name="connsiteX1" fmla="*/ 636538 w 3182691"/>
                      <a:gd name="connsiteY1" fmla="*/ 0 h 13716"/>
                      <a:gd name="connsiteX2" fmla="*/ 1273076 w 3182691"/>
                      <a:gd name="connsiteY2" fmla="*/ 0 h 13716"/>
                      <a:gd name="connsiteX3" fmla="*/ 1909615 w 3182691"/>
                      <a:gd name="connsiteY3" fmla="*/ 0 h 13716"/>
                      <a:gd name="connsiteX4" fmla="*/ 2482499 w 3182691"/>
                      <a:gd name="connsiteY4" fmla="*/ 0 h 13716"/>
                      <a:gd name="connsiteX5" fmla="*/ 3182691 w 3182691"/>
                      <a:gd name="connsiteY5" fmla="*/ 0 h 13716"/>
                      <a:gd name="connsiteX6" fmla="*/ 3182691 w 3182691"/>
                      <a:gd name="connsiteY6" fmla="*/ 13716 h 13716"/>
                      <a:gd name="connsiteX7" fmla="*/ 2609807 w 3182691"/>
                      <a:gd name="connsiteY7" fmla="*/ 13716 h 13716"/>
                      <a:gd name="connsiteX8" fmla="*/ 2068749 w 3182691"/>
                      <a:gd name="connsiteY8" fmla="*/ 13716 h 13716"/>
                      <a:gd name="connsiteX9" fmla="*/ 1432211 w 3182691"/>
                      <a:gd name="connsiteY9" fmla="*/ 13716 h 13716"/>
                      <a:gd name="connsiteX10" fmla="*/ 859327 w 3182691"/>
                      <a:gd name="connsiteY10" fmla="*/ 13716 h 13716"/>
                      <a:gd name="connsiteX11" fmla="*/ 0 w 3182691"/>
                      <a:gd name="connsiteY11" fmla="*/ 13716 h 13716"/>
                      <a:gd name="connsiteX12" fmla="*/ 0 w 3182691"/>
                      <a:gd name="connsiteY12" fmla="*/ 0 h 137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3182691" h="13716" fill="none" extrusionOk="0">
                        <a:moveTo>
                          <a:pt x="0" y="0"/>
                        </a:moveTo>
                        <a:cubicBezTo>
                          <a:pt x="253588" y="25878"/>
                          <a:pt x="409323" y="-5359"/>
                          <a:pt x="636538" y="0"/>
                        </a:cubicBezTo>
                        <a:cubicBezTo>
                          <a:pt x="863753" y="5359"/>
                          <a:pt x="1013406" y="3458"/>
                          <a:pt x="1273076" y="0"/>
                        </a:cubicBezTo>
                        <a:cubicBezTo>
                          <a:pt x="1532746" y="-3458"/>
                          <a:pt x="1697408" y="-16840"/>
                          <a:pt x="1909615" y="0"/>
                        </a:cubicBezTo>
                        <a:cubicBezTo>
                          <a:pt x="2121822" y="16840"/>
                          <a:pt x="2213494" y="-18555"/>
                          <a:pt x="2482499" y="0"/>
                        </a:cubicBezTo>
                        <a:cubicBezTo>
                          <a:pt x="2751504" y="18555"/>
                          <a:pt x="3004132" y="-28750"/>
                          <a:pt x="3182691" y="0"/>
                        </a:cubicBezTo>
                        <a:cubicBezTo>
                          <a:pt x="3182905" y="4075"/>
                          <a:pt x="3183007" y="9784"/>
                          <a:pt x="3182691" y="13716"/>
                        </a:cubicBezTo>
                        <a:cubicBezTo>
                          <a:pt x="2947041" y="12115"/>
                          <a:pt x="2875741" y="18365"/>
                          <a:pt x="2609807" y="13716"/>
                        </a:cubicBezTo>
                        <a:cubicBezTo>
                          <a:pt x="2343873" y="9067"/>
                          <a:pt x="2331203" y="27157"/>
                          <a:pt x="2068749" y="13716"/>
                        </a:cubicBezTo>
                        <a:cubicBezTo>
                          <a:pt x="1806295" y="275"/>
                          <a:pt x="1713773" y="42516"/>
                          <a:pt x="1432211" y="13716"/>
                        </a:cubicBezTo>
                        <a:cubicBezTo>
                          <a:pt x="1150649" y="-15084"/>
                          <a:pt x="982765" y="-825"/>
                          <a:pt x="859327" y="13716"/>
                        </a:cubicBezTo>
                        <a:cubicBezTo>
                          <a:pt x="735889" y="28257"/>
                          <a:pt x="254183" y="30659"/>
                          <a:pt x="0" y="13716"/>
                        </a:cubicBezTo>
                        <a:cubicBezTo>
                          <a:pt x="-535" y="8247"/>
                          <a:pt x="-201" y="2959"/>
                          <a:pt x="0" y="0"/>
                        </a:cubicBezTo>
                        <a:close/>
                      </a:path>
                      <a:path w="3182691" h="13716" stroke="0" extrusionOk="0">
                        <a:moveTo>
                          <a:pt x="0" y="0"/>
                        </a:moveTo>
                        <a:cubicBezTo>
                          <a:pt x="247695" y="-19360"/>
                          <a:pt x="392581" y="-28596"/>
                          <a:pt x="572884" y="0"/>
                        </a:cubicBezTo>
                        <a:cubicBezTo>
                          <a:pt x="753187" y="28596"/>
                          <a:pt x="922042" y="4121"/>
                          <a:pt x="1113942" y="0"/>
                        </a:cubicBezTo>
                        <a:cubicBezTo>
                          <a:pt x="1305842" y="-4121"/>
                          <a:pt x="1501806" y="28092"/>
                          <a:pt x="1686826" y="0"/>
                        </a:cubicBezTo>
                        <a:cubicBezTo>
                          <a:pt x="1871846" y="-28092"/>
                          <a:pt x="2170181" y="-20672"/>
                          <a:pt x="2323364" y="0"/>
                        </a:cubicBezTo>
                        <a:cubicBezTo>
                          <a:pt x="2476547" y="20672"/>
                          <a:pt x="2919163" y="6097"/>
                          <a:pt x="3182691" y="0"/>
                        </a:cubicBezTo>
                        <a:cubicBezTo>
                          <a:pt x="3182125" y="5320"/>
                          <a:pt x="3182367" y="9001"/>
                          <a:pt x="3182691" y="13716"/>
                        </a:cubicBezTo>
                        <a:cubicBezTo>
                          <a:pt x="3026064" y="-15421"/>
                          <a:pt x="2775005" y="18495"/>
                          <a:pt x="2546153" y="13716"/>
                        </a:cubicBezTo>
                        <a:cubicBezTo>
                          <a:pt x="2317301" y="8937"/>
                          <a:pt x="2164351" y="-14456"/>
                          <a:pt x="1845961" y="13716"/>
                        </a:cubicBezTo>
                        <a:cubicBezTo>
                          <a:pt x="1527571" y="41888"/>
                          <a:pt x="1455006" y="1252"/>
                          <a:pt x="1304903" y="13716"/>
                        </a:cubicBezTo>
                        <a:cubicBezTo>
                          <a:pt x="1154800" y="26180"/>
                          <a:pt x="942107" y="-16628"/>
                          <a:pt x="604711" y="13716"/>
                        </a:cubicBezTo>
                        <a:cubicBezTo>
                          <a:pt x="267315" y="44060"/>
                          <a:pt x="141927" y="-12967"/>
                          <a:pt x="0" y="13716"/>
                        </a:cubicBezTo>
                        <a:cubicBezTo>
                          <a:pt x="58" y="7834"/>
                          <a:pt x="453" y="5833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DCAEEDD-A551-0F8B-1208-363BD7D94C5A}"/>
              </a:ext>
            </a:extLst>
          </p:cNvPr>
          <p:cNvSpPr txBox="1"/>
          <p:nvPr/>
        </p:nvSpPr>
        <p:spPr>
          <a:xfrm>
            <a:off x="480059" y="2029968"/>
            <a:ext cx="8338368" cy="2486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effectLst/>
              </a:rPr>
              <a:t>The drowsiness detection model is built using </a:t>
            </a:r>
            <a:r>
              <a:rPr lang="en-US" sz="1600" dirty="0" err="1">
                <a:effectLst/>
              </a:rPr>
              <a:t>Keras</a:t>
            </a:r>
            <a:r>
              <a:rPr lang="en-US" sz="1600" dirty="0">
                <a:effectLst/>
              </a:rPr>
              <a:t>, a high-level deep learning library that operates on top of TensorFlow. Convolutional neural networks (CNNs) are employed to extract meaningful features from the input images.(for example</a:t>
            </a:r>
            <a:r>
              <a:rPr lang="en-US" sz="1600" dirty="0" smtClean="0">
                <a:effectLst/>
              </a:rPr>
              <a:t>: we </a:t>
            </a:r>
            <a:r>
              <a:rPr lang="en-US" sz="1600" dirty="0">
                <a:effectLst/>
              </a:rPr>
              <a:t>used Inception V3 CNN )</a:t>
            </a:r>
          </a:p>
          <a:p>
            <a:pPr marL="285750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effectLst/>
              </a:rPr>
              <a:t>The dataset is divided into training and testing sets and the model is trained on the training set, optimizing its parameters to minimize the loss function. The model's</a:t>
            </a:r>
            <a:r>
              <a:rPr lang="en-US" sz="1600" spc="-215" dirty="0">
                <a:effectLst/>
              </a:rPr>
              <a:t> </a:t>
            </a:r>
            <a:r>
              <a:rPr lang="en-US" sz="1600" dirty="0">
                <a:effectLst/>
              </a:rPr>
              <a:t>performance is evaluated using the testing set.</a:t>
            </a:r>
            <a:endParaRPr lang="en-US" sz="1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032" r="58969"/>
          <a:stretch/>
        </p:blipFill>
        <p:spPr>
          <a:xfrm>
            <a:off x="3065526" y="4133325"/>
            <a:ext cx="4342980" cy="885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0A36587F-2840-AAD9-B539-931110D7CAC8}"/>
              </a:ext>
            </a:extLst>
          </p:cNvPr>
          <p:cNvSpPr txBox="1"/>
          <p:nvPr/>
        </p:nvSpPr>
        <p:spPr>
          <a:xfrm>
            <a:off x="3923969" y="246490"/>
            <a:ext cx="51603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Realtime detection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FCFDF7E7-1213-6963-A43D-B4C4820958AD}"/>
              </a:ext>
            </a:extLst>
          </p:cNvPr>
          <p:cNvSpPr txBox="1"/>
          <p:nvPr/>
        </p:nvSpPr>
        <p:spPr>
          <a:xfrm>
            <a:off x="278295" y="1721457"/>
            <a:ext cx="8957145" cy="2957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The pre-trained model that we have created is used to detect </a:t>
            </a:r>
            <a:r>
              <a:rPr lang="en-US" sz="1800" dirty="0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 drowsiness in real-time </a:t>
            </a:r>
            <a:r>
              <a:rPr lang="en-US" dirty="0">
                <a:solidFill>
                  <a:schemeClr val="bg1"/>
                </a:solidFill>
                <a:ea typeface="Times New Roman" panose="02020603050405020304" pitchFamily="18" charset="0"/>
              </a:rPr>
              <a:t>using a webcam along with </a:t>
            </a:r>
            <a:r>
              <a:rPr lang="en-US" sz="1800" spc="-25" dirty="0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OpenCV,</a:t>
            </a:r>
            <a:r>
              <a:rPr lang="en-US" sz="1800" spc="-45" dirty="0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a</a:t>
            </a:r>
            <a:r>
              <a:rPr lang="en-US" sz="1800" spc="-45" dirty="0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widely-used</a:t>
            </a:r>
            <a:r>
              <a:rPr lang="en-US" sz="1800" spc="-45" dirty="0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computer</a:t>
            </a:r>
            <a:r>
              <a:rPr lang="en-US" sz="1800" spc="-55" dirty="0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vision</a:t>
            </a:r>
            <a:r>
              <a:rPr lang="en-US" sz="1800" spc="-50" dirty="0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1800" spc="-15" dirty="0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library is</a:t>
            </a:r>
            <a:r>
              <a:rPr lang="en-US" sz="1800" spc="-50" dirty="0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employed</a:t>
            </a:r>
            <a:r>
              <a:rPr lang="en-US" sz="1800" spc="-50" dirty="0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for</a:t>
            </a:r>
            <a:r>
              <a:rPr lang="en-US" sz="1800" spc="-50" dirty="0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video</a:t>
            </a:r>
            <a:r>
              <a:rPr lang="en-US" sz="1800" spc="-40" dirty="0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frame capture and processing.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We have used </a:t>
            </a:r>
            <a:r>
              <a:rPr lang="en-US" dirty="0" err="1">
                <a:solidFill>
                  <a:schemeClr val="bg1"/>
                </a:solidFill>
              </a:rPr>
              <a:t>haar</a:t>
            </a:r>
            <a:r>
              <a:rPr lang="en-US" dirty="0">
                <a:solidFill>
                  <a:schemeClr val="bg1"/>
                </a:solidFill>
              </a:rPr>
              <a:t> cascade classifier to detect frontal face and eyes of a person.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Once the drowsiness is detected an alarm alerts the driver and an email notification is sent to concerned people(usually </a:t>
            </a:r>
            <a:r>
              <a:rPr lang="en-US" dirty="0" err="1">
                <a:solidFill>
                  <a:schemeClr val="bg1"/>
                </a:solidFill>
              </a:rPr>
              <a:t>realtives</a:t>
            </a:r>
            <a:r>
              <a:rPr lang="en-US" dirty="0">
                <a:solidFill>
                  <a:schemeClr val="bg1"/>
                </a:solidFill>
              </a:rPr>
              <a:t> or loved ones).</a:t>
            </a:r>
          </a:p>
          <a:p>
            <a:pPr>
              <a:lnSpc>
                <a:spcPct val="150000"/>
              </a:lnSpc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xmlns="" id="{36E796A9-0D1E-4B88-C635-65F7E6AA0F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56093"/>
            <a:ext cx="216726" cy="56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öhne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6427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3DCAEEDD-A551-0F8B-1208-363BD7D94C5A}"/>
              </a:ext>
            </a:extLst>
          </p:cNvPr>
          <p:cNvSpPr txBox="1"/>
          <p:nvPr/>
        </p:nvSpPr>
        <p:spPr>
          <a:xfrm>
            <a:off x="331425" y="1844139"/>
            <a:ext cx="416783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Model h5 is used to predict the driver drowsiness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Code to predict the drowsiness, send notification to concerned person and store the data in </a:t>
            </a:r>
            <a:r>
              <a:rPr lang="en-US" dirty="0" err="1" smtClean="0">
                <a:solidFill>
                  <a:schemeClr val="bg1"/>
                </a:solidFill>
              </a:rPr>
              <a:t>MongoDB</a:t>
            </a:r>
            <a:r>
              <a:rPr lang="en-US" dirty="0" smtClean="0">
                <a:solidFill>
                  <a:schemeClr val="bg1"/>
                </a:solidFill>
              </a:rPr>
              <a:t> is in detect.py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First starts video capturing and converts frames to gray scale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5" t="6107" r="48523" b="26857"/>
          <a:stretch/>
        </p:blipFill>
        <p:spPr>
          <a:xfrm>
            <a:off x="4707082" y="1375079"/>
            <a:ext cx="4291446" cy="344630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053950" y="277730"/>
            <a:ext cx="449776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dirty="0"/>
              <a:t>Results: </a:t>
            </a:r>
            <a:r>
              <a:rPr lang="en-IN" sz="3200" dirty="0" smtClean="0"/>
              <a:t>Face </a:t>
            </a:r>
            <a:r>
              <a:rPr lang="en-IN" sz="3200" dirty="0"/>
              <a:t>Detection</a:t>
            </a:r>
          </a:p>
        </p:txBody>
      </p:sp>
    </p:spTree>
    <p:extLst>
      <p:ext uri="{BB962C8B-B14F-4D97-AF65-F5344CB8AC3E}">
        <p14:creationId xmlns:p14="http://schemas.microsoft.com/office/powerpoint/2010/main" val="2091182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413259" y="277057"/>
            <a:ext cx="6283782" cy="725349"/>
          </a:xfrm>
        </p:spPr>
        <p:txBody>
          <a:bodyPr>
            <a:normAutofit/>
          </a:bodyPr>
          <a:lstStyle/>
          <a:p>
            <a:r>
              <a:rPr lang="en-IN" sz="3200" dirty="0" smtClean="0"/>
              <a:t>Results: Eye Detection</a:t>
            </a:r>
            <a:endParaRPr lang="en-US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028424" y="1723364"/>
            <a:ext cx="6907758" cy="2287527"/>
          </a:xfrm>
        </p:spPr>
        <p:txBody>
          <a:bodyPr>
            <a:normAutofit/>
          </a:bodyPr>
          <a:lstStyle/>
          <a:p>
            <a:r>
              <a:rPr lang="en-IN" sz="1800" dirty="0"/>
              <a:t>eye = frame[</a:t>
            </a:r>
            <a:r>
              <a:rPr lang="en-IN" sz="1800" dirty="0" err="1"/>
              <a:t>y:y</a:t>
            </a:r>
            <a:r>
              <a:rPr lang="en-IN" sz="1800" dirty="0"/>
              <a:t> + h, x:x + w]   </a:t>
            </a:r>
            <a:r>
              <a:rPr lang="en-IN" sz="1800" dirty="0" smtClean="0"/>
              <a:t>    </a:t>
            </a:r>
            <a:r>
              <a:rPr lang="en-IN" sz="1800" dirty="0" smtClean="0">
                <a:solidFill>
                  <a:srgbClr val="FF0000"/>
                </a:solidFill>
              </a:rPr>
              <a:t># Region </a:t>
            </a:r>
            <a:r>
              <a:rPr lang="en-IN" sz="1800" dirty="0">
                <a:solidFill>
                  <a:srgbClr val="FF0000"/>
                </a:solidFill>
              </a:rPr>
              <a:t>of interest in </a:t>
            </a:r>
            <a:r>
              <a:rPr lang="en-IN" sz="1800" dirty="0" smtClean="0">
                <a:solidFill>
                  <a:srgbClr val="FF0000"/>
                </a:solidFill>
              </a:rPr>
              <a:t>frame</a:t>
            </a:r>
          </a:p>
          <a:p>
            <a:r>
              <a:rPr lang="en-IN" sz="1800" dirty="0" smtClean="0"/>
              <a:t>eye </a:t>
            </a:r>
            <a:r>
              <a:rPr lang="en-IN" sz="1800" dirty="0"/>
              <a:t>= cv2.resize(eye, (80, 80</a:t>
            </a:r>
            <a:r>
              <a:rPr lang="en-IN" sz="1800" dirty="0" smtClean="0"/>
              <a:t>))    </a:t>
            </a:r>
            <a:r>
              <a:rPr lang="en-IN" sz="1800" dirty="0" smtClean="0">
                <a:solidFill>
                  <a:srgbClr val="FF0000"/>
                </a:solidFill>
              </a:rPr>
              <a:t># Resizing to fixed size</a:t>
            </a:r>
          </a:p>
          <a:p>
            <a:r>
              <a:rPr lang="en-IN" sz="1800" dirty="0" smtClean="0"/>
              <a:t>eye </a:t>
            </a:r>
            <a:r>
              <a:rPr lang="en-IN" sz="1800" dirty="0"/>
              <a:t>= eye / </a:t>
            </a:r>
            <a:r>
              <a:rPr lang="en-IN" sz="1800" dirty="0" smtClean="0"/>
              <a:t>255                             </a:t>
            </a:r>
            <a:r>
              <a:rPr lang="en-IN" sz="1800" dirty="0" smtClean="0">
                <a:solidFill>
                  <a:srgbClr val="FF0000"/>
                </a:solidFill>
              </a:rPr>
              <a:t># Normalizing </a:t>
            </a:r>
            <a:r>
              <a:rPr lang="en-IN" sz="1800" dirty="0">
                <a:solidFill>
                  <a:srgbClr val="FF0000"/>
                </a:solidFill>
              </a:rPr>
              <a:t>pixel </a:t>
            </a:r>
            <a:r>
              <a:rPr lang="en-IN" sz="1800" dirty="0" smtClean="0">
                <a:solidFill>
                  <a:srgbClr val="FF0000"/>
                </a:solidFill>
              </a:rPr>
              <a:t>values </a:t>
            </a:r>
            <a:r>
              <a:rPr lang="en-IN" sz="1800" dirty="0">
                <a:solidFill>
                  <a:srgbClr val="FF0000"/>
                </a:solidFill>
              </a:rPr>
              <a:t>[0, 1] </a:t>
            </a:r>
            <a:endParaRPr lang="en-IN" sz="1800" dirty="0" smtClean="0">
              <a:solidFill>
                <a:srgbClr val="FF0000"/>
              </a:solidFill>
            </a:endParaRPr>
          </a:p>
          <a:p>
            <a:r>
              <a:rPr lang="en-IN" sz="1800" dirty="0" smtClean="0"/>
              <a:t>eye </a:t>
            </a:r>
            <a:r>
              <a:rPr lang="en-IN" sz="1800" dirty="0"/>
              <a:t>= </a:t>
            </a:r>
            <a:r>
              <a:rPr lang="en-IN" sz="1800" dirty="0" err="1"/>
              <a:t>eye.reshape</a:t>
            </a:r>
            <a:r>
              <a:rPr lang="en-IN" sz="1800" dirty="0"/>
              <a:t>(80, 80, </a:t>
            </a:r>
            <a:r>
              <a:rPr lang="en-IN" sz="1800" dirty="0" smtClean="0"/>
              <a:t>3)      </a:t>
            </a:r>
            <a:r>
              <a:rPr lang="en-IN" sz="1800" dirty="0" smtClean="0">
                <a:solidFill>
                  <a:srgbClr val="FF0000"/>
                </a:solidFill>
              </a:rPr>
              <a:t># </a:t>
            </a:r>
            <a:r>
              <a:rPr lang="en-US" sz="1800" dirty="0">
                <a:solidFill>
                  <a:srgbClr val="FF0000"/>
                </a:solidFill>
              </a:rPr>
              <a:t>image </a:t>
            </a:r>
            <a:r>
              <a:rPr lang="en-US" sz="1800" dirty="0" smtClean="0">
                <a:solidFill>
                  <a:srgbClr val="FF0000"/>
                </a:solidFill>
              </a:rPr>
              <a:t>reshaped to </a:t>
            </a:r>
            <a:r>
              <a:rPr lang="en-US" sz="1800" dirty="0">
                <a:solidFill>
                  <a:srgbClr val="FF0000"/>
                </a:solidFill>
              </a:rPr>
              <a:t>a </a:t>
            </a:r>
            <a:r>
              <a:rPr lang="en-US" sz="1800" dirty="0" smtClean="0">
                <a:solidFill>
                  <a:srgbClr val="FF0000"/>
                </a:solidFill>
              </a:rPr>
              <a:t>3D </a:t>
            </a:r>
            <a:r>
              <a:rPr lang="en-US" sz="1800" dirty="0">
                <a:solidFill>
                  <a:srgbClr val="FF0000"/>
                </a:solidFill>
              </a:rPr>
              <a:t>array </a:t>
            </a:r>
            <a:endParaRPr lang="en-IN" sz="1800" dirty="0" smtClean="0">
              <a:solidFill>
                <a:srgbClr val="FF0000"/>
              </a:solidFill>
            </a:endParaRPr>
          </a:p>
          <a:p>
            <a:r>
              <a:rPr lang="en-IN" sz="1800" dirty="0" smtClean="0"/>
              <a:t>eye </a:t>
            </a:r>
            <a:r>
              <a:rPr lang="en-IN" sz="1800" dirty="0"/>
              <a:t>= </a:t>
            </a:r>
            <a:r>
              <a:rPr lang="en-IN" sz="1800" dirty="0" err="1"/>
              <a:t>np.expand_dims</a:t>
            </a:r>
            <a:r>
              <a:rPr lang="en-IN" sz="1800" dirty="0"/>
              <a:t>(eye, axis=0</a:t>
            </a:r>
            <a:r>
              <a:rPr lang="en-IN" sz="1800" dirty="0" smtClean="0"/>
              <a:t>) </a:t>
            </a:r>
            <a:r>
              <a:rPr lang="en-IN" sz="1800" dirty="0" smtClean="0">
                <a:solidFill>
                  <a:srgbClr val="FF0000"/>
                </a:solidFill>
              </a:rPr>
              <a:t>#Expanded by adding batch size</a:t>
            </a:r>
            <a:endParaRPr lang="en-IN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2932295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413259" y="277057"/>
            <a:ext cx="6283782" cy="725349"/>
          </a:xfrm>
        </p:spPr>
        <p:txBody>
          <a:bodyPr>
            <a:normAutofit/>
          </a:bodyPr>
          <a:lstStyle/>
          <a:p>
            <a:r>
              <a:rPr lang="en-IN" sz="3200" dirty="0" smtClean="0"/>
              <a:t>Results: Drowsiness Prediction</a:t>
            </a:r>
            <a:endParaRPr lang="en-US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893343" y="1749317"/>
            <a:ext cx="3374848" cy="2287527"/>
          </a:xfrm>
        </p:spPr>
        <p:txBody>
          <a:bodyPr>
            <a:normAutofit/>
          </a:bodyPr>
          <a:lstStyle/>
          <a:p>
            <a:r>
              <a:rPr lang="en-US" sz="1800" dirty="0" smtClean="0"/>
              <a:t>If eyes are closed more than 70 percent the score increases if score is more than 10 alerts driver plays alarm</a:t>
            </a:r>
          </a:p>
          <a:p>
            <a:r>
              <a:rPr lang="en-US" sz="1800" dirty="0" smtClean="0"/>
              <a:t>If the person opens eye and if score is less than 10 then it comes to normal</a:t>
            </a:r>
          </a:p>
          <a:p>
            <a:pPr marL="0" indent="0">
              <a:buNone/>
            </a:pPr>
            <a:endParaRPr lang="en-IN" sz="1800" dirty="0" smtClean="0">
              <a:solidFill>
                <a:srgbClr val="FF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19" t="6645" r="48408" b="26655"/>
          <a:stretch/>
        </p:blipFill>
        <p:spPr>
          <a:xfrm>
            <a:off x="5268191" y="1257300"/>
            <a:ext cx="3719945" cy="2950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407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538</Words>
  <Application>Microsoft Office PowerPoint</Application>
  <PresentationFormat>On-screen Show (16:9)</PresentationFormat>
  <Paragraphs>59</Paragraphs>
  <Slides>15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Driver Drowsiness Detection</vt:lpstr>
      <vt:lpstr>Introduction</vt:lpstr>
      <vt:lpstr>Methodology</vt:lpstr>
      <vt:lpstr>Data Collection &amp; Pre-processing</vt:lpstr>
      <vt:lpstr>PowerPoint Presentation</vt:lpstr>
      <vt:lpstr>PowerPoint Presentation</vt:lpstr>
      <vt:lpstr>PowerPoint Presentation</vt:lpstr>
      <vt:lpstr>Results: Eye Detection</vt:lpstr>
      <vt:lpstr>Results: Drowsiness Prediction</vt:lpstr>
      <vt:lpstr>Results: Sends Email</vt:lpstr>
      <vt:lpstr>Results: Inserts in MongoDB</vt:lpstr>
      <vt:lpstr>Results: Retreving image from MongoDB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2023-07-18T17:27:29Z</dcterms:modified>
</cp:coreProperties>
</file>