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9" r:id="rId3"/>
    <p:sldId id="280" r:id="rId4"/>
    <p:sldId id="271" r:id="rId5"/>
    <p:sldId id="275" r:id="rId6"/>
    <p:sldId id="274" r:id="rId7"/>
    <p:sldId id="276" r:id="rId8"/>
    <p:sldId id="272" r:id="rId9"/>
    <p:sldId id="289" r:id="rId10"/>
    <p:sldId id="277" r:id="rId11"/>
    <p:sldId id="278" r:id="rId12"/>
    <p:sldId id="281" r:id="rId13"/>
    <p:sldId id="282" r:id="rId14"/>
    <p:sldId id="283" r:id="rId15"/>
    <p:sldId id="290" r:id="rId16"/>
    <p:sldId id="265" r:id="rId17"/>
    <p:sldId id="273" r:id="rId18"/>
    <p:sldId id="286" r:id="rId19"/>
    <p:sldId id="287" r:id="rId20"/>
    <p:sldId id="288"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D9F42-9075-4139-9BC1-D0CF8DCCD8EB}" type="datetimeFigureOut">
              <a:rPr lang="en-IN" smtClean="0"/>
              <a:t>08-05-2023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C2C5-55F8-44FA-80FE-F4DC21C9E07D}" type="slidenum">
              <a:rPr lang="en-IN" smtClean="0"/>
              <a:t>‹#›</a:t>
            </a:fld>
            <a:endParaRPr lang="en-IN"/>
          </a:p>
        </p:txBody>
      </p:sp>
    </p:spTree>
    <p:extLst>
      <p:ext uri="{BB962C8B-B14F-4D97-AF65-F5344CB8AC3E}">
        <p14:creationId xmlns:p14="http://schemas.microsoft.com/office/powerpoint/2010/main" val="138175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a:t>
            </a:fld>
            <a:endParaRPr lang="en-IN"/>
          </a:p>
        </p:txBody>
      </p:sp>
    </p:spTree>
    <p:extLst>
      <p:ext uri="{BB962C8B-B14F-4D97-AF65-F5344CB8AC3E}">
        <p14:creationId xmlns:p14="http://schemas.microsoft.com/office/powerpoint/2010/main" val="4170045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KNN</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20</a:t>
            </a:fld>
            <a:endParaRPr lang="en-IN"/>
          </a:p>
        </p:txBody>
      </p:sp>
    </p:spTree>
    <p:extLst>
      <p:ext uri="{BB962C8B-B14F-4D97-AF65-F5344CB8AC3E}">
        <p14:creationId xmlns:p14="http://schemas.microsoft.com/office/powerpoint/2010/main" val="88740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 is good,</a:t>
            </a:r>
            <a:r>
              <a:rPr lang="en-US" baseline="0" dirty="0" smtClean="0"/>
              <a:t> median is bad</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12</a:t>
            </a:fld>
            <a:endParaRPr lang="en-IN"/>
          </a:p>
        </p:txBody>
      </p:sp>
    </p:spTree>
    <p:extLst>
      <p:ext uri="{BB962C8B-B14F-4D97-AF65-F5344CB8AC3E}">
        <p14:creationId xmlns:p14="http://schemas.microsoft.com/office/powerpoint/2010/main" val="154833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KNN is good, mode is</a:t>
            </a:r>
            <a:r>
              <a:rPr lang="en-US" baseline="0" dirty="0" smtClean="0"/>
              <a:t> bad</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13</a:t>
            </a:fld>
            <a:endParaRPr lang="en-IN"/>
          </a:p>
        </p:txBody>
      </p:sp>
    </p:spTree>
    <p:extLst>
      <p:ext uri="{BB962C8B-B14F-4D97-AF65-F5344CB8AC3E}">
        <p14:creationId xmlns:p14="http://schemas.microsoft.com/office/powerpoint/2010/main" val="372095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KNN is good, Mode is bad</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14</a:t>
            </a:fld>
            <a:endParaRPr lang="en-IN"/>
          </a:p>
        </p:txBody>
      </p:sp>
    </p:spTree>
    <p:extLst>
      <p:ext uri="{BB962C8B-B14F-4D97-AF65-F5344CB8AC3E}">
        <p14:creationId xmlns:p14="http://schemas.microsoft.com/office/powerpoint/2010/main" val="2056966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KNN is good, mode is</a:t>
            </a:r>
            <a:r>
              <a:rPr lang="en-US" baseline="0" dirty="0" smtClean="0"/>
              <a:t> bad</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15</a:t>
            </a:fld>
            <a:endParaRPr lang="en-IN"/>
          </a:p>
        </p:txBody>
      </p:sp>
    </p:spTree>
    <p:extLst>
      <p:ext uri="{BB962C8B-B14F-4D97-AF65-F5344CB8AC3E}">
        <p14:creationId xmlns:p14="http://schemas.microsoft.com/office/powerpoint/2010/main" val="249433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changes the KNN neighbors values but no use</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16</a:t>
            </a:fld>
            <a:endParaRPr lang="en-IN"/>
          </a:p>
        </p:txBody>
      </p:sp>
    </p:spTree>
    <p:extLst>
      <p:ext uri="{BB962C8B-B14F-4D97-AF65-F5344CB8AC3E}">
        <p14:creationId xmlns:p14="http://schemas.microsoft.com/office/powerpoint/2010/main" val="401266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Algorithm specific: Median</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17</a:t>
            </a:fld>
            <a:endParaRPr lang="en-IN"/>
          </a:p>
        </p:txBody>
      </p:sp>
    </p:spTree>
    <p:extLst>
      <p:ext uri="{BB962C8B-B14F-4D97-AF65-F5344CB8AC3E}">
        <p14:creationId xmlns:p14="http://schemas.microsoft.com/office/powerpoint/2010/main" val="117126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and KNN are good</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18</a:t>
            </a:fld>
            <a:endParaRPr lang="en-IN"/>
          </a:p>
        </p:txBody>
      </p:sp>
    </p:spTree>
    <p:extLst>
      <p:ext uri="{BB962C8B-B14F-4D97-AF65-F5344CB8AC3E}">
        <p14:creationId xmlns:p14="http://schemas.microsoft.com/office/powerpoint/2010/main" val="1785074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a:t>
            </a:r>
            <a:endParaRPr lang="en-IN" dirty="0"/>
          </a:p>
        </p:txBody>
      </p:sp>
      <p:sp>
        <p:nvSpPr>
          <p:cNvPr id="4" name="Slide Number Placeholder 3"/>
          <p:cNvSpPr>
            <a:spLocks noGrp="1"/>
          </p:cNvSpPr>
          <p:nvPr>
            <p:ph type="sldNum" sz="quarter" idx="10"/>
          </p:nvPr>
        </p:nvSpPr>
        <p:spPr/>
        <p:txBody>
          <a:bodyPr/>
          <a:lstStyle/>
          <a:p>
            <a:fld id="{B1B4C2C5-55F8-44FA-80FE-F4DC21C9E07D}" type="slidenum">
              <a:rPr lang="en-IN" smtClean="0"/>
              <a:t>19</a:t>
            </a:fld>
            <a:endParaRPr lang="en-IN"/>
          </a:p>
        </p:txBody>
      </p:sp>
    </p:spTree>
    <p:extLst>
      <p:ext uri="{BB962C8B-B14F-4D97-AF65-F5344CB8AC3E}">
        <p14:creationId xmlns:p14="http://schemas.microsoft.com/office/powerpoint/2010/main" val="23963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7EE3064-CE3D-44AE-9DC7-9583D669AE4A}" type="datetimeFigureOut">
              <a:rPr lang="en-IN" smtClean="0"/>
              <a:t>08-05-2023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9342710-F818-4390-AA6A-E152544D183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EE3064-CE3D-44AE-9DC7-9583D669AE4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42710-F818-4390-AA6A-E152544D183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EE3064-CE3D-44AE-9DC7-9583D669AE4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42710-F818-4390-AA6A-E152544D183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7EE3064-CE3D-44AE-9DC7-9583D669AE4A}" type="datetimeFigureOut">
              <a:rPr lang="en-IN" smtClean="0"/>
              <a:t>08-05-2023</a:t>
            </a:fld>
            <a:endParaRPr lang="en-IN"/>
          </a:p>
        </p:txBody>
      </p:sp>
      <p:sp>
        <p:nvSpPr>
          <p:cNvPr id="9" name="Slide Number Placeholder 8"/>
          <p:cNvSpPr>
            <a:spLocks noGrp="1"/>
          </p:cNvSpPr>
          <p:nvPr>
            <p:ph type="sldNum" sz="quarter" idx="15"/>
          </p:nvPr>
        </p:nvSpPr>
        <p:spPr/>
        <p:txBody>
          <a:bodyPr rtlCol="0"/>
          <a:lstStyle/>
          <a:p>
            <a:fld id="{69342710-F818-4390-AA6A-E152544D183E}"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EE3064-CE3D-44AE-9DC7-9583D669AE4A}" type="datetimeFigureOut">
              <a:rPr lang="en-IN" smtClean="0"/>
              <a:t>08-05-2023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9342710-F818-4390-AA6A-E152544D183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EE3064-CE3D-44AE-9DC7-9583D669AE4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42710-F818-4390-AA6A-E152544D183E}"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EE3064-CE3D-44AE-9DC7-9583D669AE4A}"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342710-F818-4390-AA6A-E152544D183E}"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7EE3064-CE3D-44AE-9DC7-9583D669AE4A}" type="datetimeFigureOut">
              <a:rPr lang="en-IN" smtClean="0"/>
              <a:t>08-05-2023</a:t>
            </a:fld>
            <a:endParaRPr lang="en-IN"/>
          </a:p>
        </p:txBody>
      </p:sp>
      <p:sp>
        <p:nvSpPr>
          <p:cNvPr id="7" name="Slide Number Placeholder 6"/>
          <p:cNvSpPr>
            <a:spLocks noGrp="1"/>
          </p:cNvSpPr>
          <p:nvPr>
            <p:ph type="sldNum" sz="quarter" idx="11"/>
          </p:nvPr>
        </p:nvSpPr>
        <p:spPr/>
        <p:txBody>
          <a:bodyPr rtlCol="0"/>
          <a:lstStyle/>
          <a:p>
            <a:fld id="{69342710-F818-4390-AA6A-E152544D183E}"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E3064-CE3D-44AE-9DC7-9583D669AE4A}"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342710-F818-4390-AA6A-E152544D183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7EE3064-CE3D-44AE-9DC7-9583D669AE4A}" type="datetimeFigureOut">
              <a:rPr lang="en-IN" smtClean="0"/>
              <a:t>08-05-2023</a:t>
            </a:fld>
            <a:endParaRPr lang="en-IN"/>
          </a:p>
        </p:txBody>
      </p:sp>
      <p:sp>
        <p:nvSpPr>
          <p:cNvPr id="22" name="Slide Number Placeholder 21"/>
          <p:cNvSpPr>
            <a:spLocks noGrp="1"/>
          </p:cNvSpPr>
          <p:nvPr>
            <p:ph type="sldNum" sz="quarter" idx="15"/>
          </p:nvPr>
        </p:nvSpPr>
        <p:spPr/>
        <p:txBody>
          <a:bodyPr rtlCol="0"/>
          <a:lstStyle/>
          <a:p>
            <a:fld id="{69342710-F818-4390-AA6A-E152544D183E}"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7EE3064-CE3D-44AE-9DC7-9583D669AE4A}" type="datetimeFigureOut">
              <a:rPr lang="en-IN" smtClean="0"/>
              <a:t>08-05-2023</a:t>
            </a:fld>
            <a:endParaRPr lang="en-IN"/>
          </a:p>
        </p:txBody>
      </p:sp>
      <p:sp>
        <p:nvSpPr>
          <p:cNvPr id="18" name="Slide Number Placeholder 17"/>
          <p:cNvSpPr>
            <a:spLocks noGrp="1"/>
          </p:cNvSpPr>
          <p:nvPr>
            <p:ph type="sldNum" sz="quarter" idx="11"/>
          </p:nvPr>
        </p:nvSpPr>
        <p:spPr/>
        <p:txBody>
          <a:bodyPr rtlCol="0"/>
          <a:lstStyle/>
          <a:p>
            <a:fld id="{69342710-F818-4390-AA6A-E152544D183E}"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7EE3064-CE3D-44AE-9DC7-9583D669AE4A}" type="datetimeFigureOut">
              <a:rPr lang="en-IN" smtClean="0"/>
              <a:t>08-05-2023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9342710-F818-4390-AA6A-E152544D183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91680" y="1085690"/>
            <a:ext cx="6840760" cy="584775"/>
          </a:xfrm>
          <a:prstGeom prst="rect">
            <a:avLst/>
          </a:prstGeom>
        </p:spPr>
        <p:txBody>
          <a:bodyPr wrap="square">
            <a:spAutoFit/>
          </a:bodyPr>
          <a:lstStyle/>
          <a:p>
            <a:pPr algn="ctr"/>
            <a:r>
              <a:rPr lang="en-US" sz="3200" b="1" dirty="0" smtClean="0">
                <a:solidFill>
                  <a:srgbClr val="C00000"/>
                </a:solidFill>
                <a:latin typeface="Times New Roman" pitchFamily="18" charset="0"/>
                <a:cs typeface="Times New Roman" pitchFamily="18" charset="0"/>
              </a:rPr>
              <a:t>Analysis of Imputation Methods</a:t>
            </a:r>
          </a:p>
        </p:txBody>
      </p:sp>
      <p:sp>
        <p:nvSpPr>
          <p:cNvPr id="6" name="Rectangle 5"/>
          <p:cNvSpPr/>
          <p:nvPr/>
        </p:nvSpPr>
        <p:spPr>
          <a:xfrm>
            <a:off x="5112060" y="3212976"/>
            <a:ext cx="3180830" cy="2246769"/>
          </a:xfrm>
          <a:prstGeom prst="rect">
            <a:avLst/>
          </a:prstGeom>
        </p:spPr>
        <p:txBody>
          <a:bodyPr wrap="square">
            <a:spAutoFit/>
          </a:bodyPr>
          <a:lstStyle/>
          <a:p>
            <a:r>
              <a:rPr lang="en-US" sz="2800" b="1" dirty="0" smtClean="0">
                <a:solidFill>
                  <a:schemeClr val="accent5">
                    <a:lumMod val="50000"/>
                  </a:schemeClr>
                </a:solidFill>
                <a:latin typeface="Times New Roman" pitchFamily="18" charset="0"/>
                <a:cs typeface="Times New Roman" pitchFamily="18" charset="0"/>
              </a:rPr>
              <a:t>Challengers:</a:t>
            </a:r>
          </a:p>
          <a:p>
            <a:r>
              <a:rPr lang="en-US" sz="2800" dirty="0" err="1" smtClean="0">
                <a:latin typeface="Times New Roman" pitchFamily="18" charset="0"/>
                <a:cs typeface="Times New Roman" pitchFamily="18" charset="0"/>
              </a:rPr>
              <a:t>Peapalla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Amarnadh</a:t>
            </a:r>
            <a:endParaRPr lang="en-US" sz="2800" b="0" dirty="0" smtClean="0">
              <a:solidFill>
                <a:schemeClr val="tx1"/>
              </a:solidFill>
              <a:latin typeface="Times New Roman" pitchFamily="18" charset="0"/>
              <a:cs typeface="Times New Roman" pitchFamily="18" charset="0"/>
            </a:endParaRPr>
          </a:p>
          <a:p>
            <a:r>
              <a:rPr lang="en-US" sz="2800" b="0" dirty="0" err="1" smtClean="0">
                <a:solidFill>
                  <a:schemeClr val="tx1"/>
                </a:solidFill>
                <a:latin typeface="Times New Roman" pitchFamily="18" charset="0"/>
                <a:cs typeface="Times New Roman" pitchFamily="18" charset="0"/>
              </a:rPr>
              <a:t>Muthyala</a:t>
            </a:r>
            <a:r>
              <a:rPr lang="en-US" sz="2800" b="0" dirty="0" smtClean="0">
                <a:solidFill>
                  <a:schemeClr val="tx1"/>
                </a:solidFill>
                <a:latin typeface="Times New Roman" pitchFamily="18" charset="0"/>
                <a:cs typeface="Times New Roman" pitchFamily="18" charset="0"/>
              </a:rPr>
              <a:t> Mahesh</a:t>
            </a:r>
          </a:p>
          <a:p>
            <a:r>
              <a:rPr lang="en-US" sz="2800" dirty="0" smtClean="0">
                <a:latin typeface="Times New Roman" pitchFamily="18" charset="0"/>
                <a:cs typeface="Times New Roman" pitchFamily="18" charset="0"/>
              </a:rPr>
              <a:t>Tata Rajesh</a:t>
            </a:r>
          </a:p>
          <a:p>
            <a:r>
              <a:rPr lang="en-US" sz="2800" b="0" dirty="0" err="1" smtClean="0">
                <a:solidFill>
                  <a:schemeClr val="tx1"/>
                </a:solidFill>
                <a:latin typeface="Times New Roman" pitchFamily="18" charset="0"/>
                <a:cs typeface="Times New Roman" pitchFamily="18" charset="0"/>
              </a:rPr>
              <a:t>Nellutla</a:t>
            </a:r>
            <a:r>
              <a:rPr lang="en-US" sz="2800" b="0" dirty="0" smtClean="0">
                <a:solidFill>
                  <a:schemeClr val="tx1"/>
                </a:solidFill>
                <a:latin typeface="Times New Roman" pitchFamily="18" charset="0"/>
                <a:cs typeface="Times New Roman" pitchFamily="18" charset="0"/>
              </a:rPr>
              <a:t> </a:t>
            </a:r>
            <a:r>
              <a:rPr lang="en-US" sz="2800" b="0" dirty="0" err="1" smtClean="0">
                <a:solidFill>
                  <a:schemeClr val="tx1"/>
                </a:solidFill>
                <a:latin typeface="Times New Roman" pitchFamily="18" charset="0"/>
                <a:cs typeface="Times New Roman" pitchFamily="18" charset="0"/>
              </a:rPr>
              <a:t>Alekya</a:t>
            </a:r>
            <a:endParaRPr lang="en-IN" sz="2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1556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604928"/>
          </a:xfrm>
        </p:spPr>
        <p:txBody>
          <a:bodyPr>
            <a:normAutofit/>
          </a:bodyPr>
          <a:lstStyle/>
          <a:p>
            <a:pPr algn="ctr"/>
            <a:r>
              <a:rPr lang="en-US" sz="3200" b="1" dirty="0" smtClean="0">
                <a:solidFill>
                  <a:srgbClr val="002060"/>
                </a:solidFill>
                <a:latin typeface="Times New Roman" pitchFamily="18" charset="0"/>
                <a:cs typeface="Times New Roman" pitchFamily="18" charset="0"/>
              </a:rPr>
              <a:t>Splitting the dataset</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944724"/>
            <a:ext cx="8064896" cy="5256584"/>
          </a:xfrm>
        </p:spPr>
        <p:txBody>
          <a:bodyPr>
            <a:normAutofit/>
          </a:bodyPr>
          <a:lstStyle/>
          <a:p>
            <a:pPr>
              <a:lnSpc>
                <a:spcPct val="110000"/>
              </a:lnSpc>
            </a:pPr>
            <a:r>
              <a:rPr lang="en-US" sz="1800" dirty="0" smtClean="0"/>
              <a:t>Splitting dataset into 80:20 ratio  and random state is fixed to 20.</a:t>
            </a:r>
          </a:p>
          <a:p>
            <a:pPr>
              <a:lnSpc>
                <a:spcPct val="110000"/>
              </a:lnSpc>
            </a:pPr>
            <a:r>
              <a:rPr lang="en-US" sz="1800" dirty="0" smtClean="0"/>
              <a:t>Making sure ‘Class’ is divided equally into train and test using ‘stratify=y”.</a:t>
            </a: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285" t="34536" r="38805" b="29625"/>
          <a:stretch/>
        </p:blipFill>
        <p:spPr>
          <a:xfrm>
            <a:off x="539552" y="2132856"/>
            <a:ext cx="7992888" cy="195423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2084" t="33943" r="45000" b="12451"/>
          <a:stretch/>
        </p:blipFill>
        <p:spPr>
          <a:xfrm>
            <a:off x="4355976" y="3275878"/>
            <a:ext cx="3297932" cy="3019627"/>
          </a:xfrm>
          <a:prstGeom prst="rect">
            <a:avLst/>
          </a:prstGeom>
        </p:spPr>
      </p:pic>
    </p:spTree>
    <p:extLst>
      <p:ext uri="{BB962C8B-B14F-4D97-AF65-F5344CB8AC3E}">
        <p14:creationId xmlns:p14="http://schemas.microsoft.com/office/powerpoint/2010/main" val="1814557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604928"/>
          </a:xfrm>
        </p:spPr>
        <p:txBody>
          <a:bodyPr>
            <a:normAutofit/>
          </a:bodyPr>
          <a:lstStyle/>
          <a:p>
            <a:pPr algn="ctr"/>
            <a:r>
              <a:rPr lang="en-US" sz="3200" b="1" dirty="0" smtClean="0">
                <a:solidFill>
                  <a:srgbClr val="002060"/>
                </a:solidFill>
                <a:latin typeface="Times New Roman" pitchFamily="18" charset="0"/>
                <a:cs typeface="Times New Roman" pitchFamily="18" charset="0"/>
              </a:rPr>
              <a:t>Machine learning Algorithms</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755576" y="1340768"/>
            <a:ext cx="7704856" cy="4068452"/>
          </a:xfrm>
        </p:spPr>
        <p:txBody>
          <a:bodyPr>
            <a:normAutofit/>
          </a:bodyPr>
          <a:lstStyle/>
          <a:p>
            <a:pPr algn="just">
              <a:lnSpc>
                <a:spcPct val="110000"/>
              </a:lnSpc>
            </a:pPr>
            <a:r>
              <a:rPr lang="en-US" dirty="0" smtClean="0"/>
              <a:t>Machine Learning algorithms are used train and test the data after imputation and their accuracies are noted.</a:t>
            </a:r>
          </a:p>
          <a:p>
            <a:pPr algn="just">
              <a:lnSpc>
                <a:spcPct val="110000"/>
              </a:lnSpc>
            </a:pPr>
            <a:r>
              <a:rPr lang="en-US" dirty="0" smtClean="0"/>
              <a:t>4 Machine Learning algorithms are used.</a:t>
            </a:r>
          </a:p>
          <a:p>
            <a:pPr marL="342900" indent="-342900" algn="just">
              <a:lnSpc>
                <a:spcPct val="110000"/>
              </a:lnSpc>
              <a:buFont typeface="+mj-lt"/>
              <a:buAutoNum type="arabicPeriod"/>
            </a:pPr>
            <a:r>
              <a:rPr lang="en-US" dirty="0" smtClean="0"/>
              <a:t>Logistic Regression</a:t>
            </a:r>
          </a:p>
          <a:p>
            <a:pPr marL="342900" indent="-342900" algn="just">
              <a:lnSpc>
                <a:spcPct val="110000"/>
              </a:lnSpc>
              <a:buFont typeface="+mj-lt"/>
              <a:buAutoNum type="arabicPeriod"/>
            </a:pPr>
            <a:r>
              <a:rPr lang="en-US" dirty="0" smtClean="0"/>
              <a:t>Support vector machine</a:t>
            </a:r>
          </a:p>
          <a:p>
            <a:pPr marL="342900" indent="-342900" algn="just">
              <a:lnSpc>
                <a:spcPct val="110000"/>
              </a:lnSpc>
              <a:buFont typeface="+mj-lt"/>
              <a:buAutoNum type="arabicPeriod"/>
            </a:pPr>
            <a:r>
              <a:rPr lang="en-US" dirty="0" smtClean="0"/>
              <a:t>Naive Bayes Classification</a:t>
            </a:r>
          </a:p>
          <a:p>
            <a:pPr marL="342900" indent="-342900" algn="just">
              <a:lnSpc>
                <a:spcPct val="110000"/>
              </a:lnSpc>
              <a:buFont typeface="+mj-lt"/>
              <a:buAutoNum type="arabicPeriod"/>
            </a:pPr>
            <a:r>
              <a:rPr lang="en-US" dirty="0" smtClean="0"/>
              <a:t>Decision tree classification</a:t>
            </a:r>
          </a:p>
          <a:p>
            <a:pPr marL="0" indent="0" algn="just">
              <a:lnSpc>
                <a:spcPct val="110000"/>
              </a:lnSpc>
              <a:buNone/>
            </a:pPr>
            <a:endParaRPr lang="en-US" sz="1800" dirty="0" smtClean="0"/>
          </a:p>
          <a:p>
            <a:pPr algn="just">
              <a:lnSpc>
                <a:spcPct val="110000"/>
              </a:lnSpc>
            </a:pPr>
            <a:endParaRPr lang="en-IN" sz="1800" dirty="0"/>
          </a:p>
        </p:txBody>
      </p:sp>
    </p:spTree>
    <p:extLst>
      <p:ext uri="{BB962C8B-B14F-4D97-AF65-F5344CB8AC3E}">
        <p14:creationId xmlns:p14="http://schemas.microsoft.com/office/powerpoint/2010/main" val="3760712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36904" cy="604928"/>
          </a:xfrm>
        </p:spPr>
        <p:txBody>
          <a:bodyPr>
            <a:noAutofit/>
          </a:bodyPr>
          <a:lstStyle/>
          <a:p>
            <a:pPr algn="ctr"/>
            <a:r>
              <a:rPr lang="en-US" sz="2600" b="1" dirty="0" smtClean="0">
                <a:solidFill>
                  <a:srgbClr val="002060"/>
                </a:solidFill>
                <a:latin typeface="Times New Roman" pitchFamily="18" charset="0"/>
                <a:cs typeface="Times New Roman" pitchFamily="18" charset="0"/>
              </a:rPr>
              <a:t>Dataset 1: </a:t>
            </a:r>
            <a:r>
              <a:rPr lang="en-US" sz="2600" b="1" dirty="0"/>
              <a:t>UCI Machine Learning </a:t>
            </a:r>
            <a:r>
              <a:rPr lang="en-US" sz="2600" b="1" dirty="0" smtClean="0"/>
              <a:t>Repository</a:t>
            </a:r>
            <a:endParaRPr lang="en-IN" sz="2600" b="1" dirty="0">
              <a:solidFill>
                <a:srgbClr val="002060"/>
              </a:solidFill>
              <a:latin typeface="Times New Roman" pitchFamily="18" charset="0"/>
              <a:cs typeface="Times New Roman"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866" t="32944" r="53134" b="15452"/>
          <a:stretch/>
        </p:blipFill>
        <p:spPr>
          <a:xfrm>
            <a:off x="755576" y="916782"/>
            <a:ext cx="7184564" cy="521106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4030" t="75419" r="68358" b="21395"/>
          <a:stretch/>
        </p:blipFill>
        <p:spPr>
          <a:xfrm>
            <a:off x="3476224" y="6127845"/>
            <a:ext cx="1355928" cy="319042"/>
          </a:xfrm>
          <a:prstGeom prst="rect">
            <a:avLst/>
          </a:prstGeom>
        </p:spPr>
      </p:pic>
    </p:spTree>
    <p:extLst>
      <p:ext uri="{BB962C8B-B14F-4D97-AF65-F5344CB8AC3E}">
        <p14:creationId xmlns:p14="http://schemas.microsoft.com/office/powerpoint/2010/main" val="1661862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136904" cy="892960"/>
          </a:xfrm>
        </p:spPr>
        <p:txBody>
          <a:bodyPr>
            <a:noAutofit/>
          </a:bodyPr>
          <a:lstStyle/>
          <a:p>
            <a:pPr algn="ctr"/>
            <a:r>
              <a:rPr lang="en-US" sz="2600" b="1" dirty="0" smtClean="0">
                <a:solidFill>
                  <a:srgbClr val="002060"/>
                </a:solidFill>
                <a:latin typeface="Times New Roman" pitchFamily="18" charset="0"/>
                <a:cs typeface="Times New Roman" pitchFamily="18" charset="0"/>
              </a:rPr>
              <a:t>Dataset 2: </a:t>
            </a:r>
            <a:r>
              <a:rPr lang="en-US" sz="2800" b="1" dirty="0">
                <a:latin typeface="Times New Roman" pitchFamily="18" charset="0"/>
                <a:cs typeface="Times New Roman" pitchFamily="18" charset="0"/>
              </a:rPr>
              <a:t>Data World </a:t>
            </a:r>
            <a:r>
              <a:rPr lang="en-US" sz="2800" b="1" dirty="0" smtClean="0">
                <a:latin typeface="Times New Roman" pitchFamily="18" charset="0"/>
                <a:cs typeface="Times New Roman" pitchFamily="18" charset="0"/>
              </a:rPr>
              <a:t>Repository Lung Cancer dataset</a:t>
            </a:r>
            <a:endParaRPr lang="en-IN" sz="2600" b="1" dirty="0">
              <a:solidFill>
                <a:srgbClr val="002060"/>
              </a:solidFill>
              <a:latin typeface="Times New Roman" pitchFamily="18" charset="0"/>
              <a:cs typeface="Times New Roman"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15" t="25510" r="52537" b="19272"/>
          <a:stretch/>
        </p:blipFill>
        <p:spPr>
          <a:xfrm>
            <a:off x="812352" y="1196752"/>
            <a:ext cx="7075996" cy="5431023"/>
          </a:xfrm>
          <a:prstGeom prst="rect">
            <a:avLst/>
          </a:prstGeom>
        </p:spPr>
      </p:pic>
    </p:spTree>
    <p:extLst>
      <p:ext uri="{BB962C8B-B14F-4D97-AF65-F5344CB8AC3E}">
        <p14:creationId xmlns:p14="http://schemas.microsoft.com/office/powerpoint/2010/main" val="320678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36904" cy="604928"/>
          </a:xfrm>
        </p:spPr>
        <p:txBody>
          <a:bodyPr>
            <a:noAutofit/>
          </a:bodyPr>
          <a:lstStyle/>
          <a:p>
            <a:pPr algn="ctr"/>
            <a:r>
              <a:rPr lang="en-US" sz="2600" b="1" dirty="0" smtClean="0">
                <a:solidFill>
                  <a:srgbClr val="002060"/>
                </a:solidFill>
                <a:latin typeface="Times New Roman" pitchFamily="18" charset="0"/>
                <a:cs typeface="Times New Roman" pitchFamily="18" charset="0"/>
              </a:rPr>
              <a:t>Dataset 3: </a:t>
            </a:r>
            <a:r>
              <a:rPr lang="en-US" sz="2600" b="1" dirty="0" err="1" smtClean="0">
                <a:solidFill>
                  <a:srgbClr val="002060"/>
                </a:solidFill>
                <a:latin typeface="Times New Roman" pitchFamily="18" charset="0"/>
                <a:cs typeface="Times New Roman" pitchFamily="18" charset="0"/>
              </a:rPr>
              <a:t>Kaggle</a:t>
            </a:r>
            <a:r>
              <a:rPr lang="en-US" sz="2600" b="1" dirty="0" smtClean="0">
                <a:solidFill>
                  <a:srgbClr val="002060"/>
                </a:solidFill>
                <a:latin typeface="Times New Roman" pitchFamily="18" charset="0"/>
                <a:cs typeface="Times New Roman" pitchFamily="18" charset="0"/>
              </a:rPr>
              <a:t> Rice Classification</a:t>
            </a:r>
            <a:endParaRPr lang="en-IN" sz="2600" b="1" dirty="0">
              <a:solidFill>
                <a:srgbClr val="002060"/>
              </a:solidFill>
              <a:latin typeface="Times New Roman" pitchFamily="18" charset="0"/>
              <a:cs typeface="Times New Roman" pitchFamily="18" charset="0"/>
            </a:endParaRPr>
          </a:p>
        </p:txBody>
      </p:sp>
      <p:pic>
        <p:nvPicPr>
          <p:cNvPr id="7" name="Content Placeholder 6"/>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6671" t="36412" r="52940" b="8002"/>
          <a:stretch/>
        </p:blipFill>
        <p:spPr>
          <a:xfrm>
            <a:off x="446924" y="1052736"/>
            <a:ext cx="7525710" cy="5164246"/>
          </a:xfrm>
        </p:spPr>
      </p:pic>
    </p:spTree>
    <p:extLst>
      <p:ext uri="{BB962C8B-B14F-4D97-AF65-F5344CB8AC3E}">
        <p14:creationId xmlns:p14="http://schemas.microsoft.com/office/powerpoint/2010/main" val="3980769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36904" cy="604928"/>
          </a:xfrm>
        </p:spPr>
        <p:txBody>
          <a:bodyPr>
            <a:noAutofit/>
          </a:bodyPr>
          <a:lstStyle/>
          <a:p>
            <a:pPr algn="ctr"/>
            <a:r>
              <a:rPr lang="en-US" sz="2600" b="1" dirty="0" smtClean="0">
                <a:solidFill>
                  <a:srgbClr val="002060"/>
                </a:solidFill>
                <a:latin typeface="Times New Roman" pitchFamily="18" charset="0"/>
                <a:cs typeface="Times New Roman" pitchFamily="18" charset="0"/>
              </a:rPr>
              <a:t>Dataset 4: </a:t>
            </a:r>
            <a:r>
              <a:rPr lang="en-US" sz="2600" b="1" dirty="0" err="1" smtClean="0">
                <a:solidFill>
                  <a:srgbClr val="002060"/>
                </a:solidFill>
                <a:latin typeface="Times New Roman" pitchFamily="18" charset="0"/>
                <a:cs typeface="Times New Roman" pitchFamily="18" charset="0"/>
              </a:rPr>
              <a:t>Kaggle</a:t>
            </a:r>
            <a:r>
              <a:rPr lang="en-US" sz="2600" b="1" dirty="0" smtClean="0">
                <a:solidFill>
                  <a:srgbClr val="002060"/>
                </a:solidFill>
                <a:latin typeface="Times New Roman" pitchFamily="18" charset="0"/>
                <a:cs typeface="Times New Roman" pitchFamily="18" charset="0"/>
              </a:rPr>
              <a:t> Paris House pricing</a:t>
            </a:r>
            <a:endParaRPr lang="en-IN" sz="2600" b="1" dirty="0">
              <a:solidFill>
                <a:srgbClr val="002060"/>
              </a:solidFill>
              <a:latin typeface="Times New Roman" pitchFamily="18" charset="0"/>
              <a:cs typeface="Times New Roman"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866" t="29227" r="53283" b="14759"/>
          <a:stretch/>
        </p:blipFill>
        <p:spPr>
          <a:xfrm>
            <a:off x="1043608" y="908720"/>
            <a:ext cx="6728078" cy="5316943"/>
          </a:xfrm>
          <a:prstGeom prst="rect">
            <a:avLst/>
          </a:prstGeom>
        </p:spPr>
      </p:pic>
    </p:spTree>
    <p:extLst>
      <p:ext uri="{BB962C8B-B14F-4D97-AF65-F5344CB8AC3E}">
        <p14:creationId xmlns:p14="http://schemas.microsoft.com/office/powerpoint/2010/main" val="1292330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ormAutofit/>
          </a:bodyPr>
          <a:lstStyle/>
          <a:p>
            <a:pPr algn="ctr"/>
            <a:r>
              <a:rPr lang="en-US" sz="3200" b="1" dirty="0" smtClean="0">
                <a:solidFill>
                  <a:srgbClr val="FF0000"/>
                </a:solidFill>
                <a:latin typeface="Times New Roman" pitchFamily="18" charset="0"/>
                <a:cs typeface="Times New Roman" pitchFamily="18" charset="0"/>
              </a:rPr>
              <a:t>KNN Imputation value</a:t>
            </a:r>
            <a:endParaRPr lang="en-IN" sz="3200" b="1" dirty="0">
              <a:solidFill>
                <a:srgbClr val="FF0000"/>
              </a:solidFill>
              <a:latin typeface="Times New Roman" pitchFamily="18" charset="0"/>
              <a:cs typeface="Times New Roman" pitchFamily="18" charset="0"/>
            </a:endParaRPr>
          </a:p>
        </p:txBody>
      </p:sp>
      <p:pic>
        <p:nvPicPr>
          <p:cNvPr id="7" name="Content Placeholder 6"/>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7036" t="29261" r="53488" b="13853"/>
          <a:stretch/>
        </p:blipFill>
        <p:spPr>
          <a:xfrm>
            <a:off x="971600" y="1052736"/>
            <a:ext cx="6768752" cy="5483941"/>
          </a:xfrm>
        </p:spPr>
      </p:pic>
    </p:spTree>
    <p:extLst>
      <p:ext uri="{BB962C8B-B14F-4D97-AF65-F5344CB8AC3E}">
        <p14:creationId xmlns:p14="http://schemas.microsoft.com/office/powerpoint/2010/main" val="2236300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003232" cy="764704"/>
          </a:xfrm>
        </p:spPr>
        <p:txBody>
          <a:bodyPr>
            <a:noAutofit/>
          </a:bodyPr>
          <a:lstStyle/>
          <a:p>
            <a:pPr algn="ctr"/>
            <a:r>
              <a:rPr lang="en-US" sz="2600" b="1" dirty="0" smtClean="0">
                <a:solidFill>
                  <a:srgbClr val="FF0000"/>
                </a:solidFill>
                <a:latin typeface="Times New Roman" pitchFamily="18" charset="0"/>
                <a:cs typeface="Times New Roman" pitchFamily="18" charset="0"/>
              </a:rPr>
              <a:t>comparison of imputation methods algorithm specific</a:t>
            </a:r>
            <a:endParaRPr lang="en-IN" sz="2600" b="1" dirty="0">
              <a:solidFill>
                <a:srgbClr val="00B0F0"/>
              </a:solidFill>
              <a:latin typeface="Times New Roman" pitchFamily="18" charset="0"/>
              <a:cs typeface="Times New Roman" pitchFamily="18" charset="0"/>
            </a:endParaRPr>
          </a:p>
        </p:txBody>
      </p:sp>
      <p:pic>
        <p:nvPicPr>
          <p:cNvPr id="5" name="Content Placeholder 4"/>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5757" t="27960" r="57874" b="14178"/>
          <a:stretch/>
        </p:blipFill>
        <p:spPr>
          <a:xfrm>
            <a:off x="1187624" y="1052736"/>
            <a:ext cx="6244297" cy="5585351"/>
          </a:xfrm>
        </p:spPr>
      </p:pic>
    </p:spTree>
    <p:extLst>
      <p:ext uri="{BB962C8B-B14F-4D97-AF65-F5344CB8AC3E}">
        <p14:creationId xmlns:p14="http://schemas.microsoft.com/office/powerpoint/2010/main" val="2348894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6123" t="27636" r="58422" b="13203"/>
          <a:stretch/>
        </p:blipFill>
        <p:spPr>
          <a:xfrm>
            <a:off x="1331640" y="620688"/>
            <a:ext cx="6336704" cy="5944743"/>
          </a:xfrm>
        </p:spPr>
      </p:pic>
    </p:spTree>
    <p:extLst>
      <p:ext uri="{BB962C8B-B14F-4D97-AF65-F5344CB8AC3E}">
        <p14:creationId xmlns:p14="http://schemas.microsoft.com/office/powerpoint/2010/main" val="1801892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5575" t="29261" r="58787" b="10928"/>
          <a:stretch/>
        </p:blipFill>
        <p:spPr>
          <a:xfrm>
            <a:off x="1187624" y="476672"/>
            <a:ext cx="6408712" cy="6047193"/>
          </a:xfrm>
        </p:spPr>
      </p:pic>
    </p:spTree>
    <p:extLst>
      <p:ext uri="{BB962C8B-B14F-4D97-AF65-F5344CB8AC3E}">
        <p14:creationId xmlns:p14="http://schemas.microsoft.com/office/powerpoint/2010/main" val="405273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467600" cy="504056"/>
          </a:xfrm>
        </p:spPr>
        <p:txBody>
          <a:bodyPr>
            <a:normAutofit fontScale="90000"/>
          </a:bodyPr>
          <a:lstStyle/>
          <a:p>
            <a:pPr algn="ctr"/>
            <a:r>
              <a:rPr lang="en-US" sz="3200" b="1" dirty="0" smtClean="0">
                <a:solidFill>
                  <a:schemeClr val="tx1">
                    <a:lumMod val="85000"/>
                    <a:lumOff val="15000"/>
                  </a:schemeClr>
                </a:solidFill>
                <a:latin typeface="Times New Roman" pitchFamily="18" charset="0"/>
                <a:cs typeface="Times New Roman" pitchFamily="18" charset="0"/>
              </a:rPr>
              <a:t>What to do when we have empty entries?</a:t>
            </a:r>
            <a:endParaRPr lang="en-IN" sz="3200" dirty="0">
              <a:solidFill>
                <a:schemeClr val="tx1">
                  <a:lumMod val="85000"/>
                  <a:lumOff val="15000"/>
                </a:schemeClr>
              </a:solidFill>
            </a:endParaRPr>
          </a:p>
        </p:txBody>
      </p:sp>
      <p:sp>
        <p:nvSpPr>
          <p:cNvPr id="3" name="Content Placeholder 2"/>
          <p:cNvSpPr>
            <a:spLocks noGrp="1"/>
          </p:cNvSpPr>
          <p:nvPr>
            <p:ph sz="quarter" idx="1"/>
          </p:nvPr>
        </p:nvSpPr>
        <p:spPr>
          <a:xfrm>
            <a:off x="1259632" y="1916832"/>
            <a:ext cx="6696744" cy="2304256"/>
          </a:xfrm>
        </p:spPr>
        <p:txBody>
          <a:bodyPr>
            <a:noAutofit/>
          </a:bodyPr>
          <a:lstStyle/>
          <a:p>
            <a:pPr algn="just"/>
            <a:r>
              <a:rPr lang="en-US" sz="2600" dirty="0" smtClean="0">
                <a:latin typeface="Times New Roman" pitchFamily="18" charset="0"/>
                <a:cs typeface="Times New Roman" pitchFamily="18" charset="0"/>
              </a:rPr>
              <a:t>Delete the rows with empty entries</a:t>
            </a:r>
          </a:p>
          <a:p>
            <a:pPr algn="just"/>
            <a:r>
              <a:rPr lang="en-US" sz="2600" dirty="0" smtClean="0">
                <a:latin typeface="Times New Roman" pitchFamily="18" charset="0"/>
                <a:cs typeface="Times New Roman" pitchFamily="18" charset="0"/>
              </a:rPr>
              <a:t>Fill the values manually</a:t>
            </a:r>
          </a:p>
          <a:p>
            <a:pPr algn="just"/>
            <a:r>
              <a:rPr lang="en-US" sz="2600" dirty="0" smtClean="0">
                <a:latin typeface="Times New Roman" pitchFamily="18" charset="0"/>
                <a:cs typeface="Times New Roman" pitchFamily="18" charset="0"/>
              </a:rPr>
              <a:t>Fill the values with existing functions or create a new function</a:t>
            </a:r>
          </a:p>
        </p:txBody>
      </p:sp>
    </p:spTree>
    <p:extLst>
      <p:ext uri="{BB962C8B-B14F-4D97-AF65-F5344CB8AC3E}">
        <p14:creationId xmlns:p14="http://schemas.microsoft.com/office/powerpoint/2010/main" val="1129373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6122" t="29911" r="58971" b="11577"/>
          <a:stretch/>
        </p:blipFill>
        <p:spPr>
          <a:xfrm>
            <a:off x="1043608" y="332656"/>
            <a:ext cx="6552728" cy="6175349"/>
          </a:xfrm>
        </p:spPr>
      </p:pic>
    </p:spTree>
    <p:extLst>
      <p:ext uri="{BB962C8B-B14F-4D97-AF65-F5344CB8AC3E}">
        <p14:creationId xmlns:p14="http://schemas.microsoft.com/office/powerpoint/2010/main" val="1650917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ormAutofit/>
          </a:bodyPr>
          <a:lstStyle/>
          <a:p>
            <a:pPr algn="ctr"/>
            <a:r>
              <a:rPr lang="en-US" sz="3200" b="1" dirty="0" smtClean="0">
                <a:solidFill>
                  <a:srgbClr val="FF0000"/>
                </a:solidFill>
                <a:latin typeface="Times New Roman" pitchFamily="18" charset="0"/>
                <a:cs typeface="Times New Roman" pitchFamily="18" charset="0"/>
              </a:rPr>
              <a:t>CONCLUSION</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83568" y="1340768"/>
            <a:ext cx="7632848" cy="3672408"/>
          </a:xfrm>
        </p:spPr>
        <p:txBody>
          <a:bodyPr>
            <a:noAutofit/>
          </a:bodyPr>
          <a:lstStyle/>
          <a:p>
            <a:pPr algn="just"/>
            <a:r>
              <a:rPr lang="en-US" sz="2800" dirty="0">
                <a:latin typeface="Times New Roman" pitchFamily="18" charset="0"/>
                <a:cs typeface="Times New Roman" pitchFamily="18" charset="0"/>
              </a:rPr>
              <a:t>To conclude, the different strategies for dealing with missing data make it possible to limit the impact of the absence of information. They provide most needed help to the use of the data set and thus the quality of the analysis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KNN and Mean are good for imputation</a:t>
            </a:r>
          </a:p>
          <a:p>
            <a:pPr algn="just"/>
            <a:endParaRPr lang="en-US" sz="2800" dirty="0" smtClean="0">
              <a:latin typeface="Times New Roman" pitchFamily="18" charset="0"/>
              <a:cs typeface="Times New Roman" pitchFamily="18" charset="0"/>
            </a:endParaRPr>
          </a:p>
          <a:p>
            <a:pPr marL="0" indent="0" algn="just">
              <a:buNone/>
            </a:pPr>
            <a:r>
              <a:rPr lang="en-US" sz="2600" b="1" dirty="0" smtClean="0">
                <a:solidFill>
                  <a:srgbClr val="00B0F0"/>
                </a:solidFill>
                <a:latin typeface="Times New Roman" pitchFamily="18" charset="0"/>
                <a:cs typeface="Times New Roman" pitchFamily="18" charset="0"/>
              </a:rPr>
              <a:t>Decision </a:t>
            </a:r>
            <a:r>
              <a:rPr lang="en-US" sz="2600" b="1" dirty="0">
                <a:solidFill>
                  <a:srgbClr val="00B0F0"/>
                </a:solidFill>
                <a:latin typeface="Times New Roman" pitchFamily="18" charset="0"/>
                <a:cs typeface="Times New Roman" pitchFamily="18" charset="0"/>
              </a:rPr>
              <a:t>Tree Working Good</a:t>
            </a:r>
          </a:p>
          <a:p>
            <a:pPr algn="just"/>
            <a:r>
              <a:rPr lang="en-US" sz="2600" dirty="0">
                <a:latin typeface="Times New Roman" pitchFamily="18" charset="0"/>
                <a:cs typeface="Times New Roman" pitchFamily="18" charset="0"/>
              </a:rPr>
              <a:t>Handles non-linear data </a:t>
            </a:r>
            <a:r>
              <a:rPr lang="en-US" sz="2600" dirty="0" smtClean="0">
                <a:latin typeface="Times New Roman" pitchFamily="18" charset="0"/>
                <a:cs typeface="Times New Roman" pitchFamily="18" charset="0"/>
              </a:rPr>
              <a:t>effectively. It </a:t>
            </a:r>
            <a:r>
              <a:rPr lang="en-US" sz="2600" dirty="0">
                <a:latin typeface="Times New Roman" pitchFamily="18" charset="0"/>
                <a:cs typeface="Times New Roman" pitchFamily="18" charset="0"/>
              </a:rPr>
              <a:t>does not require </a:t>
            </a:r>
            <a:r>
              <a:rPr lang="en-US" sz="2600" dirty="0" smtClean="0">
                <a:latin typeface="Times New Roman" pitchFamily="18" charset="0"/>
                <a:cs typeface="Times New Roman" pitchFamily="18" charset="0"/>
              </a:rPr>
              <a:t>normalization of data.</a:t>
            </a:r>
            <a:endParaRPr lang="en-US" sz="2600" dirty="0">
              <a:latin typeface="Times New Roman" pitchFamily="18" charset="0"/>
              <a:cs typeface="Times New Roman" pitchFamily="18" charset="0"/>
            </a:endParaRPr>
          </a:p>
          <a:p>
            <a:pPr lvl="8" algn="just"/>
            <a:r>
              <a:rPr lang="en-US" dirty="0" smtClean="0">
                <a:latin typeface="Times New Roman" pitchFamily="18" charset="0"/>
                <a:cs typeface="Times New Roman" pitchFamily="18" charset="0"/>
              </a:rPr>
              <a:t>- 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10398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7467600" cy="850106"/>
          </a:xfrm>
        </p:spPr>
        <p:txBody>
          <a:bodyPr>
            <a:normAutofit fontScale="90000"/>
          </a:bodyPr>
          <a:lstStyle/>
          <a:p>
            <a:pPr algn="ctr"/>
            <a:r>
              <a:rPr lang="en-US" sz="3200" b="1" dirty="0" smtClean="0">
                <a:solidFill>
                  <a:schemeClr val="tx1">
                    <a:lumMod val="85000"/>
                    <a:lumOff val="15000"/>
                  </a:schemeClr>
                </a:solidFill>
                <a:latin typeface="Times New Roman" pitchFamily="18" charset="0"/>
                <a:cs typeface="Times New Roman" pitchFamily="18" charset="0"/>
              </a:rPr>
              <a:t>How to fill the missing/empty values in the numeric dataset</a:t>
            </a:r>
            <a:endParaRPr lang="en-IN" sz="3200" dirty="0">
              <a:solidFill>
                <a:schemeClr val="tx1">
                  <a:lumMod val="85000"/>
                  <a:lumOff val="15000"/>
                </a:schemeClr>
              </a:solidFill>
            </a:endParaRPr>
          </a:p>
        </p:txBody>
      </p:sp>
      <p:sp>
        <p:nvSpPr>
          <p:cNvPr id="3" name="Content Placeholder 2"/>
          <p:cNvSpPr>
            <a:spLocks noGrp="1"/>
          </p:cNvSpPr>
          <p:nvPr>
            <p:ph sz="quarter" idx="1"/>
          </p:nvPr>
        </p:nvSpPr>
        <p:spPr>
          <a:xfrm>
            <a:off x="611560" y="2276872"/>
            <a:ext cx="3744416" cy="3168352"/>
          </a:xfrm>
        </p:spPr>
        <p:txBody>
          <a:bodyPr>
            <a:noAutofit/>
          </a:bodyPr>
          <a:lstStyle/>
          <a:p>
            <a:pPr algn="just"/>
            <a:r>
              <a:rPr lang="en-US" sz="2600" dirty="0" smtClean="0">
                <a:latin typeface="Times New Roman" pitchFamily="18" charset="0"/>
                <a:cs typeface="Times New Roman" pitchFamily="18" charset="0"/>
              </a:rPr>
              <a:t>Do we have any existing methods?</a:t>
            </a:r>
          </a:p>
          <a:p>
            <a:pPr algn="just"/>
            <a:r>
              <a:rPr lang="en-US" sz="2600" dirty="0" smtClean="0">
                <a:latin typeface="Times New Roman" pitchFamily="18" charset="0"/>
                <a:cs typeface="Times New Roman" pitchFamily="18" charset="0"/>
              </a:rPr>
              <a:t>What are they?</a:t>
            </a:r>
          </a:p>
          <a:p>
            <a:pPr algn="just"/>
            <a:r>
              <a:rPr lang="en-US" sz="2600" dirty="0" smtClean="0">
                <a:latin typeface="Times New Roman" pitchFamily="18" charset="0"/>
                <a:cs typeface="Times New Roman" pitchFamily="18" charset="0"/>
              </a:rPr>
              <a:t>Which one is the best among them?</a:t>
            </a:r>
            <a:endParaRPr lang="en-US" sz="2600" dirty="0">
              <a:latin typeface="Times New Roman" pitchFamily="18" charset="0"/>
              <a:cs typeface="Times New Roman"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4535" b="10119"/>
          <a:stretch/>
        </p:blipFill>
        <p:spPr>
          <a:xfrm>
            <a:off x="4593678" y="1988840"/>
            <a:ext cx="3939549" cy="3456384"/>
          </a:xfrm>
          <a:prstGeom prst="rect">
            <a:avLst/>
          </a:prstGeom>
        </p:spPr>
      </p:pic>
    </p:spTree>
    <p:extLst>
      <p:ext uri="{BB962C8B-B14F-4D97-AF65-F5344CB8AC3E}">
        <p14:creationId xmlns:p14="http://schemas.microsoft.com/office/powerpoint/2010/main" val="2251159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748944"/>
          </a:xfrm>
        </p:spPr>
        <p:txBody>
          <a:bodyPr>
            <a:normAutofit/>
          </a:bodyPr>
          <a:lstStyle/>
          <a:p>
            <a:pPr algn="ctr"/>
            <a:r>
              <a:rPr lang="en-US" sz="3200" b="1" dirty="0" smtClean="0">
                <a:solidFill>
                  <a:srgbClr val="002060"/>
                </a:solidFill>
                <a:latin typeface="Times New Roman" pitchFamily="18" charset="0"/>
                <a:cs typeface="Times New Roman" pitchFamily="18" charset="0"/>
              </a:rPr>
              <a:t>Data sets</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124744"/>
            <a:ext cx="8064896" cy="4392488"/>
          </a:xfrm>
        </p:spPr>
        <p:txBody>
          <a:bodyPr>
            <a:normAutofit/>
          </a:bodyPr>
          <a:lstStyle/>
          <a:p>
            <a:pPr marL="0" indent="0">
              <a:lnSpc>
                <a:spcPct val="110000"/>
              </a:lnSpc>
              <a:buNone/>
            </a:pPr>
            <a:r>
              <a:rPr lang="en-US" b="1" dirty="0" smtClean="0">
                <a:latin typeface="Times New Roman" pitchFamily="18" charset="0"/>
                <a:cs typeface="Times New Roman" pitchFamily="18" charset="0"/>
              </a:rPr>
              <a:t>4 DATA SETS </a:t>
            </a:r>
          </a:p>
          <a:p>
            <a:pPr>
              <a:lnSpc>
                <a:spcPct val="110000"/>
              </a:lnSpc>
            </a:pPr>
            <a:r>
              <a:rPr lang="en-US" dirty="0" smtClean="0">
                <a:latin typeface="Times New Roman" pitchFamily="18" charset="0"/>
                <a:cs typeface="Times New Roman" pitchFamily="18" charset="0"/>
              </a:rPr>
              <a:t>UCI Machine Learning Repository 961 instances and 6 attributes.</a:t>
            </a:r>
            <a:endParaRPr lang="en-US" b="1" dirty="0" smtClean="0">
              <a:latin typeface="Times New Roman" pitchFamily="18" charset="0"/>
              <a:cs typeface="Times New Roman" pitchFamily="18" charset="0"/>
            </a:endParaRPr>
          </a:p>
          <a:p>
            <a:pPr>
              <a:lnSpc>
                <a:spcPct val="110000"/>
              </a:lnSpc>
            </a:pP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World Repository </a:t>
            </a:r>
            <a:r>
              <a:rPr lang="en-US" dirty="0" err="1">
                <a:latin typeface="Times New Roman" pitchFamily="18" charset="0"/>
                <a:cs typeface="Times New Roman" pitchFamily="18" charset="0"/>
              </a:rPr>
              <a:t>cancerdatahp</a:t>
            </a:r>
            <a:r>
              <a:rPr lang="en-US" dirty="0">
                <a:latin typeface="Times New Roman" pitchFamily="18" charset="0"/>
                <a:cs typeface="Times New Roman" pitchFamily="18" charset="0"/>
              </a:rPr>
              <a:t>/lung-cancer-data </a:t>
            </a:r>
            <a:r>
              <a:rPr lang="en-US" dirty="0" smtClean="0">
                <a:latin typeface="Times New Roman" pitchFamily="18" charset="0"/>
                <a:cs typeface="Times New Roman" pitchFamily="18" charset="0"/>
              </a:rPr>
              <a:t>1000 instances and 26 attributes.</a:t>
            </a:r>
          </a:p>
          <a:p>
            <a:pPr>
              <a:lnSpc>
                <a:spcPct val="110000"/>
              </a:lnSpc>
            </a:pPr>
            <a:r>
              <a:rPr lang="en-US" dirty="0" err="1" smtClean="0">
                <a:latin typeface="Times New Roman" pitchFamily="18" charset="0"/>
                <a:cs typeface="Times New Roman" pitchFamily="18" charset="0"/>
              </a:rPr>
              <a:t>Kaggle</a:t>
            </a:r>
            <a:r>
              <a:rPr lang="en-US" dirty="0" smtClean="0">
                <a:latin typeface="Times New Roman" pitchFamily="18" charset="0"/>
                <a:cs typeface="Times New Roman" pitchFamily="18" charset="0"/>
              </a:rPr>
              <a:t> Rice type Classification </a:t>
            </a:r>
            <a:r>
              <a:rPr lang="en-IN" dirty="0"/>
              <a:t>(</a:t>
            </a:r>
            <a:r>
              <a:rPr lang="en-IN" dirty="0" err="1"/>
              <a:t>Gonen</a:t>
            </a:r>
            <a:r>
              <a:rPr lang="en-IN" dirty="0"/>
              <a:t> &amp; Jasmine)</a:t>
            </a:r>
            <a:r>
              <a:rPr lang="en-US" dirty="0" smtClean="0">
                <a:latin typeface="Times New Roman" pitchFamily="18" charset="0"/>
                <a:cs typeface="Times New Roman" pitchFamily="18" charset="0"/>
              </a:rPr>
              <a:t> </a:t>
            </a:r>
            <a:r>
              <a:rPr lang="en-IN" dirty="0"/>
              <a:t>18185 </a:t>
            </a:r>
            <a:r>
              <a:rPr lang="en-IN" dirty="0" smtClean="0"/>
              <a:t>entries </a:t>
            </a:r>
            <a:r>
              <a:rPr lang="en-US" dirty="0" smtClean="0">
                <a:latin typeface="Times New Roman" pitchFamily="18" charset="0"/>
                <a:cs typeface="Times New Roman" pitchFamily="18" charset="0"/>
              </a:rPr>
              <a:t>12 attributes.</a:t>
            </a:r>
          </a:p>
          <a:p>
            <a:pPr>
              <a:lnSpc>
                <a:spcPct val="110000"/>
              </a:lnSpc>
            </a:pPr>
            <a:r>
              <a:rPr lang="en-US" dirty="0" err="1" smtClean="0">
                <a:latin typeface="Times New Roman" pitchFamily="18" charset="0"/>
                <a:cs typeface="Times New Roman" pitchFamily="18" charset="0"/>
              </a:rPr>
              <a:t>Kaggle</a:t>
            </a:r>
            <a:r>
              <a:rPr lang="en-US" dirty="0" smtClean="0">
                <a:latin typeface="Times New Roman" pitchFamily="18" charset="0"/>
                <a:cs typeface="Times New Roman" pitchFamily="18" charset="0"/>
              </a:rPr>
              <a:t> </a:t>
            </a:r>
            <a:r>
              <a:rPr lang="en-IN" dirty="0"/>
              <a:t>Paris Housing Price </a:t>
            </a:r>
            <a:r>
              <a:rPr lang="en-IN" dirty="0" smtClean="0"/>
              <a:t>Prediction </a:t>
            </a:r>
            <a:r>
              <a:rPr lang="en-IN" dirty="0"/>
              <a:t>10000 </a:t>
            </a:r>
            <a:r>
              <a:rPr lang="en-IN" dirty="0" smtClean="0"/>
              <a:t> instances 17 attributes.</a:t>
            </a:r>
            <a:endParaRPr lang="en-IN" dirty="0"/>
          </a:p>
        </p:txBody>
      </p:sp>
    </p:spTree>
    <p:extLst>
      <p:ext uri="{BB962C8B-B14F-4D97-AF65-F5344CB8AC3E}">
        <p14:creationId xmlns:p14="http://schemas.microsoft.com/office/powerpoint/2010/main" val="43544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7467600" cy="748944"/>
          </a:xfrm>
        </p:spPr>
        <p:txBody>
          <a:bodyPr>
            <a:normAutofit/>
          </a:bodyPr>
          <a:lstStyle/>
          <a:p>
            <a:pPr algn="ctr"/>
            <a:r>
              <a:rPr lang="en-US" sz="3200" b="1" dirty="0" smtClean="0">
                <a:solidFill>
                  <a:srgbClr val="002060"/>
                </a:solidFill>
                <a:latin typeface="Times New Roman" pitchFamily="18" charset="0"/>
                <a:cs typeface="Times New Roman" pitchFamily="18" charset="0"/>
              </a:rPr>
              <a:t>Checking empty values</a:t>
            </a:r>
            <a:endParaRPr lang="en-IN" sz="3200" b="1" dirty="0">
              <a:solidFill>
                <a:srgbClr val="002060"/>
              </a:solidFill>
              <a:latin typeface="Times New Roman" pitchFamily="18" charset="0"/>
              <a:cs typeface="Times New Roman" pitchFamily="18" charset="0"/>
            </a:endParaRPr>
          </a:p>
        </p:txBody>
      </p:sp>
      <p:pic>
        <p:nvPicPr>
          <p:cNvPr id="7" name="Content Placeholder 6"/>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0760" t="23362" r="22657" b="35419"/>
          <a:stretch/>
        </p:blipFill>
        <p:spPr>
          <a:xfrm>
            <a:off x="827584" y="980728"/>
            <a:ext cx="7560840" cy="2376264"/>
          </a:xfr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2222" t="23567" r="44722" b="9734"/>
          <a:stretch/>
        </p:blipFill>
        <p:spPr>
          <a:xfrm>
            <a:off x="3131840" y="2180054"/>
            <a:ext cx="4608512" cy="4245899"/>
          </a:xfrm>
          <a:prstGeom prst="rect">
            <a:avLst/>
          </a:prstGeom>
        </p:spPr>
      </p:pic>
    </p:spTree>
    <p:extLst>
      <p:ext uri="{BB962C8B-B14F-4D97-AF65-F5344CB8AC3E}">
        <p14:creationId xmlns:p14="http://schemas.microsoft.com/office/powerpoint/2010/main" val="2645942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748944"/>
          </a:xfrm>
        </p:spPr>
        <p:txBody>
          <a:bodyPr>
            <a:normAutofit/>
          </a:bodyPr>
          <a:lstStyle/>
          <a:p>
            <a:pPr algn="ctr"/>
            <a:r>
              <a:rPr lang="en-US" sz="3200" b="1" dirty="0" smtClean="0">
                <a:solidFill>
                  <a:srgbClr val="002060"/>
                </a:solidFill>
                <a:latin typeface="Times New Roman" pitchFamily="18" charset="0"/>
                <a:cs typeface="Times New Roman" pitchFamily="18" charset="0"/>
              </a:rPr>
              <a:t>Imputation Methods</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124744"/>
            <a:ext cx="8064896" cy="5256584"/>
          </a:xfrm>
        </p:spPr>
        <p:txBody>
          <a:bodyPr>
            <a:normAutofit/>
          </a:bodyPr>
          <a:lstStyle/>
          <a:p>
            <a:pPr marL="0" indent="0">
              <a:lnSpc>
                <a:spcPct val="110000"/>
              </a:lnSpc>
              <a:buNone/>
            </a:pPr>
            <a:r>
              <a:rPr lang="en-US" b="1" dirty="0" smtClean="0">
                <a:latin typeface="Times New Roman" pitchFamily="18" charset="0"/>
                <a:cs typeface="Times New Roman" pitchFamily="18" charset="0"/>
              </a:rPr>
              <a:t>Statistical Methods</a:t>
            </a:r>
          </a:p>
          <a:p>
            <a:pPr>
              <a:lnSpc>
                <a:spcPct val="110000"/>
              </a:lnSpc>
            </a:pPr>
            <a:r>
              <a:rPr lang="en-US" dirty="0" smtClean="0">
                <a:latin typeface="Times New Roman" pitchFamily="18" charset="0"/>
                <a:cs typeface="Times New Roman" pitchFamily="18" charset="0"/>
              </a:rPr>
              <a:t>Mean, Median, </a:t>
            </a:r>
            <a:r>
              <a:rPr lang="en-US" dirty="0" err="1" smtClean="0">
                <a:latin typeface="Times New Roman" pitchFamily="18" charset="0"/>
                <a:cs typeface="Times New Roman" pitchFamily="18" charset="0"/>
              </a:rPr>
              <a:t>Most_frequent</a:t>
            </a:r>
            <a:r>
              <a:rPr lang="en-US" dirty="0" smtClean="0">
                <a:latin typeface="Times New Roman" pitchFamily="18" charset="0"/>
                <a:cs typeface="Times New Roman" pitchFamily="18" charset="0"/>
              </a:rPr>
              <a:t> (Mode) </a:t>
            </a:r>
          </a:p>
          <a:p>
            <a:pPr marL="0" indent="0">
              <a:lnSpc>
                <a:spcPct val="110000"/>
              </a:lnSpc>
              <a:buNone/>
            </a:pPr>
            <a:r>
              <a:rPr lang="en-US" b="1" dirty="0" smtClean="0">
                <a:latin typeface="Times New Roman" pitchFamily="18" charset="0"/>
                <a:cs typeface="Times New Roman" pitchFamily="18" charset="0"/>
              </a:rPr>
              <a:t>KNN Imputation Method</a:t>
            </a:r>
          </a:p>
          <a:p>
            <a:pPr>
              <a:lnSpc>
                <a:spcPct val="110000"/>
              </a:lnSpc>
            </a:pPr>
            <a:r>
              <a:rPr lang="en-US" dirty="0" smtClean="0">
                <a:latin typeface="Times New Roman" pitchFamily="18" charset="0"/>
                <a:cs typeface="Times New Roman" pitchFamily="18" charset="0"/>
              </a:rPr>
              <a:t>KNN Imputation </a:t>
            </a:r>
            <a:r>
              <a:rPr lang="en-US" sz="2000" dirty="0" smtClean="0">
                <a:latin typeface="Times New Roman" pitchFamily="18" charset="0"/>
                <a:cs typeface="Times New Roman" pitchFamily="18" charset="0"/>
              </a:rPr>
              <a:t>(</a:t>
            </a:r>
            <a:r>
              <a:rPr lang="en-IN" sz="2000" dirty="0" err="1"/>
              <a:t>KNNImputer</a:t>
            </a:r>
            <a:r>
              <a:rPr lang="en-IN" sz="2000" dirty="0"/>
              <a:t>(</a:t>
            </a:r>
            <a:r>
              <a:rPr lang="en-IN" sz="2000" dirty="0" err="1"/>
              <a:t>n_neighbors</a:t>
            </a:r>
            <a:r>
              <a:rPr lang="en-IN" sz="2000" dirty="0"/>
              <a:t>=10</a:t>
            </a:r>
            <a:r>
              <a:rPr lang="en-IN" sz="2000" dirty="0" smtClean="0"/>
              <a:t>)</a:t>
            </a:r>
            <a:r>
              <a:rPr lang="en-US" sz="2000" dirty="0" smtClean="0">
                <a:latin typeface="Times New Roman" pitchFamily="18" charset="0"/>
                <a:cs typeface="Times New Roman" pitchFamily="18" charset="0"/>
              </a:rPr>
              <a:t>)</a:t>
            </a:r>
          </a:p>
          <a:p>
            <a:pPr marL="0" indent="0">
              <a:lnSpc>
                <a:spcPct val="110000"/>
              </a:lnSpc>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068960"/>
            <a:ext cx="5486682" cy="3499030"/>
          </a:xfrm>
          <a:prstGeom prst="rect">
            <a:avLst/>
          </a:prstGeom>
        </p:spPr>
      </p:pic>
    </p:spTree>
    <p:extLst>
      <p:ext uri="{BB962C8B-B14F-4D97-AF65-F5344CB8AC3E}">
        <p14:creationId xmlns:p14="http://schemas.microsoft.com/office/powerpoint/2010/main" val="71453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467600" cy="604928"/>
          </a:xfrm>
        </p:spPr>
        <p:txBody>
          <a:bodyPr>
            <a:normAutofit/>
          </a:bodyPr>
          <a:lstStyle/>
          <a:p>
            <a:pPr algn="ctr"/>
            <a:r>
              <a:rPr lang="en-US" sz="3200" b="1" dirty="0" smtClean="0">
                <a:solidFill>
                  <a:srgbClr val="002060"/>
                </a:solidFill>
                <a:latin typeface="Times New Roman" pitchFamily="18" charset="0"/>
                <a:cs typeface="Times New Roman" pitchFamily="18" charset="0"/>
              </a:rPr>
              <a:t>Imputation Methods</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980728"/>
            <a:ext cx="8064896" cy="5256584"/>
          </a:xfrm>
        </p:spPr>
        <p:txBody>
          <a:bodyPr>
            <a:normAutofit/>
          </a:bodyPr>
          <a:lstStyle/>
          <a:p>
            <a:pPr marL="0" indent="0">
              <a:lnSpc>
                <a:spcPct val="110000"/>
              </a:lnSpc>
              <a:buNone/>
            </a:pPr>
            <a:r>
              <a:rPr lang="en-US" sz="1800" b="1" dirty="0" smtClean="0">
                <a:latin typeface="Times New Roman" pitchFamily="18" charset="0"/>
                <a:cs typeface="Times New Roman" pitchFamily="18" charset="0"/>
              </a:rPr>
              <a:t>Statistical Methods</a:t>
            </a:r>
          </a:p>
          <a:p>
            <a:r>
              <a:rPr lang="en-IN" sz="1800" dirty="0"/>
              <a:t>impute=</a:t>
            </a:r>
            <a:r>
              <a:rPr lang="en-IN" sz="1800" dirty="0" smtClean="0"/>
              <a:t>'mean'</a:t>
            </a:r>
            <a:r>
              <a:rPr lang="en-IN" sz="1800" dirty="0"/>
              <a:t>   </a:t>
            </a:r>
            <a:r>
              <a:rPr lang="en-IN" sz="1650" dirty="0" smtClean="0"/>
              <a:t>#Can</a:t>
            </a:r>
            <a:r>
              <a:rPr lang="en-IN" sz="1650" dirty="0"/>
              <a:t> use these </a:t>
            </a:r>
            <a:r>
              <a:rPr lang="en-IN" sz="1650" dirty="0" smtClean="0"/>
              <a:t>strategies[</a:t>
            </a:r>
            <a:r>
              <a:rPr lang="en-IN" sz="1650" dirty="0"/>
              <a:t>'mean', 'median', '</a:t>
            </a:r>
            <a:r>
              <a:rPr lang="en-IN" sz="1650" dirty="0" err="1"/>
              <a:t>most_frequent</a:t>
            </a:r>
            <a:r>
              <a:rPr lang="en-IN" sz="1650" dirty="0" smtClean="0"/>
              <a:t>']</a:t>
            </a:r>
            <a:endParaRPr lang="en-IN" sz="1650" dirty="0"/>
          </a:p>
          <a:p>
            <a:r>
              <a:rPr lang="en-IN" sz="1800" dirty="0" err="1" smtClean="0"/>
              <a:t>s_imputer</a:t>
            </a:r>
            <a:r>
              <a:rPr lang="en-IN" sz="1800" dirty="0" smtClean="0"/>
              <a:t>=</a:t>
            </a:r>
            <a:r>
              <a:rPr lang="en-IN" sz="1800" dirty="0" err="1" smtClean="0"/>
              <a:t>SimpleImputer</a:t>
            </a:r>
            <a:r>
              <a:rPr lang="en-IN" sz="1800" dirty="0" smtClean="0"/>
              <a:t>(</a:t>
            </a:r>
            <a:r>
              <a:rPr lang="en-IN" sz="1800" dirty="0" err="1" smtClean="0"/>
              <a:t>missing_values</a:t>
            </a:r>
            <a:r>
              <a:rPr lang="en-IN" sz="1800" dirty="0" smtClean="0"/>
              <a:t>=</a:t>
            </a:r>
            <a:r>
              <a:rPr lang="en-IN" sz="1800" dirty="0" err="1" smtClean="0"/>
              <a:t>np.nan,</a:t>
            </a:r>
            <a:r>
              <a:rPr lang="en-IN" sz="1800" b="1" dirty="0" err="1" smtClean="0"/>
              <a:t>strategy</a:t>
            </a:r>
            <a:r>
              <a:rPr lang="en-IN" sz="1800" b="1" dirty="0" smtClean="0"/>
              <a:t>=impute</a:t>
            </a:r>
            <a:r>
              <a:rPr lang="en-IN" sz="1800" dirty="0" smtClean="0"/>
              <a:t>)</a:t>
            </a:r>
            <a:r>
              <a:rPr lang="en-IN" sz="1800" dirty="0"/>
              <a:t>  </a:t>
            </a:r>
          </a:p>
        </p:txBody>
      </p:sp>
      <p:pic>
        <p:nvPicPr>
          <p:cNvPr id="7"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25834" t="59413" r="47851" b="7800"/>
          <a:stretch/>
        </p:blipFill>
        <p:spPr>
          <a:xfrm>
            <a:off x="899592" y="3411492"/>
            <a:ext cx="2729915" cy="243400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032" t="53600" r="46508" b="12804"/>
          <a:stretch/>
        </p:blipFill>
        <p:spPr>
          <a:xfrm>
            <a:off x="4602584" y="3573016"/>
            <a:ext cx="2510972" cy="2295883"/>
          </a:xfrm>
          <a:prstGeom prst="rect">
            <a:avLst/>
          </a:prstGeom>
        </p:spPr>
      </p:pic>
      <p:sp>
        <p:nvSpPr>
          <p:cNvPr id="4" name="Rectangle 3"/>
          <p:cNvSpPr/>
          <p:nvPr/>
        </p:nvSpPr>
        <p:spPr>
          <a:xfrm>
            <a:off x="4827178" y="3014460"/>
            <a:ext cx="2061783" cy="397032"/>
          </a:xfrm>
          <a:prstGeom prst="rect">
            <a:avLst/>
          </a:prstGeom>
        </p:spPr>
        <p:txBody>
          <a:bodyPr wrap="none">
            <a:spAutoFit/>
          </a:bodyPr>
          <a:lstStyle/>
          <a:p>
            <a:pPr>
              <a:lnSpc>
                <a:spcPct val="110000"/>
              </a:lnSpc>
            </a:pPr>
            <a:r>
              <a:rPr lang="en-US" dirty="0"/>
              <a:t>Mean Imputation</a:t>
            </a:r>
            <a:endParaRPr lang="en-IN" dirty="0"/>
          </a:p>
        </p:txBody>
      </p:sp>
      <p:sp>
        <p:nvSpPr>
          <p:cNvPr id="9" name="Rectangle 8"/>
          <p:cNvSpPr/>
          <p:nvPr/>
        </p:nvSpPr>
        <p:spPr>
          <a:xfrm>
            <a:off x="1275335" y="3014460"/>
            <a:ext cx="1978427" cy="397032"/>
          </a:xfrm>
          <a:prstGeom prst="rect">
            <a:avLst/>
          </a:prstGeom>
        </p:spPr>
        <p:txBody>
          <a:bodyPr wrap="none">
            <a:spAutoFit/>
          </a:bodyPr>
          <a:lstStyle/>
          <a:p>
            <a:pPr>
              <a:lnSpc>
                <a:spcPct val="110000"/>
              </a:lnSpc>
            </a:pPr>
            <a:r>
              <a:rPr lang="en-US" dirty="0"/>
              <a:t>Original Dataset</a:t>
            </a:r>
            <a:endParaRPr lang="en-IN" dirty="0"/>
          </a:p>
        </p:txBody>
      </p:sp>
    </p:spTree>
    <p:extLst>
      <p:ext uri="{BB962C8B-B14F-4D97-AF65-F5344CB8AC3E}">
        <p14:creationId xmlns:p14="http://schemas.microsoft.com/office/powerpoint/2010/main" val="3391584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6851104" cy="706090"/>
          </a:xfrm>
        </p:spPr>
        <p:txBody>
          <a:bodyPr>
            <a:normAutofit fontScale="90000"/>
          </a:bodyPr>
          <a:lstStyle/>
          <a:p>
            <a:pPr algn="ctr"/>
            <a:r>
              <a:rPr lang="en-US" b="1" dirty="0" smtClean="0">
                <a:solidFill>
                  <a:srgbClr val="FF0000"/>
                </a:solidFill>
              </a:rPr>
              <a:t>Imputation Of Column ‘</a:t>
            </a:r>
            <a:r>
              <a:rPr lang="en-US" b="1" i="1" u="sng" dirty="0" smtClean="0">
                <a:solidFill>
                  <a:srgbClr val="FF0000"/>
                </a:solidFill>
              </a:rPr>
              <a:t>Area</a:t>
            </a:r>
            <a:r>
              <a:rPr lang="en-US" b="1" dirty="0" smtClean="0">
                <a:solidFill>
                  <a:srgbClr val="FF0000"/>
                </a:solidFill>
              </a:rPr>
              <a:t>’ in Rice Classification Dataset</a:t>
            </a:r>
            <a:endParaRPr lang="en-IN" dirty="0"/>
          </a:p>
        </p:txBody>
      </p:sp>
      <p:pic>
        <p:nvPicPr>
          <p:cNvPr id="8" name="Content Placeholder 7"/>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5834" t="59413" r="47851" b="7800"/>
          <a:stretch/>
        </p:blipFill>
        <p:spPr>
          <a:xfrm>
            <a:off x="971600" y="2781127"/>
            <a:ext cx="2729915" cy="2434006"/>
          </a:xfr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6508" t="55294" r="48571" b="11674"/>
          <a:stretch/>
        </p:blipFill>
        <p:spPr>
          <a:xfrm>
            <a:off x="4730530" y="4368744"/>
            <a:ext cx="2278743" cy="2232248"/>
          </a:xfrm>
          <a:prstGeom prst="rect">
            <a:avLst/>
          </a:prstGeom>
        </p:spPr>
      </p:pic>
      <p:sp>
        <p:nvSpPr>
          <p:cNvPr id="12" name="Rectangle 11"/>
          <p:cNvSpPr/>
          <p:nvPr/>
        </p:nvSpPr>
        <p:spPr>
          <a:xfrm>
            <a:off x="1403648" y="2144812"/>
            <a:ext cx="2664296" cy="397032"/>
          </a:xfrm>
          <a:prstGeom prst="rect">
            <a:avLst/>
          </a:prstGeom>
        </p:spPr>
        <p:txBody>
          <a:bodyPr wrap="square">
            <a:spAutoFit/>
          </a:bodyPr>
          <a:lstStyle/>
          <a:p>
            <a:pPr>
              <a:lnSpc>
                <a:spcPct val="110000"/>
              </a:lnSpc>
            </a:pPr>
            <a:r>
              <a:rPr lang="en-US" dirty="0" smtClean="0"/>
              <a:t>Original Dataset</a:t>
            </a:r>
            <a:endParaRPr lang="en-IN" dirty="0"/>
          </a:p>
        </p:txBody>
      </p:sp>
      <p:sp>
        <p:nvSpPr>
          <p:cNvPr id="13" name="Rectangle 12"/>
          <p:cNvSpPr/>
          <p:nvPr/>
        </p:nvSpPr>
        <p:spPr>
          <a:xfrm>
            <a:off x="4936975" y="3998130"/>
            <a:ext cx="2113079" cy="370614"/>
          </a:xfrm>
          <a:prstGeom prst="rect">
            <a:avLst/>
          </a:prstGeom>
        </p:spPr>
        <p:txBody>
          <a:bodyPr wrap="none">
            <a:spAutoFit/>
          </a:bodyPr>
          <a:lstStyle/>
          <a:p>
            <a:pPr>
              <a:lnSpc>
                <a:spcPct val="110000"/>
              </a:lnSpc>
            </a:pPr>
            <a:r>
              <a:rPr lang="en-US" dirty="0" smtClean="0"/>
              <a:t>Mode Imputation</a:t>
            </a:r>
            <a:endParaRPr lang="en-IN"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6032" t="50000" r="48730" b="17321"/>
          <a:stretch/>
        </p:blipFill>
        <p:spPr>
          <a:xfrm>
            <a:off x="4701501" y="1485890"/>
            <a:ext cx="2307772" cy="2346206"/>
          </a:xfrm>
          <a:prstGeom prst="rect">
            <a:avLst/>
          </a:prstGeom>
        </p:spPr>
      </p:pic>
      <p:sp>
        <p:nvSpPr>
          <p:cNvPr id="3" name="Rectangle 2"/>
          <p:cNvSpPr/>
          <p:nvPr/>
        </p:nvSpPr>
        <p:spPr>
          <a:xfrm>
            <a:off x="4860032" y="1064078"/>
            <a:ext cx="2266967" cy="397032"/>
          </a:xfrm>
          <a:prstGeom prst="rect">
            <a:avLst/>
          </a:prstGeom>
        </p:spPr>
        <p:txBody>
          <a:bodyPr wrap="none">
            <a:spAutoFit/>
          </a:bodyPr>
          <a:lstStyle/>
          <a:p>
            <a:pPr>
              <a:lnSpc>
                <a:spcPct val="110000"/>
              </a:lnSpc>
            </a:pPr>
            <a:r>
              <a:rPr lang="en-US" dirty="0"/>
              <a:t>Median Imputation</a:t>
            </a:r>
            <a:endParaRPr lang="en-IN" dirty="0"/>
          </a:p>
        </p:txBody>
      </p:sp>
    </p:spTree>
    <p:extLst>
      <p:ext uri="{BB962C8B-B14F-4D97-AF65-F5344CB8AC3E}">
        <p14:creationId xmlns:p14="http://schemas.microsoft.com/office/powerpoint/2010/main" val="780676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6851104" cy="850106"/>
          </a:xfrm>
        </p:spPr>
        <p:txBody>
          <a:bodyPr>
            <a:normAutofit fontScale="90000"/>
          </a:bodyPr>
          <a:lstStyle/>
          <a:p>
            <a:pPr algn="ctr"/>
            <a:r>
              <a:rPr lang="en-US" b="1" dirty="0" smtClean="0">
                <a:solidFill>
                  <a:srgbClr val="FF0000"/>
                </a:solidFill>
              </a:rPr>
              <a:t>Imputation Of Column ‘</a:t>
            </a:r>
            <a:r>
              <a:rPr lang="en-US" b="1" i="1" u="sng" dirty="0" smtClean="0">
                <a:solidFill>
                  <a:srgbClr val="FF0000"/>
                </a:solidFill>
              </a:rPr>
              <a:t>Area</a:t>
            </a:r>
            <a:r>
              <a:rPr lang="en-US" b="1" dirty="0" smtClean="0">
                <a:solidFill>
                  <a:srgbClr val="FF0000"/>
                </a:solidFill>
              </a:rPr>
              <a:t>’ in Rice Classification Dataset</a:t>
            </a:r>
            <a:endParaRPr lang="en-IN" dirty="0"/>
          </a:p>
        </p:txBody>
      </p:sp>
      <p:pic>
        <p:nvPicPr>
          <p:cNvPr id="8" name="Content Placeholder 7"/>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5834" t="59413" r="47851" b="7800"/>
          <a:stretch/>
        </p:blipFill>
        <p:spPr>
          <a:xfrm>
            <a:off x="5091681" y="1602422"/>
            <a:ext cx="2531248" cy="2256873"/>
          </a:xfrm>
        </p:spPr>
      </p:pic>
      <p:sp>
        <p:nvSpPr>
          <p:cNvPr id="12" name="Rectangle 11"/>
          <p:cNvSpPr/>
          <p:nvPr/>
        </p:nvSpPr>
        <p:spPr>
          <a:xfrm>
            <a:off x="4986294" y="1228003"/>
            <a:ext cx="2664296" cy="370614"/>
          </a:xfrm>
          <a:prstGeom prst="rect">
            <a:avLst/>
          </a:prstGeom>
        </p:spPr>
        <p:txBody>
          <a:bodyPr wrap="square">
            <a:spAutoFit/>
          </a:bodyPr>
          <a:lstStyle/>
          <a:p>
            <a:pPr algn="ctr">
              <a:lnSpc>
                <a:spcPct val="110000"/>
              </a:lnSpc>
            </a:pPr>
            <a:r>
              <a:rPr lang="en-US" dirty="0" smtClean="0"/>
              <a:t>Original Dataset</a:t>
            </a:r>
            <a:endParaRPr lang="en-IN" dirty="0"/>
          </a:p>
        </p:txBody>
      </p:sp>
      <p:sp>
        <p:nvSpPr>
          <p:cNvPr id="13" name="Rectangle 12"/>
          <p:cNvSpPr/>
          <p:nvPr/>
        </p:nvSpPr>
        <p:spPr>
          <a:xfrm>
            <a:off x="5355962" y="3968072"/>
            <a:ext cx="2013693" cy="397032"/>
          </a:xfrm>
          <a:prstGeom prst="rect">
            <a:avLst/>
          </a:prstGeom>
        </p:spPr>
        <p:txBody>
          <a:bodyPr wrap="none">
            <a:spAutoFit/>
          </a:bodyPr>
          <a:lstStyle/>
          <a:p>
            <a:pPr>
              <a:lnSpc>
                <a:spcPct val="110000"/>
              </a:lnSpc>
            </a:pPr>
            <a:r>
              <a:rPr lang="en-US" dirty="0" smtClean="0"/>
              <a:t>KNN Imputation</a:t>
            </a:r>
            <a:endParaRPr lang="en-IN" dirty="0"/>
          </a:p>
        </p:txBody>
      </p:sp>
      <p:sp>
        <p:nvSpPr>
          <p:cNvPr id="5" name="Rectangle 4"/>
          <p:cNvSpPr/>
          <p:nvPr/>
        </p:nvSpPr>
        <p:spPr>
          <a:xfrm>
            <a:off x="460399" y="1579342"/>
            <a:ext cx="4183609" cy="4358116"/>
          </a:xfrm>
          <a:prstGeom prst="rect">
            <a:avLst/>
          </a:prstGeom>
        </p:spPr>
        <p:txBody>
          <a:bodyPr wrap="square">
            <a:spAutoFit/>
          </a:bodyPr>
          <a:lstStyle/>
          <a:p>
            <a:pPr algn="just">
              <a:lnSpc>
                <a:spcPct val="110000"/>
              </a:lnSpc>
            </a:pPr>
            <a:r>
              <a:rPr lang="en-US" b="1" dirty="0">
                <a:latin typeface="Times New Roman" pitchFamily="18" charset="0"/>
                <a:cs typeface="Times New Roman" pitchFamily="18" charset="0"/>
              </a:rPr>
              <a:t>KNN Imputation Method</a:t>
            </a:r>
          </a:p>
          <a:p>
            <a:pPr algn="just">
              <a:lnSpc>
                <a:spcPct val="110000"/>
              </a:lnSpc>
            </a:pPr>
            <a:r>
              <a:rPr lang="en-IN" dirty="0" err="1"/>
              <a:t>impute_knn</a:t>
            </a:r>
            <a:r>
              <a:rPr lang="en-IN" dirty="0"/>
              <a:t>=</a:t>
            </a:r>
            <a:r>
              <a:rPr lang="en-IN" dirty="0" err="1"/>
              <a:t>KNNImputer</a:t>
            </a:r>
            <a:r>
              <a:rPr lang="en-IN" dirty="0"/>
              <a:t>(</a:t>
            </a:r>
            <a:r>
              <a:rPr lang="en-IN" dirty="0" err="1"/>
              <a:t>n_neighbors</a:t>
            </a:r>
            <a:r>
              <a:rPr lang="en-IN" dirty="0"/>
              <a:t>=10</a:t>
            </a:r>
            <a:r>
              <a:rPr lang="en-IN" dirty="0" smtClean="0"/>
              <a:t>)</a:t>
            </a:r>
          </a:p>
          <a:p>
            <a:pPr marL="285750" indent="-285750" algn="just">
              <a:lnSpc>
                <a:spcPct val="110000"/>
              </a:lnSpc>
              <a:buFont typeface="Arial" pitchFamily="34" charset="0"/>
              <a:buChar char="•"/>
            </a:pPr>
            <a:r>
              <a:rPr lang="en-US" dirty="0" smtClean="0"/>
              <a:t>Identifies </a:t>
            </a:r>
            <a:r>
              <a:rPr lang="en-US" dirty="0"/>
              <a:t>the missing values in the dataset and creates a separate dataset that contains only the complete cases </a:t>
            </a:r>
            <a:endParaRPr lang="en-US" dirty="0" smtClean="0"/>
          </a:p>
          <a:p>
            <a:pPr marL="285750" indent="-285750" algn="just">
              <a:lnSpc>
                <a:spcPct val="110000"/>
              </a:lnSpc>
              <a:buFont typeface="Arial" pitchFamily="34" charset="0"/>
              <a:buChar char="•"/>
            </a:pPr>
            <a:r>
              <a:rPr lang="en-US" dirty="0"/>
              <a:t>C</a:t>
            </a:r>
            <a:r>
              <a:rPr lang="en-US" dirty="0" smtClean="0"/>
              <a:t>alculates </a:t>
            </a:r>
            <a:r>
              <a:rPr lang="en-US" dirty="0"/>
              <a:t>the distance between each pair of </a:t>
            </a:r>
            <a:r>
              <a:rPr lang="en-US" dirty="0" smtClean="0"/>
              <a:t>instances (</a:t>
            </a:r>
            <a:r>
              <a:rPr lang="en-IN" dirty="0" smtClean="0"/>
              <a:t>Euclidean distance)</a:t>
            </a:r>
          </a:p>
          <a:p>
            <a:pPr marL="285750" indent="-285750" algn="just">
              <a:lnSpc>
                <a:spcPct val="110000"/>
              </a:lnSpc>
              <a:buFont typeface="Arial" pitchFamily="34" charset="0"/>
              <a:buChar char="•"/>
            </a:pPr>
            <a:r>
              <a:rPr lang="en-US" dirty="0"/>
              <a:t>A</a:t>
            </a:r>
            <a:r>
              <a:rPr lang="en-US" dirty="0" smtClean="0"/>
              <a:t>lgorithm </a:t>
            </a:r>
            <a:r>
              <a:rPr lang="en-US" dirty="0"/>
              <a:t>identifies the K-nearest neighbors to each missing </a:t>
            </a:r>
            <a:r>
              <a:rPr lang="en-US" dirty="0" smtClean="0"/>
              <a:t>value, calculates average of the nearest instances.</a:t>
            </a:r>
            <a:endParaRPr lang="en-IN"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6032" t="48966" r="48571" b="17438"/>
          <a:stretch/>
        </p:blipFill>
        <p:spPr>
          <a:xfrm>
            <a:off x="5328303" y="4365104"/>
            <a:ext cx="2322287" cy="2288502"/>
          </a:xfrm>
          <a:prstGeom prst="rect">
            <a:avLst/>
          </a:prstGeom>
        </p:spPr>
      </p:pic>
    </p:spTree>
    <p:extLst>
      <p:ext uri="{BB962C8B-B14F-4D97-AF65-F5344CB8AC3E}">
        <p14:creationId xmlns:p14="http://schemas.microsoft.com/office/powerpoint/2010/main" val="4058373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2188</TotalTime>
  <Words>480</Words>
  <Application>Microsoft Office PowerPoint</Application>
  <PresentationFormat>On-screen Show (4:3)</PresentationFormat>
  <Paragraphs>86</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PowerPoint Presentation</vt:lpstr>
      <vt:lpstr>What to do when we have empty entries?</vt:lpstr>
      <vt:lpstr>How to fill the missing/empty values in the numeric dataset</vt:lpstr>
      <vt:lpstr>Data sets</vt:lpstr>
      <vt:lpstr>Checking empty values</vt:lpstr>
      <vt:lpstr>Imputation Methods</vt:lpstr>
      <vt:lpstr>Imputation Methods</vt:lpstr>
      <vt:lpstr>Imputation Of Column ‘Area’ in Rice Classification Dataset</vt:lpstr>
      <vt:lpstr>Imputation Of Column ‘Area’ in Rice Classification Dataset</vt:lpstr>
      <vt:lpstr>Splitting the dataset</vt:lpstr>
      <vt:lpstr>Machine learning Algorithms</vt:lpstr>
      <vt:lpstr>Dataset 1: UCI Machine Learning Repository</vt:lpstr>
      <vt:lpstr>Dataset 2: Data World Repository Lung Cancer dataset</vt:lpstr>
      <vt:lpstr>Dataset 3: Kaggle Rice Classification</vt:lpstr>
      <vt:lpstr>Dataset 4: Kaggle Paris House pricing</vt:lpstr>
      <vt:lpstr>KNN Imputation value</vt:lpstr>
      <vt:lpstr>comparison of imputation methods algorithm specific</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265</cp:revision>
  <dcterms:created xsi:type="dcterms:W3CDTF">2021-05-06T16:25:28Z</dcterms:created>
  <dcterms:modified xsi:type="dcterms:W3CDTF">2023-05-08T23:30:07Z</dcterms:modified>
</cp:coreProperties>
</file>