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7" r:id="rId5"/>
    <p:sldId id="266" r:id="rId6"/>
    <p:sldId id="278" r:id="rId7"/>
    <p:sldId id="263" r:id="rId8"/>
    <p:sldId id="264" r:id="rId9"/>
    <p:sldId id="268" r:id="rId10"/>
    <p:sldId id="269" r:id="rId11"/>
    <p:sldId id="270" r:id="rId12"/>
    <p:sldId id="272" r:id="rId13"/>
    <p:sldId id="271" r:id="rId14"/>
    <p:sldId id="273" r:id="rId15"/>
    <p:sldId id="274" r:id="rId16"/>
    <p:sldId id="275" r:id="rId17"/>
    <p:sldId id="279" r:id="rId18"/>
    <p:sldId id="282" r:id="rId19"/>
    <p:sldId id="283" r:id="rId20"/>
    <p:sldId id="285" r:id="rId21"/>
    <p:sldId id="286" r:id="rId22"/>
    <p:sldId id="307" r:id="rId23"/>
    <p:sldId id="287" r:id="rId24"/>
    <p:sldId id="288" r:id="rId25"/>
    <p:sldId id="289" r:id="rId26"/>
    <p:sldId id="290" r:id="rId27"/>
    <p:sldId id="291" r:id="rId28"/>
    <p:sldId id="292" r:id="rId29"/>
    <p:sldId id="293" r:id="rId30"/>
    <p:sldId id="294" r:id="rId31"/>
    <p:sldId id="295" r:id="rId32"/>
    <p:sldId id="304" r:id="rId33"/>
    <p:sldId id="306" r:id="rId34"/>
    <p:sldId id="305" r:id="rId35"/>
    <p:sldId id="303" r:id="rId36"/>
    <p:sldId id="296" r:id="rId37"/>
    <p:sldId id="310" r:id="rId38"/>
    <p:sldId id="297" r:id="rId39"/>
    <p:sldId id="298" r:id="rId40"/>
    <p:sldId id="308" r:id="rId41"/>
    <p:sldId id="299" r:id="rId42"/>
    <p:sldId id="300" r:id="rId43"/>
    <p:sldId id="301" r:id="rId44"/>
    <p:sldId id="280" r:id="rId45"/>
    <p:sldId id="28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4" clrIdx="0">
    <p:extLst>
      <p:ext uri="{19B8F6BF-5375-455C-9EA6-DF929625EA0E}">
        <p15:presenceInfo xmlns:p15="http://schemas.microsoft.com/office/powerpoint/2012/main" userId="S::urn:spo:anon#7428f5188a40717f8dd858e4bbdcc94e034340f0b61d9e5fc5294de8f47417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3735" dt="2021-04-26T07:21:22.213"/>
    <p1510:client id="{00BCC19F-40AF-0000-936A-77EE4A1B3124}" v="179" dt="2021-04-25T16:05:45.051"/>
    <p1510:client id="{0F70E075-705F-2289-6B2B-68F2970B19EA}" v="1906" dt="2021-04-26T10:12:01.011"/>
    <p1510:client id="{15DCA9F8-7179-3D33-85C2-51A87390642F}" v="93" dt="2021-04-25T20:15:06.175"/>
    <p1510:client id="{1845FA20-3F7C-3750-DCB6-A340741A6EE5}" v="26" dt="2021-04-26T05:10:24.013"/>
    <p1510:client id="{1DFCC19F-F0E5-0000-936A-784B5A354CB3}" v="10" dt="2021-04-26T09:53:02.047"/>
    <p1510:client id="{310DF3E7-569C-A379-1609-AC03052734BA}" v="190" dt="2021-04-25T15:18:48.219"/>
    <p1510:client id="{39A64289-AA03-BE34-9F01-EF596C9284D3}" v="97" dt="2021-04-26T10:09:15.579"/>
    <p1510:client id="{3DA9E59C-5AED-9DD6-6A76-6E7BF52036C4}" v="15" dt="2021-04-26T09:38:03.380"/>
    <p1510:client id="{4812CBA8-13BD-CAE1-D6AD-4DFEB46D4180}" v="252" dt="2021-04-26T09:10:55.764"/>
    <p1510:client id="{4EEDC19F-A03F-0000-936A-79BD8E437BA3}" v="102" dt="2021-04-26T06:06:41.422"/>
    <p1510:client id="{5AB46FFD-043C-51A7-FF88-4A80DD51F9DA}" v="509" dt="2021-04-25T20:52:55.285"/>
    <p1510:client id="{6AAD4228-E242-49B8-BBDD-F4D487BF99EE}" v="209" dt="2021-04-25T16:14:05.583"/>
    <p1510:client id="{7122A503-C7C0-DC37-56F7-6F5934DF9191}" v="222" dt="2021-04-25T18:10:32.256"/>
    <p1510:client id="{90C77B09-16A4-357A-85C4-E6172804036E}" v="13" dt="2021-04-26T09:19:08.406"/>
    <p1510:client id="{90F1C19F-A09D-0000-936A-7C7F94330AC4}" v="6" dt="2021-04-26T06:48:13.170"/>
    <p1510:client id="{9FC6C19F-0050-0000-93A8-83B7970E8062}" v="12" dt="2021-04-25T18:37:15.265"/>
    <p1510:client id="{CCEDC2C8-6310-8A17-A6A9-718497935F74}" v="21" dt="2021-04-26T05:01:46.515"/>
    <p1510:client id="{EFCB81A7-36D3-7EAA-96A4-752AAC69692B}" v="19" dt="2021-04-26T09:41:08.954"/>
    <p1510:client id="{F02DBAA9-EC3B-4EDC-A074-4793390794B6}" v="106" dt="2021-04-25T15:43:41.385"/>
    <p1510:client id="{F143D8D2-B533-0F39-8B18-FC55E8951549}" v="277" dt="2021-04-26T06:30:26.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31334" y="501473"/>
            <a:ext cx="10329333" cy="3239184"/>
          </a:xfrm>
        </p:spPr>
        <p:txBody>
          <a:bodyPr>
            <a:normAutofit/>
          </a:bodyPr>
          <a:lstStyle/>
          <a:p>
            <a:r>
              <a:rPr lang="en-US" sz="4000">
                <a:solidFill>
                  <a:srgbClr val="FFFFFF"/>
                </a:solidFill>
              </a:rPr>
              <a:t>Deep Learning- Theory and Practices</a:t>
            </a:r>
            <a:r>
              <a:rPr lang="en-US">
                <a:solidFill>
                  <a:srgbClr val="FFFFFF"/>
                </a:solidFill>
              </a:rPr>
              <a:t> </a:t>
            </a:r>
            <a:br>
              <a:rPr lang="en-US">
                <a:cs typeface="Calibri Light"/>
              </a:rPr>
            </a:br>
            <a:r>
              <a:rPr lang="en-US" sz="3600">
                <a:solidFill>
                  <a:srgbClr val="FFFFFF"/>
                </a:solidFill>
              </a:rPr>
              <a:t>Project</a:t>
            </a:r>
            <a:br>
              <a:rPr lang="en-US" sz="3600">
                <a:solidFill>
                  <a:srgbClr val="FFFFFF"/>
                </a:solidFill>
                <a:cs typeface="Calibri Light"/>
              </a:rPr>
            </a:br>
            <a:br>
              <a:rPr lang="en-US" sz="3600"/>
            </a:br>
            <a:r>
              <a:rPr lang="en-US" sz="4000">
                <a:ea typeface="+mj-lt"/>
                <a:cs typeface="+mj-lt"/>
              </a:rPr>
              <a:t>Interpolation between Residual and Non-Residual Networks</a:t>
            </a:r>
            <a:endParaRPr lang="en-US" sz="4000">
              <a:solidFill>
                <a:srgbClr val="FFFFFF"/>
              </a:solidFill>
              <a:cs typeface="Calibri Light"/>
            </a:endParaRPr>
          </a:p>
        </p:txBody>
      </p:sp>
      <p:sp>
        <p:nvSpPr>
          <p:cNvPr id="3" name="Subtitle 2"/>
          <p:cNvSpPr>
            <a:spLocks noGrp="1"/>
          </p:cNvSpPr>
          <p:nvPr>
            <p:ph type="subTitle" idx="1"/>
          </p:nvPr>
        </p:nvSpPr>
        <p:spPr>
          <a:xfrm>
            <a:off x="1382889" y="4060627"/>
            <a:ext cx="9144000" cy="2495394"/>
          </a:xfrm>
        </p:spPr>
        <p:txBody>
          <a:bodyPr vert="horz" lIns="91440" tIns="45720" rIns="91440" bIns="45720" rtlCol="0" anchor="t">
            <a:normAutofit/>
          </a:bodyPr>
          <a:lstStyle/>
          <a:p>
            <a:r>
              <a:rPr lang="en-US">
                <a:solidFill>
                  <a:srgbClr val="FFFFFF"/>
                </a:solidFill>
                <a:cs typeface="Calibri"/>
              </a:rPr>
              <a:t>Team 5</a:t>
            </a:r>
          </a:p>
          <a:p>
            <a:r>
              <a:rPr lang="en-US">
                <a:solidFill>
                  <a:srgbClr val="FFFFFF"/>
                </a:solidFill>
                <a:cs typeface="Calibri"/>
              </a:rPr>
              <a:t>Maheswara</a:t>
            </a:r>
            <a:r>
              <a:rPr lang="en-US">
                <a:solidFill>
                  <a:srgbClr val="FFFFFF"/>
                </a:solidFill>
                <a:ea typeface="+mn-lt"/>
                <a:cs typeface="+mn-lt"/>
              </a:rPr>
              <a:t> Rao(2018101107)</a:t>
            </a:r>
          </a:p>
          <a:p>
            <a:r>
              <a:rPr lang="en-US">
                <a:solidFill>
                  <a:srgbClr val="FFFFFF"/>
                </a:solidFill>
                <a:cs typeface="Calibri"/>
              </a:rPr>
              <a:t>Sandeep</a:t>
            </a:r>
            <a:r>
              <a:rPr lang="en-US">
                <a:solidFill>
                  <a:srgbClr val="FFFFFF"/>
                </a:solidFill>
                <a:ea typeface="+mn-lt"/>
                <a:cs typeface="+mn-lt"/>
              </a:rPr>
              <a:t>(2018101032)</a:t>
            </a:r>
          </a:p>
          <a:p>
            <a:r>
              <a:rPr lang="en-US">
                <a:solidFill>
                  <a:srgbClr val="FFFFFF"/>
                </a:solidFill>
                <a:cs typeface="Calibri"/>
              </a:rPr>
              <a:t>Tharun(2018101045)</a:t>
            </a:r>
          </a:p>
          <a:p>
            <a:r>
              <a:rPr lang="en-US">
                <a:solidFill>
                  <a:srgbClr val="FFFFFF"/>
                </a:solidFill>
                <a:cs typeface="Calibri"/>
              </a:rPr>
              <a:t>Koushik(2018101102)</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EA91-F8B1-4985-AB94-9CFC943E4781}"/>
              </a:ext>
            </a:extLst>
          </p:cNvPr>
          <p:cNvSpPr>
            <a:spLocks noGrp="1"/>
          </p:cNvSpPr>
          <p:nvPr>
            <p:ph type="title"/>
          </p:nvPr>
        </p:nvSpPr>
        <p:spPr/>
        <p:txBody>
          <a:bodyPr/>
          <a:lstStyle/>
          <a:p>
            <a:r>
              <a:rPr lang="en-US">
                <a:ea typeface="+mj-lt"/>
                <a:cs typeface="+mj-lt"/>
              </a:rPr>
              <a:t>The Proposed ODE Model</a:t>
            </a:r>
            <a:endParaRPr lang="en-US"/>
          </a:p>
        </p:txBody>
      </p:sp>
      <p:sp>
        <p:nvSpPr>
          <p:cNvPr id="3" name="Content Placeholder 2">
            <a:extLst>
              <a:ext uri="{FF2B5EF4-FFF2-40B4-BE49-F238E27FC236}">
                <a16:creationId xmlns:a16="http://schemas.microsoft.com/office/drawing/2014/main" id="{5AA5303C-CF3C-48C5-8DDE-265A6E75AF49}"/>
              </a:ext>
            </a:extLst>
          </p:cNvPr>
          <p:cNvSpPr>
            <a:spLocks noGrp="1"/>
          </p:cNvSpPr>
          <p:nvPr>
            <p:ph idx="1"/>
          </p:nvPr>
        </p:nvSpPr>
        <p:spPr/>
        <p:txBody>
          <a:bodyPr vert="horz" lIns="91440" tIns="45720" rIns="91440" bIns="45720" rtlCol="0" anchor="t">
            <a:normAutofit/>
          </a:bodyPr>
          <a:lstStyle/>
          <a:p>
            <a:r>
              <a:rPr lang="en-US">
                <a:ea typeface="+mn-lt"/>
                <a:cs typeface="+mn-lt"/>
              </a:rPr>
              <a:t>Based on the ODE formulation , we add a damping term to the above model and leads to the following model:</a:t>
            </a:r>
          </a:p>
          <a:p>
            <a:endParaRPr lang="en-US">
              <a:cs typeface="Calibri" panose="020F0502020204030204"/>
            </a:endParaRPr>
          </a:p>
          <a:p>
            <a:endParaRPr lang="en-US">
              <a:cs typeface="Calibri" panose="020F0502020204030204"/>
            </a:endParaRPr>
          </a:p>
          <a:p>
            <a:r>
              <a:rPr lang="en-US">
                <a:ea typeface="+mn-lt"/>
                <a:cs typeface="+mn-lt"/>
              </a:rPr>
              <a:t>Proposition:-The solution of the ODE(4) for any T&gt;0 is:</a:t>
            </a:r>
            <a:endParaRPr lang="en-US">
              <a:cs typeface="Calibri" panose="020F0502020204030204"/>
            </a:endParaRPr>
          </a:p>
          <a:p>
            <a:endParaRPr lang="en-US">
              <a:cs typeface="Calibri" panose="020F0502020204030204"/>
            </a:endParaRPr>
          </a:p>
          <a:p>
            <a:pPr marL="0" indent="0">
              <a:buNone/>
            </a:pPr>
            <a:r>
              <a:rPr lang="en-US">
                <a:cs typeface="Calibri" panose="020F0502020204030204"/>
              </a:rPr>
              <a:t>                                                                                    (5)</a:t>
            </a:r>
          </a:p>
          <a:p>
            <a:endParaRPr lang="en-US">
              <a:cs typeface="Calibri" panose="020F0502020204030204"/>
            </a:endParaRPr>
          </a:p>
          <a:p>
            <a:endParaRPr lang="en-US">
              <a:cs typeface="Calibri" panose="020F0502020204030204"/>
            </a:endParaRPr>
          </a:p>
        </p:txBody>
      </p:sp>
      <p:pic>
        <p:nvPicPr>
          <p:cNvPr id="4" name="Picture 4" descr="Text&#10;&#10;Description automatically generated">
            <a:extLst>
              <a:ext uri="{FF2B5EF4-FFF2-40B4-BE49-F238E27FC236}">
                <a16:creationId xmlns:a16="http://schemas.microsoft.com/office/drawing/2014/main" id="{E0CE329D-012D-4C07-BC22-775A86BECC38}"/>
              </a:ext>
            </a:extLst>
          </p:cNvPr>
          <p:cNvPicPr>
            <a:picLocks noChangeAspect="1"/>
          </p:cNvPicPr>
          <p:nvPr/>
        </p:nvPicPr>
        <p:blipFill>
          <a:blip r:embed="rId2"/>
          <a:stretch>
            <a:fillRect/>
          </a:stretch>
        </p:blipFill>
        <p:spPr>
          <a:xfrm>
            <a:off x="2303146" y="2693276"/>
            <a:ext cx="5728631" cy="922714"/>
          </a:xfrm>
          <a:prstGeom prst="rect">
            <a:avLst/>
          </a:prstGeom>
        </p:spPr>
      </p:pic>
      <p:pic>
        <p:nvPicPr>
          <p:cNvPr id="5" name="Picture 5" descr="A picture containing diagram&#10;&#10;Description automatically generated">
            <a:extLst>
              <a:ext uri="{FF2B5EF4-FFF2-40B4-BE49-F238E27FC236}">
                <a16:creationId xmlns:a16="http://schemas.microsoft.com/office/drawing/2014/main" id="{9B31F6E7-8D5E-4512-9E6B-CE2A6FA79485}"/>
              </a:ext>
            </a:extLst>
          </p:cNvPr>
          <p:cNvPicPr>
            <a:picLocks noChangeAspect="1"/>
          </p:cNvPicPr>
          <p:nvPr/>
        </p:nvPicPr>
        <p:blipFill>
          <a:blip r:embed="rId3"/>
          <a:stretch>
            <a:fillRect/>
          </a:stretch>
        </p:blipFill>
        <p:spPr>
          <a:xfrm>
            <a:off x="1385657" y="4476204"/>
            <a:ext cx="5834331" cy="1128781"/>
          </a:xfrm>
          <a:prstGeom prst="rect">
            <a:avLst/>
          </a:prstGeom>
        </p:spPr>
      </p:pic>
    </p:spTree>
    <p:extLst>
      <p:ext uri="{BB962C8B-B14F-4D97-AF65-F5344CB8AC3E}">
        <p14:creationId xmlns:p14="http://schemas.microsoft.com/office/powerpoint/2010/main" val="114713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AB02-FBC1-4C9A-A468-680BC497D332}"/>
              </a:ext>
            </a:extLst>
          </p:cNvPr>
          <p:cNvSpPr>
            <a:spLocks noGrp="1"/>
          </p:cNvSpPr>
          <p:nvPr>
            <p:ph type="title"/>
          </p:nvPr>
        </p:nvSpPr>
        <p:spPr>
          <a:xfrm>
            <a:off x="838200" y="365125"/>
            <a:ext cx="10515600" cy="732897"/>
          </a:xfrm>
        </p:spPr>
        <p:txBody>
          <a:bodyPr/>
          <a:lstStyle/>
          <a:p>
            <a:r>
              <a:rPr lang="en-US">
                <a:cs typeface="Calibri Light"/>
              </a:rPr>
              <a:t>Proof:-</a:t>
            </a:r>
            <a:endParaRPr lang="en-US"/>
          </a:p>
        </p:txBody>
      </p:sp>
      <p:sp>
        <p:nvSpPr>
          <p:cNvPr id="3" name="Content Placeholder 2">
            <a:extLst>
              <a:ext uri="{FF2B5EF4-FFF2-40B4-BE49-F238E27FC236}">
                <a16:creationId xmlns:a16="http://schemas.microsoft.com/office/drawing/2014/main" id="{82FB6C65-750A-40E8-970C-0754ADABC52D}"/>
              </a:ext>
            </a:extLst>
          </p:cNvPr>
          <p:cNvSpPr>
            <a:spLocks noGrp="1"/>
          </p:cNvSpPr>
          <p:nvPr>
            <p:ph idx="1"/>
          </p:nvPr>
        </p:nvSpPr>
        <p:spPr>
          <a:xfrm>
            <a:off x="838200" y="1091848"/>
            <a:ext cx="10515600" cy="5085115"/>
          </a:xfrm>
        </p:spPr>
        <p:txBody>
          <a:bodyPr vert="horz" lIns="91440" tIns="45720" rIns="91440" bIns="45720" rtlCol="0" anchor="t">
            <a:normAutofit/>
          </a:bodyPr>
          <a:lstStyle/>
          <a:p>
            <a:r>
              <a:rPr lang="en-US" sz="2400">
                <a:ea typeface="+mn-lt"/>
                <a:cs typeface="+mn-lt"/>
              </a:rPr>
              <a:t>By multiplying the eq(4) both sides by e </a:t>
            </a:r>
            <a:r>
              <a:rPr lang="en-US" sz="2400" baseline="30000" err="1">
                <a:ea typeface="+mn-lt"/>
                <a:cs typeface="+mn-lt"/>
              </a:rPr>
              <a:t>λt</a:t>
            </a:r>
            <a:r>
              <a:rPr lang="en-US" sz="2400">
                <a:ea typeface="+mn-lt"/>
                <a:cs typeface="+mn-lt"/>
              </a:rPr>
              <a:t>  and by taking differentiation on both sides, it become:</a:t>
            </a:r>
          </a:p>
          <a:p>
            <a:endParaRPr lang="en-US" sz="2400">
              <a:cs typeface="Calibri"/>
            </a:endParaRPr>
          </a:p>
          <a:p>
            <a:endParaRPr lang="en-US" sz="2400">
              <a:cs typeface="Calibri"/>
            </a:endParaRPr>
          </a:p>
          <a:p>
            <a:r>
              <a:rPr lang="en-US" sz="2400">
                <a:ea typeface="+mn-lt"/>
                <a:cs typeface="+mn-lt"/>
              </a:rPr>
              <a:t>Now by Integrating within [0, T ] on both sides it become:</a:t>
            </a:r>
            <a:endParaRPr lang="en-US" sz="2400">
              <a:cs typeface="Calibri"/>
            </a:endParaRPr>
          </a:p>
          <a:p>
            <a:endParaRPr lang="en-US" sz="2400">
              <a:cs typeface="Calibri"/>
            </a:endParaRPr>
          </a:p>
          <a:p>
            <a:endParaRPr lang="en-US" sz="2400">
              <a:cs typeface="Calibri"/>
            </a:endParaRPr>
          </a:p>
          <a:p>
            <a:r>
              <a:rPr lang="en-US" sz="2400">
                <a:cs typeface="Calibri"/>
              </a:rPr>
              <a:t>Now by adding both sides with x(0) and multiplying both sides with </a:t>
            </a:r>
            <a:r>
              <a:rPr lang="en-US" sz="2400">
                <a:ea typeface="+mn-lt"/>
                <a:cs typeface="+mn-lt"/>
              </a:rPr>
              <a:t>e</a:t>
            </a:r>
            <a:r>
              <a:rPr lang="en-US" sz="2400" baseline="30000">
                <a:ea typeface="+mn-lt"/>
                <a:cs typeface="+mn-lt"/>
              </a:rPr>
              <a:t>-</a:t>
            </a:r>
            <a:r>
              <a:rPr lang="en-US" sz="2400" baseline="30000" err="1">
                <a:ea typeface="+mn-lt"/>
                <a:cs typeface="+mn-lt"/>
              </a:rPr>
              <a:t>λt</a:t>
            </a:r>
            <a:r>
              <a:rPr lang="en-US" sz="2400">
                <a:cs typeface="Calibri"/>
              </a:rPr>
              <a:t> it become</a:t>
            </a:r>
            <a:endParaRPr lang="en-US" sz="2400" baseline="30000">
              <a:cs typeface="Calibri"/>
            </a:endParaRPr>
          </a:p>
          <a:p>
            <a:endParaRPr lang="en-US" sz="2400">
              <a:cs typeface="Calibri"/>
            </a:endParaRPr>
          </a:p>
          <a:p>
            <a:endParaRPr lang="en-US" sz="2400">
              <a:cs typeface="Calibri"/>
            </a:endParaRPr>
          </a:p>
          <a:p>
            <a:r>
              <a:rPr lang="en-US" sz="2400">
                <a:cs typeface="Calibri"/>
              </a:rPr>
              <a:t>Hence, proved it.</a:t>
            </a:r>
          </a:p>
          <a:p>
            <a:endParaRPr lang="en-US" sz="2400">
              <a:cs typeface="Calibri"/>
            </a:endParaRPr>
          </a:p>
          <a:p>
            <a:endParaRPr lang="en-US" sz="2400">
              <a:cs typeface="Calibri"/>
            </a:endParaRPr>
          </a:p>
          <a:p>
            <a:endParaRPr lang="en-US" sz="2400">
              <a:cs typeface="Calibri"/>
            </a:endParaRPr>
          </a:p>
          <a:p>
            <a:endParaRPr lang="en-US" sz="2400">
              <a:cs typeface="Calibri"/>
            </a:endParaRPr>
          </a:p>
          <a:p>
            <a:endParaRPr lang="en-US">
              <a:cs typeface="Calibri"/>
            </a:endParaRPr>
          </a:p>
          <a:p>
            <a:endParaRPr lang="en-US">
              <a:cs typeface="Calibri"/>
            </a:endParaRPr>
          </a:p>
        </p:txBody>
      </p:sp>
      <p:pic>
        <p:nvPicPr>
          <p:cNvPr id="4" name="Picture 4">
            <a:extLst>
              <a:ext uri="{FF2B5EF4-FFF2-40B4-BE49-F238E27FC236}">
                <a16:creationId xmlns:a16="http://schemas.microsoft.com/office/drawing/2014/main" id="{3976A1B8-1619-4334-921A-25D6C8070325}"/>
              </a:ext>
            </a:extLst>
          </p:cNvPr>
          <p:cNvPicPr>
            <a:picLocks noChangeAspect="1"/>
          </p:cNvPicPr>
          <p:nvPr/>
        </p:nvPicPr>
        <p:blipFill>
          <a:blip r:embed="rId2"/>
          <a:stretch>
            <a:fillRect/>
          </a:stretch>
        </p:blipFill>
        <p:spPr>
          <a:xfrm>
            <a:off x="1129794" y="1849885"/>
            <a:ext cx="6366292" cy="895658"/>
          </a:xfrm>
          <a:prstGeom prst="rect">
            <a:avLst/>
          </a:prstGeom>
        </p:spPr>
      </p:pic>
      <p:pic>
        <p:nvPicPr>
          <p:cNvPr id="5" name="Picture 5" descr="Diagram&#10;&#10;Description automatically generated">
            <a:extLst>
              <a:ext uri="{FF2B5EF4-FFF2-40B4-BE49-F238E27FC236}">
                <a16:creationId xmlns:a16="http://schemas.microsoft.com/office/drawing/2014/main" id="{3B225787-CC67-4AF9-B91B-37E3A72BBA6A}"/>
              </a:ext>
            </a:extLst>
          </p:cNvPr>
          <p:cNvPicPr>
            <a:picLocks noChangeAspect="1"/>
          </p:cNvPicPr>
          <p:nvPr/>
        </p:nvPicPr>
        <p:blipFill>
          <a:blip r:embed="rId3"/>
          <a:stretch>
            <a:fillRect/>
          </a:stretch>
        </p:blipFill>
        <p:spPr>
          <a:xfrm>
            <a:off x="1130060" y="3284801"/>
            <a:ext cx="5978105" cy="834735"/>
          </a:xfrm>
          <a:prstGeom prst="rect">
            <a:avLst/>
          </a:prstGeom>
        </p:spPr>
      </p:pic>
      <p:pic>
        <p:nvPicPr>
          <p:cNvPr id="7" name="Picture 5" descr="A picture containing diagram&#10;&#10;Description automatically generated">
            <a:extLst>
              <a:ext uri="{FF2B5EF4-FFF2-40B4-BE49-F238E27FC236}">
                <a16:creationId xmlns:a16="http://schemas.microsoft.com/office/drawing/2014/main" id="{B16503FA-221B-40A2-8938-14CE79C2499F}"/>
              </a:ext>
            </a:extLst>
          </p:cNvPr>
          <p:cNvPicPr>
            <a:picLocks noChangeAspect="1"/>
          </p:cNvPicPr>
          <p:nvPr/>
        </p:nvPicPr>
        <p:blipFill>
          <a:blip r:embed="rId4"/>
          <a:stretch>
            <a:fillRect/>
          </a:stretch>
        </p:blipFill>
        <p:spPr>
          <a:xfrm>
            <a:off x="1198751" y="4548091"/>
            <a:ext cx="4899803" cy="941876"/>
          </a:xfrm>
          <a:prstGeom prst="rect">
            <a:avLst/>
          </a:prstGeom>
        </p:spPr>
      </p:pic>
    </p:spTree>
    <p:extLst>
      <p:ext uri="{BB962C8B-B14F-4D97-AF65-F5344CB8AC3E}">
        <p14:creationId xmlns:p14="http://schemas.microsoft.com/office/powerpoint/2010/main" val="199329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0CD79-90DD-4E8C-AAE0-458AC875953F}"/>
              </a:ext>
            </a:extLst>
          </p:cNvPr>
          <p:cNvSpPr>
            <a:spLocks noGrp="1"/>
          </p:cNvSpPr>
          <p:nvPr>
            <p:ph idx="1"/>
          </p:nvPr>
        </p:nvSpPr>
        <p:spPr>
          <a:xfrm>
            <a:off x="340584" y="137883"/>
            <a:ext cx="11482077" cy="6577964"/>
          </a:xfrm>
        </p:spPr>
        <p:txBody>
          <a:bodyPr vert="horz" lIns="91440" tIns="45720" rIns="91440" bIns="45720" rtlCol="0" anchor="t">
            <a:normAutofit/>
          </a:bodyPr>
          <a:lstStyle/>
          <a:p>
            <a:pPr>
              <a:lnSpc>
                <a:spcPct val="150000"/>
              </a:lnSpc>
            </a:pPr>
            <a:r>
              <a:rPr lang="en-US" sz="2600">
                <a:cs typeface="Calibri"/>
              </a:rPr>
              <a:t>Now by using the above result the iterative formula now by taking t:[t</a:t>
            </a:r>
            <a:r>
              <a:rPr lang="en-US" sz="2600" baseline="-25000">
                <a:cs typeface="Calibri"/>
              </a:rPr>
              <a:t>n</a:t>
            </a:r>
            <a:r>
              <a:rPr lang="en-US" sz="2600">
                <a:cs typeface="Calibri"/>
              </a:rPr>
              <a:t>,t</a:t>
            </a:r>
            <a:r>
              <a:rPr lang="en-US" sz="2600" baseline="-25000">
                <a:cs typeface="Calibri"/>
              </a:rPr>
              <a:t>n+1</a:t>
            </a:r>
            <a:r>
              <a:rPr lang="en-US" sz="2600">
                <a:cs typeface="Calibri"/>
              </a:rPr>
              <a:t>]</a:t>
            </a:r>
            <a:endParaRPr lang="en-US"/>
          </a:p>
          <a:p>
            <a:pPr marL="0" indent="0">
              <a:lnSpc>
                <a:spcPct val="150000"/>
              </a:lnSpc>
              <a:buNone/>
            </a:pPr>
            <a:endParaRPr lang="en-US" sz="2600">
              <a:cs typeface="Calibri"/>
            </a:endParaRPr>
          </a:p>
          <a:p>
            <a:pPr>
              <a:lnSpc>
                <a:spcPct val="150000"/>
              </a:lnSpc>
            </a:pPr>
            <a:r>
              <a:rPr lang="en-US" sz="2600">
                <a:ea typeface="+mn-lt"/>
                <a:cs typeface="+mn-lt"/>
              </a:rPr>
              <a:t>Let assume f(x(t),t)=f(</a:t>
            </a:r>
            <a:r>
              <a:rPr lang="en-US" sz="2600" err="1">
                <a:ea typeface="+mn-lt"/>
                <a:cs typeface="+mn-lt"/>
              </a:rPr>
              <a:t>x</a:t>
            </a:r>
            <a:r>
              <a:rPr lang="en-US" sz="2600" baseline="-25000" err="1">
                <a:ea typeface="+mn-lt"/>
                <a:cs typeface="+mn-lt"/>
              </a:rPr>
              <a:t>n</a:t>
            </a:r>
            <a:r>
              <a:rPr lang="en-US" sz="2600">
                <a:ea typeface="+mn-lt"/>
                <a:cs typeface="+mn-lt"/>
              </a:rPr>
              <a:t>, </a:t>
            </a:r>
            <a:r>
              <a:rPr lang="en-US" sz="2600" err="1">
                <a:ea typeface="+mn-lt"/>
                <a:cs typeface="+mn-lt"/>
              </a:rPr>
              <a:t>t</a:t>
            </a:r>
            <a:r>
              <a:rPr lang="en-US" sz="2600" baseline="-25000" err="1">
                <a:ea typeface="+mn-lt"/>
                <a:cs typeface="+mn-lt"/>
              </a:rPr>
              <a:t>n</a:t>
            </a:r>
            <a:r>
              <a:rPr lang="en-US" sz="2600">
                <a:ea typeface="+mn-lt"/>
                <a:cs typeface="+mn-lt"/>
              </a:rPr>
              <a:t>) ∀ t∈[tn,tn+1),the above eq reduces to:-</a:t>
            </a:r>
          </a:p>
          <a:p>
            <a:pPr>
              <a:lnSpc>
                <a:spcPct val="150000"/>
              </a:lnSpc>
            </a:pPr>
            <a:endParaRPr lang="en-US" sz="2600">
              <a:cs typeface="Calibri" panose="020F0502020204030204"/>
            </a:endParaRPr>
          </a:p>
          <a:p>
            <a:pPr marL="0" indent="0">
              <a:buNone/>
            </a:pPr>
            <a:r>
              <a:rPr lang="en-US" sz="2600">
                <a:ea typeface="+mn-lt"/>
                <a:cs typeface="+mn-lt"/>
              </a:rPr>
              <a:t>Here fn(xn)=f(x(tn),tn) is the convolutions in n-th layer. Now by using above eqn and by taking appropriate weight function ρ(λ). When the weight function ρ(λ) satisfies </a:t>
            </a:r>
            <a:endParaRPr lang="en-US">
              <a:cs typeface="Calibri" panose="020F0502020204030204"/>
            </a:endParaRPr>
          </a:p>
          <a:p>
            <a:pPr marL="0" indent="0">
              <a:buNone/>
            </a:pPr>
            <a:r>
              <a:rPr lang="en-US" sz="2600">
                <a:ea typeface="+mn-lt"/>
                <a:cs typeface="+mn-lt"/>
              </a:rPr>
              <a:t>             ρ(λ) → 1, λ → 0 + and ρ(λ) ∼ λ, λ → +∞</a:t>
            </a:r>
            <a:endParaRPr lang="en-US"/>
          </a:p>
          <a:p>
            <a:pPr marL="0" indent="0">
              <a:buNone/>
            </a:pPr>
            <a:endParaRPr lang="en-US" sz="2600">
              <a:cs typeface="Calibri" panose="020F0502020204030204"/>
            </a:endParaRPr>
          </a:p>
          <a:p>
            <a:pPr>
              <a:lnSpc>
                <a:spcPct val="150000"/>
              </a:lnSpc>
            </a:pPr>
            <a:endParaRPr lang="en-US" sz="2600">
              <a:cs typeface="Calibri" panose="020F0502020204030204"/>
            </a:endParaRPr>
          </a:p>
          <a:p>
            <a:endParaRPr lang="en-US" sz="1200">
              <a:ea typeface="+mn-lt"/>
              <a:cs typeface="+mn-lt"/>
            </a:endParaRPr>
          </a:p>
          <a:p>
            <a:r>
              <a:rPr lang="en-US" sz="1800">
                <a:ea typeface="+mn-lt"/>
                <a:cs typeface="+mn-lt"/>
              </a:rPr>
              <a:t>The above eqn recovers ResNets when the interpolation parameter λ approaches 0 and the non-residual CNNs when it approaches +∞.</a:t>
            </a:r>
            <a:endParaRPr lang="en-US" sz="1800">
              <a:cs typeface="Calibri" panose="020F0502020204030204"/>
            </a:endParaRPr>
          </a:p>
          <a:p>
            <a:endParaRPr lang="en-US" sz="2600">
              <a:cs typeface="Calibri" panose="020F0502020204030204"/>
            </a:endParaRPr>
          </a:p>
        </p:txBody>
      </p:sp>
      <p:pic>
        <p:nvPicPr>
          <p:cNvPr id="4" name="Picture 4">
            <a:extLst>
              <a:ext uri="{FF2B5EF4-FFF2-40B4-BE49-F238E27FC236}">
                <a16:creationId xmlns:a16="http://schemas.microsoft.com/office/drawing/2014/main" id="{6BA63574-A19F-4E66-AB18-8070A514DB03}"/>
              </a:ext>
            </a:extLst>
          </p:cNvPr>
          <p:cNvPicPr>
            <a:picLocks noChangeAspect="1"/>
          </p:cNvPicPr>
          <p:nvPr/>
        </p:nvPicPr>
        <p:blipFill>
          <a:blip r:embed="rId2"/>
          <a:stretch>
            <a:fillRect/>
          </a:stretch>
        </p:blipFill>
        <p:spPr>
          <a:xfrm>
            <a:off x="1543809" y="863633"/>
            <a:ext cx="7051347" cy="854000"/>
          </a:xfrm>
          <a:prstGeom prst="rect">
            <a:avLst/>
          </a:prstGeom>
        </p:spPr>
      </p:pic>
      <p:pic>
        <p:nvPicPr>
          <p:cNvPr id="5" name="Picture 5">
            <a:extLst>
              <a:ext uri="{FF2B5EF4-FFF2-40B4-BE49-F238E27FC236}">
                <a16:creationId xmlns:a16="http://schemas.microsoft.com/office/drawing/2014/main" id="{B21E03FE-5D09-4659-AC2C-ED07B530B2F7}"/>
              </a:ext>
            </a:extLst>
          </p:cNvPr>
          <p:cNvPicPr>
            <a:picLocks noChangeAspect="1"/>
          </p:cNvPicPr>
          <p:nvPr/>
        </p:nvPicPr>
        <p:blipFill>
          <a:blip r:embed="rId3"/>
          <a:stretch>
            <a:fillRect/>
          </a:stretch>
        </p:blipFill>
        <p:spPr>
          <a:xfrm>
            <a:off x="1549400" y="2264102"/>
            <a:ext cx="5212643" cy="847061"/>
          </a:xfrm>
          <a:prstGeom prst="rect">
            <a:avLst/>
          </a:prstGeom>
        </p:spPr>
      </p:pic>
      <p:pic>
        <p:nvPicPr>
          <p:cNvPr id="2" name="Picture 5" descr="Text, letter&#10;&#10;Description automatically generated">
            <a:extLst>
              <a:ext uri="{FF2B5EF4-FFF2-40B4-BE49-F238E27FC236}">
                <a16:creationId xmlns:a16="http://schemas.microsoft.com/office/drawing/2014/main" id="{DED2CDAD-4B8E-4103-9760-C06A09A2E9CF}"/>
              </a:ext>
            </a:extLst>
          </p:cNvPr>
          <p:cNvPicPr>
            <a:picLocks noChangeAspect="1"/>
          </p:cNvPicPr>
          <p:nvPr/>
        </p:nvPicPr>
        <p:blipFill>
          <a:blip r:embed="rId4"/>
          <a:stretch>
            <a:fillRect/>
          </a:stretch>
        </p:blipFill>
        <p:spPr>
          <a:xfrm>
            <a:off x="1547004" y="4457575"/>
            <a:ext cx="5230482" cy="1407791"/>
          </a:xfrm>
          <a:prstGeom prst="rect">
            <a:avLst/>
          </a:prstGeom>
        </p:spPr>
      </p:pic>
    </p:spTree>
    <p:extLst>
      <p:ext uri="{BB962C8B-B14F-4D97-AF65-F5344CB8AC3E}">
        <p14:creationId xmlns:p14="http://schemas.microsoft.com/office/powerpoint/2010/main" val="239280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7876-F503-422A-A829-4A747EA2D58A}"/>
              </a:ext>
            </a:extLst>
          </p:cNvPr>
          <p:cNvSpPr>
            <a:spLocks noGrp="1"/>
          </p:cNvSpPr>
          <p:nvPr>
            <p:ph type="title"/>
          </p:nvPr>
        </p:nvSpPr>
        <p:spPr/>
        <p:txBody>
          <a:bodyPr/>
          <a:lstStyle/>
          <a:p>
            <a:r>
              <a:rPr lang="en-US">
                <a:cs typeface="Calibri Light"/>
              </a:rPr>
              <a:t>Interpolated Network Design</a:t>
            </a:r>
            <a:endParaRPr lang="en-US"/>
          </a:p>
        </p:txBody>
      </p:sp>
      <p:sp>
        <p:nvSpPr>
          <p:cNvPr id="3" name="Content Placeholder 2">
            <a:extLst>
              <a:ext uri="{FF2B5EF4-FFF2-40B4-BE49-F238E27FC236}">
                <a16:creationId xmlns:a16="http://schemas.microsoft.com/office/drawing/2014/main" id="{F0429632-C263-4F88-8316-CE58137ED55D}"/>
              </a:ext>
            </a:extLst>
          </p:cNvPr>
          <p:cNvSpPr>
            <a:spLocks noGrp="1"/>
          </p:cNvSpPr>
          <p:nvPr>
            <p:ph idx="1"/>
          </p:nvPr>
        </p:nvSpPr>
        <p:spPr/>
        <p:txBody>
          <a:bodyPr vert="horz" lIns="91440" tIns="45720" rIns="91440" bIns="45720" rtlCol="0" anchor="t">
            <a:normAutofit/>
          </a:bodyPr>
          <a:lstStyle/>
          <a:p>
            <a:r>
              <a:rPr lang="en-US">
                <a:ea typeface="+mn-lt"/>
                <a:cs typeface="+mn-lt"/>
              </a:rPr>
              <a:t>Based on the unified ODE model shown above,  two types of ρ(λ) are chosen and the corresponding network architectures are proposed.</a:t>
            </a:r>
          </a:p>
          <a:p>
            <a:r>
              <a:rPr lang="en-US">
                <a:ea typeface="+mn-lt"/>
                <a:cs typeface="+mn-lt"/>
              </a:rPr>
              <a:t> Considering the case when λ is small, we choose ρ(λ) = 1 and substitute the damping factor e −</a:t>
            </a:r>
            <a:r>
              <a:rPr lang="en-US" err="1">
                <a:ea typeface="+mn-lt"/>
                <a:cs typeface="+mn-lt"/>
              </a:rPr>
              <a:t>λ∆t</a:t>
            </a:r>
            <a:r>
              <a:rPr lang="en-US">
                <a:ea typeface="+mn-lt"/>
                <a:cs typeface="+mn-lt"/>
              </a:rPr>
              <a:t> by its first order approximation:</a:t>
            </a:r>
            <a:endParaRPr lang="en-US">
              <a:cs typeface="Calibri"/>
            </a:endParaRPr>
          </a:p>
          <a:p>
            <a:endParaRPr lang="en-US">
              <a:cs typeface="Calibri"/>
            </a:endParaRPr>
          </a:p>
          <a:p>
            <a:endParaRPr lang="en-US">
              <a:cs typeface="Calibri"/>
            </a:endParaRPr>
          </a:p>
          <a:p>
            <a:r>
              <a:rPr lang="en-US">
                <a:cs typeface="Calibri"/>
              </a:rPr>
              <a:t>The iterative formula derived above is</a:t>
            </a:r>
            <a:endParaRPr lang="en-US"/>
          </a:p>
          <a:p>
            <a:endParaRPr lang="en-US">
              <a:cs typeface="Calibri"/>
            </a:endParaRPr>
          </a:p>
          <a:p>
            <a:endParaRPr lang="en-US">
              <a:cs typeface="Calibri"/>
            </a:endParaRPr>
          </a:p>
        </p:txBody>
      </p:sp>
      <p:pic>
        <p:nvPicPr>
          <p:cNvPr id="4" name="Picture 4">
            <a:extLst>
              <a:ext uri="{FF2B5EF4-FFF2-40B4-BE49-F238E27FC236}">
                <a16:creationId xmlns:a16="http://schemas.microsoft.com/office/drawing/2014/main" id="{F5E1358F-07CF-4AEC-944D-DD01E613C3D6}"/>
              </a:ext>
            </a:extLst>
          </p:cNvPr>
          <p:cNvPicPr>
            <a:picLocks noChangeAspect="1"/>
          </p:cNvPicPr>
          <p:nvPr/>
        </p:nvPicPr>
        <p:blipFill>
          <a:blip r:embed="rId2"/>
          <a:stretch>
            <a:fillRect/>
          </a:stretch>
        </p:blipFill>
        <p:spPr>
          <a:xfrm>
            <a:off x="3297469" y="3856020"/>
            <a:ext cx="2728858" cy="455915"/>
          </a:xfrm>
          <a:prstGeom prst="rect">
            <a:avLst/>
          </a:prstGeom>
        </p:spPr>
      </p:pic>
      <p:pic>
        <p:nvPicPr>
          <p:cNvPr id="5" name="Picture 5">
            <a:extLst>
              <a:ext uri="{FF2B5EF4-FFF2-40B4-BE49-F238E27FC236}">
                <a16:creationId xmlns:a16="http://schemas.microsoft.com/office/drawing/2014/main" id="{F80D2C82-6320-4D12-B3CC-E248035C0F4A}"/>
              </a:ext>
            </a:extLst>
          </p:cNvPr>
          <p:cNvPicPr>
            <a:picLocks noChangeAspect="1"/>
          </p:cNvPicPr>
          <p:nvPr/>
        </p:nvPicPr>
        <p:blipFill>
          <a:blip r:embed="rId3"/>
          <a:stretch>
            <a:fillRect/>
          </a:stretch>
        </p:blipFill>
        <p:spPr>
          <a:xfrm>
            <a:off x="2535575" y="5264810"/>
            <a:ext cx="4603678" cy="643526"/>
          </a:xfrm>
          <a:prstGeom prst="rect">
            <a:avLst/>
          </a:prstGeom>
        </p:spPr>
      </p:pic>
    </p:spTree>
    <p:extLst>
      <p:ext uri="{BB962C8B-B14F-4D97-AF65-F5344CB8AC3E}">
        <p14:creationId xmlns:p14="http://schemas.microsoft.com/office/powerpoint/2010/main" val="4132869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BE396-4C0D-4659-9E54-68FFADB29F88}"/>
              </a:ext>
            </a:extLst>
          </p:cNvPr>
          <p:cNvSpPr>
            <a:spLocks noGrp="1"/>
          </p:cNvSpPr>
          <p:nvPr>
            <p:ph idx="1"/>
          </p:nvPr>
        </p:nvSpPr>
        <p:spPr>
          <a:xfrm>
            <a:off x="589908" y="378682"/>
            <a:ext cx="10515600" cy="6260617"/>
          </a:xfrm>
        </p:spPr>
        <p:txBody>
          <a:bodyPr vert="horz" lIns="91440" tIns="45720" rIns="91440" bIns="45720" rtlCol="0" anchor="t">
            <a:normAutofit/>
          </a:bodyPr>
          <a:lstStyle/>
          <a:p>
            <a:r>
              <a:rPr lang="en-US">
                <a:cs typeface="Calibri"/>
              </a:rPr>
              <a:t>Now substituting the first order approximation in the above equation we get</a:t>
            </a:r>
          </a:p>
          <a:p>
            <a:endParaRPr lang="en-US">
              <a:cs typeface="Calibri"/>
            </a:endParaRPr>
          </a:p>
          <a:p>
            <a:endParaRPr lang="en-US">
              <a:cs typeface="Calibri"/>
            </a:endParaRPr>
          </a:p>
          <a:p>
            <a:r>
              <a:rPr lang="en-US">
                <a:ea typeface="+mn-lt"/>
                <a:cs typeface="+mn-lt"/>
              </a:rPr>
              <a:t>To guarantee the positiveness of λ, we add the </a:t>
            </a:r>
            <a:r>
              <a:rPr lang="en-US" err="1">
                <a:ea typeface="+mn-lt"/>
                <a:cs typeface="+mn-lt"/>
              </a:rPr>
              <a:t>ReLU</a:t>
            </a:r>
            <a:r>
              <a:rPr lang="en-US">
                <a:ea typeface="+mn-lt"/>
                <a:cs typeface="+mn-lt"/>
              </a:rPr>
              <a:t> function to the interpolation parameter λ and absorb the ∆t into it. Thus the n-</a:t>
            </a:r>
            <a:r>
              <a:rPr lang="en-US" err="1">
                <a:ea typeface="+mn-lt"/>
                <a:cs typeface="+mn-lt"/>
              </a:rPr>
              <a:t>th</a:t>
            </a:r>
            <a:r>
              <a:rPr lang="en-US">
                <a:ea typeface="+mn-lt"/>
                <a:cs typeface="+mn-lt"/>
              </a:rPr>
              <a:t> layer of the network is</a:t>
            </a:r>
            <a:endParaRPr lang="en-US">
              <a:cs typeface="Calibri"/>
            </a:endParaRPr>
          </a:p>
          <a:p>
            <a:endParaRPr lang="en-US">
              <a:cs typeface="Calibri"/>
            </a:endParaRPr>
          </a:p>
          <a:p>
            <a:endParaRPr lang="en-US">
              <a:cs typeface="Calibri"/>
            </a:endParaRPr>
          </a:p>
          <a:p>
            <a:r>
              <a:rPr lang="en-US">
                <a:ea typeface="+mn-lt"/>
                <a:cs typeface="+mn-lt"/>
              </a:rPr>
              <a:t>The second choice of the weight function is ρ(λ) = λ +1.</a:t>
            </a:r>
          </a:p>
          <a:p>
            <a:r>
              <a:rPr lang="en-US">
                <a:ea typeface="+mn-lt"/>
                <a:cs typeface="+mn-lt"/>
              </a:rPr>
              <a:t> Substituting  the same approximation iterative equation , the output of the nth layer becomes</a:t>
            </a:r>
            <a:endParaRPr lang="en-US">
              <a:cs typeface="Calibri"/>
            </a:endParaRPr>
          </a:p>
          <a:p>
            <a:endParaRPr lang="en-US">
              <a:cs typeface="Calibri"/>
            </a:endParaRPr>
          </a:p>
          <a:p>
            <a:endParaRPr lang="en-US">
              <a:cs typeface="Calibri"/>
            </a:endParaRPr>
          </a:p>
        </p:txBody>
      </p:sp>
      <p:pic>
        <p:nvPicPr>
          <p:cNvPr id="4" name="Picture 4">
            <a:extLst>
              <a:ext uri="{FF2B5EF4-FFF2-40B4-BE49-F238E27FC236}">
                <a16:creationId xmlns:a16="http://schemas.microsoft.com/office/drawing/2014/main" id="{BC13FDE4-652A-4275-9007-7E8255E50945}"/>
              </a:ext>
            </a:extLst>
          </p:cNvPr>
          <p:cNvPicPr>
            <a:picLocks noChangeAspect="1"/>
          </p:cNvPicPr>
          <p:nvPr/>
        </p:nvPicPr>
        <p:blipFill>
          <a:blip r:embed="rId2"/>
          <a:stretch>
            <a:fillRect/>
          </a:stretch>
        </p:blipFill>
        <p:spPr>
          <a:xfrm>
            <a:off x="2603268" y="1532883"/>
            <a:ext cx="4005958" cy="436009"/>
          </a:xfrm>
          <a:prstGeom prst="rect">
            <a:avLst/>
          </a:prstGeom>
        </p:spPr>
      </p:pic>
      <p:pic>
        <p:nvPicPr>
          <p:cNvPr id="5" name="Picture 5">
            <a:extLst>
              <a:ext uri="{FF2B5EF4-FFF2-40B4-BE49-F238E27FC236}">
                <a16:creationId xmlns:a16="http://schemas.microsoft.com/office/drawing/2014/main" id="{C80F67E6-52AC-472B-8A01-491567838788}"/>
              </a:ext>
            </a:extLst>
          </p:cNvPr>
          <p:cNvPicPr>
            <a:picLocks noChangeAspect="1"/>
          </p:cNvPicPr>
          <p:nvPr/>
        </p:nvPicPr>
        <p:blipFill>
          <a:blip r:embed="rId3"/>
          <a:stretch>
            <a:fillRect/>
          </a:stretch>
        </p:blipFill>
        <p:spPr>
          <a:xfrm>
            <a:off x="3300573" y="3954962"/>
            <a:ext cx="4357955" cy="343649"/>
          </a:xfrm>
          <a:prstGeom prst="rect">
            <a:avLst/>
          </a:prstGeom>
        </p:spPr>
      </p:pic>
      <p:pic>
        <p:nvPicPr>
          <p:cNvPr id="6" name="Picture 6">
            <a:extLst>
              <a:ext uri="{FF2B5EF4-FFF2-40B4-BE49-F238E27FC236}">
                <a16:creationId xmlns:a16="http://schemas.microsoft.com/office/drawing/2014/main" id="{D5D28371-B39A-46BE-9F94-40F4FB05F29F}"/>
              </a:ext>
            </a:extLst>
          </p:cNvPr>
          <p:cNvPicPr>
            <a:picLocks noChangeAspect="1"/>
          </p:cNvPicPr>
          <p:nvPr/>
        </p:nvPicPr>
        <p:blipFill>
          <a:blip r:embed="rId4"/>
          <a:stretch>
            <a:fillRect/>
          </a:stretch>
        </p:blipFill>
        <p:spPr>
          <a:xfrm>
            <a:off x="3771419" y="5972656"/>
            <a:ext cx="4666286" cy="460730"/>
          </a:xfrm>
          <a:prstGeom prst="rect">
            <a:avLst/>
          </a:prstGeom>
        </p:spPr>
      </p:pic>
    </p:spTree>
    <p:extLst>
      <p:ext uri="{BB962C8B-B14F-4D97-AF65-F5344CB8AC3E}">
        <p14:creationId xmlns:p14="http://schemas.microsoft.com/office/powerpoint/2010/main" val="419383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93F0C-03A3-434C-9A7D-581D0944269A}"/>
              </a:ext>
            </a:extLst>
          </p:cNvPr>
          <p:cNvSpPr>
            <a:spLocks noGrp="1"/>
          </p:cNvSpPr>
          <p:nvPr>
            <p:ph idx="1"/>
          </p:nvPr>
        </p:nvSpPr>
        <p:spPr>
          <a:xfrm>
            <a:off x="632717" y="481423"/>
            <a:ext cx="10515600" cy="5421562"/>
          </a:xfrm>
        </p:spPr>
        <p:txBody>
          <a:bodyPr vert="horz" lIns="91440" tIns="45720" rIns="91440" bIns="45720" rtlCol="0" anchor="t">
            <a:normAutofit/>
          </a:bodyPr>
          <a:lstStyle/>
          <a:p>
            <a:r>
              <a:rPr lang="en-US">
                <a:ea typeface="+mn-lt"/>
                <a:cs typeface="+mn-lt"/>
              </a:rPr>
              <a:t>Similar as the first choice, the second interpolated network is given by</a:t>
            </a:r>
            <a:endParaRPr lang="en-US">
              <a:cs typeface="Calibri"/>
            </a:endParaRPr>
          </a:p>
          <a:p>
            <a:endParaRPr lang="en-US">
              <a:cs typeface="Calibri"/>
            </a:endParaRPr>
          </a:p>
          <a:p>
            <a:endParaRPr lang="en-US">
              <a:cs typeface="Calibri"/>
            </a:endParaRPr>
          </a:p>
          <a:p>
            <a:endParaRPr lang="en-US">
              <a:ea typeface="+mn-lt"/>
              <a:cs typeface="+mn-lt"/>
            </a:endParaRPr>
          </a:p>
          <a:p>
            <a:r>
              <a:rPr lang="en-US">
                <a:ea typeface="+mn-lt"/>
                <a:cs typeface="+mn-lt"/>
              </a:rPr>
              <a:t>It is easy to know that the two interpolated networks derived above  recover a non-residual CNN if </a:t>
            </a:r>
            <a:r>
              <a:rPr lang="en-US" err="1">
                <a:ea typeface="+mn-lt"/>
                <a:cs typeface="+mn-lt"/>
              </a:rPr>
              <a:t>λn</a:t>
            </a:r>
            <a:r>
              <a:rPr lang="en-US">
                <a:ea typeface="+mn-lt"/>
                <a:cs typeface="+mn-lt"/>
              </a:rPr>
              <a:t> = 1 and a Residual network if </a:t>
            </a:r>
            <a:r>
              <a:rPr lang="en-US" err="1">
                <a:ea typeface="+mn-lt"/>
                <a:cs typeface="+mn-lt"/>
              </a:rPr>
              <a:t>λn</a:t>
            </a:r>
            <a:r>
              <a:rPr lang="en-US">
                <a:ea typeface="+mn-lt"/>
                <a:cs typeface="+mn-lt"/>
              </a:rPr>
              <a:t> = 0</a:t>
            </a:r>
            <a:endParaRPr lang="en-US">
              <a:cs typeface="Calibri"/>
            </a:endParaRPr>
          </a:p>
          <a:p>
            <a:endParaRPr lang="en-US">
              <a:cs typeface="Calibri"/>
            </a:endParaRPr>
          </a:p>
        </p:txBody>
      </p:sp>
      <p:pic>
        <p:nvPicPr>
          <p:cNvPr id="4" name="Picture 4">
            <a:extLst>
              <a:ext uri="{FF2B5EF4-FFF2-40B4-BE49-F238E27FC236}">
                <a16:creationId xmlns:a16="http://schemas.microsoft.com/office/drawing/2014/main" id="{9996F30C-9ACA-423B-B018-3A53D12D3E32}"/>
              </a:ext>
            </a:extLst>
          </p:cNvPr>
          <p:cNvPicPr>
            <a:picLocks noChangeAspect="1"/>
          </p:cNvPicPr>
          <p:nvPr/>
        </p:nvPicPr>
        <p:blipFill>
          <a:blip r:embed="rId2"/>
          <a:stretch>
            <a:fillRect/>
          </a:stretch>
        </p:blipFill>
        <p:spPr>
          <a:xfrm>
            <a:off x="3448692" y="1337163"/>
            <a:ext cx="4678166" cy="245245"/>
          </a:xfrm>
          <a:prstGeom prst="rect">
            <a:avLst/>
          </a:prstGeom>
        </p:spPr>
      </p:pic>
    </p:spTree>
    <p:extLst>
      <p:ext uri="{BB962C8B-B14F-4D97-AF65-F5344CB8AC3E}">
        <p14:creationId xmlns:p14="http://schemas.microsoft.com/office/powerpoint/2010/main" val="46916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46D8-29EF-429A-B106-ADDBC75F8DB3}"/>
              </a:ext>
            </a:extLst>
          </p:cNvPr>
          <p:cNvSpPr>
            <a:spLocks noGrp="1"/>
          </p:cNvSpPr>
          <p:nvPr>
            <p:ph type="title"/>
          </p:nvPr>
        </p:nvSpPr>
        <p:spPr/>
        <p:txBody>
          <a:bodyPr/>
          <a:lstStyle/>
          <a:p>
            <a:r>
              <a:rPr lang="en-US">
                <a:ea typeface="+mj-lt"/>
                <a:cs typeface="+mj-lt"/>
              </a:rPr>
              <a:t>Interpolated Network Improves Robustness</a:t>
            </a:r>
            <a:endParaRPr lang="en-US">
              <a:cs typeface="Calibri Light" panose="020F0302020204030204"/>
            </a:endParaRPr>
          </a:p>
        </p:txBody>
      </p:sp>
      <p:sp>
        <p:nvSpPr>
          <p:cNvPr id="3" name="Content Placeholder 2">
            <a:extLst>
              <a:ext uri="{FF2B5EF4-FFF2-40B4-BE49-F238E27FC236}">
                <a16:creationId xmlns:a16="http://schemas.microsoft.com/office/drawing/2014/main" id="{95C83317-9D87-422C-B9D1-39EA2CDDB7BD}"/>
              </a:ext>
            </a:extLst>
          </p:cNvPr>
          <p:cNvSpPr>
            <a:spLocks noGrp="1"/>
          </p:cNvSpPr>
          <p:nvPr>
            <p:ph idx="1"/>
          </p:nvPr>
        </p:nvSpPr>
        <p:spPr/>
        <p:txBody>
          <a:bodyPr vert="horz" lIns="91440" tIns="45720" rIns="91440" bIns="45720" rtlCol="0" anchor="t">
            <a:normAutofit/>
          </a:bodyPr>
          <a:lstStyle/>
          <a:p>
            <a:r>
              <a:rPr lang="en-US">
                <a:ea typeface="+mn-lt"/>
                <a:cs typeface="+mn-lt"/>
              </a:rPr>
              <a:t>In this section, we show the improvment of the proposed interpolated networks over ResNets.</a:t>
            </a:r>
          </a:p>
          <a:p>
            <a:r>
              <a:rPr lang="en-US">
                <a:ea typeface="+mn-lt"/>
                <a:cs typeface="+mn-lt"/>
              </a:rPr>
              <a:t>The added damping term in our model weakens the amplitude of the solution of the original ODE.</a:t>
            </a:r>
          </a:p>
          <a:p>
            <a:r>
              <a:rPr lang="en-US">
                <a:ea typeface="+mn-lt"/>
                <a:cs typeface="+mn-lt"/>
              </a:rPr>
              <a:t>As a result, adding a damping term to the ODE model damps the error propagation process of ResNet, which improves model robustness.</a:t>
            </a:r>
          </a:p>
          <a:p>
            <a:r>
              <a:rPr lang="en-US">
                <a:ea typeface="+mn-lt"/>
                <a:cs typeface="+mn-lt"/>
              </a:rPr>
              <a:t>In the following context, we show that robustness improvement of our proposed networks by using the stability analysis of the ODE.</a:t>
            </a:r>
            <a:endParaRPr lang="en-US">
              <a:cs typeface="Calibri"/>
            </a:endParaRPr>
          </a:p>
        </p:txBody>
      </p:sp>
    </p:spTree>
    <p:extLst>
      <p:ext uri="{BB962C8B-B14F-4D97-AF65-F5344CB8AC3E}">
        <p14:creationId xmlns:p14="http://schemas.microsoft.com/office/powerpoint/2010/main" val="977968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93314-2EE8-474E-88FE-D855716ABE7C}"/>
              </a:ext>
            </a:extLst>
          </p:cNvPr>
          <p:cNvSpPr>
            <a:spLocks noGrp="1"/>
          </p:cNvSpPr>
          <p:nvPr>
            <p:ph idx="1"/>
          </p:nvPr>
        </p:nvSpPr>
        <p:spPr>
          <a:xfrm>
            <a:off x="838200" y="190322"/>
            <a:ext cx="10515600" cy="6303427"/>
          </a:xfrm>
        </p:spPr>
        <p:txBody>
          <a:bodyPr vert="horz" lIns="91440" tIns="45720" rIns="91440" bIns="45720" rtlCol="0" anchor="t">
            <a:normAutofit/>
          </a:bodyPr>
          <a:lstStyle/>
          <a:p>
            <a:r>
              <a:rPr lang="en-US">
                <a:ea typeface="+mn-lt"/>
                <a:cs typeface="+mn-lt"/>
              </a:rPr>
              <a:t>Definition: Let x* be an equilibrium point of the ODE model . Then x* is called asymptotically locally stable if there exists δ &gt; 0 such that  </a:t>
            </a:r>
            <a:r>
              <a:rPr lang="en-US" err="1">
                <a:ea typeface="+mn-lt"/>
                <a:cs typeface="+mn-lt"/>
              </a:rPr>
              <a:t>limt</a:t>
            </a:r>
            <a:r>
              <a:rPr lang="en-US">
                <a:ea typeface="+mn-lt"/>
                <a:cs typeface="+mn-lt"/>
              </a:rPr>
              <a:t>→+∞  ||</a:t>
            </a:r>
            <a:r>
              <a:rPr lang="en-US" err="1">
                <a:ea typeface="+mn-lt"/>
                <a:cs typeface="+mn-lt"/>
              </a:rPr>
              <a:t>xt</a:t>
            </a:r>
            <a:r>
              <a:rPr lang="en-US">
                <a:ea typeface="+mn-lt"/>
                <a:cs typeface="+mn-lt"/>
              </a:rPr>
              <a:t> − x *|| = 0 for all starting points x0 within </a:t>
            </a:r>
          </a:p>
          <a:p>
            <a:pPr marL="0" indent="0">
              <a:buNone/>
            </a:pPr>
            <a:r>
              <a:rPr lang="en-US">
                <a:ea typeface="+mn-lt"/>
                <a:cs typeface="+mn-lt"/>
              </a:rPr>
              <a:t>   ||x0 − x|| ≤ δ.</a:t>
            </a:r>
          </a:p>
          <a:p>
            <a:pPr marL="457200" indent="-457200"/>
            <a:r>
              <a:rPr lang="en-US">
                <a:ea typeface="+mn-lt"/>
                <a:cs typeface="+mn-lt"/>
              </a:rPr>
              <a:t>Therefore, the perturbation around equilibrium x* does not change the output the network if x* is asymptotically locally stable.</a:t>
            </a:r>
            <a:endParaRPr lang="en-US">
              <a:cs typeface="Calibri"/>
            </a:endParaRPr>
          </a:p>
          <a:p>
            <a:pPr marL="457200" indent="-457200"/>
            <a:r>
              <a:rPr lang="en-US">
                <a:ea typeface="+mn-lt"/>
                <a:cs typeface="+mn-lt"/>
              </a:rPr>
              <a:t>The next proposition Lyapunov's proposition presents a classical method that checks the stability of nonlinear system around the equilibrium when f is time invariant.</a:t>
            </a:r>
            <a:endParaRPr lang="en-US">
              <a:cs typeface="Calibri"/>
            </a:endParaRPr>
          </a:p>
          <a:p>
            <a:pPr marL="0" indent="0">
              <a:buNone/>
            </a:pPr>
            <a:endParaRPr lang="en-US">
              <a:cs typeface="Calibri"/>
            </a:endParaRPr>
          </a:p>
          <a:p>
            <a:pPr marL="457200" indent="-457200"/>
            <a:r>
              <a:rPr lang="en-US">
                <a:cs typeface="Calibri"/>
              </a:rPr>
              <a:t>Proposition : </a:t>
            </a:r>
            <a:r>
              <a:rPr lang="en-US">
                <a:ea typeface="+mn-lt"/>
                <a:cs typeface="+mn-lt"/>
              </a:rPr>
              <a:t>The equilibrium x* of the ODE model ( dx/dt = f(x(t))   is asymptotically locally stable if and only if Re(ν) &lt; 0 where ν is the eigenvalue of ∂</a:t>
            </a:r>
            <a:r>
              <a:rPr lang="en-US" err="1">
                <a:ea typeface="+mn-lt"/>
                <a:cs typeface="+mn-lt"/>
              </a:rPr>
              <a:t>xf</a:t>
            </a:r>
            <a:r>
              <a:rPr lang="en-US">
                <a:ea typeface="+mn-lt"/>
                <a:cs typeface="+mn-lt"/>
              </a:rPr>
              <a:t>(x* ) which is the Jacobi matrix of f at x* .</a:t>
            </a:r>
            <a:endParaRPr lang="en-US">
              <a:cs typeface="Calibri"/>
            </a:endParaRPr>
          </a:p>
          <a:p>
            <a:pPr marL="457200" indent="-457200"/>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3273305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271FA-6456-43AD-B001-F65A84D6E087}"/>
              </a:ext>
            </a:extLst>
          </p:cNvPr>
          <p:cNvSpPr>
            <a:spLocks noGrp="1"/>
          </p:cNvSpPr>
          <p:nvPr>
            <p:ph idx="1"/>
          </p:nvPr>
        </p:nvSpPr>
        <p:spPr>
          <a:xfrm>
            <a:off x="838200" y="138951"/>
            <a:ext cx="10515600" cy="6483225"/>
          </a:xfrm>
        </p:spPr>
        <p:txBody>
          <a:bodyPr vert="horz" lIns="91440" tIns="45720" rIns="91440" bIns="45720" rtlCol="0" anchor="t">
            <a:normAutofit/>
          </a:bodyPr>
          <a:lstStyle/>
          <a:p>
            <a:r>
              <a:rPr lang="en-US">
                <a:ea typeface="+mn-lt"/>
                <a:cs typeface="+mn-lt"/>
              </a:rPr>
              <a:t>Considering the damped ODE</a:t>
            </a:r>
            <a:endParaRPr lang="en-US"/>
          </a:p>
          <a:p>
            <a:endParaRPr lang="en-US">
              <a:cs typeface="Calibri"/>
            </a:endParaRPr>
          </a:p>
          <a:p>
            <a:endParaRPr lang="en-US">
              <a:cs typeface="Calibri"/>
            </a:endParaRPr>
          </a:p>
          <a:p>
            <a:r>
              <a:rPr lang="en-US">
                <a:ea typeface="+mn-lt"/>
                <a:cs typeface="+mn-lt"/>
              </a:rPr>
              <a:t>The Jacobi matrix at the equilibrium x* is</a:t>
            </a:r>
            <a:endParaRPr lang="en-US">
              <a:cs typeface="Calibri"/>
            </a:endParaRPr>
          </a:p>
          <a:p>
            <a:endParaRPr lang="en-US">
              <a:cs typeface="Calibri"/>
            </a:endParaRPr>
          </a:p>
          <a:p>
            <a:endParaRPr lang="en-US">
              <a:cs typeface="Calibri"/>
            </a:endParaRPr>
          </a:p>
          <a:p>
            <a:r>
              <a:rPr lang="en-US">
                <a:ea typeface="+mn-lt"/>
                <a:cs typeface="+mn-lt"/>
              </a:rPr>
              <a:t>Then, the eigenvalues νˆ of Jλ(x* ) are ρ(λ)ν − λ  ,where ν is the eigenvalue of ∂xf(x* ). </a:t>
            </a:r>
          </a:p>
          <a:p>
            <a:r>
              <a:rPr lang="en-US">
                <a:ea typeface="+mn-lt"/>
                <a:cs typeface="+mn-lt"/>
              </a:rPr>
              <a:t>When ρ(λ) = 1, we get</a:t>
            </a:r>
          </a:p>
          <a:p>
            <a:endParaRPr lang="en-US">
              <a:ea typeface="+mn-lt"/>
              <a:cs typeface="+mn-lt"/>
            </a:endParaRPr>
          </a:p>
          <a:p>
            <a:endParaRPr lang="en-US">
              <a:cs typeface="Calibri"/>
            </a:endParaRPr>
          </a:p>
          <a:p>
            <a:endParaRPr lang="en-US">
              <a:cs typeface="Calibri"/>
            </a:endParaRPr>
          </a:p>
        </p:txBody>
      </p:sp>
      <p:pic>
        <p:nvPicPr>
          <p:cNvPr id="4" name="Picture 4">
            <a:extLst>
              <a:ext uri="{FF2B5EF4-FFF2-40B4-BE49-F238E27FC236}">
                <a16:creationId xmlns:a16="http://schemas.microsoft.com/office/drawing/2014/main" id="{2612E26B-A685-42DA-95F2-86DB06C06BAA}"/>
              </a:ext>
            </a:extLst>
          </p:cNvPr>
          <p:cNvPicPr>
            <a:picLocks noChangeAspect="1"/>
          </p:cNvPicPr>
          <p:nvPr/>
        </p:nvPicPr>
        <p:blipFill>
          <a:blip r:embed="rId2"/>
          <a:stretch>
            <a:fillRect/>
          </a:stretch>
        </p:blipFill>
        <p:spPr>
          <a:xfrm>
            <a:off x="2565490" y="739418"/>
            <a:ext cx="3071223" cy="610242"/>
          </a:xfrm>
          <a:prstGeom prst="rect">
            <a:avLst/>
          </a:prstGeom>
        </p:spPr>
      </p:pic>
      <p:pic>
        <p:nvPicPr>
          <p:cNvPr id="5" name="Picture 5">
            <a:extLst>
              <a:ext uri="{FF2B5EF4-FFF2-40B4-BE49-F238E27FC236}">
                <a16:creationId xmlns:a16="http://schemas.microsoft.com/office/drawing/2014/main" id="{F5C28DD0-6B16-449D-9EA6-66BDF7C40A0C}"/>
              </a:ext>
            </a:extLst>
          </p:cNvPr>
          <p:cNvPicPr>
            <a:picLocks noChangeAspect="1"/>
          </p:cNvPicPr>
          <p:nvPr/>
        </p:nvPicPr>
        <p:blipFill>
          <a:blip r:embed="rId3"/>
          <a:stretch>
            <a:fillRect/>
          </a:stretch>
        </p:blipFill>
        <p:spPr>
          <a:xfrm>
            <a:off x="2804416" y="2325331"/>
            <a:ext cx="3132761" cy="460731"/>
          </a:xfrm>
          <a:prstGeom prst="rect">
            <a:avLst/>
          </a:prstGeom>
        </p:spPr>
      </p:pic>
      <p:pic>
        <p:nvPicPr>
          <p:cNvPr id="6" name="Picture 6">
            <a:extLst>
              <a:ext uri="{FF2B5EF4-FFF2-40B4-BE49-F238E27FC236}">
                <a16:creationId xmlns:a16="http://schemas.microsoft.com/office/drawing/2014/main" id="{45BCB21A-B686-4DA1-A9D5-EA262D466D41}"/>
              </a:ext>
            </a:extLst>
          </p:cNvPr>
          <p:cNvPicPr>
            <a:picLocks noChangeAspect="1"/>
          </p:cNvPicPr>
          <p:nvPr/>
        </p:nvPicPr>
        <p:blipFill>
          <a:blip r:embed="rId4"/>
          <a:stretch>
            <a:fillRect/>
          </a:stretch>
        </p:blipFill>
        <p:spPr>
          <a:xfrm>
            <a:off x="2681609" y="4810178"/>
            <a:ext cx="3720850" cy="422631"/>
          </a:xfrm>
          <a:prstGeom prst="rect">
            <a:avLst/>
          </a:prstGeom>
        </p:spPr>
      </p:pic>
    </p:spTree>
    <p:extLst>
      <p:ext uri="{BB962C8B-B14F-4D97-AF65-F5344CB8AC3E}">
        <p14:creationId xmlns:p14="http://schemas.microsoft.com/office/powerpoint/2010/main" val="248790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1AD90-2EDC-4E7E-8CB6-A7BBD5A7E6D6}"/>
              </a:ext>
            </a:extLst>
          </p:cNvPr>
          <p:cNvSpPr>
            <a:spLocks noGrp="1"/>
          </p:cNvSpPr>
          <p:nvPr>
            <p:ph idx="1"/>
          </p:nvPr>
        </p:nvSpPr>
        <p:spPr>
          <a:xfrm>
            <a:off x="333261" y="99650"/>
            <a:ext cx="11553021" cy="6563891"/>
          </a:xfrm>
        </p:spPr>
        <p:txBody>
          <a:bodyPr vert="horz" lIns="91440" tIns="45720" rIns="91440" bIns="45720" rtlCol="0" anchor="t">
            <a:normAutofit/>
          </a:bodyPr>
          <a:lstStyle/>
          <a:p>
            <a:r>
              <a:rPr lang="en-US">
                <a:ea typeface="+mn-lt"/>
                <a:cs typeface="+mn-lt"/>
              </a:rPr>
              <a:t>By choosing positive λ properly, we know the ODE in Eq is asymptotically locally stable at x* . </a:t>
            </a:r>
          </a:p>
          <a:p>
            <a:pPr marL="0" indent="0">
              <a:buNone/>
            </a:pPr>
            <a:endParaRPr lang="en-US">
              <a:cs typeface="Calibri"/>
            </a:endParaRPr>
          </a:p>
          <a:p>
            <a:r>
              <a:rPr lang="en-US">
                <a:ea typeface="+mn-lt"/>
                <a:cs typeface="+mn-lt"/>
              </a:rPr>
              <a:t>The above analysis shows that the stationary point of our proposed damped ODE model is more likely to be locally stable, and thus improve the its robustness when the input has be perturbed.</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33976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5548-65C2-40FE-BB75-AF3FE76B1CA8}"/>
              </a:ext>
            </a:extLst>
          </p:cNvPr>
          <p:cNvSpPr>
            <a:spLocks noGrp="1"/>
          </p:cNvSpPr>
          <p:nvPr>
            <p:ph type="title"/>
          </p:nvPr>
        </p:nvSpPr>
        <p:spPr/>
        <p:txBody>
          <a:bodyPr/>
          <a:lstStyle/>
          <a:p>
            <a:pPr algn="ctr"/>
            <a:r>
              <a:rPr lang="en-US" b="1">
                <a:cs typeface="Calibri Light"/>
              </a:rPr>
              <a:t>Abstract</a:t>
            </a:r>
            <a:endParaRPr lang="en-US"/>
          </a:p>
        </p:txBody>
      </p:sp>
      <p:sp>
        <p:nvSpPr>
          <p:cNvPr id="3" name="Content Placeholder 2">
            <a:extLst>
              <a:ext uri="{FF2B5EF4-FFF2-40B4-BE49-F238E27FC236}">
                <a16:creationId xmlns:a16="http://schemas.microsoft.com/office/drawing/2014/main" id="{80DBDBB1-A0F5-45E6-952C-BB712EAAA061}"/>
              </a:ext>
            </a:extLst>
          </p:cNvPr>
          <p:cNvSpPr>
            <a:spLocks noGrp="1"/>
          </p:cNvSpPr>
          <p:nvPr>
            <p:ph idx="1"/>
          </p:nvPr>
        </p:nvSpPr>
        <p:spPr>
          <a:xfrm>
            <a:off x="838200" y="1825625"/>
            <a:ext cx="10515600" cy="3166005"/>
          </a:xfrm>
        </p:spPr>
        <p:txBody>
          <a:bodyPr vert="horz" lIns="91440" tIns="45720" rIns="91440" bIns="45720" rtlCol="0" anchor="t">
            <a:normAutofit/>
          </a:bodyPr>
          <a:lstStyle/>
          <a:p>
            <a:r>
              <a:rPr lang="en-US">
                <a:ea typeface="+mn-lt"/>
                <a:cs typeface="+mn-lt"/>
              </a:rPr>
              <a:t>In this paper, we are going to present a novel ODE model by adding a damping term.</a:t>
            </a:r>
            <a:endParaRPr lang="en-US">
              <a:cs typeface="Calibri" panose="020F0502020204030204"/>
            </a:endParaRPr>
          </a:p>
          <a:p>
            <a:r>
              <a:rPr lang="en-US">
                <a:ea typeface="+mn-lt"/>
                <a:cs typeface="+mn-lt"/>
              </a:rPr>
              <a:t>This proposed model also recover both a Resnet and CNN ( Non-Residual CNN’s) by just adjusting the interpolation coefficient.</a:t>
            </a:r>
            <a:endParaRPr lang="en-US">
              <a:cs typeface="Calibri" panose="020F0502020204030204"/>
            </a:endParaRPr>
          </a:p>
          <a:p>
            <a:r>
              <a:rPr lang="en-US">
                <a:ea typeface="+mn-lt"/>
                <a:cs typeface="+mn-lt"/>
              </a:rPr>
              <a:t>This provides a unified framework for the interpretation of both residual and Non-Residual networks.</a:t>
            </a:r>
            <a:endParaRPr lang="en-US">
              <a:cs typeface="Calibri"/>
            </a:endParaRPr>
          </a:p>
          <a:p>
            <a:endParaRPr lang="en-US">
              <a:cs typeface="Calibri"/>
            </a:endParaRPr>
          </a:p>
        </p:txBody>
      </p:sp>
    </p:spTree>
    <p:extLst>
      <p:ext uri="{BB962C8B-B14F-4D97-AF65-F5344CB8AC3E}">
        <p14:creationId xmlns:p14="http://schemas.microsoft.com/office/powerpoint/2010/main" val="353326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cs typeface="Calibri Light"/>
              </a:rPr>
              <a:t>Architecture and Experiments </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2683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5F85-2B9F-4142-A483-BD2467A2EFE6}"/>
              </a:ext>
            </a:extLst>
          </p:cNvPr>
          <p:cNvSpPr>
            <a:spLocks noGrp="1"/>
          </p:cNvSpPr>
          <p:nvPr>
            <p:ph type="title"/>
          </p:nvPr>
        </p:nvSpPr>
        <p:spPr/>
        <p:txBody>
          <a:bodyPr/>
          <a:lstStyle/>
          <a:p>
            <a:r>
              <a:rPr lang="en-US">
                <a:cs typeface="Calibri Light"/>
              </a:rPr>
              <a:t>Models</a:t>
            </a:r>
            <a:endParaRPr lang="en-US"/>
          </a:p>
        </p:txBody>
      </p:sp>
      <p:sp>
        <p:nvSpPr>
          <p:cNvPr id="3" name="Content Placeholder 2">
            <a:extLst>
              <a:ext uri="{FF2B5EF4-FFF2-40B4-BE49-F238E27FC236}">
                <a16:creationId xmlns:a16="http://schemas.microsoft.com/office/drawing/2014/main" id="{1CC4C69D-5108-44FE-B1A4-8C7AF38C9500}"/>
              </a:ext>
            </a:extLst>
          </p:cNvPr>
          <p:cNvSpPr>
            <a:spLocks noGrp="1"/>
          </p:cNvSpPr>
          <p:nvPr>
            <p:ph idx="1"/>
          </p:nvPr>
        </p:nvSpPr>
        <p:spPr/>
        <p:txBody>
          <a:bodyPr vert="horz" lIns="91440" tIns="45720" rIns="91440" bIns="45720" rtlCol="0" anchor="t">
            <a:normAutofit fontScale="92500" lnSpcReduction="10000"/>
          </a:bodyPr>
          <a:lstStyle/>
          <a:p>
            <a:pPr>
              <a:buFont typeface="Arial"/>
              <a:buChar char="•"/>
            </a:pPr>
            <a:r>
              <a:rPr lang="en-US">
                <a:ea typeface="+mn-lt"/>
                <a:cs typeface="+mn-lt"/>
              </a:rPr>
              <a:t>110 Layer  Networks</a:t>
            </a:r>
          </a:p>
          <a:p>
            <a:pPr marL="971550" lvl="1" indent="-285750">
              <a:buFont typeface="Arial"/>
              <a:buChar char="•"/>
            </a:pPr>
            <a:r>
              <a:rPr lang="en-US">
                <a:ea typeface="+mn-lt"/>
                <a:cs typeface="+mn-lt"/>
              </a:rPr>
              <a:t>ResNet-110</a:t>
            </a:r>
          </a:p>
          <a:p>
            <a:pPr marL="971550" lvl="1" indent="-285750">
              <a:buFont typeface="Arial"/>
              <a:buChar char="•"/>
            </a:pPr>
            <a:r>
              <a:rPr lang="en-US">
                <a:ea typeface="+mn-lt"/>
                <a:cs typeface="+mn-lt"/>
              </a:rPr>
              <a:t>In-ResNet-110</a:t>
            </a:r>
          </a:p>
          <a:p>
            <a:pPr marL="971550" lvl="1" indent="-285750">
              <a:buFont typeface="Arial"/>
              <a:buChar char="•"/>
            </a:pPr>
            <a:r>
              <a:rPr lang="en-US">
                <a:ea typeface="+mn-lt"/>
                <a:cs typeface="+mn-lt"/>
              </a:rPr>
              <a:t>Lambda-In-ResNet-110</a:t>
            </a:r>
          </a:p>
          <a:p>
            <a:r>
              <a:rPr lang="en-US">
                <a:cs typeface="Calibri"/>
              </a:rPr>
              <a:t>164 Layer Networks</a:t>
            </a:r>
          </a:p>
          <a:p>
            <a:pPr lvl="1"/>
            <a:r>
              <a:rPr lang="en-US">
                <a:cs typeface="Calibri"/>
              </a:rPr>
              <a:t>ResNet-164</a:t>
            </a:r>
          </a:p>
          <a:p>
            <a:pPr lvl="1"/>
            <a:r>
              <a:rPr lang="en-US">
                <a:cs typeface="Calibri"/>
              </a:rPr>
              <a:t>In-ResNet-164</a:t>
            </a:r>
          </a:p>
          <a:p>
            <a:pPr lvl="1"/>
            <a:r>
              <a:rPr lang="en-US">
                <a:cs typeface="Calibri"/>
              </a:rPr>
              <a:t>Lambda-In-Resnet-164</a:t>
            </a:r>
          </a:p>
          <a:p>
            <a:r>
              <a:rPr lang="en-US" err="1">
                <a:cs typeface="Calibri"/>
              </a:rPr>
              <a:t>Resnext</a:t>
            </a:r>
            <a:r>
              <a:rPr lang="en-US">
                <a:cs typeface="Calibri"/>
              </a:rPr>
              <a:t> Models</a:t>
            </a:r>
          </a:p>
          <a:p>
            <a:pPr lvl="1"/>
            <a:r>
              <a:rPr lang="en-US">
                <a:cs typeface="Calibri"/>
              </a:rPr>
              <a:t>ResNext-29</a:t>
            </a:r>
            <a:r>
              <a:rPr lang="en-US">
                <a:ea typeface="+mn-lt"/>
                <a:cs typeface="+mn-lt"/>
              </a:rPr>
              <a:t>, 8 × 64d</a:t>
            </a:r>
          </a:p>
          <a:p>
            <a:pPr lvl="1"/>
            <a:r>
              <a:rPr lang="en-US">
                <a:cs typeface="Calibri"/>
              </a:rPr>
              <a:t>In-ResNext-29,8*64d</a:t>
            </a:r>
          </a:p>
          <a:p>
            <a:pPr lvl="1"/>
            <a:r>
              <a:rPr lang="en-US">
                <a:cs typeface="Calibri"/>
              </a:rPr>
              <a:t>Lambda-In-ResNext-29,8*64d</a:t>
            </a:r>
          </a:p>
        </p:txBody>
      </p:sp>
    </p:spTree>
    <p:extLst>
      <p:ext uri="{BB962C8B-B14F-4D97-AF65-F5344CB8AC3E}">
        <p14:creationId xmlns:p14="http://schemas.microsoft.com/office/powerpoint/2010/main" val="13265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B948-ADE9-4ED6-BDF7-BBA06EA76C33}"/>
              </a:ext>
            </a:extLst>
          </p:cNvPr>
          <p:cNvSpPr>
            <a:spLocks noGrp="1"/>
          </p:cNvSpPr>
          <p:nvPr>
            <p:ph type="title"/>
          </p:nvPr>
        </p:nvSpPr>
        <p:spPr/>
        <p:txBody>
          <a:bodyPr/>
          <a:lstStyle/>
          <a:p>
            <a:r>
              <a:rPr lang="en-US">
                <a:cs typeface="Calibri Light"/>
              </a:rPr>
              <a:t>Bottleneck-3 conv2d layers </a:t>
            </a:r>
            <a:br>
              <a:rPr lang="en-US">
                <a:cs typeface="Calibri Light"/>
              </a:rPr>
            </a:br>
            <a:r>
              <a:rPr lang="en-US">
                <a:cs typeface="Calibri Light"/>
              </a:rPr>
              <a:t>Basic block –2-conv2d layers</a:t>
            </a:r>
            <a:endParaRPr lang="en-US"/>
          </a:p>
        </p:txBody>
      </p:sp>
      <p:pic>
        <p:nvPicPr>
          <p:cNvPr id="4" name="Picture 4">
            <a:extLst>
              <a:ext uri="{FF2B5EF4-FFF2-40B4-BE49-F238E27FC236}">
                <a16:creationId xmlns:a16="http://schemas.microsoft.com/office/drawing/2014/main" id="{0B69CD40-D6BE-4B51-9F96-2D3847150594}"/>
              </a:ext>
            </a:extLst>
          </p:cNvPr>
          <p:cNvPicPr>
            <a:picLocks noGrp="1" noChangeAspect="1"/>
          </p:cNvPicPr>
          <p:nvPr>
            <p:ph idx="1"/>
          </p:nvPr>
        </p:nvPicPr>
        <p:blipFill>
          <a:blip r:embed="rId2"/>
          <a:stretch>
            <a:fillRect/>
          </a:stretch>
        </p:blipFill>
        <p:spPr>
          <a:xfrm>
            <a:off x="1636527" y="1825625"/>
            <a:ext cx="8918945" cy="4351338"/>
          </a:xfrm>
        </p:spPr>
      </p:pic>
    </p:spTree>
    <p:extLst>
      <p:ext uri="{BB962C8B-B14F-4D97-AF65-F5344CB8AC3E}">
        <p14:creationId xmlns:p14="http://schemas.microsoft.com/office/powerpoint/2010/main" val="1803820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4A86-4195-45BF-8FA0-8B067D7CAF60}"/>
              </a:ext>
            </a:extLst>
          </p:cNvPr>
          <p:cNvSpPr>
            <a:spLocks noGrp="1"/>
          </p:cNvSpPr>
          <p:nvPr>
            <p:ph type="title"/>
          </p:nvPr>
        </p:nvSpPr>
        <p:spPr/>
        <p:txBody>
          <a:bodyPr/>
          <a:lstStyle/>
          <a:p>
            <a:r>
              <a:rPr lang="en-US">
                <a:cs typeface="Calibri Light"/>
              </a:rPr>
              <a:t>Resnet-110</a:t>
            </a:r>
            <a:endParaRPr lang="en-US"/>
          </a:p>
        </p:txBody>
      </p:sp>
      <p:sp>
        <p:nvSpPr>
          <p:cNvPr id="3" name="Content Placeholder 2">
            <a:extLst>
              <a:ext uri="{FF2B5EF4-FFF2-40B4-BE49-F238E27FC236}">
                <a16:creationId xmlns:a16="http://schemas.microsoft.com/office/drawing/2014/main" id="{19A7A7EE-7B02-43C9-950E-6D5C0EAB2A5A}"/>
              </a:ext>
            </a:extLst>
          </p:cNvPr>
          <p:cNvSpPr>
            <a:spLocks noGrp="1"/>
          </p:cNvSpPr>
          <p:nvPr>
            <p:ph idx="1"/>
          </p:nvPr>
        </p:nvSpPr>
        <p:spPr/>
        <p:txBody>
          <a:bodyPr vert="horz" lIns="91440" tIns="45720" rIns="91440" bIns="45720" rtlCol="0" anchor="t">
            <a:normAutofit/>
          </a:bodyPr>
          <a:lstStyle/>
          <a:p>
            <a:r>
              <a:rPr lang="en-US">
                <a:cs typeface="Calibri"/>
              </a:rPr>
              <a:t>-Image-3*32*32</a:t>
            </a:r>
          </a:p>
          <a:p>
            <a:r>
              <a:rPr lang="en-US">
                <a:cs typeface="Calibri"/>
              </a:rPr>
              <a:t>Conv2d-Kernel size-3*3,padding-1,Filters-16</a:t>
            </a:r>
          </a:p>
          <a:p>
            <a:pPr lvl="1"/>
            <a:r>
              <a:rPr lang="en-US">
                <a:cs typeface="Calibri"/>
              </a:rPr>
              <a:t>Outputshape-16*32*32,layers-1 –till here</a:t>
            </a:r>
          </a:p>
          <a:p>
            <a:r>
              <a:rPr lang="en-US">
                <a:cs typeface="Calibri"/>
              </a:rPr>
              <a:t>-18 basic block layers of Conv2d </a:t>
            </a:r>
            <a:endParaRPr lang="en-US"/>
          </a:p>
          <a:p>
            <a:pPr lvl="1"/>
            <a:r>
              <a:rPr lang="en-US">
                <a:cs typeface="Calibri"/>
              </a:rPr>
              <a:t>Output shape-16*32*32;layers-37-till here</a:t>
            </a:r>
          </a:p>
          <a:p>
            <a:r>
              <a:rPr lang="en-US">
                <a:cs typeface="Calibri"/>
              </a:rPr>
              <a:t>Down sample-Using convolution and stride-2</a:t>
            </a:r>
          </a:p>
          <a:p>
            <a:pPr lvl="1"/>
            <a:r>
              <a:rPr lang="en-US">
                <a:cs typeface="Calibri"/>
              </a:rPr>
              <a:t>Output-32*16*16;layers-37-till here</a:t>
            </a:r>
          </a:p>
          <a:p>
            <a:r>
              <a:rPr lang="en-US">
                <a:cs typeface="Calibri"/>
              </a:rPr>
              <a:t>18 basic block layers of Conv2d </a:t>
            </a:r>
          </a:p>
          <a:p>
            <a:pPr lvl="1"/>
            <a:r>
              <a:rPr lang="en-US">
                <a:cs typeface="Calibri"/>
              </a:rPr>
              <a:t>Output shape-32*16*16;layers-73-till here</a:t>
            </a:r>
          </a:p>
          <a:p>
            <a:endParaRPr lang="en-US">
              <a:cs typeface="Calibri"/>
            </a:endParaRPr>
          </a:p>
        </p:txBody>
      </p:sp>
    </p:spTree>
    <p:extLst>
      <p:ext uri="{BB962C8B-B14F-4D97-AF65-F5344CB8AC3E}">
        <p14:creationId xmlns:p14="http://schemas.microsoft.com/office/powerpoint/2010/main" val="2212551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57C94-1BE4-4EEB-95C7-6F60474C4891}"/>
              </a:ext>
            </a:extLst>
          </p:cNvPr>
          <p:cNvSpPr>
            <a:spLocks noGrp="1"/>
          </p:cNvSpPr>
          <p:nvPr>
            <p:ph type="title"/>
          </p:nvPr>
        </p:nvSpPr>
        <p:spPr/>
        <p:txBody>
          <a:bodyPr/>
          <a:lstStyle/>
          <a:p>
            <a:r>
              <a:rPr lang="en-US">
                <a:cs typeface="Calibri Light"/>
              </a:rPr>
              <a:t>Contd..</a:t>
            </a:r>
            <a:endParaRPr lang="en-US"/>
          </a:p>
        </p:txBody>
      </p:sp>
      <p:sp>
        <p:nvSpPr>
          <p:cNvPr id="3" name="Content Placeholder 2">
            <a:extLst>
              <a:ext uri="{FF2B5EF4-FFF2-40B4-BE49-F238E27FC236}">
                <a16:creationId xmlns:a16="http://schemas.microsoft.com/office/drawing/2014/main" id="{FF305EFE-9601-472F-87FB-36734939D0DE}"/>
              </a:ext>
            </a:extLst>
          </p:cNvPr>
          <p:cNvSpPr>
            <a:spLocks noGrp="1"/>
          </p:cNvSpPr>
          <p:nvPr>
            <p:ph idx="1"/>
          </p:nvPr>
        </p:nvSpPr>
        <p:spPr>
          <a:xfrm>
            <a:off x="816429" y="1825625"/>
            <a:ext cx="10515600" cy="4351338"/>
          </a:xfrm>
        </p:spPr>
        <p:txBody>
          <a:bodyPr vert="horz" lIns="91440" tIns="45720" rIns="91440" bIns="45720" rtlCol="0" anchor="t">
            <a:normAutofit/>
          </a:bodyPr>
          <a:lstStyle/>
          <a:p>
            <a:r>
              <a:rPr lang="en-US">
                <a:ea typeface="+mn-lt"/>
                <a:cs typeface="+mn-lt"/>
              </a:rPr>
              <a:t>Down sampling - Using  stride 2</a:t>
            </a:r>
          </a:p>
          <a:p>
            <a:pPr lvl="1"/>
            <a:r>
              <a:rPr lang="en-US">
                <a:ea typeface="+mn-lt"/>
                <a:cs typeface="+mn-lt"/>
              </a:rPr>
              <a:t>Output shape-64*8*8;layers-73-till here</a:t>
            </a:r>
          </a:p>
          <a:p>
            <a:r>
              <a:rPr lang="en-US">
                <a:ea typeface="+mn-lt"/>
                <a:cs typeface="+mn-lt"/>
              </a:rPr>
              <a:t>18 Basic block layers of</a:t>
            </a:r>
          </a:p>
          <a:p>
            <a:pPr lvl="1"/>
            <a:r>
              <a:rPr lang="en-US">
                <a:ea typeface="+mn-lt"/>
                <a:cs typeface="+mn-lt"/>
              </a:rPr>
              <a:t>Output shape-64*8*8;layers-109-till her</a:t>
            </a:r>
          </a:p>
          <a:p>
            <a:r>
              <a:rPr lang="en-US">
                <a:ea typeface="+mn-lt"/>
                <a:cs typeface="+mn-lt"/>
              </a:rPr>
              <a:t>Average pooling</a:t>
            </a:r>
          </a:p>
          <a:p>
            <a:pPr lvl="1"/>
            <a:r>
              <a:rPr lang="en-US">
                <a:ea typeface="+mn-lt"/>
                <a:cs typeface="+mn-lt"/>
              </a:rPr>
              <a:t>Output shape-64*1*1</a:t>
            </a:r>
          </a:p>
          <a:p>
            <a:r>
              <a:rPr lang="en-US">
                <a:ea typeface="+mn-lt"/>
                <a:cs typeface="+mn-lt"/>
              </a:rPr>
              <a:t>Linear layer;layers-total-110 till here</a:t>
            </a:r>
          </a:p>
          <a:p>
            <a:pPr lvl="1"/>
            <a:r>
              <a:rPr lang="en-US">
                <a:ea typeface="+mn-lt"/>
                <a:cs typeface="+mn-lt"/>
              </a:rPr>
              <a:t>Outputshape-10</a:t>
            </a:r>
          </a:p>
          <a:p>
            <a:endParaRPr lang="en-US">
              <a:cs typeface="Calibri"/>
            </a:endParaRPr>
          </a:p>
        </p:txBody>
      </p:sp>
    </p:spTree>
    <p:extLst>
      <p:ext uri="{BB962C8B-B14F-4D97-AF65-F5344CB8AC3E}">
        <p14:creationId xmlns:p14="http://schemas.microsoft.com/office/powerpoint/2010/main" val="1081861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D32-35C6-407A-9641-13F2B39A6C9C}"/>
              </a:ext>
            </a:extLst>
          </p:cNvPr>
          <p:cNvSpPr>
            <a:spLocks noGrp="1"/>
          </p:cNvSpPr>
          <p:nvPr>
            <p:ph type="title"/>
          </p:nvPr>
        </p:nvSpPr>
        <p:spPr/>
        <p:txBody>
          <a:bodyPr/>
          <a:lstStyle/>
          <a:p>
            <a:r>
              <a:rPr lang="en-US">
                <a:cs typeface="Calibri Light"/>
              </a:rPr>
              <a:t>Resnet-164</a:t>
            </a:r>
          </a:p>
        </p:txBody>
      </p:sp>
      <p:sp>
        <p:nvSpPr>
          <p:cNvPr id="3" name="Content Placeholder 2">
            <a:extLst>
              <a:ext uri="{FF2B5EF4-FFF2-40B4-BE49-F238E27FC236}">
                <a16:creationId xmlns:a16="http://schemas.microsoft.com/office/drawing/2014/main" id="{5C93F0B2-F710-4045-9F8B-8E7405B8F2F3}"/>
              </a:ext>
            </a:extLst>
          </p:cNvPr>
          <p:cNvSpPr>
            <a:spLocks noGrp="1"/>
          </p:cNvSpPr>
          <p:nvPr>
            <p:ph idx="1"/>
          </p:nvPr>
        </p:nvSpPr>
        <p:spPr/>
        <p:txBody>
          <a:bodyPr vert="horz" lIns="91440" tIns="45720" rIns="91440" bIns="45720" rtlCol="0" anchor="t">
            <a:normAutofit/>
          </a:bodyPr>
          <a:lstStyle/>
          <a:p>
            <a:pPr>
              <a:buFont typeface="Arial"/>
              <a:buChar char="•"/>
            </a:pPr>
            <a:r>
              <a:rPr lang="en-US">
                <a:ea typeface="+mn-lt"/>
                <a:cs typeface="+mn-lt"/>
              </a:rPr>
              <a:t>-Image-3*32*32</a:t>
            </a:r>
          </a:p>
          <a:p>
            <a:pPr>
              <a:buFont typeface="Arial"/>
              <a:buChar char="•"/>
            </a:pPr>
            <a:r>
              <a:rPr lang="en-US">
                <a:ea typeface="+mn-lt"/>
                <a:cs typeface="+mn-lt"/>
              </a:rPr>
              <a:t>1-Conv2d-Kernel size-3*3,padding-1,Filters-64</a:t>
            </a:r>
          </a:p>
          <a:p>
            <a:pPr marL="971550" lvl="1" indent="-285750">
              <a:buFont typeface="Arial"/>
              <a:buChar char="•"/>
            </a:pPr>
            <a:r>
              <a:rPr lang="en-US">
                <a:ea typeface="+mn-lt"/>
                <a:cs typeface="+mn-lt"/>
              </a:rPr>
              <a:t>Outputshape-64*32*32,layers-1 –till here</a:t>
            </a:r>
          </a:p>
          <a:p>
            <a:pPr>
              <a:buFont typeface="Arial"/>
              <a:buChar char="•"/>
            </a:pPr>
            <a:r>
              <a:rPr lang="en-US">
                <a:ea typeface="+mn-lt"/>
                <a:cs typeface="+mn-lt"/>
              </a:rPr>
              <a:t>18 Bottleneck layers </a:t>
            </a:r>
          </a:p>
          <a:p>
            <a:pPr marL="971550" lvl="1" indent="-285750">
              <a:buFont typeface="Arial"/>
              <a:buChar char="•"/>
            </a:pPr>
            <a:r>
              <a:rPr lang="en-US">
                <a:ea typeface="+mn-lt"/>
                <a:cs typeface="+mn-lt"/>
              </a:rPr>
              <a:t>Output shape-64*32*32;layers-55-till here</a:t>
            </a:r>
          </a:p>
          <a:p>
            <a:pPr>
              <a:buFont typeface="Arial"/>
              <a:buChar char="•"/>
            </a:pPr>
            <a:r>
              <a:rPr lang="en-US">
                <a:ea typeface="+mn-lt"/>
                <a:cs typeface="+mn-lt"/>
              </a:rPr>
              <a:t>Down sample-Using  and stride-2 and 128filters</a:t>
            </a:r>
          </a:p>
          <a:p>
            <a:pPr marL="971550" lvl="1" indent="-285750">
              <a:buFont typeface="Arial"/>
              <a:buChar char="•"/>
            </a:pPr>
            <a:r>
              <a:rPr lang="en-US">
                <a:ea typeface="+mn-lt"/>
                <a:cs typeface="+mn-lt"/>
              </a:rPr>
              <a:t>Output-128*16*16;layers-37-till here</a:t>
            </a:r>
          </a:p>
          <a:p>
            <a:pPr>
              <a:buFont typeface="Arial"/>
              <a:buChar char="•"/>
            </a:pPr>
            <a:r>
              <a:rPr lang="en-US">
                <a:ea typeface="+mn-lt"/>
                <a:cs typeface="+mn-lt"/>
              </a:rPr>
              <a:t>18 Bottlenecklayers </a:t>
            </a:r>
          </a:p>
          <a:p>
            <a:pPr lvl="1">
              <a:buFont typeface="Arial"/>
              <a:buChar char="•"/>
            </a:pPr>
            <a:r>
              <a:rPr lang="en-US">
                <a:ea typeface="+mn-lt"/>
                <a:cs typeface="+mn-lt"/>
              </a:rPr>
              <a:t>Output shape-128*16*16;layers-109-till here</a:t>
            </a:r>
            <a:endParaRPr lang="en-US"/>
          </a:p>
          <a:p>
            <a:pPr>
              <a:buFont typeface="Arial"/>
              <a:buChar char="•"/>
            </a:pPr>
            <a:endParaRPr lang="en-US">
              <a:ea typeface="+mn-lt"/>
              <a:cs typeface="+mn-lt"/>
            </a:endParaRPr>
          </a:p>
          <a:p>
            <a:pPr marL="0" indent="0">
              <a:buNone/>
            </a:pPr>
            <a:endParaRPr lang="en-US">
              <a:cs typeface="Calibri"/>
            </a:endParaRPr>
          </a:p>
        </p:txBody>
      </p:sp>
    </p:spTree>
    <p:extLst>
      <p:ext uri="{BB962C8B-B14F-4D97-AF65-F5344CB8AC3E}">
        <p14:creationId xmlns:p14="http://schemas.microsoft.com/office/powerpoint/2010/main" val="209081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976A-7E61-4758-90CC-C7133C602DDF}"/>
              </a:ext>
            </a:extLst>
          </p:cNvPr>
          <p:cNvSpPr>
            <a:spLocks noGrp="1"/>
          </p:cNvSpPr>
          <p:nvPr>
            <p:ph type="title"/>
          </p:nvPr>
        </p:nvSpPr>
        <p:spPr/>
        <p:txBody>
          <a:bodyPr/>
          <a:lstStyle/>
          <a:p>
            <a:r>
              <a:rPr lang="en-US">
                <a:cs typeface="Calibri Light"/>
              </a:rPr>
              <a:t>Contd..</a:t>
            </a:r>
            <a:endParaRPr lang="en-US"/>
          </a:p>
        </p:txBody>
      </p:sp>
      <p:sp>
        <p:nvSpPr>
          <p:cNvPr id="3" name="Content Placeholder 2">
            <a:extLst>
              <a:ext uri="{FF2B5EF4-FFF2-40B4-BE49-F238E27FC236}">
                <a16:creationId xmlns:a16="http://schemas.microsoft.com/office/drawing/2014/main" id="{B94AA684-161F-4352-B2A1-607196C79B22}"/>
              </a:ext>
            </a:extLst>
          </p:cNvPr>
          <p:cNvSpPr>
            <a:spLocks noGrp="1"/>
          </p:cNvSpPr>
          <p:nvPr>
            <p:ph idx="1"/>
          </p:nvPr>
        </p:nvSpPr>
        <p:spPr/>
        <p:txBody>
          <a:bodyPr vert="horz" lIns="91440" tIns="45720" rIns="91440" bIns="45720" rtlCol="0" anchor="t">
            <a:normAutofit/>
          </a:bodyPr>
          <a:lstStyle/>
          <a:p>
            <a:r>
              <a:rPr lang="en-US">
                <a:ea typeface="+mn-lt"/>
                <a:cs typeface="+mn-lt"/>
              </a:rPr>
              <a:t>Down sample-Using  stride 2</a:t>
            </a:r>
          </a:p>
          <a:p>
            <a:pPr lvl="1"/>
            <a:r>
              <a:rPr lang="en-US">
                <a:ea typeface="+mn-lt"/>
                <a:cs typeface="+mn-lt"/>
              </a:rPr>
              <a:t>Output shape-256*8*8;layers-73-till here</a:t>
            </a:r>
          </a:p>
          <a:p>
            <a:r>
              <a:rPr lang="en-US">
                <a:ea typeface="+mn-lt"/>
                <a:cs typeface="+mn-lt"/>
              </a:rPr>
              <a:t>18bottleneck layers</a:t>
            </a:r>
          </a:p>
          <a:p>
            <a:pPr lvl="1"/>
            <a:r>
              <a:rPr lang="en-US">
                <a:ea typeface="+mn-lt"/>
                <a:cs typeface="+mn-lt"/>
              </a:rPr>
              <a:t>Output shape-256*8*8;layers-163-till here</a:t>
            </a:r>
          </a:p>
          <a:p>
            <a:r>
              <a:rPr lang="en-US">
                <a:ea typeface="+mn-lt"/>
                <a:cs typeface="+mn-lt"/>
              </a:rPr>
              <a:t>Average pooling</a:t>
            </a:r>
          </a:p>
          <a:p>
            <a:pPr lvl="1"/>
            <a:r>
              <a:rPr lang="en-US">
                <a:ea typeface="+mn-lt"/>
                <a:cs typeface="+mn-lt"/>
              </a:rPr>
              <a:t>Output shape-256*1*1</a:t>
            </a:r>
          </a:p>
          <a:p>
            <a:r>
              <a:rPr lang="en-US">
                <a:ea typeface="+mn-lt"/>
                <a:cs typeface="+mn-lt"/>
              </a:rPr>
              <a:t>Linear layer;layers-total-164 till here</a:t>
            </a:r>
          </a:p>
          <a:p>
            <a:pPr lvl="1"/>
            <a:r>
              <a:rPr lang="en-US">
                <a:ea typeface="+mn-lt"/>
                <a:cs typeface="+mn-lt"/>
              </a:rPr>
              <a:t>Outputshape-10-total-164 till here</a:t>
            </a:r>
          </a:p>
          <a:p>
            <a:endParaRPr lang="en-US">
              <a:ea typeface="+mn-lt"/>
              <a:cs typeface="+mn-lt"/>
            </a:endParaRPr>
          </a:p>
          <a:p>
            <a:endParaRPr lang="en-US">
              <a:cs typeface="Calibri"/>
            </a:endParaRPr>
          </a:p>
        </p:txBody>
      </p:sp>
    </p:spTree>
    <p:extLst>
      <p:ext uri="{BB962C8B-B14F-4D97-AF65-F5344CB8AC3E}">
        <p14:creationId xmlns:p14="http://schemas.microsoft.com/office/powerpoint/2010/main" val="2487163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2625-C13F-4AF6-88E7-C4ADF83DED76}"/>
              </a:ext>
            </a:extLst>
          </p:cNvPr>
          <p:cNvSpPr>
            <a:spLocks noGrp="1"/>
          </p:cNvSpPr>
          <p:nvPr>
            <p:ph type="title"/>
          </p:nvPr>
        </p:nvSpPr>
        <p:spPr>
          <a:xfrm>
            <a:off x="648929" y="629266"/>
            <a:ext cx="3505495" cy="1622321"/>
          </a:xfrm>
        </p:spPr>
        <p:txBody>
          <a:bodyPr>
            <a:normAutofit/>
          </a:bodyPr>
          <a:lstStyle/>
          <a:p>
            <a:r>
              <a:rPr lang="en-US">
                <a:cs typeface="Calibri Light"/>
              </a:rPr>
              <a:t>Resnext-29-8*64d</a:t>
            </a:r>
            <a:endParaRPr lang="en-US"/>
          </a:p>
        </p:txBody>
      </p:sp>
      <p:sp>
        <p:nvSpPr>
          <p:cNvPr id="3" name="Content Placeholder 2">
            <a:extLst>
              <a:ext uri="{FF2B5EF4-FFF2-40B4-BE49-F238E27FC236}">
                <a16:creationId xmlns:a16="http://schemas.microsoft.com/office/drawing/2014/main" id="{6882C6DC-95BA-4185-9372-3BA44A24C672}"/>
              </a:ext>
            </a:extLst>
          </p:cNvPr>
          <p:cNvSpPr>
            <a:spLocks noGrp="1"/>
          </p:cNvSpPr>
          <p:nvPr>
            <p:ph idx="1"/>
          </p:nvPr>
        </p:nvSpPr>
        <p:spPr>
          <a:xfrm>
            <a:off x="648931" y="2438400"/>
            <a:ext cx="3505494" cy="3785419"/>
          </a:xfrm>
        </p:spPr>
        <p:txBody>
          <a:bodyPr vert="horz" lIns="91440" tIns="45720" rIns="91440" bIns="45720" rtlCol="0">
            <a:normAutofit/>
          </a:bodyPr>
          <a:lstStyle/>
          <a:p>
            <a:pPr>
              <a:buFont typeface="Arial,Sans-Serif" panose="020B0604020202020204" pitchFamily="34" charset="0"/>
            </a:pPr>
            <a:r>
              <a:rPr lang="en-US" sz="2000">
                <a:cs typeface="Calibri"/>
              </a:rPr>
              <a:t>29 is number of layers will be 29,it will be same as previous architectures</a:t>
            </a:r>
          </a:p>
          <a:p>
            <a:pPr>
              <a:buFont typeface="Arial,Sans-Serif" panose="020B0604020202020204" pitchFamily="34" charset="0"/>
            </a:pPr>
            <a:r>
              <a:rPr lang="en-US" sz="2000">
                <a:cs typeface="Calibri"/>
              </a:rPr>
              <a:t>Image we are showing is Resnext-32*4d</a:t>
            </a:r>
          </a:p>
          <a:p>
            <a:pPr>
              <a:buFont typeface="Arial,Sans-Serif" panose="020B0604020202020204" pitchFamily="34" charset="0"/>
            </a:pPr>
            <a:r>
              <a:rPr lang="en-US" sz="2000">
                <a:cs typeface="Calibri"/>
              </a:rPr>
              <a:t>Note ,ours is 8*64d,so total paths in our will be 8 and ours is 64d which means 64 repeats in block so out channels in our case will be 8*64=512 .</a:t>
            </a:r>
          </a:p>
          <a:p>
            <a:pPr>
              <a:buFont typeface="Arial,Sans-Serif" panose="020B0604020202020204" pitchFamily="34" charset="0"/>
            </a:pPr>
            <a:endParaRPr lang="en-US" sz="2000">
              <a:ea typeface="+mn-lt"/>
              <a:cs typeface="+mn-lt"/>
            </a:endParaRPr>
          </a:p>
          <a:p>
            <a:pPr>
              <a:buFont typeface="Arial,Sans-Serif" panose="020B0604020202020204" pitchFamily="34" charset="0"/>
            </a:pPr>
            <a:endParaRPr lang="en-US" sz="2000">
              <a:cs typeface="Calibri"/>
            </a:endParaRPr>
          </a:p>
          <a:p>
            <a:pPr>
              <a:buFont typeface="Arial,Sans-Serif" panose="020B0604020202020204" pitchFamily="34" charset="0"/>
            </a:pPr>
            <a:endParaRPr lang="en-US" sz="2000">
              <a:cs typeface="Calibri"/>
            </a:endParaRPr>
          </a:p>
          <a:p>
            <a:pPr>
              <a:buFont typeface="Arial,Sans-Serif" panose="020B0604020202020204" pitchFamily="34" charset="0"/>
            </a:pPr>
            <a:endParaRPr lang="en-US" sz="2000">
              <a:cs typeface="Calibri"/>
            </a:endParaRPr>
          </a:p>
          <a:p>
            <a:pPr>
              <a:buFont typeface="Arial,Sans-Serif" panose="020B0604020202020204" pitchFamily="34" charset="0"/>
            </a:pPr>
            <a:endParaRPr lang="en-US" sz="2000">
              <a:cs typeface="Calibri"/>
            </a:endParaRPr>
          </a:p>
          <a:p>
            <a:endParaRPr lang="en-US" sz="2000">
              <a:cs typeface="Calibri"/>
            </a:endParaRPr>
          </a:p>
          <a:p>
            <a:endParaRPr lang="en-US" sz="2000">
              <a:cs typeface="Calibri"/>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281D4F77-E6A8-4B2C-A98B-BC1A2DE9CB4F}"/>
              </a:ext>
            </a:extLst>
          </p:cNvPr>
          <p:cNvPicPr>
            <a:picLocks noChangeAspect="1"/>
          </p:cNvPicPr>
          <p:nvPr/>
        </p:nvPicPr>
        <p:blipFill>
          <a:blip r:embed="rId2"/>
          <a:stretch>
            <a:fillRect/>
          </a:stretch>
        </p:blipFill>
        <p:spPr>
          <a:xfrm>
            <a:off x="5405862" y="2057979"/>
            <a:ext cx="6019331" cy="2738795"/>
          </a:xfrm>
          <a:prstGeom prst="rect">
            <a:avLst/>
          </a:prstGeom>
          <a:effectLst/>
        </p:spPr>
      </p:pic>
    </p:spTree>
    <p:extLst>
      <p:ext uri="{BB962C8B-B14F-4D97-AF65-F5344CB8AC3E}">
        <p14:creationId xmlns:p14="http://schemas.microsoft.com/office/powerpoint/2010/main" val="265875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BF43-309C-4FC7-8ED3-8943420D30D4}"/>
              </a:ext>
            </a:extLst>
          </p:cNvPr>
          <p:cNvSpPr>
            <a:spLocks noGrp="1"/>
          </p:cNvSpPr>
          <p:nvPr>
            <p:ph type="title"/>
          </p:nvPr>
        </p:nvSpPr>
        <p:spPr/>
        <p:txBody>
          <a:bodyPr/>
          <a:lstStyle/>
          <a:p>
            <a:r>
              <a:rPr lang="en-US">
                <a:cs typeface="Calibri Light"/>
              </a:rPr>
              <a:t>In-Resnet?  </a:t>
            </a:r>
            <a:endParaRPr lang="en-US"/>
          </a:p>
        </p:txBody>
      </p:sp>
      <p:sp>
        <p:nvSpPr>
          <p:cNvPr id="3" name="Content Placeholder 2">
            <a:extLst>
              <a:ext uri="{FF2B5EF4-FFF2-40B4-BE49-F238E27FC236}">
                <a16:creationId xmlns:a16="http://schemas.microsoft.com/office/drawing/2014/main" id="{74FCDCE1-1292-4ED9-B1BA-F83D36F73C18}"/>
              </a:ext>
            </a:extLst>
          </p:cNvPr>
          <p:cNvSpPr>
            <a:spLocks noGrp="1"/>
          </p:cNvSpPr>
          <p:nvPr>
            <p:ph idx="1"/>
          </p:nvPr>
        </p:nvSpPr>
        <p:spPr/>
        <p:txBody>
          <a:bodyPr vert="horz" lIns="91440" tIns="45720" rIns="91440" bIns="45720" rtlCol="0" anchor="t">
            <a:normAutofit/>
          </a:bodyPr>
          <a:lstStyle/>
          <a:p>
            <a:r>
              <a:rPr lang="en-US">
                <a:cs typeface="Calibri" panose="020F0502020204030204"/>
              </a:rPr>
              <a:t>General Residual Block is given by</a:t>
            </a:r>
          </a:p>
          <a:p>
            <a:endParaRPr lang="en-US">
              <a:cs typeface="Calibri" panose="020F0502020204030204"/>
            </a:endParaRPr>
          </a:p>
          <a:p>
            <a:endParaRPr lang="en-US">
              <a:cs typeface="Calibri" panose="020F0502020204030204"/>
            </a:endParaRPr>
          </a:p>
          <a:p>
            <a:endParaRPr lang="en-US">
              <a:cs typeface="Calibri" panose="020F0502020204030204"/>
            </a:endParaRPr>
          </a:p>
          <a:p>
            <a:r>
              <a:rPr lang="en-US">
                <a:cs typeface="Calibri" panose="020F0502020204030204"/>
              </a:rPr>
              <a:t>Our In-Resnet is modified version of </a:t>
            </a:r>
            <a:r>
              <a:rPr lang="en-US" err="1">
                <a:cs typeface="Calibri" panose="020F0502020204030204"/>
              </a:rPr>
              <a:t>resnet</a:t>
            </a:r>
            <a:r>
              <a:rPr lang="en-US">
                <a:cs typeface="Calibri" panose="020F0502020204030204"/>
              </a:rPr>
              <a:t> and given by</a:t>
            </a:r>
          </a:p>
          <a:p>
            <a:endParaRPr lang="en-US">
              <a:cs typeface="Calibri" panose="020F0502020204030204"/>
            </a:endParaRPr>
          </a:p>
          <a:p>
            <a:pPr lvl="1"/>
            <a:endParaRPr lang="en-US">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E134C9AA-244C-4967-A67C-B7661EB4CB5E}"/>
              </a:ext>
            </a:extLst>
          </p:cNvPr>
          <p:cNvPicPr>
            <a:picLocks noChangeAspect="1"/>
          </p:cNvPicPr>
          <p:nvPr/>
        </p:nvPicPr>
        <p:blipFill>
          <a:blip r:embed="rId2"/>
          <a:stretch>
            <a:fillRect/>
          </a:stretch>
        </p:blipFill>
        <p:spPr>
          <a:xfrm>
            <a:off x="3722914" y="2643380"/>
            <a:ext cx="4626428" cy="711268"/>
          </a:xfrm>
          <a:prstGeom prst="rect">
            <a:avLst/>
          </a:prstGeom>
        </p:spPr>
      </p:pic>
      <p:pic>
        <p:nvPicPr>
          <p:cNvPr id="5" name="Picture 5" descr="A picture containing company name&#10;&#10;Description automatically generated">
            <a:extLst>
              <a:ext uri="{FF2B5EF4-FFF2-40B4-BE49-F238E27FC236}">
                <a16:creationId xmlns:a16="http://schemas.microsoft.com/office/drawing/2014/main" id="{DB413711-10ED-4E66-B9A6-B977EBC45FF5}"/>
              </a:ext>
            </a:extLst>
          </p:cNvPr>
          <p:cNvPicPr>
            <a:picLocks noChangeAspect="1"/>
          </p:cNvPicPr>
          <p:nvPr/>
        </p:nvPicPr>
        <p:blipFill>
          <a:blip r:embed="rId3"/>
          <a:stretch>
            <a:fillRect/>
          </a:stretch>
        </p:blipFill>
        <p:spPr>
          <a:xfrm>
            <a:off x="2556934" y="4949254"/>
            <a:ext cx="6786636" cy="1046068"/>
          </a:xfrm>
          <a:prstGeom prst="rect">
            <a:avLst/>
          </a:prstGeom>
        </p:spPr>
      </p:pic>
    </p:spTree>
    <p:extLst>
      <p:ext uri="{BB962C8B-B14F-4D97-AF65-F5344CB8AC3E}">
        <p14:creationId xmlns:p14="http://schemas.microsoft.com/office/powerpoint/2010/main" val="3242449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0B95-52E5-4334-BB91-7CF2DBB749BA}"/>
              </a:ext>
            </a:extLst>
          </p:cNvPr>
          <p:cNvSpPr>
            <a:spLocks noGrp="1"/>
          </p:cNvSpPr>
          <p:nvPr>
            <p:ph type="title"/>
          </p:nvPr>
        </p:nvSpPr>
        <p:spPr/>
        <p:txBody>
          <a:bodyPr/>
          <a:lstStyle/>
          <a:p>
            <a:r>
              <a:rPr lang="en-US">
                <a:cs typeface="Calibri Light"/>
              </a:rPr>
              <a:t>Lambda-In-Resnet ?</a:t>
            </a:r>
            <a:endParaRPr lang="en-US"/>
          </a:p>
        </p:txBody>
      </p:sp>
      <p:sp>
        <p:nvSpPr>
          <p:cNvPr id="3" name="Content Placeholder 2">
            <a:extLst>
              <a:ext uri="{FF2B5EF4-FFF2-40B4-BE49-F238E27FC236}">
                <a16:creationId xmlns:a16="http://schemas.microsoft.com/office/drawing/2014/main" id="{A8163D63-E3FA-4BB5-B71D-300A3B130758}"/>
              </a:ext>
            </a:extLst>
          </p:cNvPr>
          <p:cNvSpPr>
            <a:spLocks noGrp="1"/>
          </p:cNvSpPr>
          <p:nvPr>
            <p:ph idx="1"/>
          </p:nvPr>
        </p:nvSpPr>
        <p:spPr/>
        <p:txBody>
          <a:bodyPr vert="horz" lIns="91440" tIns="45720" rIns="91440" bIns="45720" rtlCol="0" anchor="t">
            <a:normAutofit/>
          </a:bodyPr>
          <a:lstStyle/>
          <a:p>
            <a:r>
              <a:rPr lang="en-US">
                <a:ea typeface="+mn-lt"/>
                <a:cs typeface="+mn-lt"/>
              </a:rPr>
              <a:t>General Residual Block is given by</a:t>
            </a:r>
          </a:p>
          <a:p>
            <a:endParaRPr lang="en-US">
              <a:cs typeface="Calibri"/>
            </a:endParaRPr>
          </a:p>
          <a:p>
            <a:endParaRPr lang="en-US">
              <a:cs typeface="Calibri"/>
            </a:endParaRPr>
          </a:p>
          <a:p>
            <a:endParaRPr lang="en-US">
              <a:cs typeface="Calibri"/>
            </a:endParaRPr>
          </a:p>
          <a:p>
            <a:r>
              <a:rPr lang="en-US">
                <a:ea typeface="+mn-lt"/>
                <a:cs typeface="+mn-lt"/>
              </a:rPr>
              <a:t>Our lambda-In-Resnet is modified version of </a:t>
            </a:r>
            <a:r>
              <a:rPr lang="en-US" err="1">
                <a:ea typeface="+mn-lt"/>
                <a:cs typeface="+mn-lt"/>
              </a:rPr>
              <a:t>resnet</a:t>
            </a:r>
            <a:r>
              <a:rPr lang="en-US">
                <a:ea typeface="+mn-lt"/>
                <a:cs typeface="+mn-lt"/>
              </a:rPr>
              <a:t> and given by</a:t>
            </a:r>
          </a:p>
          <a:p>
            <a:endParaRPr lang="en-US">
              <a:cs typeface="Calibri"/>
            </a:endParaRPr>
          </a:p>
          <a:p>
            <a:endParaRPr lang="en-US">
              <a:cs typeface="Calibri"/>
            </a:endParaRPr>
          </a:p>
          <a:p>
            <a:endParaRPr lang="en-US">
              <a:cs typeface="Calibri"/>
            </a:endParaRPr>
          </a:p>
          <a:p>
            <a:endParaRPr lang="en-US">
              <a:cs typeface="Calibri"/>
            </a:endParaRPr>
          </a:p>
        </p:txBody>
      </p:sp>
      <p:pic>
        <p:nvPicPr>
          <p:cNvPr id="7" name="Picture 4" descr="Diagram&#10;&#10;Description automatically generated">
            <a:extLst>
              <a:ext uri="{FF2B5EF4-FFF2-40B4-BE49-F238E27FC236}">
                <a16:creationId xmlns:a16="http://schemas.microsoft.com/office/drawing/2014/main" id="{50D91578-86A4-4969-A309-0302E7BCB284}"/>
              </a:ext>
            </a:extLst>
          </p:cNvPr>
          <p:cNvPicPr>
            <a:picLocks noChangeAspect="1"/>
          </p:cNvPicPr>
          <p:nvPr/>
        </p:nvPicPr>
        <p:blipFill>
          <a:blip r:embed="rId2"/>
          <a:stretch>
            <a:fillRect/>
          </a:stretch>
        </p:blipFill>
        <p:spPr>
          <a:xfrm>
            <a:off x="3722914" y="2643380"/>
            <a:ext cx="4593771" cy="711268"/>
          </a:xfrm>
          <a:prstGeom prst="rect">
            <a:avLst/>
          </a:prstGeom>
        </p:spPr>
      </p:pic>
      <p:pic>
        <p:nvPicPr>
          <p:cNvPr id="8" name="Picture 8" descr="A picture containing text, antenna&#10;&#10;Description automatically generated">
            <a:extLst>
              <a:ext uri="{FF2B5EF4-FFF2-40B4-BE49-F238E27FC236}">
                <a16:creationId xmlns:a16="http://schemas.microsoft.com/office/drawing/2014/main" id="{B98A5C74-E576-402A-AD6C-4D84D09770EA}"/>
              </a:ext>
            </a:extLst>
          </p:cNvPr>
          <p:cNvPicPr>
            <a:picLocks noChangeAspect="1"/>
          </p:cNvPicPr>
          <p:nvPr/>
        </p:nvPicPr>
        <p:blipFill>
          <a:blip r:embed="rId3"/>
          <a:stretch>
            <a:fillRect/>
          </a:stretch>
        </p:blipFill>
        <p:spPr>
          <a:xfrm>
            <a:off x="2982686" y="4800245"/>
            <a:ext cx="6346371" cy="904224"/>
          </a:xfrm>
          <a:prstGeom prst="rect">
            <a:avLst/>
          </a:prstGeom>
        </p:spPr>
      </p:pic>
    </p:spTree>
    <p:extLst>
      <p:ext uri="{BB962C8B-B14F-4D97-AF65-F5344CB8AC3E}">
        <p14:creationId xmlns:p14="http://schemas.microsoft.com/office/powerpoint/2010/main" val="165254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8D562-30F5-4FF7-8F3A-65E040FEBEC9}"/>
              </a:ext>
            </a:extLst>
          </p:cNvPr>
          <p:cNvSpPr>
            <a:spLocks noGrp="1"/>
          </p:cNvSpPr>
          <p:nvPr>
            <p:ph idx="1"/>
          </p:nvPr>
        </p:nvSpPr>
        <p:spPr>
          <a:xfrm>
            <a:off x="838200" y="1307042"/>
            <a:ext cx="10515600" cy="4351338"/>
          </a:xfrm>
        </p:spPr>
        <p:txBody>
          <a:bodyPr vert="horz" lIns="91440" tIns="45720" rIns="91440" bIns="45720" rtlCol="0" anchor="t">
            <a:normAutofit/>
          </a:bodyPr>
          <a:lstStyle/>
          <a:p>
            <a:r>
              <a:rPr lang="en-US">
                <a:ea typeface="+mn-lt"/>
                <a:cs typeface="+mn-lt"/>
              </a:rPr>
              <a:t>By analysis using Lyapunov analysis it reveals better stability of the proposed model and thus yields robustness improvement on the learned model</a:t>
            </a:r>
            <a:endParaRPr lang="en-US">
              <a:cs typeface="Calibri" panose="020F0502020204030204"/>
            </a:endParaRPr>
          </a:p>
          <a:p>
            <a:r>
              <a:rPr lang="en-US">
                <a:ea typeface="+mn-lt"/>
                <a:cs typeface="+mn-lt"/>
              </a:rPr>
              <a:t>Experiments on the number of image classification benchmarks show that the proposed model substantially improves the accuracy of ResNet and ResNext over the perturbed inputs from both stochastic and adversarial attack methods.</a:t>
            </a:r>
            <a:endParaRPr lang="en-US"/>
          </a:p>
          <a:p>
            <a:r>
              <a:rPr lang="en-US">
                <a:ea typeface="+mn-lt"/>
                <a:cs typeface="+mn-lt"/>
              </a:rPr>
              <a:t>The loss landscape analysis demonstrated the improved robustness of our method along the attack direction.</a:t>
            </a:r>
            <a:endParaRPr lang="en-US"/>
          </a:p>
          <a:p>
            <a:endParaRPr lang="en-US">
              <a:cs typeface="Calibri"/>
            </a:endParaRPr>
          </a:p>
        </p:txBody>
      </p:sp>
    </p:spTree>
    <p:extLst>
      <p:ext uri="{BB962C8B-B14F-4D97-AF65-F5344CB8AC3E}">
        <p14:creationId xmlns:p14="http://schemas.microsoft.com/office/powerpoint/2010/main" val="3252991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4C37-9E72-4193-83D0-9405FAA64F97}"/>
              </a:ext>
            </a:extLst>
          </p:cNvPr>
          <p:cNvSpPr>
            <a:spLocks noGrp="1"/>
          </p:cNvSpPr>
          <p:nvPr>
            <p:ph type="title"/>
          </p:nvPr>
        </p:nvSpPr>
        <p:spPr/>
        <p:txBody>
          <a:bodyPr/>
          <a:lstStyle/>
          <a:p>
            <a:r>
              <a:rPr lang="en-US">
                <a:cs typeface="Calibri Light"/>
              </a:rPr>
              <a:t>Experiments</a:t>
            </a:r>
            <a:endParaRPr lang="en-US"/>
          </a:p>
        </p:txBody>
      </p:sp>
      <p:sp>
        <p:nvSpPr>
          <p:cNvPr id="3" name="Content Placeholder 2">
            <a:extLst>
              <a:ext uri="{FF2B5EF4-FFF2-40B4-BE49-F238E27FC236}">
                <a16:creationId xmlns:a16="http://schemas.microsoft.com/office/drawing/2014/main" id="{FB84BF16-07FF-48AA-B87B-52589FF177A0}"/>
              </a:ext>
            </a:extLst>
          </p:cNvPr>
          <p:cNvSpPr>
            <a:spLocks noGrp="1"/>
          </p:cNvSpPr>
          <p:nvPr>
            <p:ph idx="1"/>
          </p:nvPr>
        </p:nvSpPr>
        <p:spPr/>
        <p:txBody>
          <a:bodyPr vert="horz" lIns="91440" tIns="45720" rIns="91440" bIns="45720" rtlCol="0" anchor="t">
            <a:normAutofit/>
          </a:bodyPr>
          <a:lstStyle/>
          <a:p>
            <a:r>
              <a:rPr lang="en-US">
                <a:cs typeface="Calibri"/>
              </a:rPr>
              <a:t>We used CIFAR-10 and CIFAR-100 datasets ,CIFAR-10 will be having 10classes and CIFAR-100 will be having 100 classes</a:t>
            </a:r>
          </a:p>
          <a:p>
            <a:r>
              <a:rPr lang="en-US">
                <a:cs typeface="Calibri"/>
              </a:rPr>
              <a:t>We have totally 9 different architectures  and 2 different datasets ,so totally there will be 18models</a:t>
            </a:r>
          </a:p>
          <a:p>
            <a:r>
              <a:rPr lang="en-US">
                <a:ea typeface="+mn-lt"/>
                <a:cs typeface="+mn-lt"/>
              </a:rPr>
              <a:t>We use SGD optimizer with batch size = 128. </a:t>
            </a:r>
          </a:p>
          <a:p>
            <a:r>
              <a:rPr lang="en-US">
                <a:ea typeface="+mn-lt"/>
                <a:cs typeface="+mn-lt"/>
              </a:rPr>
              <a:t>We train for 160  epochs for the CIFAR-10  benchmark and </a:t>
            </a:r>
          </a:p>
          <a:p>
            <a:r>
              <a:rPr lang="en-US">
                <a:ea typeface="+mn-lt"/>
                <a:cs typeface="+mn-lt"/>
              </a:rPr>
              <a:t> For CIFAR-100 benchmark we trained for 300epoches</a:t>
            </a:r>
            <a:endParaRPr lang="en-US">
              <a:cs typeface="Calibri"/>
            </a:endParaRPr>
          </a:p>
        </p:txBody>
      </p:sp>
    </p:spTree>
    <p:extLst>
      <p:ext uri="{BB962C8B-B14F-4D97-AF65-F5344CB8AC3E}">
        <p14:creationId xmlns:p14="http://schemas.microsoft.com/office/powerpoint/2010/main" val="1946264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FB8B-7011-4392-88C4-92AC52229924}"/>
              </a:ext>
            </a:extLst>
          </p:cNvPr>
          <p:cNvSpPr>
            <a:spLocks noGrp="1"/>
          </p:cNvSpPr>
          <p:nvPr>
            <p:ph type="title"/>
          </p:nvPr>
        </p:nvSpPr>
        <p:spPr/>
        <p:txBody>
          <a:bodyPr/>
          <a:lstStyle/>
          <a:p>
            <a:r>
              <a:rPr lang="en-US">
                <a:cs typeface="Calibri Light"/>
              </a:rPr>
              <a:t>Contd..</a:t>
            </a:r>
            <a:endParaRPr lang="en-US"/>
          </a:p>
        </p:txBody>
      </p:sp>
      <p:sp>
        <p:nvSpPr>
          <p:cNvPr id="3" name="Content Placeholder 2">
            <a:extLst>
              <a:ext uri="{FF2B5EF4-FFF2-40B4-BE49-F238E27FC236}">
                <a16:creationId xmlns:a16="http://schemas.microsoft.com/office/drawing/2014/main" id="{DE9B6D3E-D35A-4465-9019-5102397B876F}"/>
              </a:ext>
            </a:extLst>
          </p:cNvPr>
          <p:cNvSpPr>
            <a:spLocks noGrp="1"/>
          </p:cNvSpPr>
          <p:nvPr>
            <p:ph idx="1"/>
          </p:nvPr>
        </p:nvSpPr>
        <p:spPr/>
        <p:txBody>
          <a:bodyPr vert="horz" lIns="91440" tIns="45720" rIns="91440" bIns="45720" rtlCol="0" anchor="t">
            <a:normAutofit fontScale="92500"/>
          </a:bodyPr>
          <a:lstStyle/>
          <a:p>
            <a:r>
              <a:rPr lang="en-US">
                <a:ea typeface="+mn-lt"/>
                <a:cs typeface="+mn-lt"/>
              </a:rPr>
              <a:t>  learning rate starts we started with 0.1 and is divided it by 10 at epoch number 80 and again by 10 at epoch number 150 and again 225 epochs momentum 0.9.</a:t>
            </a:r>
          </a:p>
          <a:p>
            <a:r>
              <a:rPr lang="en-US">
                <a:ea typeface="+mn-lt"/>
                <a:cs typeface="+mn-lt"/>
              </a:rPr>
              <a:t>The parameters lambda-n of our interpolation models are initialized by randomly sampling from U[0.2, 0.25] (reason because of previous proof). The initialization of other parameters we follow Resnet, Res-next paper</a:t>
            </a:r>
          </a:p>
          <a:p>
            <a:endParaRPr lang="en-US">
              <a:ea typeface="+mn-lt"/>
              <a:cs typeface="+mn-lt"/>
            </a:endParaRPr>
          </a:p>
          <a:p>
            <a:r>
              <a:rPr lang="en-US">
                <a:ea typeface="+mn-lt"/>
                <a:cs typeface="+mn-lt"/>
              </a:rPr>
              <a:t>For optimization difficulty, we test our model on the CIFAR testing dataset. For model robustness, we evaluate the accuracy of our model over the perturbed inputs, details of which are given in the next section. </a:t>
            </a:r>
          </a:p>
          <a:p>
            <a:endParaRPr lang="en-US">
              <a:ea typeface="+mn-lt"/>
              <a:cs typeface="+mn-lt"/>
            </a:endParaRPr>
          </a:p>
        </p:txBody>
      </p:sp>
    </p:spTree>
    <p:extLst>
      <p:ext uri="{BB962C8B-B14F-4D97-AF65-F5344CB8AC3E}">
        <p14:creationId xmlns:p14="http://schemas.microsoft.com/office/powerpoint/2010/main" val="392073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BCE1-52CE-43AC-989F-3127E84A2D51}"/>
              </a:ext>
            </a:extLst>
          </p:cNvPr>
          <p:cNvSpPr>
            <a:spLocks noGrp="1"/>
          </p:cNvSpPr>
          <p:nvPr>
            <p:ph type="title"/>
          </p:nvPr>
        </p:nvSpPr>
        <p:spPr/>
        <p:txBody>
          <a:bodyPr/>
          <a:lstStyle/>
          <a:p>
            <a:r>
              <a:rPr lang="en-US">
                <a:ea typeface="+mj-lt"/>
                <a:cs typeface="+mj-lt"/>
              </a:rPr>
              <a:t>Measuring Robustness</a:t>
            </a:r>
            <a:endParaRPr lang="en-US"/>
          </a:p>
        </p:txBody>
      </p:sp>
      <p:sp>
        <p:nvSpPr>
          <p:cNvPr id="3" name="Content Placeholder 2">
            <a:extLst>
              <a:ext uri="{FF2B5EF4-FFF2-40B4-BE49-F238E27FC236}">
                <a16:creationId xmlns:a16="http://schemas.microsoft.com/office/drawing/2014/main" id="{12761381-192D-49A9-BE61-F5E0B9A877C7}"/>
              </a:ext>
            </a:extLst>
          </p:cNvPr>
          <p:cNvSpPr>
            <a:spLocks noGrp="1"/>
          </p:cNvSpPr>
          <p:nvPr>
            <p:ph idx="1"/>
          </p:nvPr>
        </p:nvSpPr>
        <p:spPr/>
        <p:txBody>
          <a:bodyPr vert="horz" lIns="91440" tIns="45720" rIns="91440" bIns="45720" rtlCol="0" anchor="t">
            <a:normAutofit/>
          </a:bodyPr>
          <a:lstStyle/>
          <a:p>
            <a:r>
              <a:rPr lang="en-US">
                <a:ea typeface="+mn-lt"/>
                <a:cs typeface="+mn-lt"/>
              </a:rPr>
              <a:t>Here we introduce the two types of perturbation methods that we use: stochastic noise perturbations and adversarial attacks.</a:t>
            </a:r>
          </a:p>
          <a:p>
            <a:endParaRPr lang="en-US">
              <a:cs typeface="Calibri" panose="020F0502020204030204"/>
            </a:endParaRPr>
          </a:p>
          <a:p>
            <a:r>
              <a:rPr lang="en-US">
                <a:ea typeface="+mn-lt"/>
                <a:cs typeface="+mn-lt"/>
              </a:rPr>
              <a:t>The four groups of stochastic noise are impulse noise, speckle noise, Gaussian noise, and shot noise. We can get the noise the datasets corrupted from CIFAR-10-C,CIFAR-100-C,where C means corrupted dataset </a:t>
            </a:r>
          </a:p>
          <a:p>
            <a:r>
              <a:rPr lang="en-US">
                <a:ea typeface="+mn-lt"/>
                <a:cs typeface="+mn-lt"/>
              </a:rPr>
              <a:t>For adversarial attacks, we consider three classical methods: Fast Gradient Sign Method (FGSM), Iterated Fast Gradient Sign Method (IFGSM), and Projected Gradient Descent (PGD).</a:t>
            </a:r>
            <a:endParaRPr lang="en-US">
              <a:cs typeface="Calibri" panose="020F0502020204030204"/>
            </a:endParaRPr>
          </a:p>
        </p:txBody>
      </p:sp>
    </p:spTree>
    <p:extLst>
      <p:ext uri="{BB962C8B-B14F-4D97-AF65-F5344CB8AC3E}">
        <p14:creationId xmlns:p14="http://schemas.microsoft.com/office/powerpoint/2010/main" val="1912007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C45BD-A0B8-45CC-9FFE-587B2C3F7ADE}"/>
              </a:ext>
            </a:extLst>
          </p:cNvPr>
          <p:cNvSpPr>
            <a:spLocks noGrp="1"/>
          </p:cNvSpPr>
          <p:nvPr>
            <p:ph idx="1"/>
          </p:nvPr>
        </p:nvSpPr>
        <p:spPr>
          <a:xfrm>
            <a:off x="838200" y="583848"/>
            <a:ext cx="10515600" cy="5593115"/>
          </a:xfrm>
        </p:spPr>
        <p:txBody>
          <a:bodyPr vert="horz" lIns="91440" tIns="45720" rIns="91440" bIns="45720" rtlCol="0" anchor="t">
            <a:normAutofit/>
          </a:bodyPr>
          <a:lstStyle/>
          <a:p>
            <a:pPr marL="0" indent="0">
              <a:buNone/>
            </a:pPr>
            <a:r>
              <a:rPr lang="en-US">
                <a:ea typeface="+mn-lt"/>
                <a:cs typeface="+mn-lt"/>
              </a:rPr>
              <a:t>For a given data point (x, y):</a:t>
            </a:r>
          </a:p>
          <a:p>
            <a:r>
              <a:rPr lang="en-US">
                <a:ea typeface="+mn-lt"/>
                <a:cs typeface="+mn-lt"/>
              </a:rPr>
              <a:t>FGSM induces the adversarial example x' by moving with step size of  at each component of the gradient descent direction, namely</a:t>
            </a:r>
          </a:p>
          <a:p>
            <a:endParaRPr lang="en-US">
              <a:cs typeface="Calibri" panose="020F0502020204030204"/>
            </a:endParaRPr>
          </a:p>
          <a:p>
            <a:r>
              <a:rPr lang="en-US">
                <a:ea typeface="+mn-lt"/>
                <a:cs typeface="+mn-lt"/>
              </a:rPr>
              <a:t>IFGSM performs FGSM with step size of α, and clips the perturbed images within [x − </a:t>
            </a:r>
            <a:r>
              <a:rPr lang="en-US" sz="2400">
                <a:ea typeface="+mn-lt"/>
                <a:cs typeface="+mn-lt"/>
              </a:rPr>
              <a:t>∈</a:t>
            </a:r>
            <a:r>
              <a:rPr lang="en-US">
                <a:ea typeface="+mn-lt"/>
                <a:cs typeface="+mn-lt"/>
              </a:rPr>
              <a:t>, x +</a:t>
            </a:r>
            <a:r>
              <a:rPr lang="en-US" sz="2400">
                <a:ea typeface="+mn-lt"/>
                <a:cs typeface="+mn-lt"/>
              </a:rPr>
              <a:t>∈</a:t>
            </a:r>
            <a:r>
              <a:rPr lang="en-US">
                <a:ea typeface="+mn-lt"/>
                <a:cs typeface="+mn-lt"/>
              </a:rPr>
              <a:t> ] iteratively, namely</a:t>
            </a:r>
            <a:endParaRPr lang="en-US">
              <a:cs typeface="Calibri" panose="020F0502020204030204"/>
            </a:endParaRPr>
          </a:p>
          <a:p>
            <a:endParaRPr lang="en-US">
              <a:cs typeface="Calibri" panose="020F0502020204030204"/>
            </a:endParaRPr>
          </a:p>
          <a:p>
            <a:r>
              <a:rPr lang="en-US">
                <a:ea typeface="+mn-lt"/>
                <a:cs typeface="+mn-lt"/>
              </a:rPr>
              <a:t>PGD attack is the same with IFGSM, except that the</a:t>
            </a:r>
          </a:p>
          <a:p>
            <a:endParaRPr lang="en-US">
              <a:cs typeface="Calibri" panose="020F0502020204030204"/>
            </a:endParaRPr>
          </a:p>
        </p:txBody>
      </p:sp>
      <p:pic>
        <p:nvPicPr>
          <p:cNvPr id="4" name="Picture 4">
            <a:extLst>
              <a:ext uri="{FF2B5EF4-FFF2-40B4-BE49-F238E27FC236}">
                <a16:creationId xmlns:a16="http://schemas.microsoft.com/office/drawing/2014/main" id="{2F75AAF2-FB21-4ECD-B834-DEF4ED777EAD}"/>
              </a:ext>
            </a:extLst>
          </p:cNvPr>
          <p:cNvPicPr>
            <a:picLocks noChangeAspect="1"/>
          </p:cNvPicPr>
          <p:nvPr/>
        </p:nvPicPr>
        <p:blipFill>
          <a:blip r:embed="rId2"/>
          <a:stretch>
            <a:fillRect/>
          </a:stretch>
        </p:blipFill>
        <p:spPr>
          <a:xfrm>
            <a:off x="3553178" y="1930837"/>
            <a:ext cx="3378200" cy="456325"/>
          </a:xfrm>
          <a:prstGeom prst="rect">
            <a:avLst/>
          </a:prstGeom>
        </p:spPr>
      </p:pic>
      <p:pic>
        <p:nvPicPr>
          <p:cNvPr id="5" name="Picture 5" descr="Diagram&#10;&#10;Description automatically generated">
            <a:extLst>
              <a:ext uri="{FF2B5EF4-FFF2-40B4-BE49-F238E27FC236}">
                <a16:creationId xmlns:a16="http://schemas.microsoft.com/office/drawing/2014/main" id="{A7471BC7-7E4F-431A-82F6-61788953AEB0}"/>
              </a:ext>
            </a:extLst>
          </p:cNvPr>
          <p:cNvPicPr>
            <a:picLocks noChangeAspect="1"/>
          </p:cNvPicPr>
          <p:nvPr/>
        </p:nvPicPr>
        <p:blipFill>
          <a:blip r:embed="rId3"/>
          <a:stretch>
            <a:fillRect/>
          </a:stretch>
        </p:blipFill>
        <p:spPr>
          <a:xfrm>
            <a:off x="3553178" y="3378072"/>
            <a:ext cx="4803422" cy="482857"/>
          </a:xfrm>
          <a:prstGeom prst="rect">
            <a:avLst/>
          </a:prstGeom>
        </p:spPr>
      </p:pic>
      <p:pic>
        <p:nvPicPr>
          <p:cNvPr id="6" name="Picture 6">
            <a:extLst>
              <a:ext uri="{FF2B5EF4-FFF2-40B4-BE49-F238E27FC236}">
                <a16:creationId xmlns:a16="http://schemas.microsoft.com/office/drawing/2014/main" id="{B8C4B5C0-7C02-4610-AF73-D0FDAFD9FDD6}"/>
              </a:ext>
            </a:extLst>
          </p:cNvPr>
          <p:cNvPicPr>
            <a:picLocks noChangeAspect="1"/>
          </p:cNvPicPr>
          <p:nvPr/>
        </p:nvPicPr>
        <p:blipFill>
          <a:blip r:embed="rId4"/>
          <a:stretch>
            <a:fillRect/>
          </a:stretch>
        </p:blipFill>
        <p:spPr>
          <a:xfrm>
            <a:off x="3553178" y="4509583"/>
            <a:ext cx="3519311" cy="519943"/>
          </a:xfrm>
          <a:prstGeom prst="rect">
            <a:avLst/>
          </a:prstGeom>
        </p:spPr>
      </p:pic>
    </p:spTree>
    <p:extLst>
      <p:ext uri="{BB962C8B-B14F-4D97-AF65-F5344CB8AC3E}">
        <p14:creationId xmlns:p14="http://schemas.microsoft.com/office/powerpoint/2010/main" val="235173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Light bulb on yellow background with sketched light beams and cord">
            <a:extLst>
              <a:ext uri="{FF2B5EF4-FFF2-40B4-BE49-F238E27FC236}">
                <a16:creationId xmlns:a16="http://schemas.microsoft.com/office/drawing/2014/main" id="{64C451B3-C827-4D6D-B583-C8DF993A5DC5}"/>
              </a:ext>
            </a:extLst>
          </p:cNvPr>
          <p:cNvPicPr>
            <a:picLocks noChangeAspect="1"/>
          </p:cNvPicPr>
          <p:nvPr/>
        </p:nvPicPr>
        <p:blipFill rotWithShape="1">
          <a:blip r:embed="rId2"/>
          <a:srcRect l="25252" t="9091" r="4050" b="-2"/>
          <a:stretch/>
        </p:blipFill>
        <p:spPr>
          <a:xfrm>
            <a:off x="3523488" y="10"/>
            <a:ext cx="8668512" cy="6857990"/>
          </a:xfrm>
          <a:prstGeom prst="rect">
            <a:avLst/>
          </a:prstGeom>
        </p:spPr>
      </p:pic>
      <p:sp>
        <p:nvSpPr>
          <p:cNvPr id="11"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7E382-FF52-4EDC-90FB-8F728F58746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Results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77398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7DCD0-552F-4D98-8D15-546F12996EDA}"/>
              </a:ext>
            </a:extLst>
          </p:cNvPr>
          <p:cNvSpPr>
            <a:spLocks noGrp="1"/>
          </p:cNvSpPr>
          <p:nvPr>
            <p:ph type="title"/>
          </p:nvPr>
        </p:nvSpPr>
        <p:spPr>
          <a:xfrm>
            <a:off x="725311" y="5035903"/>
            <a:ext cx="10515600" cy="1325563"/>
          </a:xfrm>
        </p:spPr>
        <p:txBody>
          <a:bodyPr>
            <a:normAutofit/>
          </a:bodyPr>
          <a:lstStyle/>
          <a:p>
            <a:r>
              <a:rPr lang="en-US" sz="2000">
                <a:ea typeface="+mj-lt"/>
                <a:cs typeface="+mj-lt"/>
              </a:rPr>
              <a:t>Table 2. Accuracy over CIFAR-10 and CIFAR-100 testing data, representing optimization difficulty of each model.</a:t>
            </a:r>
            <a:endParaRPr lang="en-US" sz="2000">
              <a:cs typeface="Calibri Light"/>
            </a:endParaRPr>
          </a:p>
        </p:txBody>
      </p:sp>
      <p:graphicFrame>
        <p:nvGraphicFramePr>
          <p:cNvPr id="4" name="Table 4">
            <a:extLst>
              <a:ext uri="{FF2B5EF4-FFF2-40B4-BE49-F238E27FC236}">
                <a16:creationId xmlns:a16="http://schemas.microsoft.com/office/drawing/2014/main" id="{82FE65D7-BB30-4DDB-BC1F-A7B13D97E747}"/>
              </a:ext>
            </a:extLst>
          </p:cNvPr>
          <p:cNvGraphicFramePr>
            <a:graphicFrameLocks noGrp="1"/>
          </p:cNvGraphicFramePr>
          <p:nvPr>
            <p:ph idx="1"/>
            <p:extLst>
              <p:ext uri="{D42A27DB-BD31-4B8C-83A1-F6EECF244321}">
                <p14:modId xmlns:p14="http://schemas.microsoft.com/office/powerpoint/2010/main" val="2801239240"/>
              </p:ext>
            </p:extLst>
          </p:nvPr>
        </p:nvGraphicFramePr>
        <p:xfrm>
          <a:off x="739422" y="1162403"/>
          <a:ext cx="10515600" cy="370839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964266626"/>
                    </a:ext>
                  </a:extLst>
                </a:gridCol>
                <a:gridCol w="3505200">
                  <a:extLst>
                    <a:ext uri="{9D8B030D-6E8A-4147-A177-3AD203B41FA5}">
                      <a16:colId xmlns:a16="http://schemas.microsoft.com/office/drawing/2014/main" val="2269374544"/>
                    </a:ext>
                  </a:extLst>
                </a:gridCol>
                <a:gridCol w="3505200">
                  <a:extLst>
                    <a:ext uri="{9D8B030D-6E8A-4147-A177-3AD203B41FA5}">
                      <a16:colId xmlns:a16="http://schemas.microsoft.com/office/drawing/2014/main" val="394323180"/>
                    </a:ext>
                  </a:extLst>
                </a:gridCol>
              </a:tblGrid>
              <a:tr h="370840">
                <a:tc>
                  <a:txBody>
                    <a:bodyPr/>
                    <a:lstStyle/>
                    <a:p>
                      <a:r>
                        <a:rPr lang="en-US"/>
                        <a:t>Model</a:t>
                      </a:r>
                    </a:p>
                  </a:txBody>
                  <a:tcPr/>
                </a:tc>
                <a:tc>
                  <a:txBody>
                    <a:bodyPr/>
                    <a:lstStyle/>
                    <a:p>
                      <a:pPr lvl="0">
                        <a:buNone/>
                      </a:pPr>
                      <a:r>
                        <a:rPr lang="en-US" sz="1800" b="0" i="0" u="none" strike="noStrike" noProof="0">
                          <a:latin typeface="Calibri"/>
                        </a:rPr>
                        <a:t>CIFAR-10</a:t>
                      </a:r>
                      <a:endParaRPr lang="en-US"/>
                    </a:p>
                  </a:txBody>
                  <a:tcPr/>
                </a:tc>
                <a:tc>
                  <a:txBody>
                    <a:bodyPr/>
                    <a:lstStyle/>
                    <a:p>
                      <a:pPr lvl="0">
                        <a:buNone/>
                      </a:pPr>
                      <a:r>
                        <a:rPr lang="en-US" sz="1800" b="0" i="0" u="none" strike="noStrike" noProof="0">
                          <a:latin typeface="Calibri"/>
                        </a:rPr>
                        <a:t>CIFAR-100</a:t>
                      </a:r>
                      <a:endParaRPr lang="en-US"/>
                    </a:p>
                  </a:txBody>
                  <a:tcPr/>
                </a:tc>
                <a:extLst>
                  <a:ext uri="{0D108BD9-81ED-4DB2-BD59-A6C34878D82A}">
                    <a16:rowId xmlns:a16="http://schemas.microsoft.com/office/drawing/2014/main" val="3995426543"/>
                  </a:ext>
                </a:extLst>
              </a:tr>
              <a:tr h="370840">
                <a:tc>
                  <a:txBody>
                    <a:bodyPr/>
                    <a:lstStyle/>
                    <a:p>
                      <a:pPr lvl="0">
                        <a:buNone/>
                      </a:pPr>
                      <a:r>
                        <a:rPr lang="en-US" sz="1800" b="0" i="0" u="none" strike="noStrike" noProof="0">
                          <a:latin typeface="Calibri"/>
                        </a:rPr>
                        <a:t>ResNet-110</a:t>
                      </a:r>
                      <a:endParaRPr lang="en-US"/>
                    </a:p>
                  </a:txBody>
                  <a:tcPr/>
                </a:tc>
                <a:tc>
                  <a:txBody>
                    <a:bodyPr/>
                    <a:lstStyle/>
                    <a:p>
                      <a:r>
                        <a:rPr lang="en-US"/>
                        <a:t>93.48</a:t>
                      </a:r>
                    </a:p>
                  </a:txBody>
                  <a:tcPr/>
                </a:tc>
                <a:tc>
                  <a:txBody>
                    <a:bodyPr/>
                    <a:lstStyle/>
                    <a:p>
                      <a:r>
                        <a:rPr lang="en-US"/>
                        <a:t>73.05</a:t>
                      </a:r>
                    </a:p>
                  </a:txBody>
                  <a:tcPr/>
                </a:tc>
                <a:extLst>
                  <a:ext uri="{0D108BD9-81ED-4DB2-BD59-A6C34878D82A}">
                    <a16:rowId xmlns:a16="http://schemas.microsoft.com/office/drawing/2014/main" val="1468085997"/>
                  </a:ext>
                </a:extLst>
              </a:tr>
              <a:tr h="370840">
                <a:tc>
                  <a:txBody>
                    <a:bodyPr/>
                    <a:lstStyle/>
                    <a:p>
                      <a:pPr lvl="0">
                        <a:buNone/>
                      </a:pPr>
                      <a:r>
                        <a:rPr lang="en-US" sz="1800" b="0" i="0" u="none" strike="noStrike" noProof="0">
                          <a:latin typeface="Calibri"/>
                        </a:rPr>
                        <a:t>In-ResNet-110</a:t>
                      </a:r>
                      <a:endParaRPr lang="en-US"/>
                    </a:p>
                  </a:txBody>
                  <a:tcPr/>
                </a:tc>
                <a:tc>
                  <a:txBody>
                    <a:bodyPr/>
                    <a:lstStyle/>
                    <a:p>
                      <a:r>
                        <a:rPr lang="en-US"/>
                        <a:t>92.31</a:t>
                      </a:r>
                    </a:p>
                  </a:txBody>
                  <a:tcPr/>
                </a:tc>
                <a:tc>
                  <a:txBody>
                    <a:bodyPr/>
                    <a:lstStyle/>
                    <a:p>
                      <a:r>
                        <a:rPr lang="en-US"/>
                        <a:t>70.08</a:t>
                      </a:r>
                    </a:p>
                  </a:txBody>
                  <a:tcPr/>
                </a:tc>
                <a:extLst>
                  <a:ext uri="{0D108BD9-81ED-4DB2-BD59-A6C34878D82A}">
                    <a16:rowId xmlns:a16="http://schemas.microsoft.com/office/drawing/2014/main" val="2462217302"/>
                  </a:ext>
                </a:extLst>
              </a:tr>
              <a:tr h="370840">
                <a:tc>
                  <a:txBody>
                    <a:bodyPr/>
                    <a:lstStyle/>
                    <a:p>
                      <a:pPr lvl="0">
                        <a:buNone/>
                      </a:pPr>
                      <a:r>
                        <a:rPr lang="en-US" sz="1800" b="0" i="0" u="none" strike="noStrike" noProof="0">
                          <a:latin typeface="Calibri"/>
                        </a:rPr>
                        <a:t>λ-In-ResNet-110</a:t>
                      </a:r>
                      <a:endParaRPr lang="en-US"/>
                    </a:p>
                  </a:txBody>
                  <a:tcPr/>
                </a:tc>
                <a:tc>
                  <a:txBody>
                    <a:bodyPr/>
                    <a:lstStyle/>
                    <a:p>
                      <a:r>
                        <a:rPr lang="en-US"/>
                        <a:t>92.17</a:t>
                      </a:r>
                    </a:p>
                  </a:txBody>
                  <a:tcPr/>
                </a:tc>
                <a:tc>
                  <a:txBody>
                    <a:bodyPr/>
                    <a:lstStyle/>
                    <a:p>
                      <a:r>
                        <a:rPr lang="en-US"/>
                        <a:t>69.66</a:t>
                      </a:r>
                    </a:p>
                  </a:txBody>
                  <a:tcPr/>
                </a:tc>
                <a:extLst>
                  <a:ext uri="{0D108BD9-81ED-4DB2-BD59-A6C34878D82A}">
                    <a16:rowId xmlns:a16="http://schemas.microsoft.com/office/drawing/2014/main" val="994401652"/>
                  </a:ext>
                </a:extLst>
              </a:tr>
              <a:tr h="370840">
                <a:tc>
                  <a:txBody>
                    <a:bodyPr/>
                    <a:lstStyle/>
                    <a:p>
                      <a:pPr lvl="0">
                        <a:buNone/>
                      </a:pPr>
                      <a:r>
                        <a:rPr lang="en-US" sz="1800" b="0" i="0" u="none" strike="noStrike" noProof="0">
                          <a:latin typeface="Calibri"/>
                        </a:rPr>
                        <a:t>ResNet-164</a:t>
                      </a:r>
                      <a:endParaRPr lang="en-US"/>
                    </a:p>
                  </a:txBody>
                  <a:tcPr/>
                </a:tc>
                <a:tc>
                  <a:txBody>
                    <a:bodyPr/>
                    <a:lstStyle/>
                    <a:p>
                      <a:r>
                        <a:rPr lang="en-US"/>
                        <a:t>94.3</a:t>
                      </a:r>
                    </a:p>
                  </a:txBody>
                  <a:tcPr/>
                </a:tc>
                <a:tc>
                  <a:txBody>
                    <a:bodyPr/>
                    <a:lstStyle/>
                    <a:p>
                      <a:pPr lvl="0">
                        <a:buNone/>
                      </a:pPr>
                      <a:r>
                        <a:rPr lang="en-US" sz="1800" b="0" i="0" u="none" strike="noStrike" noProof="0">
                          <a:latin typeface="Calibri"/>
                        </a:rPr>
                        <a:t>76.6</a:t>
                      </a:r>
                    </a:p>
                  </a:txBody>
                  <a:tcPr/>
                </a:tc>
                <a:extLst>
                  <a:ext uri="{0D108BD9-81ED-4DB2-BD59-A6C34878D82A}">
                    <a16:rowId xmlns:a16="http://schemas.microsoft.com/office/drawing/2014/main" val="3409910740"/>
                  </a:ext>
                </a:extLst>
              </a:tr>
              <a:tr h="370840">
                <a:tc>
                  <a:txBody>
                    <a:bodyPr/>
                    <a:lstStyle/>
                    <a:p>
                      <a:pPr lvl="0">
                        <a:buNone/>
                      </a:pPr>
                      <a:r>
                        <a:rPr lang="en-US" sz="1800" b="0" i="0" u="none" strike="noStrike" noProof="0">
                          <a:latin typeface="Calibri"/>
                        </a:rPr>
                        <a:t>In-ResNet-164</a:t>
                      </a:r>
                      <a:endParaRPr lang="en-US"/>
                    </a:p>
                  </a:txBody>
                  <a:tcPr/>
                </a:tc>
                <a:tc>
                  <a:txBody>
                    <a:bodyPr/>
                    <a:lstStyle/>
                    <a:p>
                      <a:r>
                        <a:rPr lang="en-US"/>
                        <a:t>92.9</a:t>
                      </a:r>
                    </a:p>
                  </a:txBody>
                  <a:tcPr/>
                </a:tc>
                <a:tc>
                  <a:txBody>
                    <a:bodyPr/>
                    <a:lstStyle/>
                    <a:p>
                      <a:r>
                        <a:rPr lang="en-US"/>
                        <a:t>74.6</a:t>
                      </a:r>
                    </a:p>
                  </a:txBody>
                  <a:tcPr/>
                </a:tc>
                <a:extLst>
                  <a:ext uri="{0D108BD9-81ED-4DB2-BD59-A6C34878D82A}">
                    <a16:rowId xmlns:a16="http://schemas.microsoft.com/office/drawing/2014/main" val="2586958994"/>
                  </a:ext>
                </a:extLst>
              </a:tr>
              <a:tr h="370840">
                <a:tc>
                  <a:txBody>
                    <a:bodyPr/>
                    <a:lstStyle/>
                    <a:p>
                      <a:pPr lvl="0">
                        <a:buNone/>
                      </a:pPr>
                      <a:r>
                        <a:rPr lang="en-US" sz="1800" b="0" i="0" u="none" strike="noStrike" noProof="0">
                          <a:latin typeface="Calibri"/>
                        </a:rPr>
                        <a:t>λ-In-ResNet-164</a:t>
                      </a:r>
                      <a:endParaRPr lang="en-US"/>
                    </a:p>
                  </a:txBody>
                  <a:tcPr/>
                </a:tc>
                <a:tc>
                  <a:txBody>
                    <a:bodyPr/>
                    <a:lstStyle/>
                    <a:p>
                      <a:r>
                        <a:rPr lang="en-US"/>
                        <a:t>92.4</a:t>
                      </a:r>
                    </a:p>
                  </a:txBody>
                  <a:tcPr/>
                </a:tc>
                <a:tc>
                  <a:txBody>
                    <a:bodyPr/>
                    <a:lstStyle/>
                    <a:p>
                      <a:r>
                        <a:rPr lang="en-US"/>
                        <a:t>73.02</a:t>
                      </a:r>
                    </a:p>
                  </a:txBody>
                  <a:tcPr/>
                </a:tc>
                <a:extLst>
                  <a:ext uri="{0D108BD9-81ED-4DB2-BD59-A6C34878D82A}">
                    <a16:rowId xmlns:a16="http://schemas.microsoft.com/office/drawing/2014/main" val="1666704275"/>
                  </a:ext>
                </a:extLst>
              </a:tr>
              <a:tr h="370838">
                <a:tc>
                  <a:txBody>
                    <a:bodyPr/>
                    <a:lstStyle/>
                    <a:p>
                      <a:pPr lvl="0">
                        <a:buNone/>
                      </a:pPr>
                      <a:r>
                        <a:rPr lang="en-US" sz="1800" b="0" i="0" u="none" strike="noStrike" noProof="0">
                          <a:latin typeface="Calibri"/>
                        </a:rPr>
                        <a:t>ResNeXt</a:t>
                      </a:r>
                      <a:endParaRPr lang="en-US"/>
                    </a:p>
                  </a:txBody>
                  <a:tcPr/>
                </a:tc>
                <a:tc>
                  <a:txBody>
                    <a:bodyPr/>
                    <a:lstStyle/>
                    <a:p>
                      <a:pPr lvl="0">
                        <a:buNone/>
                      </a:pPr>
                      <a:r>
                        <a:rPr lang="en-US"/>
                        <a:t>92.7</a:t>
                      </a:r>
                    </a:p>
                  </a:txBody>
                  <a:tcPr/>
                </a:tc>
                <a:tc>
                  <a:txBody>
                    <a:bodyPr/>
                    <a:lstStyle/>
                    <a:p>
                      <a:pPr lvl="0">
                        <a:buNone/>
                      </a:pPr>
                      <a:r>
                        <a:rPr lang="en-US"/>
                        <a:t>65</a:t>
                      </a:r>
                    </a:p>
                  </a:txBody>
                  <a:tcPr/>
                </a:tc>
                <a:extLst>
                  <a:ext uri="{0D108BD9-81ED-4DB2-BD59-A6C34878D82A}">
                    <a16:rowId xmlns:a16="http://schemas.microsoft.com/office/drawing/2014/main" val="3286173974"/>
                  </a:ext>
                </a:extLst>
              </a:tr>
              <a:tr h="370839">
                <a:tc>
                  <a:txBody>
                    <a:bodyPr/>
                    <a:lstStyle/>
                    <a:p>
                      <a:pPr lvl="0">
                        <a:buNone/>
                      </a:pPr>
                      <a:r>
                        <a:rPr lang="en-US" sz="1800" b="0" i="0" u="none" strike="noStrike" noProof="0">
                          <a:latin typeface="Calibri"/>
                        </a:rPr>
                        <a:t>In-ResNeXt</a:t>
                      </a:r>
                      <a:endParaRPr lang="en-US"/>
                    </a:p>
                  </a:txBody>
                  <a:tcPr/>
                </a:tc>
                <a:tc>
                  <a:txBody>
                    <a:bodyPr/>
                    <a:lstStyle/>
                    <a:p>
                      <a:pPr lvl="0">
                        <a:buNone/>
                      </a:pPr>
                      <a:r>
                        <a:rPr lang="en-US"/>
                        <a:t>91.9</a:t>
                      </a:r>
                    </a:p>
                  </a:txBody>
                  <a:tcPr/>
                </a:tc>
                <a:tc>
                  <a:txBody>
                    <a:bodyPr/>
                    <a:lstStyle/>
                    <a:p>
                      <a:pPr lvl="0">
                        <a:buNone/>
                      </a:pPr>
                      <a:r>
                        <a:rPr lang="en-US"/>
                        <a:t>75.7</a:t>
                      </a:r>
                    </a:p>
                  </a:txBody>
                  <a:tcPr/>
                </a:tc>
                <a:extLst>
                  <a:ext uri="{0D108BD9-81ED-4DB2-BD59-A6C34878D82A}">
                    <a16:rowId xmlns:a16="http://schemas.microsoft.com/office/drawing/2014/main" val="650150368"/>
                  </a:ext>
                </a:extLst>
              </a:tr>
              <a:tr h="370840">
                <a:tc>
                  <a:txBody>
                    <a:bodyPr/>
                    <a:lstStyle/>
                    <a:p>
                      <a:pPr lvl="0">
                        <a:buNone/>
                      </a:pPr>
                      <a:r>
                        <a:rPr lang="en-US" sz="1800" b="0" i="0" u="none" strike="noStrike" noProof="0">
                          <a:latin typeface="Calibri"/>
                        </a:rPr>
                        <a:t>λ-In-ResNeXt</a:t>
                      </a:r>
                      <a:endParaRPr lang="en-US"/>
                    </a:p>
                  </a:txBody>
                  <a:tcPr/>
                </a:tc>
                <a:tc>
                  <a:txBody>
                    <a:bodyPr/>
                    <a:lstStyle/>
                    <a:p>
                      <a:r>
                        <a:rPr lang="en-US"/>
                        <a:t>91.94</a:t>
                      </a:r>
                    </a:p>
                  </a:txBody>
                  <a:tcPr/>
                </a:tc>
                <a:tc>
                  <a:txBody>
                    <a:bodyPr/>
                    <a:lstStyle/>
                    <a:p>
                      <a:r>
                        <a:rPr lang="en-US"/>
                        <a:t>75.9</a:t>
                      </a:r>
                    </a:p>
                  </a:txBody>
                  <a:tcPr/>
                </a:tc>
                <a:extLst>
                  <a:ext uri="{0D108BD9-81ED-4DB2-BD59-A6C34878D82A}">
                    <a16:rowId xmlns:a16="http://schemas.microsoft.com/office/drawing/2014/main" val="4089691626"/>
                  </a:ext>
                </a:extLst>
              </a:tr>
            </a:tbl>
          </a:graphicData>
        </a:graphic>
      </p:graphicFrame>
    </p:spTree>
    <p:extLst>
      <p:ext uri="{BB962C8B-B14F-4D97-AF65-F5344CB8AC3E}">
        <p14:creationId xmlns:p14="http://schemas.microsoft.com/office/powerpoint/2010/main" val="3613924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8E93-634E-45F3-93AC-88961774E972}"/>
              </a:ext>
            </a:extLst>
          </p:cNvPr>
          <p:cNvSpPr>
            <a:spLocks noGrp="1"/>
          </p:cNvSpPr>
          <p:nvPr>
            <p:ph type="title"/>
          </p:nvPr>
        </p:nvSpPr>
        <p:spPr/>
        <p:txBody>
          <a:bodyPr/>
          <a:lstStyle/>
          <a:p>
            <a:r>
              <a:rPr lang="en-US">
                <a:ea typeface="+mj-lt"/>
                <a:cs typeface="+mj-lt"/>
              </a:rPr>
              <a:t>Optimization difficulty</a:t>
            </a:r>
            <a:endParaRPr lang="en-US"/>
          </a:p>
        </p:txBody>
      </p:sp>
      <p:sp>
        <p:nvSpPr>
          <p:cNvPr id="3" name="Content Placeholder 2">
            <a:extLst>
              <a:ext uri="{FF2B5EF4-FFF2-40B4-BE49-F238E27FC236}">
                <a16:creationId xmlns:a16="http://schemas.microsoft.com/office/drawing/2014/main" id="{9045F0D3-6C6E-4BE7-9F5B-0273C6D7141E}"/>
              </a:ext>
            </a:extLst>
          </p:cNvPr>
          <p:cNvSpPr>
            <a:spLocks noGrp="1"/>
          </p:cNvSpPr>
          <p:nvPr>
            <p:ph idx="1"/>
          </p:nvPr>
        </p:nvSpPr>
        <p:spPr/>
        <p:txBody>
          <a:bodyPr vert="horz" lIns="91440" tIns="45720" rIns="91440" bIns="45720" rtlCol="0" anchor="t">
            <a:normAutofit/>
          </a:bodyPr>
          <a:lstStyle/>
          <a:p>
            <a:r>
              <a:rPr lang="en-US">
                <a:ea typeface="+mn-lt"/>
                <a:cs typeface="+mn-lt"/>
              </a:rPr>
              <a:t>Optimization difficulty Table 2 shows the results of InResNet-110 and In-ResNet-164 as well as the baselines over CIFAR-10 and CIFAR-100 testing set. </a:t>
            </a:r>
          </a:p>
          <a:p>
            <a:r>
              <a:rPr lang="en-US">
                <a:ea typeface="+mn-lt"/>
                <a:cs typeface="+mn-lt"/>
              </a:rPr>
              <a:t>On one hand, it can be seen that  (λ-)In-ResNet-110 and (λ-)In-ResNet164, there is accuracy drop within 3to4 percent compared with the ResNet baselines . </a:t>
            </a:r>
          </a:p>
          <a:p>
            <a:r>
              <a:rPr lang="en-US">
                <a:ea typeface="+mn-lt"/>
                <a:cs typeface="+mn-lt"/>
              </a:rPr>
              <a:t>This agrees with the fact that the interpolation model are  be harder to optimize than ResNet. However, the performance of the interpolation models are still much better than that of the deep non-residual CNN models</a:t>
            </a:r>
            <a:endParaRPr lang="en-US">
              <a:cs typeface="Calibri"/>
            </a:endParaRPr>
          </a:p>
        </p:txBody>
      </p:sp>
    </p:spTree>
    <p:extLst>
      <p:ext uri="{BB962C8B-B14F-4D97-AF65-F5344CB8AC3E}">
        <p14:creationId xmlns:p14="http://schemas.microsoft.com/office/powerpoint/2010/main" val="1325943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5827E88-A380-4420-BB3E-DBA143ACB512}"/>
              </a:ext>
            </a:extLst>
          </p:cNvPr>
          <p:cNvGraphicFramePr>
            <a:graphicFrameLocks noGrp="1"/>
          </p:cNvGraphicFramePr>
          <p:nvPr>
            <p:ph idx="1"/>
            <p:extLst>
              <p:ext uri="{D42A27DB-BD31-4B8C-83A1-F6EECF244321}">
                <p14:modId xmlns:p14="http://schemas.microsoft.com/office/powerpoint/2010/main" val="2745360403"/>
              </p:ext>
            </p:extLst>
          </p:nvPr>
        </p:nvGraphicFramePr>
        <p:xfrm>
          <a:off x="1183256" y="-158451"/>
          <a:ext cx="8885262" cy="6949440"/>
        </p:xfrm>
        <a:graphic>
          <a:graphicData uri="http://schemas.openxmlformats.org/drawingml/2006/table">
            <a:tbl>
              <a:tblPr firstRow="1" bandRow="1">
                <a:tableStyleId>{5C22544A-7EE6-4342-B048-85BDC9FD1C3A}</a:tableStyleId>
              </a:tblPr>
              <a:tblGrid>
                <a:gridCol w="1480877">
                  <a:extLst>
                    <a:ext uri="{9D8B030D-6E8A-4147-A177-3AD203B41FA5}">
                      <a16:colId xmlns:a16="http://schemas.microsoft.com/office/drawing/2014/main" val="86969452"/>
                    </a:ext>
                  </a:extLst>
                </a:gridCol>
                <a:gridCol w="1899117">
                  <a:extLst>
                    <a:ext uri="{9D8B030D-6E8A-4147-A177-3AD203B41FA5}">
                      <a16:colId xmlns:a16="http://schemas.microsoft.com/office/drawing/2014/main" val="363905852"/>
                    </a:ext>
                  </a:extLst>
                </a:gridCol>
                <a:gridCol w="1062637">
                  <a:extLst>
                    <a:ext uri="{9D8B030D-6E8A-4147-A177-3AD203B41FA5}">
                      <a16:colId xmlns:a16="http://schemas.microsoft.com/office/drawing/2014/main" val="3845811936"/>
                    </a:ext>
                  </a:extLst>
                </a:gridCol>
                <a:gridCol w="1480877">
                  <a:extLst>
                    <a:ext uri="{9D8B030D-6E8A-4147-A177-3AD203B41FA5}">
                      <a16:colId xmlns:a16="http://schemas.microsoft.com/office/drawing/2014/main" val="123364814"/>
                    </a:ext>
                  </a:extLst>
                </a:gridCol>
                <a:gridCol w="1480877">
                  <a:extLst>
                    <a:ext uri="{9D8B030D-6E8A-4147-A177-3AD203B41FA5}">
                      <a16:colId xmlns:a16="http://schemas.microsoft.com/office/drawing/2014/main" val="766009096"/>
                    </a:ext>
                  </a:extLst>
                </a:gridCol>
                <a:gridCol w="1480877">
                  <a:extLst>
                    <a:ext uri="{9D8B030D-6E8A-4147-A177-3AD203B41FA5}">
                      <a16:colId xmlns:a16="http://schemas.microsoft.com/office/drawing/2014/main" val="2031274225"/>
                    </a:ext>
                  </a:extLst>
                </a:gridCol>
              </a:tblGrid>
              <a:tr h="334200">
                <a:tc>
                  <a:txBody>
                    <a:bodyPr/>
                    <a:lstStyle/>
                    <a:p>
                      <a:pPr lvl="0">
                        <a:buNone/>
                      </a:pPr>
                      <a:r>
                        <a:rPr lang="en-US" sz="1800" b="0" i="0" u="none" strike="noStrike" noProof="0">
                          <a:latin typeface="Calibri"/>
                        </a:rPr>
                        <a:t>Benchmark</a:t>
                      </a:r>
                      <a:endParaRPr lang="en-US"/>
                    </a:p>
                  </a:txBody>
                  <a:tcPr/>
                </a:tc>
                <a:tc>
                  <a:txBody>
                    <a:bodyPr/>
                    <a:lstStyle/>
                    <a:p>
                      <a:pPr lvl="0">
                        <a:buNone/>
                      </a:pPr>
                      <a:r>
                        <a:rPr lang="en-US" sz="1800" b="0" i="0" u="none" strike="noStrike" noProof="0">
                          <a:latin typeface="Calibri"/>
                        </a:rPr>
                        <a:t>Model</a:t>
                      </a:r>
                      <a:endParaRPr lang="en-US"/>
                    </a:p>
                  </a:txBody>
                  <a:tcPr/>
                </a:tc>
                <a:tc>
                  <a:txBody>
                    <a:bodyPr/>
                    <a:lstStyle/>
                    <a:p>
                      <a:pPr lvl="0">
                        <a:buNone/>
                      </a:pPr>
                      <a:r>
                        <a:rPr lang="en-US" sz="1800" b="0" i="0" u="none" strike="noStrike" noProof="0">
                          <a:latin typeface="Calibri"/>
                        </a:rPr>
                        <a:t>Impulse</a:t>
                      </a:r>
                      <a:endParaRPr lang="en-US"/>
                    </a:p>
                  </a:txBody>
                  <a:tcPr/>
                </a:tc>
                <a:tc>
                  <a:txBody>
                    <a:bodyPr/>
                    <a:lstStyle/>
                    <a:p>
                      <a:pPr lvl="0">
                        <a:buNone/>
                      </a:pPr>
                      <a:r>
                        <a:rPr lang="en-US" sz="1800" b="0" i="0" u="none" strike="noStrike" noProof="0">
                          <a:latin typeface="Calibri"/>
                        </a:rPr>
                        <a:t>Speckle</a:t>
                      </a:r>
                      <a:endParaRPr lang="en-US"/>
                    </a:p>
                  </a:txBody>
                  <a:tcPr/>
                </a:tc>
                <a:tc>
                  <a:txBody>
                    <a:bodyPr/>
                    <a:lstStyle/>
                    <a:p>
                      <a:pPr lvl="0">
                        <a:buNone/>
                      </a:pPr>
                      <a:r>
                        <a:rPr lang="en-US" sz="1800" b="0" i="0" u="none" strike="noStrike" noProof="0">
                          <a:latin typeface="Calibri"/>
                        </a:rPr>
                        <a:t>Gaussian</a:t>
                      </a:r>
                      <a:endParaRPr lang="en-US"/>
                    </a:p>
                  </a:txBody>
                  <a:tcPr/>
                </a:tc>
                <a:tc>
                  <a:txBody>
                    <a:bodyPr/>
                    <a:lstStyle/>
                    <a:p>
                      <a:pPr lvl="0">
                        <a:buNone/>
                      </a:pPr>
                      <a:r>
                        <a:rPr lang="en-US" sz="1800" b="0" i="0" u="none" strike="noStrike" noProof="0">
                          <a:latin typeface="Calibri"/>
                        </a:rPr>
                        <a:t>Shot</a:t>
                      </a:r>
                      <a:endParaRPr lang="en-US"/>
                    </a:p>
                  </a:txBody>
                  <a:tcPr/>
                </a:tc>
                <a:extLst>
                  <a:ext uri="{0D108BD9-81ED-4DB2-BD59-A6C34878D82A}">
                    <a16:rowId xmlns:a16="http://schemas.microsoft.com/office/drawing/2014/main" val="3362491202"/>
                  </a:ext>
                </a:extLst>
              </a:tr>
              <a:tr h="334200">
                <a:tc rowSpan="9">
                  <a:txBody>
                    <a:bodyPr/>
                    <a:lstStyle/>
                    <a:p>
                      <a:pPr lvl="0">
                        <a:buNone/>
                      </a:pPr>
                      <a:r>
                        <a:rPr lang="en-US" sz="1800" b="0" i="0" u="none" strike="noStrike" noProof="0">
                          <a:latin typeface="Calibri"/>
                        </a:rPr>
                        <a:t>CIFAR-10</a:t>
                      </a:r>
                      <a:endParaRPr lang="en-US"/>
                    </a:p>
                  </a:txBody>
                  <a:tcPr/>
                </a:tc>
                <a:tc>
                  <a:txBody>
                    <a:bodyPr/>
                    <a:lstStyle/>
                    <a:p>
                      <a:pPr lvl="0">
                        <a:buNone/>
                      </a:pPr>
                      <a:r>
                        <a:rPr lang="en-US" sz="1800" b="0" i="0" u="none" strike="noStrike" noProof="0">
                          <a:latin typeface="Calibri"/>
                        </a:rPr>
                        <a:t>ResNet-110</a:t>
                      </a:r>
                      <a:endParaRPr lang="en-US"/>
                    </a:p>
                  </a:txBody>
                  <a:tcPr/>
                </a:tc>
                <a:tc>
                  <a:txBody>
                    <a:bodyPr/>
                    <a:lstStyle/>
                    <a:p>
                      <a:pPr lvl="0">
                        <a:buNone/>
                      </a:pPr>
                      <a:r>
                        <a:rPr lang="en-US"/>
                        <a:t>58</a:t>
                      </a:r>
                    </a:p>
                  </a:txBody>
                  <a:tcPr/>
                </a:tc>
                <a:tc>
                  <a:txBody>
                    <a:bodyPr/>
                    <a:lstStyle/>
                    <a:p>
                      <a:pPr lvl="0">
                        <a:buNone/>
                      </a:pPr>
                      <a:r>
                        <a:rPr lang="en-US"/>
                        <a:t>57.99</a:t>
                      </a:r>
                    </a:p>
                  </a:txBody>
                  <a:tcPr/>
                </a:tc>
                <a:tc>
                  <a:txBody>
                    <a:bodyPr/>
                    <a:lstStyle/>
                    <a:p>
                      <a:pPr lvl="0">
                        <a:buNone/>
                      </a:pPr>
                      <a:r>
                        <a:rPr lang="en-US"/>
                        <a:t>42.46</a:t>
                      </a:r>
                    </a:p>
                  </a:txBody>
                  <a:tcPr/>
                </a:tc>
                <a:tc>
                  <a:txBody>
                    <a:bodyPr/>
                    <a:lstStyle/>
                    <a:p>
                      <a:pPr lvl="0">
                        <a:buNone/>
                      </a:pPr>
                      <a:r>
                        <a:rPr lang="en-US"/>
                        <a:t>54.29</a:t>
                      </a:r>
                    </a:p>
                  </a:txBody>
                  <a:tcPr/>
                </a:tc>
                <a:extLst>
                  <a:ext uri="{0D108BD9-81ED-4DB2-BD59-A6C34878D82A}">
                    <a16:rowId xmlns:a16="http://schemas.microsoft.com/office/drawing/2014/main" val="2123411295"/>
                  </a:ext>
                </a:extLst>
              </a:tr>
              <a:tr h="334200">
                <a:tc vMerge="1">
                  <a:txBody>
                    <a:bodyPr/>
                    <a:lstStyle/>
                    <a:p>
                      <a:pPr lvl="0">
                        <a:buNone/>
                      </a:pPr>
                      <a:endParaRPr lang="en-US"/>
                    </a:p>
                  </a:txBody>
                  <a:tcPr/>
                </a:tc>
                <a:tc>
                  <a:txBody>
                    <a:bodyPr/>
                    <a:lstStyle/>
                    <a:p>
                      <a:pPr lvl="0">
                        <a:buNone/>
                      </a:pPr>
                      <a:r>
                        <a:rPr lang="en-US" sz="1800" b="0" i="0" u="none" strike="noStrike" noProof="0">
                          <a:latin typeface="Calibri"/>
                        </a:rPr>
                        <a:t>IN-ResNet-110</a:t>
                      </a:r>
                      <a:endParaRPr lang="en-US"/>
                    </a:p>
                  </a:txBody>
                  <a:tcPr/>
                </a:tc>
                <a:tc>
                  <a:txBody>
                    <a:bodyPr/>
                    <a:lstStyle/>
                    <a:p>
                      <a:pPr lvl="0">
                        <a:buNone/>
                      </a:pPr>
                      <a:r>
                        <a:rPr lang="en-US"/>
                        <a:t>65.57</a:t>
                      </a:r>
                    </a:p>
                  </a:txBody>
                  <a:tcPr/>
                </a:tc>
                <a:tc>
                  <a:txBody>
                    <a:bodyPr/>
                    <a:lstStyle/>
                    <a:p>
                      <a:pPr lvl="0">
                        <a:buNone/>
                      </a:pPr>
                      <a:r>
                        <a:rPr lang="en-US"/>
                        <a:t>74.27</a:t>
                      </a:r>
                    </a:p>
                  </a:txBody>
                  <a:tcPr/>
                </a:tc>
                <a:tc>
                  <a:txBody>
                    <a:bodyPr/>
                    <a:lstStyle/>
                    <a:p>
                      <a:pPr lvl="0">
                        <a:buNone/>
                      </a:pPr>
                      <a:r>
                        <a:rPr lang="en-US"/>
                        <a:t>67.62</a:t>
                      </a:r>
                    </a:p>
                  </a:txBody>
                  <a:tcPr/>
                </a:tc>
                <a:tc>
                  <a:txBody>
                    <a:bodyPr/>
                    <a:lstStyle/>
                    <a:p>
                      <a:pPr lvl="0">
                        <a:buNone/>
                      </a:pPr>
                      <a:r>
                        <a:rPr lang="en-US"/>
                        <a:t>73.74</a:t>
                      </a:r>
                    </a:p>
                  </a:txBody>
                  <a:tcPr/>
                </a:tc>
                <a:extLst>
                  <a:ext uri="{0D108BD9-81ED-4DB2-BD59-A6C34878D82A}">
                    <a16:rowId xmlns:a16="http://schemas.microsoft.com/office/drawing/2014/main" val="432341284"/>
                  </a:ext>
                </a:extLst>
              </a:tr>
              <a:tr h="334200">
                <a:tc vMerge="1">
                  <a:txBody>
                    <a:bodyPr/>
                    <a:lstStyle/>
                    <a:p>
                      <a:pPr lvl="0">
                        <a:buNone/>
                      </a:pPr>
                      <a:endParaRPr lang="en-US"/>
                    </a:p>
                  </a:txBody>
                  <a:tcPr/>
                </a:tc>
                <a:tc>
                  <a:txBody>
                    <a:bodyPr/>
                    <a:lstStyle/>
                    <a:p>
                      <a:pPr lvl="0">
                        <a:buNone/>
                      </a:pPr>
                      <a:r>
                        <a:rPr lang="en-US" sz="1800" b="0" i="0" u="none" strike="noStrike" noProof="0">
                          <a:latin typeface="Calibri"/>
                        </a:rPr>
                        <a:t>λ-In-ResNet-110</a:t>
                      </a:r>
                      <a:endParaRPr lang="en-US"/>
                    </a:p>
                  </a:txBody>
                  <a:tcPr/>
                </a:tc>
                <a:tc>
                  <a:txBody>
                    <a:bodyPr/>
                    <a:lstStyle/>
                    <a:p>
                      <a:pPr lvl="0">
                        <a:buNone/>
                      </a:pPr>
                      <a:r>
                        <a:rPr lang="en-US"/>
                        <a:t>66.42</a:t>
                      </a:r>
                    </a:p>
                  </a:txBody>
                  <a:tcPr/>
                </a:tc>
                <a:tc>
                  <a:txBody>
                    <a:bodyPr/>
                    <a:lstStyle/>
                    <a:p>
                      <a:pPr lvl="0">
                        <a:buNone/>
                      </a:pPr>
                      <a:r>
                        <a:rPr lang="en-US"/>
                        <a:t>76.36</a:t>
                      </a:r>
                    </a:p>
                  </a:txBody>
                  <a:tcPr/>
                </a:tc>
                <a:tc>
                  <a:txBody>
                    <a:bodyPr/>
                    <a:lstStyle/>
                    <a:p>
                      <a:pPr lvl="0">
                        <a:buNone/>
                      </a:pPr>
                      <a:r>
                        <a:rPr lang="en-US"/>
                        <a:t>70.40</a:t>
                      </a:r>
                    </a:p>
                  </a:txBody>
                  <a:tcPr/>
                </a:tc>
                <a:tc>
                  <a:txBody>
                    <a:bodyPr/>
                    <a:lstStyle/>
                    <a:p>
                      <a:pPr lvl="0">
                        <a:buNone/>
                      </a:pPr>
                      <a:r>
                        <a:rPr lang="en-US"/>
                        <a:t>76.07</a:t>
                      </a:r>
                    </a:p>
                  </a:txBody>
                  <a:tcPr/>
                </a:tc>
                <a:extLst>
                  <a:ext uri="{0D108BD9-81ED-4DB2-BD59-A6C34878D82A}">
                    <a16:rowId xmlns:a16="http://schemas.microsoft.com/office/drawing/2014/main" val="3150092342"/>
                  </a:ext>
                </a:extLst>
              </a:tr>
              <a:tr h="334200">
                <a:tc vMerge="1">
                  <a:txBody>
                    <a:bodyPr/>
                    <a:lstStyle/>
                    <a:p>
                      <a:pPr lvl="0">
                        <a:buNone/>
                      </a:pPr>
                      <a:endParaRPr lang="en-US"/>
                    </a:p>
                  </a:txBody>
                  <a:tcPr/>
                </a:tc>
                <a:tc>
                  <a:txBody>
                    <a:bodyPr/>
                    <a:lstStyle/>
                    <a:p>
                      <a:pPr lvl="0">
                        <a:buNone/>
                      </a:pPr>
                      <a:r>
                        <a:rPr lang="en-US" sz="1800" b="0" i="0" u="none" strike="noStrike" noProof="0">
                          <a:latin typeface="Calibri"/>
                        </a:rPr>
                        <a:t>ResNet-164</a:t>
                      </a:r>
                      <a:endParaRPr lang="en-US"/>
                    </a:p>
                  </a:txBody>
                  <a:tcPr/>
                </a:tc>
                <a:tc>
                  <a:txBody>
                    <a:bodyPr/>
                    <a:lstStyle/>
                    <a:p>
                      <a:pPr lvl="0">
                        <a:buNone/>
                      </a:pPr>
                      <a:r>
                        <a:rPr lang="en-US"/>
                        <a:t>58.2</a:t>
                      </a:r>
                    </a:p>
                  </a:txBody>
                  <a:tcPr/>
                </a:tc>
                <a:tc>
                  <a:txBody>
                    <a:bodyPr/>
                    <a:lstStyle/>
                    <a:p>
                      <a:pPr lvl="0">
                        <a:buNone/>
                      </a:pPr>
                      <a:r>
                        <a:rPr lang="en-US"/>
                        <a:t>60.6</a:t>
                      </a:r>
                    </a:p>
                  </a:txBody>
                  <a:tcPr/>
                </a:tc>
                <a:tc>
                  <a:txBody>
                    <a:bodyPr/>
                    <a:lstStyle/>
                    <a:p>
                      <a:pPr lvl="0">
                        <a:buNone/>
                      </a:pPr>
                      <a:r>
                        <a:rPr lang="en-US"/>
                        <a:t>44.1</a:t>
                      </a:r>
                    </a:p>
                  </a:txBody>
                  <a:tcPr/>
                </a:tc>
                <a:tc>
                  <a:txBody>
                    <a:bodyPr/>
                    <a:lstStyle/>
                    <a:p>
                      <a:pPr lvl="0">
                        <a:buNone/>
                      </a:pPr>
                      <a:r>
                        <a:rPr lang="en-US"/>
                        <a:t>56.4</a:t>
                      </a:r>
                    </a:p>
                  </a:txBody>
                  <a:tcPr/>
                </a:tc>
                <a:extLst>
                  <a:ext uri="{0D108BD9-81ED-4DB2-BD59-A6C34878D82A}">
                    <a16:rowId xmlns:a16="http://schemas.microsoft.com/office/drawing/2014/main" val="4101961374"/>
                  </a:ext>
                </a:extLst>
              </a:tr>
              <a:tr h="334200">
                <a:tc vMerge="1">
                  <a:txBody>
                    <a:bodyPr/>
                    <a:lstStyle/>
                    <a:p>
                      <a:pPr lvl="0">
                        <a:buNone/>
                      </a:pPr>
                      <a:endParaRPr lang="en-US"/>
                    </a:p>
                  </a:txBody>
                  <a:tcPr/>
                </a:tc>
                <a:tc>
                  <a:txBody>
                    <a:bodyPr/>
                    <a:lstStyle/>
                    <a:p>
                      <a:pPr lvl="0">
                        <a:buNone/>
                      </a:pPr>
                      <a:r>
                        <a:rPr lang="en-US" sz="1800" b="0" i="0" u="none" strike="noStrike" noProof="0">
                          <a:latin typeface="Calibri"/>
                        </a:rPr>
                        <a:t>IN-ResNet-164</a:t>
                      </a:r>
                      <a:endParaRPr lang="en-US"/>
                    </a:p>
                  </a:txBody>
                  <a:tcPr/>
                </a:tc>
                <a:tc>
                  <a:txBody>
                    <a:bodyPr/>
                    <a:lstStyle/>
                    <a:p>
                      <a:pPr lvl="0">
                        <a:buNone/>
                      </a:pPr>
                      <a:r>
                        <a:rPr lang="en-US"/>
                        <a:t>69.11</a:t>
                      </a:r>
                    </a:p>
                  </a:txBody>
                  <a:tcPr/>
                </a:tc>
                <a:tc>
                  <a:txBody>
                    <a:bodyPr/>
                    <a:lstStyle/>
                    <a:p>
                      <a:pPr lvl="0">
                        <a:buNone/>
                      </a:pPr>
                      <a:r>
                        <a:rPr lang="en-US"/>
                        <a:t>79.05</a:t>
                      </a:r>
                    </a:p>
                  </a:txBody>
                  <a:tcPr/>
                </a:tc>
                <a:tc>
                  <a:txBody>
                    <a:bodyPr/>
                    <a:lstStyle/>
                    <a:p>
                      <a:pPr lvl="0">
                        <a:buNone/>
                      </a:pPr>
                      <a:r>
                        <a:rPr lang="en-US"/>
                        <a:t>74.38</a:t>
                      </a:r>
                    </a:p>
                  </a:txBody>
                  <a:tcPr/>
                </a:tc>
                <a:tc>
                  <a:txBody>
                    <a:bodyPr/>
                    <a:lstStyle/>
                    <a:p>
                      <a:pPr lvl="0">
                        <a:buNone/>
                      </a:pPr>
                      <a:r>
                        <a:rPr lang="en-US"/>
                        <a:t>78.8</a:t>
                      </a:r>
                    </a:p>
                  </a:txBody>
                  <a:tcPr/>
                </a:tc>
                <a:extLst>
                  <a:ext uri="{0D108BD9-81ED-4DB2-BD59-A6C34878D82A}">
                    <a16:rowId xmlns:a16="http://schemas.microsoft.com/office/drawing/2014/main" val="3681392529"/>
                  </a:ext>
                </a:extLst>
              </a:tr>
              <a:tr h="334200">
                <a:tc vMerge="1">
                  <a:txBody>
                    <a:bodyPr/>
                    <a:lstStyle/>
                    <a:p>
                      <a:endParaRPr lang="en-US"/>
                    </a:p>
                  </a:txBody>
                  <a:tcPr/>
                </a:tc>
                <a:tc>
                  <a:txBody>
                    <a:bodyPr/>
                    <a:lstStyle/>
                    <a:p>
                      <a:pPr lvl="0">
                        <a:buNone/>
                      </a:pPr>
                      <a:r>
                        <a:rPr lang="en-US" sz="1800" b="0" i="0" u="none" strike="noStrike" noProof="0">
                          <a:latin typeface="Calibri"/>
                        </a:rPr>
                        <a:t>λ-In-ResNet-164</a:t>
                      </a:r>
                      <a:endParaRPr lang="en-US"/>
                    </a:p>
                  </a:txBody>
                  <a:tcPr/>
                </a:tc>
                <a:tc>
                  <a:txBody>
                    <a:bodyPr/>
                    <a:lstStyle/>
                    <a:p>
                      <a:pPr lvl="0">
                        <a:buNone/>
                      </a:pPr>
                      <a:r>
                        <a:rPr lang="en-US"/>
                        <a:t>67.7</a:t>
                      </a:r>
                    </a:p>
                  </a:txBody>
                  <a:tcPr/>
                </a:tc>
                <a:tc>
                  <a:txBody>
                    <a:bodyPr/>
                    <a:lstStyle/>
                    <a:p>
                      <a:pPr lvl="0">
                        <a:buNone/>
                      </a:pPr>
                      <a:r>
                        <a:rPr lang="en-US"/>
                        <a:t>76.9</a:t>
                      </a:r>
                    </a:p>
                  </a:txBody>
                  <a:tcPr/>
                </a:tc>
                <a:tc>
                  <a:txBody>
                    <a:bodyPr/>
                    <a:lstStyle/>
                    <a:p>
                      <a:pPr lvl="0">
                        <a:buNone/>
                      </a:pPr>
                      <a:r>
                        <a:rPr lang="en-US"/>
                        <a:t>70.9</a:t>
                      </a:r>
                    </a:p>
                  </a:txBody>
                  <a:tcPr/>
                </a:tc>
                <a:tc>
                  <a:txBody>
                    <a:bodyPr/>
                    <a:lstStyle/>
                    <a:p>
                      <a:pPr lvl="0">
                        <a:buNone/>
                      </a:pPr>
                      <a:r>
                        <a:rPr lang="en-US"/>
                        <a:t>76.7</a:t>
                      </a:r>
                    </a:p>
                  </a:txBody>
                  <a:tcPr/>
                </a:tc>
                <a:extLst>
                  <a:ext uri="{0D108BD9-81ED-4DB2-BD59-A6C34878D82A}">
                    <a16:rowId xmlns:a16="http://schemas.microsoft.com/office/drawing/2014/main" val="44018328"/>
                  </a:ext>
                </a:extLst>
              </a:tr>
              <a:tr h="334200">
                <a:tc vMerge="1">
                  <a:txBody>
                    <a:bodyPr/>
                    <a:lstStyle/>
                    <a:p>
                      <a:endParaRPr lang="en-US"/>
                    </a:p>
                  </a:txBody>
                  <a:tcPr/>
                </a:tc>
                <a:tc>
                  <a:txBody>
                    <a:bodyPr/>
                    <a:lstStyle/>
                    <a:p>
                      <a:pPr lvl="0">
                        <a:buNone/>
                      </a:pPr>
                      <a:r>
                        <a:rPr lang="en-US"/>
                        <a:t>ResNext</a:t>
                      </a:r>
                    </a:p>
                  </a:txBody>
                  <a:tcPr/>
                </a:tc>
                <a:tc>
                  <a:txBody>
                    <a:bodyPr/>
                    <a:lstStyle/>
                    <a:p>
                      <a:pPr lvl="0">
                        <a:buNone/>
                      </a:pPr>
                      <a:r>
                        <a:rPr lang="en-US"/>
                        <a:t>55.7</a:t>
                      </a:r>
                    </a:p>
                  </a:txBody>
                  <a:tcPr/>
                </a:tc>
                <a:tc>
                  <a:txBody>
                    <a:bodyPr/>
                    <a:lstStyle/>
                    <a:p>
                      <a:pPr lvl="0">
                        <a:buNone/>
                      </a:pPr>
                      <a:r>
                        <a:rPr lang="en-US"/>
                        <a:t>58.7</a:t>
                      </a:r>
                    </a:p>
                  </a:txBody>
                  <a:tcPr/>
                </a:tc>
                <a:tc>
                  <a:txBody>
                    <a:bodyPr/>
                    <a:lstStyle/>
                    <a:p>
                      <a:pPr lvl="0">
                        <a:buNone/>
                      </a:pPr>
                      <a:r>
                        <a:rPr lang="en-US"/>
                        <a:t>39.2</a:t>
                      </a:r>
                    </a:p>
                  </a:txBody>
                  <a:tcPr/>
                </a:tc>
                <a:tc>
                  <a:txBody>
                    <a:bodyPr/>
                    <a:lstStyle/>
                    <a:p>
                      <a:pPr lvl="0">
                        <a:buNone/>
                      </a:pPr>
                      <a:r>
                        <a:rPr lang="en-US"/>
                        <a:t>52.0</a:t>
                      </a:r>
                    </a:p>
                  </a:txBody>
                  <a:tcPr/>
                </a:tc>
                <a:extLst>
                  <a:ext uri="{0D108BD9-81ED-4DB2-BD59-A6C34878D82A}">
                    <a16:rowId xmlns:a16="http://schemas.microsoft.com/office/drawing/2014/main" val="564109909"/>
                  </a:ext>
                </a:extLst>
              </a:tr>
              <a:tr h="334200">
                <a:tc vMerge="1">
                  <a:txBody>
                    <a:bodyPr/>
                    <a:lstStyle/>
                    <a:p>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IN-ResNext</a:t>
                      </a:r>
                      <a:endParaRPr lang="en-US"/>
                    </a:p>
                  </a:txBody>
                  <a:tcPr/>
                </a:tc>
                <a:tc>
                  <a:txBody>
                    <a:bodyPr/>
                    <a:lstStyle/>
                    <a:p>
                      <a:pPr lvl="0">
                        <a:buNone/>
                      </a:pPr>
                      <a:r>
                        <a:rPr lang="en-US"/>
                        <a:t>55.3</a:t>
                      </a:r>
                    </a:p>
                  </a:txBody>
                  <a:tcPr/>
                </a:tc>
                <a:tc>
                  <a:txBody>
                    <a:bodyPr/>
                    <a:lstStyle/>
                    <a:p>
                      <a:pPr lvl="0">
                        <a:buNone/>
                      </a:pPr>
                      <a:r>
                        <a:rPr lang="en-US"/>
                        <a:t>59.7</a:t>
                      </a:r>
                    </a:p>
                  </a:txBody>
                  <a:tcPr/>
                </a:tc>
                <a:tc>
                  <a:txBody>
                    <a:bodyPr/>
                    <a:lstStyle/>
                    <a:p>
                      <a:pPr lvl="0">
                        <a:buNone/>
                      </a:pPr>
                      <a:r>
                        <a:rPr lang="en-US"/>
                        <a:t>39.6</a:t>
                      </a:r>
                    </a:p>
                  </a:txBody>
                  <a:tcPr/>
                </a:tc>
                <a:tc>
                  <a:txBody>
                    <a:bodyPr/>
                    <a:lstStyle/>
                    <a:p>
                      <a:pPr lvl="0">
                        <a:buNone/>
                      </a:pPr>
                      <a:r>
                        <a:rPr lang="en-US"/>
                        <a:t>54.8</a:t>
                      </a:r>
                    </a:p>
                  </a:txBody>
                  <a:tcPr/>
                </a:tc>
                <a:extLst>
                  <a:ext uri="{0D108BD9-81ED-4DB2-BD59-A6C34878D82A}">
                    <a16:rowId xmlns:a16="http://schemas.microsoft.com/office/drawing/2014/main" val="1239050979"/>
                  </a:ext>
                </a:extLst>
              </a:tr>
              <a:tr h="334200">
                <a:tc vMerge="1">
                  <a:txBody>
                    <a:bodyPr/>
                    <a:lstStyle/>
                    <a:p>
                      <a:pPr lvl="0">
                        <a:buNone/>
                      </a:pP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λ-In-ResNext</a:t>
                      </a:r>
                      <a:endParaRPr lang="en-US"/>
                    </a:p>
                  </a:txBody>
                  <a:tcPr/>
                </a:tc>
                <a:tc>
                  <a:txBody>
                    <a:bodyPr/>
                    <a:lstStyle/>
                    <a:p>
                      <a:pPr lvl="0">
                        <a:buNone/>
                      </a:pPr>
                      <a:r>
                        <a:rPr lang="en-US"/>
                        <a:t>50.3</a:t>
                      </a:r>
                    </a:p>
                  </a:txBody>
                  <a:tcPr/>
                </a:tc>
                <a:tc>
                  <a:txBody>
                    <a:bodyPr/>
                    <a:lstStyle/>
                    <a:p>
                      <a:pPr lvl="0">
                        <a:buNone/>
                      </a:pPr>
                      <a:r>
                        <a:rPr lang="en-US"/>
                        <a:t>57.7</a:t>
                      </a:r>
                    </a:p>
                  </a:txBody>
                  <a:tcPr/>
                </a:tc>
                <a:tc>
                  <a:txBody>
                    <a:bodyPr/>
                    <a:lstStyle/>
                    <a:p>
                      <a:pPr lvl="0">
                        <a:buNone/>
                      </a:pPr>
                      <a:r>
                        <a:rPr lang="en-US"/>
                        <a:t>37.5</a:t>
                      </a:r>
                    </a:p>
                  </a:txBody>
                  <a:tcPr/>
                </a:tc>
                <a:tc>
                  <a:txBody>
                    <a:bodyPr/>
                    <a:lstStyle/>
                    <a:p>
                      <a:pPr lvl="0">
                        <a:buNone/>
                      </a:pPr>
                      <a:r>
                        <a:rPr lang="en-US"/>
                        <a:t>51.8</a:t>
                      </a:r>
                    </a:p>
                  </a:txBody>
                  <a:tcPr/>
                </a:tc>
                <a:extLst>
                  <a:ext uri="{0D108BD9-81ED-4DB2-BD59-A6C34878D82A}">
                    <a16:rowId xmlns:a16="http://schemas.microsoft.com/office/drawing/2014/main" val="2092653701"/>
                  </a:ext>
                </a:extLst>
              </a:tr>
              <a:tr h="334200">
                <a:tc rowSpan="9">
                  <a:txBody>
                    <a:bodyPr/>
                    <a:lstStyle/>
                    <a:p>
                      <a:pPr lvl="0">
                        <a:buNone/>
                      </a:pPr>
                      <a:r>
                        <a:rPr lang="en-US" sz="1800" b="0" i="0" u="none" strike="noStrike" noProof="0"/>
                        <a:t>CIFAR-100</a:t>
                      </a:r>
                      <a:endParaRPr lang="en-US"/>
                    </a:p>
                  </a:txBody>
                  <a:tcPr/>
                </a:tc>
                <a:tc>
                  <a:txBody>
                    <a:bodyPr/>
                    <a:lstStyle/>
                    <a:p>
                      <a:pPr lvl="0">
                        <a:buNone/>
                      </a:pPr>
                      <a:r>
                        <a:rPr lang="en-US" sz="1800" b="0" i="0" u="none" strike="noStrike" noProof="0">
                          <a:latin typeface="Calibri"/>
                        </a:rPr>
                        <a:t>ResNet-110</a:t>
                      </a:r>
                      <a:endParaRPr lang="en-US"/>
                    </a:p>
                  </a:txBody>
                  <a:tcPr/>
                </a:tc>
                <a:tc>
                  <a:txBody>
                    <a:bodyPr/>
                    <a:lstStyle/>
                    <a:p>
                      <a:pPr lvl="0">
                        <a:buNone/>
                      </a:pPr>
                      <a:r>
                        <a:rPr lang="en-US"/>
                        <a:t>23.47</a:t>
                      </a:r>
                    </a:p>
                  </a:txBody>
                  <a:tcPr/>
                </a:tc>
                <a:tc>
                  <a:txBody>
                    <a:bodyPr/>
                    <a:lstStyle/>
                    <a:p>
                      <a:pPr lvl="0">
                        <a:buNone/>
                      </a:pPr>
                      <a:r>
                        <a:rPr lang="en-US"/>
                        <a:t>28.87</a:t>
                      </a:r>
                    </a:p>
                  </a:txBody>
                  <a:tcPr/>
                </a:tc>
                <a:tc>
                  <a:txBody>
                    <a:bodyPr/>
                    <a:lstStyle/>
                    <a:p>
                      <a:pPr lvl="0">
                        <a:buNone/>
                      </a:pPr>
                      <a:r>
                        <a:rPr lang="en-US"/>
                        <a:t>18.80</a:t>
                      </a:r>
                    </a:p>
                  </a:txBody>
                  <a:tcPr/>
                </a:tc>
                <a:tc>
                  <a:txBody>
                    <a:bodyPr/>
                    <a:lstStyle/>
                    <a:p>
                      <a:pPr lvl="0">
                        <a:buNone/>
                      </a:pPr>
                      <a:r>
                        <a:rPr lang="en-US"/>
                        <a:t>27.22</a:t>
                      </a:r>
                    </a:p>
                  </a:txBody>
                  <a:tcPr/>
                </a:tc>
                <a:extLst>
                  <a:ext uri="{0D108BD9-81ED-4DB2-BD59-A6C34878D82A}">
                    <a16:rowId xmlns:a16="http://schemas.microsoft.com/office/drawing/2014/main" val="2799962057"/>
                  </a:ext>
                </a:extLst>
              </a:tr>
              <a:tr h="334200">
                <a:tc vMerge="1">
                  <a:txBody>
                    <a:bodyPr/>
                    <a:lstStyle/>
                    <a:p>
                      <a:endParaRPr lang="en-US"/>
                    </a:p>
                  </a:txBody>
                  <a:tcPr/>
                </a:tc>
                <a:tc>
                  <a:txBody>
                    <a:bodyPr/>
                    <a:lstStyle/>
                    <a:p>
                      <a:pPr lvl="0">
                        <a:buNone/>
                      </a:pPr>
                      <a:r>
                        <a:rPr lang="en-US" sz="1800" b="0" i="0" u="none" strike="noStrike" noProof="0">
                          <a:latin typeface="Calibri"/>
                        </a:rPr>
                        <a:t>IN-ResNet-110</a:t>
                      </a:r>
                      <a:endParaRPr lang="en-US"/>
                    </a:p>
                  </a:txBody>
                  <a:tcPr/>
                </a:tc>
                <a:tc>
                  <a:txBody>
                    <a:bodyPr/>
                    <a:lstStyle/>
                    <a:p>
                      <a:pPr lvl="0">
                        <a:buNone/>
                      </a:pPr>
                      <a:r>
                        <a:rPr lang="en-US"/>
                        <a:t>33.23</a:t>
                      </a:r>
                    </a:p>
                  </a:txBody>
                  <a:tcPr/>
                </a:tc>
                <a:tc>
                  <a:txBody>
                    <a:bodyPr/>
                    <a:lstStyle/>
                    <a:p>
                      <a:pPr lvl="0">
                        <a:buNone/>
                      </a:pPr>
                      <a:r>
                        <a:rPr lang="en-US"/>
                        <a:t>40.43</a:t>
                      </a:r>
                    </a:p>
                  </a:txBody>
                  <a:tcPr/>
                </a:tc>
                <a:tc>
                  <a:txBody>
                    <a:bodyPr/>
                    <a:lstStyle/>
                    <a:p>
                      <a:pPr lvl="0">
                        <a:buNone/>
                      </a:pPr>
                      <a:r>
                        <a:rPr lang="en-US"/>
                        <a:t>32.32</a:t>
                      </a:r>
                    </a:p>
                  </a:txBody>
                  <a:tcPr/>
                </a:tc>
                <a:tc>
                  <a:txBody>
                    <a:bodyPr/>
                    <a:lstStyle/>
                    <a:p>
                      <a:pPr lvl="0">
                        <a:buNone/>
                      </a:pPr>
                      <a:r>
                        <a:rPr lang="en-US"/>
                        <a:t>39.83</a:t>
                      </a:r>
                    </a:p>
                  </a:txBody>
                  <a:tcPr/>
                </a:tc>
                <a:extLst>
                  <a:ext uri="{0D108BD9-81ED-4DB2-BD59-A6C34878D82A}">
                    <a16:rowId xmlns:a16="http://schemas.microsoft.com/office/drawing/2014/main" val="2243768387"/>
                  </a:ext>
                </a:extLst>
              </a:tr>
              <a:tr h="334200">
                <a:tc vMerge="1">
                  <a:txBody>
                    <a:bodyPr/>
                    <a:lstStyle/>
                    <a:p>
                      <a:endParaRPr lang="en-US"/>
                    </a:p>
                  </a:txBody>
                  <a:tcPr/>
                </a:tc>
                <a:tc>
                  <a:txBody>
                    <a:bodyPr/>
                    <a:lstStyle/>
                    <a:p>
                      <a:pPr lvl="0">
                        <a:buNone/>
                      </a:pPr>
                      <a:r>
                        <a:rPr lang="en-US" sz="1800" b="0" i="0" u="none" strike="noStrike" noProof="0">
                          <a:latin typeface="Calibri"/>
                        </a:rPr>
                        <a:t>λ-In-ResNet-110</a:t>
                      </a:r>
                      <a:endParaRPr lang="en-US"/>
                    </a:p>
                  </a:txBody>
                  <a:tcPr/>
                </a:tc>
                <a:tc>
                  <a:txBody>
                    <a:bodyPr/>
                    <a:lstStyle/>
                    <a:p>
                      <a:pPr lvl="0">
                        <a:buNone/>
                      </a:pPr>
                      <a:r>
                        <a:rPr lang="en-US"/>
                        <a:t>33.16</a:t>
                      </a:r>
                    </a:p>
                  </a:txBody>
                  <a:tcPr/>
                </a:tc>
                <a:tc>
                  <a:txBody>
                    <a:bodyPr/>
                    <a:lstStyle/>
                    <a:p>
                      <a:pPr lvl="0">
                        <a:buNone/>
                      </a:pPr>
                      <a:r>
                        <a:rPr lang="en-US"/>
                        <a:t>39.74</a:t>
                      </a:r>
                    </a:p>
                  </a:txBody>
                  <a:tcPr/>
                </a:tc>
                <a:tc>
                  <a:txBody>
                    <a:bodyPr/>
                    <a:lstStyle/>
                    <a:p>
                      <a:pPr lvl="0">
                        <a:buNone/>
                      </a:pPr>
                      <a:r>
                        <a:rPr lang="en-US"/>
                        <a:t>31.6</a:t>
                      </a:r>
                    </a:p>
                  </a:txBody>
                  <a:tcPr/>
                </a:tc>
                <a:tc>
                  <a:txBody>
                    <a:bodyPr/>
                    <a:lstStyle/>
                    <a:p>
                      <a:pPr lvl="0">
                        <a:buNone/>
                      </a:pPr>
                      <a:r>
                        <a:rPr lang="en-US"/>
                        <a:t>39.09</a:t>
                      </a:r>
                    </a:p>
                  </a:txBody>
                  <a:tcPr/>
                </a:tc>
                <a:extLst>
                  <a:ext uri="{0D108BD9-81ED-4DB2-BD59-A6C34878D82A}">
                    <a16:rowId xmlns:a16="http://schemas.microsoft.com/office/drawing/2014/main" val="1547475948"/>
                  </a:ext>
                </a:extLst>
              </a:tr>
              <a:tr h="334200">
                <a:tc vMerge="1">
                  <a:txBody>
                    <a:bodyPr/>
                    <a:lstStyle/>
                    <a:p>
                      <a:endParaRPr lang="en-US"/>
                    </a:p>
                  </a:txBody>
                  <a:tcPr/>
                </a:tc>
                <a:tc>
                  <a:txBody>
                    <a:bodyPr/>
                    <a:lstStyle/>
                    <a:p>
                      <a:pPr lvl="0">
                        <a:buNone/>
                      </a:pPr>
                      <a:r>
                        <a:rPr lang="en-US" sz="1800" b="0" i="0" u="none" strike="noStrike" noProof="0">
                          <a:latin typeface="Calibri"/>
                        </a:rPr>
                        <a:t>ResNet-164</a:t>
                      </a:r>
                      <a:endParaRPr lang="en-US"/>
                    </a:p>
                  </a:txBody>
                  <a:tcPr/>
                </a:tc>
                <a:tc>
                  <a:txBody>
                    <a:bodyPr/>
                    <a:lstStyle/>
                    <a:p>
                      <a:pPr lvl="0">
                        <a:buNone/>
                      </a:pPr>
                      <a:r>
                        <a:rPr lang="en-US"/>
                        <a:t>28.98</a:t>
                      </a:r>
                    </a:p>
                  </a:txBody>
                  <a:tcPr/>
                </a:tc>
                <a:tc>
                  <a:txBody>
                    <a:bodyPr/>
                    <a:lstStyle/>
                    <a:p>
                      <a:pPr lvl="0">
                        <a:buNone/>
                      </a:pPr>
                      <a:r>
                        <a:rPr lang="en-US"/>
                        <a:t>31.48</a:t>
                      </a:r>
                    </a:p>
                  </a:txBody>
                  <a:tcPr/>
                </a:tc>
                <a:tc>
                  <a:txBody>
                    <a:bodyPr/>
                    <a:lstStyle/>
                    <a:p>
                      <a:pPr lvl="0">
                        <a:buNone/>
                      </a:pPr>
                      <a:r>
                        <a:rPr lang="en-US"/>
                        <a:t>20.38</a:t>
                      </a:r>
                    </a:p>
                  </a:txBody>
                  <a:tcPr/>
                </a:tc>
                <a:tc>
                  <a:txBody>
                    <a:bodyPr/>
                    <a:lstStyle/>
                    <a:p>
                      <a:pPr lvl="0">
                        <a:buNone/>
                      </a:pPr>
                      <a:r>
                        <a:rPr lang="en-US"/>
                        <a:t>28.5</a:t>
                      </a:r>
                    </a:p>
                  </a:txBody>
                  <a:tcPr/>
                </a:tc>
                <a:extLst>
                  <a:ext uri="{0D108BD9-81ED-4DB2-BD59-A6C34878D82A}">
                    <a16:rowId xmlns:a16="http://schemas.microsoft.com/office/drawing/2014/main" val="1333204915"/>
                  </a:ext>
                </a:extLst>
              </a:tr>
              <a:tr h="334200">
                <a:tc vMerge="1">
                  <a:txBody>
                    <a:bodyPr/>
                    <a:lstStyle/>
                    <a:p>
                      <a:endParaRPr lang="en-US"/>
                    </a:p>
                  </a:txBody>
                  <a:tcPr/>
                </a:tc>
                <a:tc>
                  <a:txBody>
                    <a:bodyPr/>
                    <a:lstStyle/>
                    <a:p>
                      <a:pPr lvl="0">
                        <a:buNone/>
                      </a:pPr>
                      <a:r>
                        <a:rPr lang="en-US" sz="1800" b="0" i="0" u="none" strike="noStrike" noProof="0">
                          <a:latin typeface="Calibri"/>
                        </a:rPr>
                        <a:t>IN-ResNet-164</a:t>
                      </a:r>
                      <a:endParaRPr lang="en-US"/>
                    </a:p>
                  </a:txBody>
                  <a:tcPr/>
                </a:tc>
                <a:tc>
                  <a:txBody>
                    <a:bodyPr/>
                    <a:lstStyle/>
                    <a:p>
                      <a:pPr lvl="0">
                        <a:buNone/>
                      </a:pPr>
                      <a:r>
                        <a:rPr lang="en-US"/>
                        <a:t>32.2</a:t>
                      </a:r>
                    </a:p>
                  </a:txBody>
                  <a:tcPr/>
                </a:tc>
                <a:tc>
                  <a:txBody>
                    <a:bodyPr/>
                    <a:lstStyle/>
                    <a:p>
                      <a:pPr lvl="0">
                        <a:buNone/>
                      </a:pPr>
                      <a:r>
                        <a:rPr lang="en-US"/>
                        <a:t>35.5</a:t>
                      </a:r>
                    </a:p>
                  </a:txBody>
                  <a:tcPr/>
                </a:tc>
                <a:tc>
                  <a:txBody>
                    <a:bodyPr/>
                    <a:lstStyle/>
                    <a:p>
                      <a:pPr lvl="0">
                        <a:buNone/>
                      </a:pPr>
                      <a:r>
                        <a:rPr lang="en-US"/>
                        <a:t>25.5</a:t>
                      </a:r>
                    </a:p>
                  </a:txBody>
                  <a:tcPr/>
                </a:tc>
                <a:tc>
                  <a:txBody>
                    <a:bodyPr/>
                    <a:lstStyle/>
                    <a:p>
                      <a:pPr lvl="0">
                        <a:buNone/>
                      </a:pPr>
                      <a:r>
                        <a:rPr lang="en-US"/>
                        <a:t>34.02</a:t>
                      </a:r>
                    </a:p>
                  </a:txBody>
                  <a:tcPr/>
                </a:tc>
                <a:extLst>
                  <a:ext uri="{0D108BD9-81ED-4DB2-BD59-A6C34878D82A}">
                    <a16:rowId xmlns:a16="http://schemas.microsoft.com/office/drawing/2014/main" val="3105508093"/>
                  </a:ext>
                </a:extLst>
              </a:tr>
              <a:tr h="334200">
                <a:tc vMerge="1">
                  <a:txBody>
                    <a:bodyPr/>
                    <a:lstStyle/>
                    <a:p>
                      <a:endParaRPr lang="en-US"/>
                    </a:p>
                  </a:txBody>
                  <a:tcPr/>
                </a:tc>
                <a:tc>
                  <a:txBody>
                    <a:bodyPr/>
                    <a:lstStyle/>
                    <a:p>
                      <a:pPr lvl="0">
                        <a:buNone/>
                      </a:pPr>
                      <a:r>
                        <a:rPr lang="en-US" sz="1800" b="0" i="0" u="none" strike="noStrike" noProof="0">
                          <a:latin typeface="Calibri"/>
                        </a:rPr>
                        <a:t>λ-In-ResNet-164</a:t>
                      </a:r>
                      <a:endParaRPr lang="en-US"/>
                    </a:p>
                  </a:txBody>
                  <a:tcPr/>
                </a:tc>
                <a:tc>
                  <a:txBody>
                    <a:bodyPr/>
                    <a:lstStyle/>
                    <a:p>
                      <a:pPr lvl="0">
                        <a:buNone/>
                      </a:pPr>
                      <a:r>
                        <a:rPr lang="en-US"/>
                        <a:t>33.5</a:t>
                      </a:r>
                    </a:p>
                  </a:txBody>
                  <a:tcPr/>
                </a:tc>
                <a:tc>
                  <a:txBody>
                    <a:bodyPr/>
                    <a:lstStyle/>
                    <a:p>
                      <a:pPr lvl="0">
                        <a:buNone/>
                      </a:pPr>
                      <a:r>
                        <a:rPr lang="en-US"/>
                        <a:t>39.8</a:t>
                      </a:r>
                    </a:p>
                  </a:txBody>
                  <a:tcPr/>
                </a:tc>
                <a:tc>
                  <a:txBody>
                    <a:bodyPr/>
                    <a:lstStyle/>
                    <a:p>
                      <a:pPr lvl="0">
                        <a:buNone/>
                      </a:pPr>
                      <a:r>
                        <a:rPr lang="en-US"/>
                        <a:t>29.3</a:t>
                      </a:r>
                    </a:p>
                  </a:txBody>
                  <a:tcPr/>
                </a:tc>
                <a:tc>
                  <a:txBody>
                    <a:bodyPr/>
                    <a:lstStyle/>
                    <a:p>
                      <a:pPr lvl="0">
                        <a:buNone/>
                      </a:pPr>
                      <a:r>
                        <a:rPr lang="en-US"/>
                        <a:t>38.4</a:t>
                      </a:r>
                    </a:p>
                  </a:txBody>
                  <a:tcPr/>
                </a:tc>
                <a:extLst>
                  <a:ext uri="{0D108BD9-81ED-4DB2-BD59-A6C34878D82A}">
                    <a16:rowId xmlns:a16="http://schemas.microsoft.com/office/drawing/2014/main" val="3240309244"/>
                  </a:ext>
                </a:extLst>
              </a:tr>
              <a:tr h="334200">
                <a:tc vMerge="1">
                  <a:txBody>
                    <a:bodyPr/>
                    <a:lstStyle/>
                    <a:p>
                      <a:endParaRPr lang="en-US"/>
                    </a:p>
                  </a:txBody>
                  <a:tcPr/>
                </a:tc>
                <a:tc>
                  <a:txBody>
                    <a:bodyPr/>
                    <a:lstStyle/>
                    <a:p>
                      <a:pPr lvl="0">
                        <a:buNone/>
                      </a:pPr>
                      <a:r>
                        <a:rPr lang="en-US"/>
                        <a:t>ResNext</a:t>
                      </a:r>
                    </a:p>
                  </a:txBody>
                  <a:tcPr/>
                </a:tc>
                <a:tc>
                  <a:txBody>
                    <a:bodyPr/>
                    <a:lstStyle/>
                    <a:p>
                      <a:pPr lvl="0">
                        <a:buNone/>
                      </a:pPr>
                      <a:r>
                        <a:rPr lang="en-US"/>
                        <a:t>26.9</a:t>
                      </a:r>
                    </a:p>
                  </a:txBody>
                  <a:tcPr/>
                </a:tc>
                <a:tc>
                  <a:txBody>
                    <a:bodyPr/>
                    <a:lstStyle/>
                    <a:p>
                      <a:pPr lvl="0">
                        <a:buNone/>
                      </a:pPr>
                      <a:r>
                        <a:rPr lang="en-US"/>
                        <a:t>28.8</a:t>
                      </a:r>
                    </a:p>
                  </a:txBody>
                  <a:tcPr/>
                </a:tc>
                <a:tc>
                  <a:txBody>
                    <a:bodyPr/>
                    <a:lstStyle/>
                    <a:p>
                      <a:pPr lvl="0">
                        <a:buNone/>
                      </a:pPr>
                      <a:r>
                        <a:rPr lang="en-US"/>
                        <a:t>17.5</a:t>
                      </a:r>
                    </a:p>
                  </a:txBody>
                  <a:tcPr/>
                </a:tc>
                <a:tc>
                  <a:txBody>
                    <a:bodyPr/>
                    <a:lstStyle/>
                    <a:p>
                      <a:pPr lvl="0">
                        <a:buNone/>
                      </a:pPr>
                      <a:r>
                        <a:rPr lang="en-US"/>
                        <a:t>25.7</a:t>
                      </a:r>
                    </a:p>
                  </a:txBody>
                  <a:tcPr/>
                </a:tc>
                <a:extLst>
                  <a:ext uri="{0D108BD9-81ED-4DB2-BD59-A6C34878D82A}">
                    <a16:rowId xmlns:a16="http://schemas.microsoft.com/office/drawing/2014/main" val="481442623"/>
                  </a:ext>
                </a:extLst>
              </a:tr>
              <a:tr h="334200">
                <a:tc vMerge="1">
                  <a:txBody>
                    <a:bodyPr/>
                    <a:lstStyle/>
                    <a:p>
                      <a:endParaRPr lang="en-US"/>
                    </a:p>
                  </a:txBody>
                  <a:tcPr/>
                </a:tc>
                <a:tc>
                  <a:txBody>
                    <a:bodyPr/>
                    <a:lstStyle/>
                    <a:p>
                      <a:pPr lvl="0">
                        <a:buNone/>
                      </a:pPr>
                      <a:r>
                        <a:rPr lang="en-US"/>
                        <a:t>In-ResNext</a:t>
                      </a:r>
                    </a:p>
                  </a:txBody>
                  <a:tcPr/>
                </a:tc>
                <a:tc>
                  <a:txBody>
                    <a:bodyPr/>
                    <a:lstStyle/>
                    <a:p>
                      <a:pPr lvl="0">
                        <a:buNone/>
                      </a:pPr>
                      <a:r>
                        <a:rPr lang="en-US"/>
                        <a:t>24.6</a:t>
                      </a:r>
                    </a:p>
                  </a:txBody>
                  <a:tcPr/>
                </a:tc>
                <a:tc>
                  <a:txBody>
                    <a:bodyPr/>
                    <a:lstStyle/>
                    <a:p>
                      <a:pPr lvl="0">
                        <a:buNone/>
                      </a:pPr>
                      <a:r>
                        <a:rPr lang="en-US"/>
                        <a:t>29.1</a:t>
                      </a:r>
                    </a:p>
                  </a:txBody>
                  <a:tcPr/>
                </a:tc>
                <a:tc>
                  <a:txBody>
                    <a:bodyPr/>
                    <a:lstStyle/>
                    <a:p>
                      <a:pPr lvl="0">
                        <a:buNone/>
                      </a:pPr>
                      <a:r>
                        <a:rPr lang="en-US"/>
                        <a:t>17.8</a:t>
                      </a:r>
                    </a:p>
                  </a:txBody>
                  <a:tcPr/>
                </a:tc>
                <a:tc>
                  <a:txBody>
                    <a:bodyPr/>
                    <a:lstStyle/>
                    <a:p>
                      <a:pPr lvl="0">
                        <a:buNone/>
                      </a:pPr>
                      <a:r>
                        <a:rPr lang="en-US"/>
                        <a:t>20.0</a:t>
                      </a:r>
                    </a:p>
                  </a:txBody>
                  <a:tcPr/>
                </a:tc>
                <a:extLst>
                  <a:ext uri="{0D108BD9-81ED-4DB2-BD59-A6C34878D82A}">
                    <a16:rowId xmlns:a16="http://schemas.microsoft.com/office/drawing/2014/main" val="2852416639"/>
                  </a:ext>
                </a:extLst>
              </a:tr>
              <a:tr h="334200">
                <a:tc vMerge="1">
                  <a:txBody>
                    <a:bodyPr/>
                    <a:lstStyle/>
                    <a:p>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λ-In-ResNext</a:t>
                      </a:r>
                      <a:endParaRPr lang="en-US"/>
                    </a:p>
                  </a:txBody>
                  <a:tcPr/>
                </a:tc>
                <a:tc>
                  <a:txBody>
                    <a:bodyPr/>
                    <a:lstStyle/>
                    <a:p>
                      <a:pPr lvl="0">
                        <a:buNone/>
                      </a:pPr>
                      <a:r>
                        <a:rPr lang="en-US"/>
                        <a:t>27.6</a:t>
                      </a:r>
                    </a:p>
                  </a:txBody>
                  <a:tcPr/>
                </a:tc>
                <a:tc>
                  <a:txBody>
                    <a:bodyPr/>
                    <a:lstStyle/>
                    <a:p>
                      <a:pPr lvl="0">
                        <a:buNone/>
                      </a:pPr>
                      <a:r>
                        <a:rPr lang="en-US"/>
                        <a:t>29.1</a:t>
                      </a:r>
                    </a:p>
                  </a:txBody>
                  <a:tcPr/>
                </a:tc>
                <a:tc>
                  <a:txBody>
                    <a:bodyPr/>
                    <a:lstStyle/>
                    <a:p>
                      <a:pPr lvl="0">
                        <a:buNone/>
                      </a:pPr>
                      <a:r>
                        <a:rPr lang="en-US"/>
                        <a:t>27</a:t>
                      </a:r>
                    </a:p>
                  </a:txBody>
                  <a:tcPr/>
                </a:tc>
                <a:tc>
                  <a:txBody>
                    <a:bodyPr/>
                    <a:lstStyle/>
                    <a:p>
                      <a:pPr lvl="0">
                        <a:buNone/>
                      </a:pPr>
                      <a:r>
                        <a:rPr lang="en-US"/>
                        <a:t>20</a:t>
                      </a:r>
                    </a:p>
                  </a:txBody>
                  <a:tcPr/>
                </a:tc>
                <a:extLst>
                  <a:ext uri="{0D108BD9-81ED-4DB2-BD59-A6C34878D82A}">
                    <a16:rowId xmlns:a16="http://schemas.microsoft.com/office/drawing/2014/main" val="1690431457"/>
                  </a:ext>
                </a:extLst>
              </a:tr>
            </a:tbl>
          </a:graphicData>
        </a:graphic>
      </p:graphicFrame>
    </p:spTree>
    <p:extLst>
      <p:ext uri="{BB962C8B-B14F-4D97-AF65-F5344CB8AC3E}">
        <p14:creationId xmlns:p14="http://schemas.microsoft.com/office/powerpoint/2010/main" val="2287520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52DC-6772-482B-8D03-775C195D7577}"/>
              </a:ext>
            </a:extLst>
          </p:cNvPr>
          <p:cNvSpPr>
            <a:spLocks noGrp="1"/>
          </p:cNvSpPr>
          <p:nvPr>
            <p:ph type="title"/>
          </p:nvPr>
        </p:nvSpPr>
        <p:spPr/>
        <p:txBody>
          <a:bodyPr/>
          <a:lstStyle/>
          <a:p>
            <a:r>
              <a:rPr lang="en-US">
                <a:ea typeface="+mj-lt"/>
                <a:cs typeface="+mj-lt"/>
              </a:rPr>
              <a:t>Robustness against stochastic noise</a:t>
            </a:r>
            <a:endParaRPr lang="en-US"/>
          </a:p>
        </p:txBody>
      </p:sp>
      <p:sp>
        <p:nvSpPr>
          <p:cNvPr id="3" name="Content Placeholder 2">
            <a:extLst>
              <a:ext uri="{FF2B5EF4-FFF2-40B4-BE49-F238E27FC236}">
                <a16:creationId xmlns:a16="http://schemas.microsoft.com/office/drawing/2014/main" id="{A9EF8318-E4A4-4FC9-8B10-F34832EB03C5}"/>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Table1-Acuracies of all models over the perturbed CIFAR-10 and CIFAR-100 images from four types of stochastic noise. </a:t>
            </a:r>
          </a:p>
          <a:p>
            <a:r>
              <a:rPr lang="en-US">
                <a:ea typeface="+mn-lt"/>
                <a:cs typeface="+mn-lt"/>
              </a:rPr>
              <a:t>Our In-ResNet-110 and In-ResNet-164 models achieve substantial improvement over the ResNet-110 and ResNet-164 baselines. </a:t>
            </a:r>
          </a:p>
          <a:p>
            <a:r>
              <a:rPr lang="en-US">
                <a:ea typeface="+mn-lt"/>
                <a:cs typeface="+mn-lt"/>
              </a:rPr>
              <a:t>For perturbed CIFAR-10 images, accuracy of (λ-)In-ResNet-110 and (λ-)In-ResNet-164 are over 15 % higher than ResNet-110 and ResNet-164 baselines on average.</a:t>
            </a:r>
          </a:p>
          <a:p>
            <a:r>
              <a:rPr lang="en-US">
                <a:ea typeface="+mn-lt"/>
                <a:cs typeface="+mn-lt"/>
              </a:rPr>
              <a:t> For perturbed CIFAR-100 images, accuracy of (λ- )In-ResNet-110 and (λ-)In-ResNet-164 are  higher than ResNet-110 and ResNet-164 baselines on average. In-Res-Next models improves the accuracy of the perturbed images over Res-Next as well.</a:t>
            </a:r>
            <a:endParaRPr lang="en-US">
              <a:cs typeface="Calibri"/>
            </a:endParaRPr>
          </a:p>
        </p:txBody>
      </p:sp>
    </p:spTree>
    <p:extLst>
      <p:ext uri="{BB962C8B-B14F-4D97-AF65-F5344CB8AC3E}">
        <p14:creationId xmlns:p14="http://schemas.microsoft.com/office/powerpoint/2010/main" val="2977884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A8DF-E10A-4669-9B0D-63DBF633F5B2}"/>
              </a:ext>
            </a:extLst>
          </p:cNvPr>
          <p:cNvSpPr>
            <a:spLocks noGrp="1"/>
          </p:cNvSpPr>
          <p:nvPr>
            <p:ph type="title"/>
          </p:nvPr>
        </p:nvSpPr>
        <p:spPr/>
        <p:txBody>
          <a:bodyPr/>
          <a:lstStyle/>
          <a:p>
            <a:r>
              <a:rPr lang="en-US">
                <a:cs typeface="Calibri Light"/>
              </a:rPr>
              <a:t>Contd..</a:t>
            </a:r>
            <a:endParaRPr lang="en-US" err="1"/>
          </a:p>
        </p:txBody>
      </p:sp>
      <p:sp>
        <p:nvSpPr>
          <p:cNvPr id="3" name="Content Placeholder 2">
            <a:extLst>
              <a:ext uri="{FF2B5EF4-FFF2-40B4-BE49-F238E27FC236}">
                <a16:creationId xmlns:a16="http://schemas.microsoft.com/office/drawing/2014/main" id="{5E286421-BAFF-40C5-B5DA-D0543AF721EB}"/>
              </a:ext>
            </a:extLst>
          </p:cNvPr>
          <p:cNvSpPr>
            <a:spLocks noGrp="1"/>
          </p:cNvSpPr>
          <p:nvPr>
            <p:ph idx="1"/>
          </p:nvPr>
        </p:nvSpPr>
        <p:spPr/>
        <p:txBody>
          <a:bodyPr vert="horz" lIns="91440" tIns="45720" rIns="91440" bIns="45720" rtlCol="0" anchor="t">
            <a:normAutofit/>
          </a:bodyPr>
          <a:lstStyle/>
          <a:p>
            <a:r>
              <a:rPr lang="en-US">
                <a:ea typeface="+mn-lt"/>
                <a:cs typeface="+mn-lt"/>
              </a:rPr>
              <a:t>For perturbed CIFAR-100 images, accuracy of (λ- )In-ResNet-110 and (λ-)In-ResNet-164 are over 5% higher than ResNet-110 and ResNet-164 baselines on average. </a:t>
            </a:r>
            <a:endParaRPr lang="en-US"/>
          </a:p>
          <a:p>
            <a:r>
              <a:rPr lang="en-US">
                <a:ea typeface="+mn-lt"/>
                <a:cs typeface="+mn-lt"/>
              </a:rPr>
              <a:t>In Res-Next models improves the accuracy of the perturbed images over Res-Next as well.</a:t>
            </a:r>
            <a:endParaRPr lang="en-US">
              <a:cs typeface="Calibri"/>
            </a:endParaRPr>
          </a:p>
          <a:p>
            <a:r>
              <a:rPr lang="en-US">
                <a:cs typeface="Calibri"/>
              </a:rPr>
              <a:t>We will explain using</a:t>
            </a:r>
            <a:r>
              <a:rPr lang="en-US">
                <a:ea typeface="+mn-lt"/>
                <a:cs typeface="+mn-lt"/>
              </a:rPr>
              <a:t> our  Lyapunov analysis </a:t>
            </a:r>
            <a:r>
              <a:rPr lang="en-US">
                <a:cs typeface="Calibri"/>
              </a:rPr>
              <a:t> in next section which answers which answers the  question why accuracies of Interpolated networks are higher than general Resnet architectures </a:t>
            </a:r>
            <a:endParaRPr lang="en-US"/>
          </a:p>
          <a:p>
            <a:endParaRPr lang="en-US">
              <a:cs typeface="Calibri"/>
            </a:endParaRPr>
          </a:p>
        </p:txBody>
      </p:sp>
    </p:spTree>
    <p:extLst>
      <p:ext uri="{BB962C8B-B14F-4D97-AF65-F5344CB8AC3E}">
        <p14:creationId xmlns:p14="http://schemas.microsoft.com/office/powerpoint/2010/main" val="392360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45F51-E5F2-4723-AC59-C792021DC290}"/>
              </a:ext>
            </a:extLst>
          </p:cNvPr>
          <p:cNvSpPr>
            <a:spLocks noGrp="1"/>
          </p:cNvSpPr>
          <p:nvPr>
            <p:ph idx="1"/>
          </p:nvPr>
        </p:nvSpPr>
        <p:spPr/>
        <p:txBody>
          <a:bodyPr vert="horz" lIns="91440" tIns="45720" rIns="91440" bIns="45720" rtlCol="0" anchor="t">
            <a:normAutofit/>
          </a:bodyPr>
          <a:lstStyle/>
          <a:p>
            <a:r>
              <a:rPr lang="en-US">
                <a:ea typeface="+mn-lt"/>
                <a:cs typeface="+mn-lt"/>
              </a:rPr>
              <a:t>In this paper we present a new ordinary differential equation that interpolates non residual and residual CNN’s.</a:t>
            </a:r>
            <a:endParaRPr lang="en-US">
              <a:cs typeface="Calibri" panose="020F0502020204030204"/>
            </a:endParaRPr>
          </a:p>
          <a:p>
            <a:r>
              <a:rPr lang="en-US">
                <a:ea typeface="+mn-lt"/>
                <a:cs typeface="+mn-lt"/>
              </a:rPr>
              <a:t>Here the ODE is controlled by an interpolation parameter </a:t>
            </a:r>
            <a:r>
              <a:rPr lang="en-US" b="1">
                <a:ea typeface="+mn-lt"/>
                <a:cs typeface="+mn-lt"/>
              </a:rPr>
              <a:t>λ </a:t>
            </a:r>
            <a:r>
              <a:rPr lang="en-US">
                <a:ea typeface="+mn-lt"/>
                <a:cs typeface="+mn-lt"/>
              </a:rPr>
              <a:t>which ranges from 0 to infinity</a:t>
            </a:r>
            <a:endParaRPr lang="en-US"/>
          </a:p>
          <a:p>
            <a:r>
              <a:rPr lang="en-US">
                <a:ea typeface="+mn-lt"/>
                <a:cs typeface="+mn-lt"/>
              </a:rPr>
              <a:t>It is equivalent to Residual Network if </a:t>
            </a:r>
            <a:r>
              <a:rPr lang="en-US" b="1">
                <a:ea typeface="+mn-lt"/>
                <a:cs typeface="+mn-lt"/>
              </a:rPr>
              <a:t>λ </a:t>
            </a:r>
            <a:r>
              <a:rPr lang="en-US">
                <a:ea typeface="+mn-lt"/>
                <a:cs typeface="+mn-lt"/>
              </a:rPr>
              <a:t>is zero.</a:t>
            </a:r>
            <a:endParaRPr lang="en-US"/>
          </a:p>
          <a:p>
            <a:r>
              <a:rPr lang="en-US">
                <a:ea typeface="+mn-lt"/>
                <a:cs typeface="+mn-lt"/>
              </a:rPr>
              <a:t>On the contrary the ODE model amounts to Non-Residual network when </a:t>
            </a:r>
            <a:r>
              <a:rPr lang="en-US" b="1">
                <a:ea typeface="+mn-lt"/>
                <a:cs typeface="+mn-lt"/>
              </a:rPr>
              <a:t>λ</a:t>
            </a:r>
            <a:r>
              <a:rPr lang="en-US">
                <a:ea typeface="+mn-lt"/>
                <a:cs typeface="+mn-lt"/>
              </a:rPr>
              <a:t> approaches infinity.</a:t>
            </a:r>
            <a:endParaRPr lang="en-US"/>
          </a:p>
          <a:p>
            <a:pPr marL="0" indent="0">
              <a:buNone/>
            </a:pPr>
            <a:endParaRPr lang="en-US">
              <a:cs typeface="Calibri" panose="020F0502020204030204"/>
            </a:endParaRPr>
          </a:p>
        </p:txBody>
      </p:sp>
      <p:sp>
        <p:nvSpPr>
          <p:cNvPr id="7" name="Title 1">
            <a:extLst>
              <a:ext uri="{FF2B5EF4-FFF2-40B4-BE49-F238E27FC236}">
                <a16:creationId xmlns:a16="http://schemas.microsoft.com/office/drawing/2014/main" id="{6AB8BFEC-74DD-4EE9-939A-90CA04A0F24A}"/>
              </a:ext>
            </a:extLst>
          </p:cNvPr>
          <p:cNvSpPr>
            <a:spLocks noGrp="1"/>
          </p:cNvSpPr>
          <p:nvPr>
            <p:ph type="title"/>
          </p:nvPr>
        </p:nvSpPr>
        <p:spPr>
          <a:xfrm>
            <a:off x="838200" y="365125"/>
            <a:ext cx="10515600" cy="1325563"/>
          </a:xfrm>
        </p:spPr>
        <p:txBody>
          <a:bodyPr/>
          <a:lstStyle/>
          <a:p>
            <a:pPr algn="ctr"/>
            <a:r>
              <a:rPr lang="en-US" b="1">
                <a:cs typeface="Calibri Light"/>
              </a:rPr>
              <a:t>Introduction</a:t>
            </a:r>
            <a:endParaRPr lang="en-US"/>
          </a:p>
        </p:txBody>
      </p:sp>
    </p:spTree>
    <p:extLst>
      <p:ext uri="{BB962C8B-B14F-4D97-AF65-F5344CB8AC3E}">
        <p14:creationId xmlns:p14="http://schemas.microsoft.com/office/powerpoint/2010/main" val="203006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8A19-3565-4BF0-A48C-ED8FB407554F}"/>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29CB75C7-5C74-4ECB-950C-D9C6177DFF11}"/>
              </a:ext>
            </a:extLst>
          </p:cNvPr>
          <p:cNvGraphicFramePr>
            <a:graphicFrameLocks noGrp="1"/>
          </p:cNvGraphicFramePr>
          <p:nvPr>
            <p:ph idx="1"/>
            <p:extLst>
              <p:ext uri="{D42A27DB-BD31-4B8C-83A1-F6EECF244321}">
                <p14:modId xmlns:p14="http://schemas.microsoft.com/office/powerpoint/2010/main" val="1959775534"/>
              </p:ext>
            </p:extLst>
          </p:nvPr>
        </p:nvGraphicFramePr>
        <p:xfrm>
          <a:off x="86264" y="503208"/>
          <a:ext cx="12013093" cy="5394960"/>
        </p:xfrm>
        <a:graphic>
          <a:graphicData uri="http://schemas.openxmlformats.org/drawingml/2006/table">
            <a:tbl>
              <a:tblPr firstRow="1" bandRow="1">
                <a:tableStyleId>{5C22544A-7EE6-4342-B048-85BDC9FD1C3A}</a:tableStyleId>
              </a:tblPr>
              <a:tblGrid>
                <a:gridCol w="1092100">
                  <a:extLst>
                    <a:ext uri="{9D8B030D-6E8A-4147-A177-3AD203B41FA5}">
                      <a16:colId xmlns:a16="http://schemas.microsoft.com/office/drawing/2014/main" val="4246150723"/>
                    </a:ext>
                  </a:extLst>
                </a:gridCol>
                <a:gridCol w="1736651">
                  <a:extLst>
                    <a:ext uri="{9D8B030D-6E8A-4147-A177-3AD203B41FA5}">
                      <a16:colId xmlns:a16="http://schemas.microsoft.com/office/drawing/2014/main" val="3585528520"/>
                    </a:ext>
                  </a:extLst>
                </a:gridCol>
                <a:gridCol w="850602">
                  <a:extLst>
                    <a:ext uri="{9D8B030D-6E8A-4147-A177-3AD203B41FA5}">
                      <a16:colId xmlns:a16="http://schemas.microsoft.com/office/drawing/2014/main" val="64800683"/>
                    </a:ext>
                  </a:extLst>
                </a:gridCol>
                <a:gridCol w="689040">
                  <a:extLst>
                    <a:ext uri="{9D8B030D-6E8A-4147-A177-3AD203B41FA5}">
                      <a16:colId xmlns:a16="http://schemas.microsoft.com/office/drawing/2014/main" val="457407263"/>
                    </a:ext>
                  </a:extLst>
                </a:gridCol>
                <a:gridCol w="1092100">
                  <a:extLst>
                    <a:ext uri="{9D8B030D-6E8A-4147-A177-3AD203B41FA5}">
                      <a16:colId xmlns:a16="http://schemas.microsoft.com/office/drawing/2014/main" val="993955174"/>
                    </a:ext>
                  </a:extLst>
                </a:gridCol>
                <a:gridCol w="1092100">
                  <a:extLst>
                    <a:ext uri="{9D8B030D-6E8A-4147-A177-3AD203B41FA5}">
                      <a16:colId xmlns:a16="http://schemas.microsoft.com/office/drawing/2014/main" val="854030410"/>
                    </a:ext>
                  </a:extLst>
                </a:gridCol>
                <a:gridCol w="1092100">
                  <a:extLst>
                    <a:ext uri="{9D8B030D-6E8A-4147-A177-3AD203B41FA5}">
                      <a16:colId xmlns:a16="http://schemas.microsoft.com/office/drawing/2014/main" val="978199159"/>
                    </a:ext>
                  </a:extLst>
                </a:gridCol>
                <a:gridCol w="1092100">
                  <a:extLst>
                    <a:ext uri="{9D8B030D-6E8A-4147-A177-3AD203B41FA5}">
                      <a16:colId xmlns:a16="http://schemas.microsoft.com/office/drawing/2014/main" val="3985690891"/>
                    </a:ext>
                  </a:extLst>
                </a:gridCol>
                <a:gridCol w="1092100">
                  <a:extLst>
                    <a:ext uri="{9D8B030D-6E8A-4147-A177-3AD203B41FA5}">
                      <a16:colId xmlns:a16="http://schemas.microsoft.com/office/drawing/2014/main" val="1263382312"/>
                    </a:ext>
                  </a:extLst>
                </a:gridCol>
                <a:gridCol w="1092100">
                  <a:extLst>
                    <a:ext uri="{9D8B030D-6E8A-4147-A177-3AD203B41FA5}">
                      <a16:colId xmlns:a16="http://schemas.microsoft.com/office/drawing/2014/main" val="327871310"/>
                    </a:ext>
                  </a:extLst>
                </a:gridCol>
                <a:gridCol w="1092100">
                  <a:extLst>
                    <a:ext uri="{9D8B030D-6E8A-4147-A177-3AD203B41FA5}">
                      <a16:colId xmlns:a16="http://schemas.microsoft.com/office/drawing/2014/main" val="2618297758"/>
                    </a:ext>
                  </a:extLst>
                </a:gridCol>
              </a:tblGrid>
              <a:tr h="346910">
                <a:tc rowSpan="2">
                  <a:txBody>
                    <a:bodyPr/>
                    <a:lstStyle/>
                    <a:p>
                      <a:pPr lvl="0">
                        <a:buNone/>
                      </a:pPr>
                      <a:r>
                        <a:rPr lang="en-US" sz="1800" b="0" i="0" u="none" strike="noStrike" noProof="0">
                          <a:latin typeface="Calibri"/>
                        </a:rPr>
                        <a:t>Benchmark</a:t>
                      </a:r>
                      <a:endParaRPr lang="en-US"/>
                    </a:p>
                  </a:txBody>
                  <a:tcPr/>
                </a:tc>
                <a:tc rowSpan="2">
                  <a:txBody>
                    <a:bodyPr/>
                    <a:lstStyle/>
                    <a:p>
                      <a:pPr lvl="0">
                        <a:buNone/>
                      </a:pPr>
                      <a:r>
                        <a:rPr lang="en-US" sz="1800" b="0" i="0" u="none" strike="noStrike" noProof="0">
                          <a:latin typeface="Calibri"/>
                        </a:rPr>
                        <a:t>Model</a:t>
                      </a:r>
                      <a:endParaRPr lang="en-US"/>
                    </a:p>
                  </a:txBody>
                  <a:tcPr/>
                </a:tc>
                <a:tc gridSpan="3">
                  <a:txBody>
                    <a:bodyPr/>
                    <a:lstStyle/>
                    <a:p>
                      <a:pPr lvl="0">
                        <a:buNone/>
                      </a:pPr>
                      <a:r>
                        <a:rPr lang="en-US" sz="1800" b="0" i="0" u="none" strike="noStrike" noProof="0">
                          <a:latin typeface="Calibri"/>
                        </a:rPr>
                        <a:t>FGSM</a:t>
                      </a:r>
                      <a:endParaRPr lang="en-US"/>
                    </a:p>
                  </a:txBody>
                  <a:tcPr/>
                </a:tc>
                <a:tc hMerge="1">
                  <a:txBody>
                    <a:bodyPr/>
                    <a:lstStyle/>
                    <a:p>
                      <a:endParaRPr lang="en-US"/>
                    </a:p>
                  </a:txBody>
                  <a:tcPr/>
                </a:tc>
                <a:tc hMerge="1">
                  <a:txBody>
                    <a:bodyPr/>
                    <a:lstStyle/>
                    <a:p>
                      <a:endParaRPr lang="en-US"/>
                    </a:p>
                  </a:txBody>
                  <a:tcPr/>
                </a:tc>
                <a:tc gridSpan="3">
                  <a:txBody>
                    <a:bodyPr/>
                    <a:lstStyle/>
                    <a:p>
                      <a:pPr lvl="0">
                        <a:buNone/>
                      </a:pPr>
                      <a:r>
                        <a:rPr lang="en-US" sz="1800" b="0" i="0" u="none" strike="noStrike" noProof="0">
                          <a:latin typeface="Calibri"/>
                        </a:rPr>
                        <a:t>IFGSM</a:t>
                      </a:r>
                      <a:endParaRPr lang="en-US"/>
                    </a:p>
                  </a:txBody>
                  <a:tcPr/>
                </a:tc>
                <a:tc hMerge="1">
                  <a:txBody>
                    <a:bodyPr/>
                    <a:lstStyle/>
                    <a:p>
                      <a:endParaRPr lang="en-US"/>
                    </a:p>
                  </a:txBody>
                  <a:tcPr/>
                </a:tc>
                <a:tc hMerge="1">
                  <a:txBody>
                    <a:bodyPr/>
                    <a:lstStyle/>
                    <a:p>
                      <a:endParaRPr lang="en-US"/>
                    </a:p>
                  </a:txBody>
                  <a:tcPr/>
                </a:tc>
                <a:tc gridSpan="3">
                  <a:txBody>
                    <a:bodyPr/>
                    <a:lstStyle/>
                    <a:p>
                      <a:pPr lvl="0">
                        <a:buNone/>
                      </a:pPr>
                      <a:r>
                        <a:rPr lang="en-US" sz="1800" b="0" i="0" u="none" strike="noStrike" noProof="0">
                          <a:latin typeface="Calibri"/>
                        </a:rPr>
                        <a:t>PGD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5486249"/>
                  </a:ext>
                </a:extLst>
              </a:tr>
              <a:tr h="346910">
                <a:tc vMerge="1">
                  <a:txBody>
                    <a:bodyPr/>
                    <a:lstStyle/>
                    <a:p>
                      <a:endParaRPr lang="en-US"/>
                    </a:p>
                  </a:txBody>
                  <a:tcPr/>
                </a:tc>
                <a:tc vMerge="1">
                  <a:txBody>
                    <a:bodyPr/>
                    <a:lstStyle/>
                    <a:p>
                      <a:endParaRPr lang="en-US"/>
                    </a:p>
                  </a:txBody>
                  <a:tcPr/>
                </a:tc>
                <a:tc>
                  <a:txBody>
                    <a:bodyPr/>
                    <a:lstStyle/>
                    <a:p>
                      <a:pPr lvl="0">
                        <a:buNone/>
                      </a:pPr>
                      <a:r>
                        <a:rPr lang="en-US" sz="1800" b="0" i="0" u="none" strike="noStrike" noProof="0">
                          <a:latin typeface="Calibri"/>
                        </a:rPr>
                        <a:t>1/255</a:t>
                      </a:r>
                      <a:endParaRPr lang="en-US"/>
                    </a:p>
                  </a:txBody>
                  <a:tcPr/>
                </a:tc>
                <a:tc>
                  <a:txBody>
                    <a:bodyPr/>
                    <a:lstStyle/>
                    <a:p>
                      <a:pPr lvl="0">
                        <a:buNone/>
                      </a:pPr>
                      <a:r>
                        <a:rPr lang="en-US" sz="1800" b="0" i="0" u="none" strike="noStrike" noProof="0">
                          <a:latin typeface="Calibri"/>
                        </a:rPr>
                        <a:t>2/255</a:t>
                      </a:r>
                      <a:endParaRPr lang="en-US"/>
                    </a:p>
                  </a:txBody>
                  <a:tcPr/>
                </a:tc>
                <a:tc>
                  <a:txBody>
                    <a:bodyPr/>
                    <a:lstStyle/>
                    <a:p>
                      <a:pPr lvl="0">
                        <a:buNone/>
                      </a:pPr>
                      <a:r>
                        <a:rPr lang="en-US" sz="1800" b="0" i="0" u="none" strike="noStrike" noProof="0">
                          <a:latin typeface="Calibri"/>
                        </a:rPr>
                        <a:t>3/255</a:t>
                      </a:r>
                      <a:endParaRPr lang="en-US"/>
                    </a:p>
                  </a:txBody>
                  <a:tcPr/>
                </a:tc>
                <a:tc>
                  <a:txBody>
                    <a:bodyPr/>
                    <a:lstStyle/>
                    <a:p>
                      <a:pPr lvl="0">
                        <a:buNone/>
                      </a:pPr>
                      <a:r>
                        <a:rPr lang="en-US" sz="1800" b="0" i="0" u="none" strike="noStrike" noProof="0">
                          <a:latin typeface="Calibri"/>
                        </a:rPr>
                        <a:t>1/255</a:t>
                      </a:r>
                      <a:endParaRPr lang="en-US"/>
                    </a:p>
                  </a:txBody>
                  <a:tcPr/>
                </a:tc>
                <a:tc>
                  <a:txBody>
                    <a:bodyPr/>
                    <a:lstStyle/>
                    <a:p>
                      <a:pPr lvl="0">
                        <a:buNone/>
                      </a:pPr>
                      <a:r>
                        <a:rPr lang="en-US" sz="1800" b="0" i="0" u="none" strike="noStrike" noProof="0">
                          <a:latin typeface="Calibri"/>
                        </a:rPr>
                        <a:t>2/255</a:t>
                      </a:r>
                      <a:endParaRPr lang="en-US"/>
                    </a:p>
                  </a:txBody>
                  <a:tcPr/>
                </a:tc>
                <a:tc>
                  <a:txBody>
                    <a:bodyPr/>
                    <a:lstStyle/>
                    <a:p>
                      <a:pPr lvl="0">
                        <a:buNone/>
                      </a:pPr>
                      <a:r>
                        <a:rPr lang="en-US" sz="1800" b="0" i="0" u="none" strike="noStrike" noProof="0">
                          <a:latin typeface="Calibri"/>
                        </a:rPr>
                        <a:t>3/255</a:t>
                      </a:r>
                      <a:endParaRPr lang="en-US"/>
                    </a:p>
                  </a:txBody>
                  <a:tcPr/>
                </a:tc>
                <a:tc>
                  <a:txBody>
                    <a:bodyPr/>
                    <a:lstStyle/>
                    <a:p>
                      <a:pPr lvl="0">
                        <a:buNone/>
                      </a:pPr>
                      <a:r>
                        <a:rPr lang="en-US" sz="1800" b="0" i="0" u="none" strike="noStrike" noProof="0">
                          <a:latin typeface="Calibri"/>
                        </a:rPr>
                        <a:t>1/255</a:t>
                      </a:r>
                      <a:endParaRPr lang="en-US"/>
                    </a:p>
                  </a:txBody>
                  <a:tcPr/>
                </a:tc>
                <a:tc>
                  <a:txBody>
                    <a:bodyPr/>
                    <a:lstStyle/>
                    <a:p>
                      <a:pPr lvl="0">
                        <a:buNone/>
                      </a:pPr>
                      <a:r>
                        <a:rPr lang="en-US" sz="1800" b="0" i="0" u="none" strike="noStrike" noProof="0">
                          <a:latin typeface="Calibri"/>
                        </a:rPr>
                        <a:t>2/255</a:t>
                      </a:r>
                      <a:endParaRPr lang="en-US"/>
                    </a:p>
                  </a:txBody>
                  <a:tcPr/>
                </a:tc>
                <a:tc>
                  <a:txBody>
                    <a:bodyPr/>
                    <a:lstStyle/>
                    <a:p>
                      <a:pPr lvl="0">
                        <a:buNone/>
                      </a:pPr>
                      <a:r>
                        <a:rPr lang="en-US" sz="1800" b="0" i="0" u="none" strike="noStrike" noProof="0">
                          <a:latin typeface="Calibri"/>
                        </a:rPr>
                        <a:t>3/255</a:t>
                      </a:r>
                      <a:endParaRPr lang="en-US"/>
                    </a:p>
                  </a:txBody>
                  <a:tcPr/>
                </a:tc>
                <a:extLst>
                  <a:ext uri="{0D108BD9-81ED-4DB2-BD59-A6C34878D82A}">
                    <a16:rowId xmlns:a16="http://schemas.microsoft.com/office/drawing/2014/main" val="2215691096"/>
                  </a:ext>
                </a:extLst>
              </a:tr>
              <a:tr h="346910">
                <a:tc rowSpan="6">
                  <a:txBody>
                    <a:bodyPr/>
                    <a:lstStyle/>
                    <a:p>
                      <a:pPr lvl="0">
                        <a:buNone/>
                      </a:pPr>
                      <a:r>
                        <a:rPr lang="en-US" sz="1800" b="0" i="0" u="none" strike="noStrike" noProof="0">
                          <a:latin typeface="Calibri"/>
                        </a:rPr>
                        <a:t>CIFAR-10</a:t>
                      </a:r>
                      <a:endParaRPr lang="en-US"/>
                    </a:p>
                  </a:txBody>
                  <a:tcPr/>
                </a:tc>
                <a:tc>
                  <a:txBody>
                    <a:bodyPr/>
                    <a:lstStyle/>
                    <a:p>
                      <a:pPr lvl="0">
                        <a:buNone/>
                      </a:pPr>
                      <a:r>
                        <a:rPr lang="en-US" sz="1800" b="0" i="0" u="none" strike="noStrike" noProof="0">
                          <a:latin typeface="Calibri"/>
                        </a:rPr>
                        <a:t>ResNet-110</a:t>
                      </a:r>
                      <a:endParaRPr lang="en-US"/>
                    </a:p>
                  </a:txBody>
                  <a:tcPr/>
                </a:tc>
                <a:tc>
                  <a:txBody>
                    <a:bodyPr/>
                    <a:lstStyle/>
                    <a:p>
                      <a:pPr lvl="0">
                        <a:buNone/>
                      </a:pPr>
                      <a:r>
                        <a:rPr lang="en-US"/>
                        <a:t>53.41</a:t>
                      </a:r>
                    </a:p>
                  </a:txBody>
                  <a:tcPr/>
                </a:tc>
                <a:tc>
                  <a:txBody>
                    <a:bodyPr/>
                    <a:lstStyle/>
                    <a:p>
                      <a:pPr lvl="0">
                        <a:buNone/>
                      </a:pPr>
                      <a:r>
                        <a:rPr lang="en-US"/>
                        <a:t>35</a:t>
                      </a:r>
                    </a:p>
                  </a:txBody>
                  <a:tcPr/>
                </a:tc>
                <a:tc>
                  <a:txBody>
                    <a:bodyPr/>
                    <a:lstStyle/>
                    <a:p>
                      <a:pPr lvl="0">
                        <a:buNone/>
                      </a:pPr>
                      <a:r>
                        <a:rPr lang="en-US"/>
                        <a:t>24.48</a:t>
                      </a:r>
                    </a:p>
                  </a:txBody>
                  <a:tcPr/>
                </a:tc>
                <a:tc>
                  <a:txBody>
                    <a:bodyPr/>
                    <a:lstStyle/>
                    <a:p>
                      <a:pPr lvl="0">
                        <a:buNone/>
                      </a:pPr>
                      <a:r>
                        <a:rPr lang="en-US"/>
                        <a:t>30.46</a:t>
                      </a:r>
                    </a:p>
                  </a:txBody>
                  <a:tcPr/>
                </a:tc>
                <a:tc>
                  <a:txBody>
                    <a:bodyPr/>
                    <a:lstStyle/>
                    <a:p>
                      <a:pPr lvl="0">
                        <a:buNone/>
                      </a:pPr>
                      <a:r>
                        <a:rPr lang="en-US"/>
                        <a:t>2.52</a:t>
                      </a:r>
                    </a:p>
                  </a:txBody>
                  <a:tcPr/>
                </a:tc>
                <a:tc>
                  <a:txBody>
                    <a:bodyPr/>
                    <a:lstStyle/>
                    <a:p>
                      <a:pPr lvl="0">
                        <a:buNone/>
                      </a:pPr>
                      <a:r>
                        <a:rPr lang="en-US"/>
                        <a:t>0.01</a:t>
                      </a:r>
                    </a:p>
                  </a:txBody>
                  <a:tcPr/>
                </a:tc>
                <a:tc>
                  <a:txBody>
                    <a:bodyPr/>
                    <a:lstStyle/>
                    <a:p>
                      <a:pPr lvl="0">
                        <a:buNone/>
                      </a:pPr>
                      <a:r>
                        <a:rPr lang="en-US"/>
                        <a:t>29.76</a:t>
                      </a:r>
                    </a:p>
                  </a:txBody>
                  <a:tcPr/>
                </a:tc>
                <a:tc>
                  <a:txBody>
                    <a:bodyPr/>
                    <a:lstStyle/>
                    <a:p>
                      <a:pPr lvl="0">
                        <a:buNone/>
                      </a:pPr>
                      <a:r>
                        <a:rPr lang="en-US"/>
                        <a:t>2.28</a:t>
                      </a:r>
                    </a:p>
                  </a:txBody>
                  <a:tcPr/>
                </a:tc>
                <a:tc>
                  <a:txBody>
                    <a:bodyPr/>
                    <a:lstStyle/>
                    <a:p>
                      <a:pPr lvl="0">
                        <a:buNone/>
                      </a:pPr>
                      <a:r>
                        <a:rPr lang="en-US"/>
                        <a:t>0.01</a:t>
                      </a:r>
                    </a:p>
                  </a:txBody>
                  <a:tcPr/>
                </a:tc>
                <a:extLst>
                  <a:ext uri="{0D108BD9-81ED-4DB2-BD59-A6C34878D82A}">
                    <a16:rowId xmlns:a16="http://schemas.microsoft.com/office/drawing/2014/main" val="4081977359"/>
                  </a:ext>
                </a:extLst>
              </a:tr>
              <a:tr h="346910">
                <a:tc vMerge="1">
                  <a:txBody>
                    <a:bodyPr/>
                    <a:lstStyle/>
                    <a:p>
                      <a:endParaRPr lang="en-US"/>
                    </a:p>
                  </a:txBody>
                  <a:tcPr/>
                </a:tc>
                <a:tc>
                  <a:txBody>
                    <a:bodyPr/>
                    <a:lstStyle/>
                    <a:p>
                      <a:pPr lvl="0">
                        <a:buNone/>
                      </a:pPr>
                      <a:r>
                        <a:rPr lang="en-US" sz="1800" b="0" i="0" u="none" strike="noStrike" noProof="0">
                          <a:latin typeface="Calibri"/>
                        </a:rPr>
                        <a:t>IN-ResNet-110</a:t>
                      </a:r>
                      <a:endParaRPr lang="en-US"/>
                    </a:p>
                  </a:txBody>
                  <a:tcPr/>
                </a:tc>
                <a:tc>
                  <a:txBody>
                    <a:bodyPr/>
                    <a:lstStyle/>
                    <a:p>
                      <a:pPr lvl="0">
                        <a:buNone/>
                      </a:pPr>
                      <a:r>
                        <a:rPr lang="en-US"/>
                        <a:t>66.2</a:t>
                      </a:r>
                    </a:p>
                  </a:txBody>
                  <a:tcPr/>
                </a:tc>
                <a:tc>
                  <a:txBody>
                    <a:bodyPr/>
                    <a:lstStyle/>
                    <a:p>
                      <a:pPr lvl="0">
                        <a:buNone/>
                      </a:pPr>
                      <a:r>
                        <a:rPr lang="en-US"/>
                        <a:t>47.7</a:t>
                      </a:r>
                    </a:p>
                  </a:txBody>
                  <a:tcPr/>
                </a:tc>
                <a:tc>
                  <a:txBody>
                    <a:bodyPr/>
                    <a:lstStyle/>
                    <a:p>
                      <a:pPr lvl="0">
                        <a:buNone/>
                      </a:pPr>
                      <a:r>
                        <a:rPr lang="en-US"/>
                        <a:t>32.55</a:t>
                      </a:r>
                    </a:p>
                  </a:txBody>
                  <a:tcPr/>
                </a:tc>
                <a:tc>
                  <a:txBody>
                    <a:bodyPr/>
                    <a:lstStyle/>
                    <a:p>
                      <a:pPr lvl="0">
                        <a:buNone/>
                      </a:pPr>
                      <a:r>
                        <a:rPr lang="en-US"/>
                        <a:t>59.76</a:t>
                      </a:r>
                    </a:p>
                  </a:txBody>
                  <a:tcPr/>
                </a:tc>
                <a:tc>
                  <a:txBody>
                    <a:bodyPr/>
                    <a:lstStyle/>
                    <a:p>
                      <a:pPr lvl="0">
                        <a:buNone/>
                      </a:pPr>
                      <a:r>
                        <a:rPr lang="en-US"/>
                        <a:t>28</a:t>
                      </a:r>
                    </a:p>
                  </a:txBody>
                  <a:tcPr/>
                </a:tc>
                <a:tc>
                  <a:txBody>
                    <a:bodyPr/>
                    <a:lstStyle/>
                    <a:p>
                      <a:pPr lvl="0">
                        <a:buNone/>
                      </a:pPr>
                      <a:r>
                        <a:rPr lang="en-US"/>
                        <a:t>1.99</a:t>
                      </a:r>
                    </a:p>
                  </a:txBody>
                  <a:tcPr/>
                </a:tc>
                <a:tc>
                  <a:txBody>
                    <a:bodyPr/>
                    <a:lstStyle/>
                    <a:p>
                      <a:pPr lvl="0">
                        <a:buNone/>
                      </a:pPr>
                      <a:r>
                        <a:rPr lang="en-US"/>
                        <a:t>62.67</a:t>
                      </a:r>
                    </a:p>
                  </a:txBody>
                  <a:tcPr/>
                </a:tc>
                <a:tc>
                  <a:txBody>
                    <a:bodyPr/>
                    <a:lstStyle/>
                    <a:p>
                      <a:pPr lvl="0">
                        <a:buNone/>
                      </a:pPr>
                      <a:r>
                        <a:rPr lang="en-US"/>
                        <a:t>27.4</a:t>
                      </a:r>
                    </a:p>
                  </a:txBody>
                  <a:tcPr/>
                </a:tc>
                <a:tc>
                  <a:txBody>
                    <a:bodyPr/>
                    <a:lstStyle/>
                    <a:p>
                      <a:pPr lvl="0">
                        <a:buNone/>
                      </a:pPr>
                      <a:r>
                        <a:rPr lang="en-US"/>
                        <a:t>2.98</a:t>
                      </a:r>
                    </a:p>
                  </a:txBody>
                  <a:tcPr/>
                </a:tc>
                <a:extLst>
                  <a:ext uri="{0D108BD9-81ED-4DB2-BD59-A6C34878D82A}">
                    <a16:rowId xmlns:a16="http://schemas.microsoft.com/office/drawing/2014/main" val="443979550"/>
                  </a:ext>
                </a:extLst>
              </a:tr>
              <a:tr h="346910">
                <a:tc vMerge="1">
                  <a:txBody>
                    <a:bodyPr/>
                    <a:lstStyle/>
                    <a:p>
                      <a:endParaRPr lang="en-US"/>
                    </a:p>
                  </a:txBody>
                  <a:tcPr/>
                </a:tc>
                <a:tc>
                  <a:txBody>
                    <a:bodyPr/>
                    <a:lstStyle/>
                    <a:p>
                      <a:pPr lvl="0">
                        <a:buNone/>
                      </a:pPr>
                      <a:r>
                        <a:rPr lang="en-US" sz="1800" b="0" i="0" u="none" strike="noStrike" noProof="0">
                          <a:latin typeface="Calibri"/>
                        </a:rPr>
                        <a:t>λ-In-ResNet-110</a:t>
                      </a:r>
                      <a:endParaRPr lang="en-US"/>
                    </a:p>
                  </a:txBody>
                  <a:tcPr/>
                </a:tc>
                <a:tc>
                  <a:txBody>
                    <a:bodyPr/>
                    <a:lstStyle/>
                    <a:p>
                      <a:pPr lvl="0">
                        <a:buNone/>
                      </a:pPr>
                      <a:r>
                        <a:rPr lang="en-US"/>
                        <a:t>65.73</a:t>
                      </a:r>
                    </a:p>
                  </a:txBody>
                  <a:tcPr/>
                </a:tc>
                <a:tc>
                  <a:txBody>
                    <a:bodyPr/>
                    <a:lstStyle/>
                    <a:p>
                      <a:pPr lvl="0">
                        <a:buNone/>
                      </a:pPr>
                      <a:r>
                        <a:rPr lang="en-US"/>
                        <a:t>45.5</a:t>
                      </a:r>
                    </a:p>
                  </a:txBody>
                  <a:tcPr/>
                </a:tc>
                <a:tc>
                  <a:txBody>
                    <a:bodyPr/>
                    <a:lstStyle/>
                    <a:p>
                      <a:pPr lvl="0">
                        <a:buNone/>
                      </a:pPr>
                      <a:r>
                        <a:rPr lang="en-US"/>
                        <a:t>27.91</a:t>
                      </a:r>
                    </a:p>
                  </a:txBody>
                  <a:tcPr/>
                </a:tc>
                <a:tc>
                  <a:txBody>
                    <a:bodyPr/>
                    <a:lstStyle/>
                    <a:p>
                      <a:pPr lvl="0">
                        <a:buNone/>
                      </a:pPr>
                      <a:r>
                        <a:rPr lang="en-US"/>
                        <a:t>57.7</a:t>
                      </a:r>
                    </a:p>
                  </a:txBody>
                  <a:tcPr/>
                </a:tc>
                <a:tc>
                  <a:txBody>
                    <a:bodyPr/>
                    <a:lstStyle/>
                    <a:p>
                      <a:pPr lvl="0">
                        <a:buNone/>
                      </a:pPr>
                      <a:r>
                        <a:rPr lang="en-US"/>
                        <a:t>24.18</a:t>
                      </a:r>
                    </a:p>
                  </a:txBody>
                  <a:tcPr/>
                </a:tc>
                <a:tc>
                  <a:txBody>
                    <a:bodyPr/>
                    <a:lstStyle/>
                    <a:p>
                      <a:pPr lvl="0">
                        <a:buNone/>
                      </a:pPr>
                      <a:r>
                        <a:rPr lang="en-US"/>
                        <a:t>1.1</a:t>
                      </a:r>
                    </a:p>
                  </a:txBody>
                  <a:tcPr/>
                </a:tc>
                <a:tc>
                  <a:txBody>
                    <a:bodyPr/>
                    <a:lstStyle/>
                    <a:p>
                      <a:pPr lvl="0">
                        <a:buNone/>
                      </a:pPr>
                      <a:r>
                        <a:rPr lang="en-US"/>
                        <a:t>57.41</a:t>
                      </a:r>
                    </a:p>
                  </a:txBody>
                  <a:tcPr/>
                </a:tc>
                <a:tc>
                  <a:txBody>
                    <a:bodyPr/>
                    <a:lstStyle/>
                    <a:p>
                      <a:pPr lvl="0">
                        <a:buNone/>
                      </a:pPr>
                      <a:r>
                        <a:rPr lang="en-US"/>
                        <a:t>19.81</a:t>
                      </a:r>
                    </a:p>
                  </a:txBody>
                  <a:tcPr/>
                </a:tc>
                <a:tc>
                  <a:txBody>
                    <a:bodyPr/>
                    <a:lstStyle/>
                    <a:p>
                      <a:pPr lvl="0">
                        <a:buNone/>
                      </a:pPr>
                      <a:r>
                        <a:rPr lang="en-US"/>
                        <a:t>1.07</a:t>
                      </a:r>
                    </a:p>
                  </a:txBody>
                  <a:tcPr/>
                </a:tc>
                <a:extLst>
                  <a:ext uri="{0D108BD9-81ED-4DB2-BD59-A6C34878D82A}">
                    <a16:rowId xmlns:a16="http://schemas.microsoft.com/office/drawing/2014/main" val="3456310429"/>
                  </a:ext>
                </a:extLst>
              </a:tr>
              <a:tr h="346910">
                <a:tc vMerge="1">
                  <a:txBody>
                    <a:bodyPr/>
                    <a:lstStyle/>
                    <a:p>
                      <a:endParaRPr lang="en-US"/>
                    </a:p>
                  </a:txBody>
                  <a:tcPr/>
                </a:tc>
                <a:tc>
                  <a:txBody>
                    <a:bodyPr/>
                    <a:lstStyle/>
                    <a:p>
                      <a:pPr lvl="0">
                        <a:buNone/>
                      </a:pPr>
                      <a:r>
                        <a:rPr lang="en-US" sz="1800" b="0" i="0" u="none" strike="noStrike" noProof="0">
                          <a:latin typeface="Calibri"/>
                        </a:rPr>
                        <a:t>ResNet-164</a:t>
                      </a:r>
                      <a:endParaRPr lang="en-US"/>
                    </a:p>
                  </a:txBody>
                  <a:tcPr/>
                </a:tc>
                <a:tc>
                  <a:txBody>
                    <a:bodyPr/>
                    <a:lstStyle/>
                    <a:p>
                      <a:r>
                        <a:rPr lang="en-US"/>
                        <a:t>58.67</a:t>
                      </a:r>
                    </a:p>
                  </a:txBody>
                  <a:tcPr/>
                </a:tc>
                <a:tc>
                  <a:txBody>
                    <a:bodyPr/>
                    <a:lstStyle/>
                    <a:p>
                      <a:r>
                        <a:rPr lang="en-US"/>
                        <a:t>39.3</a:t>
                      </a:r>
                    </a:p>
                  </a:txBody>
                  <a:tcPr/>
                </a:tc>
                <a:tc>
                  <a:txBody>
                    <a:bodyPr/>
                    <a:lstStyle/>
                    <a:p>
                      <a:r>
                        <a:rPr lang="en-US"/>
                        <a:t>26.8</a:t>
                      </a:r>
                    </a:p>
                  </a:txBody>
                  <a:tcPr/>
                </a:tc>
                <a:tc>
                  <a:txBody>
                    <a:bodyPr/>
                    <a:lstStyle/>
                    <a:p>
                      <a:r>
                        <a:rPr lang="en-US"/>
                        <a:t>38.39</a:t>
                      </a:r>
                    </a:p>
                  </a:txBody>
                  <a:tcPr/>
                </a:tc>
                <a:tc>
                  <a:txBody>
                    <a:bodyPr/>
                    <a:lstStyle/>
                    <a:p>
                      <a:pPr lvl="0">
                        <a:buNone/>
                      </a:pPr>
                      <a:r>
                        <a:rPr lang="en-US"/>
                        <a:t>4.44</a:t>
                      </a:r>
                    </a:p>
                  </a:txBody>
                  <a:tcPr/>
                </a:tc>
                <a:tc>
                  <a:txBody>
                    <a:bodyPr/>
                    <a:lstStyle/>
                    <a:p>
                      <a:r>
                        <a:rPr lang="en-US"/>
                        <a:t>0.02</a:t>
                      </a:r>
                    </a:p>
                  </a:txBody>
                  <a:tcPr/>
                </a:tc>
                <a:tc>
                  <a:txBody>
                    <a:bodyPr/>
                    <a:lstStyle/>
                    <a:p>
                      <a:r>
                        <a:rPr lang="en-US"/>
                        <a:t>37.75</a:t>
                      </a:r>
                    </a:p>
                  </a:txBody>
                  <a:tcPr/>
                </a:tc>
                <a:tc>
                  <a:txBody>
                    <a:bodyPr/>
                    <a:lstStyle/>
                    <a:p>
                      <a:r>
                        <a:rPr lang="en-US"/>
                        <a:t>4.11</a:t>
                      </a:r>
                    </a:p>
                  </a:txBody>
                  <a:tcPr/>
                </a:tc>
                <a:tc>
                  <a:txBody>
                    <a:bodyPr/>
                    <a:lstStyle/>
                    <a:p>
                      <a:r>
                        <a:rPr lang="en-US"/>
                        <a:t>0.01</a:t>
                      </a:r>
                    </a:p>
                  </a:txBody>
                  <a:tcPr/>
                </a:tc>
                <a:extLst>
                  <a:ext uri="{0D108BD9-81ED-4DB2-BD59-A6C34878D82A}">
                    <a16:rowId xmlns:a16="http://schemas.microsoft.com/office/drawing/2014/main" val="479674297"/>
                  </a:ext>
                </a:extLst>
              </a:tr>
              <a:tr h="346910">
                <a:tc vMerge="1">
                  <a:txBody>
                    <a:bodyPr/>
                    <a:lstStyle/>
                    <a:p>
                      <a:endParaRPr lang="en-US"/>
                    </a:p>
                  </a:txBody>
                  <a:tcPr/>
                </a:tc>
                <a:tc>
                  <a:txBody>
                    <a:bodyPr/>
                    <a:lstStyle/>
                    <a:p>
                      <a:pPr lvl="0">
                        <a:buNone/>
                      </a:pPr>
                      <a:r>
                        <a:rPr lang="en-US" sz="1800" b="0" i="0" u="none" strike="noStrike" noProof="0">
                          <a:latin typeface="Calibri"/>
                        </a:rPr>
                        <a:t>IN-ResNet-164</a:t>
                      </a:r>
                      <a:endParaRPr lang="en-US"/>
                    </a:p>
                  </a:txBody>
                  <a:tcPr/>
                </a:tc>
                <a:tc>
                  <a:txBody>
                    <a:bodyPr/>
                    <a:lstStyle/>
                    <a:p>
                      <a:r>
                        <a:rPr lang="en-US"/>
                        <a:t>67.6</a:t>
                      </a:r>
                    </a:p>
                  </a:txBody>
                  <a:tcPr/>
                </a:tc>
                <a:tc>
                  <a:txBody>
                    <a:bodyPr/>
                    <a:lstStyle/>
                    <a:p>
                      <a:r>
                        <a:rPr lang="en-US"/>
                        <a:t>47.4</a:t>
                      </a:r>
                    </a:p>
                  </a:txBody>
                  <a:tcPr/>
                </a:tc>
                <a:tc>
                  <a:txBody>
                    <a:bodyPr/>
                    <a:lstStyle/>
                    <a:p>
                      <a:r>
                        <a:rPr lang="en-US"/>
                        <a:t>28.5</a:t>
                      </a:r>
                    </a:p>
                  </a:txBody>
                  <a:tcPr/>
                </a:tc>
                <a:tc>
                  <a:txBody>
                    <a:bodyPr/>
                    <a:lstStyle/>
                    <a:p>
                      <a:r>
                        <a:rPr lang="en-US"/>
                        <a:t>19.8</a:t>
                      </a:r>
                    </a:p>
                  </a:txBody>
                  <a:tcPr/>
                </a:tc>
                <a:tc>
                  <a:txBody>
                    <a:bodyPr/>
                    <a:lstStyle/>
                    <a:p>
                      <a:pPr lvl="0">
                        <a:buNone/>
                      </a:pPr>
                      <a:r>
                        <a:rPr lang="en-US"/>
                        <a:t>2.55</a:t>
                      </a:r>
                    </a:p>
                  </a:txBody>
                  <a:tcPr/>
                </a:tc>
                <a:tc>
                  <a:txBody>
                    <a:bodyPr/>
                    <a:lstStyle/>
                    <a:p>
                      <a:r>
                        <a:rPr lang="en-US"/>
                        <a:t>0.16</a:t>
                      </a:r>
                    </a:p>
                  </a:txBody>
                  <a:tcPr/>
                </a:tc>
                <a:tc>
                  <a:txBody>
                    <a:bodyPr/>
                    <a:lstStyle/>
                    <a:p>
                      <a:r>
                        <a:rPr lang="en-US"/>
                        <a:t>60.13</a:t>
                      </a:r>
                    </a:p>
                  </a:txBody>
                  <a:tcPr/>
                </a:tc>
                <a:tc>
                  <a:txBody>
                    <a:bodyPr/>
                    <a:lstStyle/>
                    <a:p>
                      <a:r>
                        <a:rPr lang="en-US"/>
                        <a:t>22.78</a:t>
                      </a:r>
                    </a:p>
                  </a:txBody>
                  <a:tcPr/>
                </a:tc>
                <a:tc>
                  <a:txBody>
                    <a:bodyPr/>
                    <a:lstStyle/>
                    <a:p>
                      <a:r>
                        <a:rPr lang="en-US"/>
                        <a:t>1.45</a:t>
                      </a:r>
                    </a:p>
                  </a:txBody>
                  <a:tcPr/>
                </a:tc>
                <a:extLst>
                  <a:ext uri="{0D108BD9-81ED-4DB2-BD59-A6C34878D82A}">
                    <a16:rowId xmlns:a16="http://schemas.microsoft.com/office/drawing/2014/main" val="443752917"/>
                  </a:ext>
                </a:extLst>
              </a:tr>
              <a:tr h="346910">
                <a:tc vMerge="1">
                  <a:txBody>
                    <a:bodyPr/>
                    <a:lstStyle/>
                    <a:p>
                      <a:endParaRPr lang="en-US"/>
                    </a:p>
                  </a:txBody>
                  <a:tcPr/>
                </a:tc>
                <a:tc>
                  <a:txBody>
                    <a:bodyPr/>
                    <a:lstStyle/>
                    <a:p>
                      <a:pPr lvl="0">
                        <a:buNone/>
                      </a:pPr>
                      <a:r>
                        <a:rPr lang="en-US" sz="1800" b="0" i="0" u="none" strike="noStrike" noProof="0">
                          <a:latin typeface="Calibri"/>
                        </a:rPr>
                        <a:t>λ-In-ResNet-164</a:t>
                      </a:r>
                      <a:endParaRPr lang="en-US"/>
                    </a:p>
                  </a:txBody>
                  <a:tcPr/>
                </a:tc>
                <a:tc>
                  <a:txBody>
                    <a:bodyPr/>
                    <a:lstStyle/>
                    <a:p>
                      <a:r>
                        <a:rPr lang="en-US"/>
                        <a:t>66.9</a:t>
                      </a:r>
                    </a:p>
                  </a:txBody>
                  <a:tcPr/>
                </a:tc>
                <a:tc>
                  <a:txBody>
                    <a:bodyPr/>
                    <a:lstStyle/>
                    <a:p>
                      <a:r>
                        <a:rPr lang="en-US"/>
                        <a:t>44.8</a:t>
                      </a:r>
                    </a:p>
                  </a:txBody>
                  <a:tcPr/>
                </a:tc>
                <a:tc>
                  <a:txBody>
                    <a:bodyPr/>
                    <a:lstStyle/>
                    <a:p>
                      <a:r>
                        <a:rPr lang="en-US"/>
                        <a:t>25.8</a:t>
                      </a:r>
                    </a:p>
                  </a:txBody>
                  <a:tcPr/>
                </a:tc>
                <a:tc>
                  <a:txBody>
                    <a:bodyPr/>
                    <a:lstStyle/>
                    <a:p>
                      <a:r>
                        <a:rPr lang="en-US"/>
                        <a:t>59.05</a:t>
                      </a:r>
                    </a:p>
                  </a:txBody>
                  <a:tcPr/>
                </a:tc>
                <a:tc>
                  <a:txBody>
                    <a:bodyPr/>
                    <a:lstStyle/>
                    <a:p>
                      <a:pPr lvl="0">
                        <a:buNone/>
                      </a:pPr>
                      <a:r>
                        <a:rPr lang="en-US"/>
                        <a:t>19.55</a:t>
                      </a:r>
                    </a:p>
                  </a:txBody>
                  <a:tcPr/>
                </a:tc>
                <a:tc>
                  <a:txBody>
                    <a:bodyPr/>
                    <a:lstStyle/>
                    <a:p>
                      <a:r>
                        <a:rPr lang="en-US"/>
                        <a:t>0.75</a:t>
                      </a:r>
                    </a:p>
                  </a:txBody>
                  <a:tcPr/>
                </a:tc>
                <a:tc>
                  <a:txBody>
                    <a:bodyPr/>
                    <a:lstStyle/>
                    <a:p>
                      <a:r>
                        <a:rPr lang="en-US"/>
                        <a:t>58.9</a:t>
                      </a:r>
                    </a:p>
                  </a:txBody>
                  <a:tcPr/>
                </a:tc>
                <a:tc>
                  <a:txBody>
                    <a:bodyPr/>
                    <a:lstStyle/>
                    <a:p>
                      <a:r>
                        <a:rPr lang="en-US"/>
                        <a:t>19.2</a:t>
                      </a:r>
                    </a:p>
                  </a:txBody>
                  <a:tcPr/>
                </a:tc>
                <a:tc>
                  <a:txBody>
                    <a:bodyPr/>
                    <a:lstStyle/>
                    <a:p>
                      <a:r>
                        <a:rPr lang="en-US"/>
                        <a:t>0.7</a:t>
                      </a:r>
                    </a:p>
                  </a:txBody>
                  <a:tcPr/>
                </a:tc>
                <a:extLst>
                  <a:ext uri="{0D108BD9-81ED-4DB2-BD59-A6C34878D82A}">
                    <a16:rowId xmlns:a16="http://schemas.microsoft.com/office/drawing/2014/main" val="2675384930"/>
                  </a:ext>
                </a:extLst>
              </a:tr>
              <a:tr h="346910">
                <a:tc rowSpan="6">
                  <a:txBody>
                    <a:bodyPr/>
                    <a:lstStyle/>
                    <a:p>
                      <a:pPr lvl="0">
                        <a:buNone/>
                      </a:pPr>
                      <a:r>
                        <a:rPr lang="en-US" sz="1800" b="0" i="0" u="none" strike="noStrike" noProof="0">
                          <a:latin typeface="Calibri"/>
                        </a:rPr>
                        <a:t>CIFAR-100</a:t>
                      </a:r>
                      <a:endParaRPr lang="en-US"/>
                    </a:p>
                  </a:txBody>
                  <a:tcPr/>
                </a:tc>
                <a:tc>
                  <a:txBody>
                    <a:bodyPr/>
                    <a:lstStyle/>
                    <a:p>
                      <a:pPr lvl="0">
                        <a:buNone/>
                      </a:pPr>
                      <a:r>
                        <a:rPr lang="en-US" sz="1800" b="0" i="0" u="none" strike="noStrike" noProof="0">
                          <a:latin typeface="Calibri"/>
                        </a:rPr>
                        <a:t>ResNet-110</a:t>
                      </a:r>
                      <a:endParaRPr lang="en-US"/>
                    </a:p>
                  </a:txBody>
                  <a:tcPr/>
                </a:tc>
                <a:tc>
                  <a:txBody>
                    <a:bodyPr/>
                    <a:lstStyle/>
                    <a:p>
                      <a:pPr lvl="0">
                        <a:buNone/>
                      </a:pPr>
                      <a:r>
                        <a:rPr lang="en-US"/>
                        <a:t>24.01</a:t>
                      </a:r>
                    </a:p>
                  </a:txBody>
                  <a:tcPr/>
                </a:tc>
                <a:tc>
                  <a:txBody>
                    <a:bodyPr/>
                    <a:lstStyle/>
                    <a:p>
                      <a:pPr lvl="0">
                        <a:buNone/>
                      </a:pPr>
                      <a:r>
                        <a:rPr lang="en-US"/>
                        <a:t>15.5</a:t>
                      </a:r>
                    </a:p>
                  </a:txBody>
                  <a:tcPr/>
                </a:tc>
                <a:tc>
                  <a:txBody>
                    <a:bodyPr/>
                    <a:lstStyle/>
                    <a:p>
                      <a:pPr lvl="0">
                        <a:buNone/>
                      </a:pPr>
                      <a:r>
                        <a:rPr lang="en-US"/>
                        <a:t>11.44</a:t>
                      </a:r>
                    </a:p>
                  </a:txBody>
                  <a:tcPr/>
                </a:tc>
                <a:tc>
                  <a:txBody>
                    <a:bodyPr/>
                    <a:lstStyle/>
                    <a:p>
                      <a:pPr lvl="0">
                        <a:buNone/>
                      </a:pPr>
                      <a:r>
                        <a:rPr lang="en-US"/>
                        <a:t>10.35</a:t>
                      </a:r>
                    </a:p>
                  </a:txBody>
                  <a:tcPr/>
                </a:tc>
                <a:tc>
                  <a:txBody>
                    <a:bodyPr/>
                    <a:lstStyle/>
                    <a:p>
                      <a:pPr lvl="0">
                        <a:buNone/>
                      </a:pPr>
                      <a:r>
                        <a:rPr lang="en-US"/>
                        <a:t>1.01</a:t>
                      </a:r>
                    </a:p>
                  </a:txBody>
                  <a:tcPr/>
                </a:tc>
                <a:tc>
                  <a:txBody>
                    <a:bodyPr/>
                    <a:lstStyle/>
                    <a:p>
                      <a:pPr lvl="0">
                        <a:buNone/>
                      </a:pPr>
                      <a:r>
                        <a:rPr lang="en-US"/>
                        <a:t>0.13</a:t>
                      </a:r>
                    </a:p>
                  </a:txBody>
                  <a:tcPr/>
                </a:tc>
                <a:tc>
                  <a:txBody>
                    <a:bodyPr/>
                    <a:lstStyle/>
                    <a:p>
                      <a:pPr lvl="0">
                        <a:buNone/>
                      </a:pPr>
                      <a:r>
                        <a:rPr lang="en-US"/>
                        <a:t>9.99</a:t>
                      </a:r>
                    </a:p>
                  </a:txBody>
                  <a:tcPr/>
                </a:tc>
                <a:tc>
                  <a:txBody>
                    <a:bodyPr/>
                    <a:lstStyle/>
                    <a:p>
                      <a:pPr lvl="0">
                        <a:buNone/>
                      </a:pPr>
                      <a:r>
                        <a:rPr lang="en-US"/>
                        <a:t>0.98</a:t>
                      </a:r>
                    </a:p>
                  </a:txBody>
                  <a:tcPr/>
                </a:tc>
                <a:tc>
                  <a:txBody>
                    <a:bodyPr/>
                    <a:lstStyle/>
                    <a:p>
                      <a:pPr lvl="0">
                        <a:buNone/>
                      </a:pPr>
                      <a:r>
                        <a:rPr lang="en-US"/>
                        <a:t>0.12</a:t>
                      </a:r>
                    </a:p>
                  </a:txBody>
                  <a:tcPr/>
                </a:tc>
                <a:extLst>
                  <a:ext uri="{0D108BD9-81ED-4DB2-BD59-A6C34878D82A}">
                    <a16:rowId xmlns:a16="http://schemas.microsoft.com/office/drawing/2014/main" val="3374778294"/>
                  </a:ext>
                </a:extLst>
              </a:tr>
              <a:tr h="346910">
                <a:tc vMerge="1">
                  <a:txBody>
                    <a:bodyPr/>
                    <a:lstStyle/>
                    <a:p>
                      <a:endParaRPr lang="en-US"/>
                    </a:p>
                  </a:txBody>
                  <a:tcPr/>
                </a:tc>
                <a:tc>
                  <a:txBody>
                    <a:bodyPr/>
                    <a:lstStyle/>
                    <a:p>
                      <a:pPr lvl="0">
                        <a:buNone/>
                      </a:pPr>
                      <a:r>
                        <a:rPr lang="en-US" sz="1800" b="0" i="0" u="none" strike="noStrike" noProof="0">
                          <a:latin typeface="Calibri"/>
                        </a:rPr>
                        <a:t>IN-ResNet-110</a:t>
                      </a:r>
                      <a:endParaRPr lang="en-US"/>
                    </a:p>
                  </a:txBody>
                  <a:tcPr/>
                </a:tc>
                <a:tc>
                  <a:txBody>
                    <a:bodyPr/>
                    <a:lstStyle/>
                    <a:p>
                      <a:pPr lvl="0">
                        <a:buNone/>
                      </a:pPr>
                      <a:r>
                        <a:rPr lang="en-US"/>
                        <a:t>28.91</a:t>
                      </a:r>
                    </a:p>
                  </a:txBody>
                  <a:tcPr/>
                </a:tc>
                <a:tc>
                  <a:txBody>
                    <a:bodyPr/>
                    <a:lstStyle/>
                    <a:p>
                      <a:pPr lvl="0">
                        <a:buNone/>
                      </a:pPr>
                      <a:r>
                        <a:rPr lang="en-US"/>
                        <a:t>15.1</a:t>
                      </a:r>
                    </a:p>
                  </a:txBody>
                  <a:tcPr/>
                </a:tc>
                <a:tc>
                  <a:txBody>
                    <a:bodyPr/>
                    <a:lstStyle/>
                    <a:p>
                      <a:pPr lvl="0">
                        <a:buNone/>
                      </a:pPr>
                      <a:r>
                        <a:rPr lang="en-US"/>
                        <a:t>8.49</a:t>
                      </a:r>
                    </a:p>
                  </a:txBody>
                  <a:tcPr/>
                </a:tc>
                <a:tc>
                  <a:txBody>
                    <a:bodyPr/>
                    <a:lstStyle/>
                    <a:p>
                      <a:pPr lvl="0">
                        <a:buNone/>
                      </a:pPr>
                      <a:r>
                        <a:rPr lang="en-US"/>
                        <a:t>19.35</a:t>
                      </a:r>
                    </a:p>
                  </a:txBody>
                  <a:tcPr/>
                </a:tc>
                <a:tc>
                  <a:txBody>
                    <a:bodyPr/>
                    <a:lstStyle/>
                    <a:p>
                      <a:pPr lvl="0">
                        <a:buNone/>
                      </a:pPr>
                      <a:r>
                        <a:rPr lang="en-US"/>
                        <a:t>3.27</a:t>
                      </a:r>
                    </a:p>
                  </a:txBody>
                  <a:tcPr/>
                </a:tc>
                <a:tc>
                  <a:txBody>
                    <a:bodyPr/>
                    <a:lstStyle/>
                    <a:p>
                      <a:pPr lvl="0">
                        <a:buNone/>
                      </a:pPr>
                      <a:r>
                        <a:rPr lang="en-US"/>
                        <a:t>0.26</a:t>
                      </a:r>
                    </a:p>
                  </a:txBody>
                  <a:tcPr/>
                </a:tc>
                <a:tc>
                  <a:txBody>
                    <a:bodyPr/>
                    <a:lstStyle/>
                    <a:p>
                      <a:pPr lvl="0">
                        <a:buNone/>
                      </a:pPr>
                      <a:r>
                        <a:rPr lang="en-US"/>
                        <a:t>19.28</a:t>
                      </a:r>
                    </a:p>
                  </a:txBody>
                  <a:tcPr/>
                </a:tc>
                <a:tc>
                  <a:txBody>
                    <a:bodyPr/>
                    <a:lstStyle/>
                    <a:p>
                      <a:pPr lvl="0">
                        <a:buNone/>
                      </a:pPr>
                      <a:r>
                        <a:rPr lang="en-US"/>
                        <a:t>3.04</a:t>
                      </a:r>
                    </a:p>
                  </a:txBody>
                  <a:tcPr/>
                </a:tc>
                <a:tc>
                  <a:txBody>
                    <a:bodyPr/>
                    <a:lstStyle/>
                    <a:p>
                      <a:pPr lvl="0">
                        <a:buNone/>
                      </a:pPr>
                      <a:r>
                        <a:rPr lang="en-US"/>
                        <a:t>0.25</a:t>
                      </a:r>
                    </a:p>
                  </a:txBody>
                  <a:tcPr/>
                </a:tc>
                <a:extLst>
                  <a:ext uri="{0D108BD9-81ED-4DB2-BD59-A6C34878D82A}">
                    <a16:rowId xmlns:a16="http://schemas.microsoft.com/office/drawing/2014/main" val="2976204855"/>
                  </a:ext>
                </a:extLst>
              </a:tr>
              <a:tr h="346910">
                <a:tc vMerge="1">
                  <a:txBody>
                    <a:bodyPr/>
                    <a:lstStyle/>
                    <a:p>
                      <a:endParaRPr lang="en-US"/>
                    </a:p>
                  </a:txBody>
                  <a:tcPr/>
                </a:tc>
                <a:tc>
                  <a:txBody>
                    <a:bodyPr/>
                    <a:lstStyle/>
                    <a:p>
                      <a:pPr lvl="0">
                        <a:buNone/>
                      </a:pPr>
                      <a:r>
                        <a:rPr lang="en-US" sz="1800" b="0" i="0" u="none" strike="noStrike" noProof="0">
                          <a:latin typeface="Calibri"/>
                        </a:rPr>
                        <a:t>λ-In-ResNet-110</a:t>
                      </a:r>
                      <a:endParaRPr lang="en-US"/>
                    </a:p>
                  </a:txBody>
                  <a:tcPr/>
                </a:tc>
                <a:tc>
                  <a:txBody>
                    <a:bodyPr/>
                    <a:lstStyle/>
                    <a:p>
                      <a:pPr lvl="0">
                        <a:buNone/>
                      </a:pPr>
                      <a:r>
                        <a:rPr lang="en-US"/>
                        <a:t>29.1</a:t>
                      </a:r>
                    </a:p>
                  </a:txBody>
                  <a:tcPr/>
                </a:tc>
                <a:tc>
                  <a:txBody>
                    <a:bodyPr/>
                    <a:lstStyle/>
                    <a:p>
                      <a:pPr lvl="0">
                        <a:buNone/>
                      </a:pPr>
                      <a:r>
                        <a:rPr lang="en-US"/>
                        <a:t>14.8</a:t>
                      </a:r>
                    </a:p>
                  </a:txBody>
                  <a:tcPr/>
                </a:tc>
                <a:tc>
                  <a:txBody>
                    <a:bodyPr/>
                    <a:lstStyle/>
                    <a:p>
                      <a:pPr lvl="0">
                        <a:buNone/>
                      </a:pPr>
                      <a:r>
                        <a:rPr lang="en-US"/>
                        <a:t>8.03</a:t>
                      </a:r>
                    </a:p>
                  </a:txBody>
                  <a:tcPr/>
                </a:tc>
                <a:tc>
                  <a:txBody>
                    <a:bodyPr/>
                    <a:lstStyle/>
                    <a:p>
                      <a:pPr lvl="0">
                        <a:buNone/>
                      </a:pPr>
                      <a:r>
                        <a:rPr lang="en-US"/>
                        <a:t>19.83</a:t>
                      </a:r>
                    </a:p>
                  </a:txBody>
                  <a:tcPr/>
                </a:tc>
                <a:tc>
                  <a:txBody>
                    <a:bodyPr/>
                    <a:lstStyle/>
                    <a:p>
                      <a:pPr lvl="0">
                        <a:buNone/>
                      </a:pPr>
                      <a:r>
                        <a:rPr lang="en-US"/>
                        <a:t>3.25</a:t>
                      </a:r>
                    </a:p>
                  </a:txBody>
                  <a:tcPr/>
                </a:tc>
                <a:tc>
                  <a:txBody>
                    <a:bodyPr/>
                    <a:lstStyle/>
                    <a:p>
                      <a:pPr lvl="0">
                        <a:buNone/>
                      </a:pPr>
                      <a:r>
                        <a:rPr lang="en-US"/>
                        <a:t>0.31</a:t>
                      </a:r>
                    </a:p>
                  </a:txBody>
                  <a:tcPr/>
                </a:tc>
                <a:tc>
                  <a:txBody>
                    <a:bodyPr/>
                    <a:lstStyle/>
                    <a:p>
                      <a:pPr lvl="0">
                        <a:buNone/>
                      </a:pPr>
                      <a:r>
                        <a:rPr lang="en-US"/>
                        <a:t>19.61</a:t>
                      </a:r>
                    </a:p>
                  </a:txBody>
                  <a:tcPr/>
                </a:tc>
                <a:tc>
                  <a:txBody>
                    <a:bodyPr/>
                    <a:lstStyle/>
                    <a:p>
                      <a:pPr lvl="0">
                        <a:buNone/>
                      </a:pPr>
                      <a:r>
                        <a:rPr lang="en-US"/>
                        <a:t>3.22</a:t>
                      </a:r>
                    </a:p>
                  </a:txBody>
                  <a:tcPr/>
                </a:tc>
                <a:tc>
                  <a:txBody>
                    <a:bodyPr/>
                    <a:lstStyle/>
                    <a:p>
                      <a:pPr lvl="0">
                        <a:buNone/>
                      </a:pPr>
                      <a:r>
                        <a:rPr lang="en-US"/>
                        <a:t>0.29</a:t>
                      </a:r>
                    </a:p>
                  </a:txBody>
                  <a:tcPr/>
                </a:tc>
                <a:extLst>
                  <a:ext uri="{0D108BD9-81ED-4DB2-BD59-A6C34878D82A}">
                    <a16:rowId xmlns:a16="http://schemas.microsoft.com/office/drawing/2014/main" val="3546440925"/>
                  </a:ext>
                </a:extLst>
              </a:tr>
              <a:tr h="346910">
                <a:tc vMerge="1">
                  <a:txBody>
                    <a:bodyPr/>
                    <a:lstStyle/>
                    <a:p>
                      <a:endParaRPr lang="en-US"/>
                    </a:p>
                  </a:txBody>
                  <a:tcPr/>
                </a:tc>
                <a:tc>
                  <a:txBody>
                    <a:bodyPr/>
                    <a:lstStyle/>
                    <a:p>
                      <a:pPr lvl="0">
                        <a:buNone/>
                      </a:pPr>
                      <a:r>
                        <a:rPr lang="en-US" sz="1800" b="0" i="0" u="none" strike="noStrike" noProof="0">
                          <a:latin typeface="Calibri"/>
                        </a:rPr>
                        <a:t>ResNet-164</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34.5</a:t>
                      </a:r>
                      <a:endParaRPr lang="en-US"/>
                    </a:p>
                  </a:txBody>
                  <a:tcPr/>
                </a:tc>
                <a:tc>
                  <a:txBody>
                    <a:bodyPr/>
                    <a:lstStyle/>
                    <a:p>
                      <a:pPr lvl="0">
                        <a:buNone/>
                      </a:pPr>
                      <a:r>
                        <a:rPr lang="en-US" sz="1800" b="0" i="0" u="none" strike="noStrike" noProof="0">
                          <a:latin typeface="Calibri"/>
                        </a:rPr>
                        <a:t>23.4</a:t>
                      </a:r>
                    </a:p>
                  </a:txBody>
                  <a:tcPr/>
                </a:tc>
                <a:tc>
                  <a:txBody>
                    <a:bodyPr/>
                    <a:lstStyle/>
                    <a:p>
                      <a:pPr lvl="0">
                        <a:buNone/>
                      </a:pPr>
                      <a:r>
                        <a:rPr lang="en-US"/>
                        <a:t>18.01</a:t>
                      </a:r>
                    </a:p>
                  </a:txBody>
                  <a:tcPr/>
                </a:tc>
                <a:tc>
                  <a:txBody>
                    <a:bodyPr/>
                    <a:lstStyle/>
                    <a:p>
                      <a:pPr lvl="0">
                        <a:buNone/>
                      </a:pPr>
                      <a:r>
                        <a:rPr lang="en-US"/>
                        <a:t>23.4</a:t>
                      </a:r>
                    </a:p>
                  </a:txBody>
                  <a:tcPr/>
                </a:tc>
                <a:tc>
                  <a:txBody>
                    <a:bodyPr/>
                    <a:lstStyle/>
                    <a:p>
                      <a:pPr lvl="0">
                        <a:buNone/>
                      </a:pPr>
                      <a:r>
                        <a:rPr lang="en-US"/>
                        <a:t>4.01</a:t>
                      </a:r>
                    </a:p>
                  </a:txBody>
                  <a:tcPr/>
                </a:tc>
                <a:tc>
                  <a:txBody>
                    <a:bodyPr/>
                    <a:lstStyle/>
                    <a:p>
                      <a:pPr lvl="0">
                        <a:buNone/>
                      </a:pPr>
                      <a:r>
                        <a:rPr lang="en-US"/>
                        <a:t>0.23</a:t>
                      </a:r>
                    </a:p>
                  </a:txBody>
                  <a:tcPr/>
                </a:tc>
                <a:tc>
                  <a:txBody>
                    <a:bodyPr/>
                    <a:lstStyle/>
                    <a:p>
                      <a:pPr lvl="0">
                        <a:buNone/>
                      </a:pPr>
                      <a:r>
                        <a:rPr lang="en-US"/>
                        <a:t>21.0</a:t>
                      </a:r>
                    </a:p>
                  </a:txBody>
                  <a:tcPr/>
                </a:tc>
                <a:tc>
                  <a:txBody>
                    <a:bodyPr/>
                    <a:lstStyle/>
                    <a:p>
                      <a:pPr lvl="0">
                        <a:buNone/>
                      </a:pPr>
                      <a:r>
                        <a:rPr lang="en-US"/>
                        <a:t>3.99</a:t>
                      </a:r>
                    </a:p>
                  </a:txBody>
                  <a:tcPr/>
                </a:tc>
                <a:tc>
                  <a:txBody>
                    <a:bodyPr/>
                    <a:lstStyle/>
                    <a:p>
                      <a:pPr lvl="0">
                        <a:buNone/>
                      </a:pPr>
                      <a:r>
                        <a:rPr lang="en-US"/>
                        <a:t>0.2</a:t>
                      </a:r>
                    </a:p>
                  </a:txBody>
                  <a:tcPr/>
                </a:tc>
                <a:extLst>
                  <a:ext uri="{0D108BD9-81ED-4DB2-BD59-A6C34878D82A}">
                    <a16:rowId xmlns:a16="http://schemas.microsoft.com/office/drawing/2014/main" val="351912406"/>
                  </a:ext>
                </a:extLst>
              </a:tr>
              <a:tr h="346910">
                <a:tc vMerge="1">
                  <a:txBody>
                    <a:bodyPr/>
                    <a:lstStyle/>
                    <a:p>
                      <a:endParaRPr lang="en-US"/>
                    </a:p>
                  </a:txBody>
                  <a:tcPr/>
                </a:tc>
                <a:tc>
                  <a:txBody>
                    <a:bodyPr/>
                    <a:lstStyle/>
                    <a:p>
                      <a:pPr lvl="0">
                        <a:buNone/>
                      </a:pPr>
                      <a:r>
                        <a:rPr lang="en-US" sz="1800" b="0" i="0" u="none" strike="noStrike" noProof="0">
                          <a:latin typeface="Calibri"/>
                        </a:rPr>
                        <a:t>IN-ResNet-164</a:t>
                      </a:r>
                      <a:endParaRPr lang="en-US"/>
                    </a:p>
                  </a:txBody>
                  <a:tcPr/>
                </a:tc>
                <a:tc>
                  <a:txBody>
                    <a:bodyPr/>
                    <a:lstStyle/>
                    <a:p>
                      <a:pPr lvl="0">
                        <a:buNone/>
                      </a:pPr>
                      <a:r>
                        <a:rPr lang="en-US"/>
                        <a:t>32.6</a:t>
                      </a:r>
                    </a:p>
                  </a:txBody>
                  <a:tcPr/>
                </a:tc>
                <a:tc>
                  <a:txBody>
                    <a:bodyPr/>
                    <a:lstStyle/>
                    <a:p>
                      <a:pPr lvl="0">
                        <a:buNone/>
                      </a:pPr>
                      <a:r>
                        <a:rPr lang="en-US"/>
                        <a:t>19.3</a:t>
                      </a:r>
                    </a:p>
                  </a:txBody>
                  <a:tcPr/>
                </a:tc>
                <a:tc>
                  <a:txBody>
                    <a:bodyPr/>
                    <a:lstStyle/>
                    <a:p>
                      <a:pPr lvl="0">
                        <a:buNone/>
                      </a:pPr>
                      <a:r>
                        <a:rPr lang="en-US"/>
                        <a:t>12.3</a:t>
                      </a:r>
                    </a:p>
                  </a:txBody>
                  <a:tcPr/>
                </a:tc>
                <a:tc>
                  <a:txBody>
                    <a:bodyPr/>
                    <a:lstStyle/>
                    <a:p>
                      <a:pPr lvl="0">
                        <a:buNone/>
                      </a:pPr>
                      <a:r>
                        <a:rPr lang="en-US"/>
                        <a:t>19.8</a:t>
                      </a:r>
                    </a:p>
                  </a:txBody>
                  <a:tcPr/>
                </a:tc>
                <a:tc>
                  <a:txBody>
                    <a:bodyPr/>
                    <a:lstStyle/>
                    <a:p>
                      <a:pPr lvl="0">
                        <a:buNone/>
                      </a:pPr>
                      <a:r>
                        <a:rPr lang="en-US"/>
                        <a:t>2.55</a:t>
                      </a:r>
                    </a:p>
                  </a:txBody>
                  <a:tcPr/>
                </a:tc>
                <a:tc>
                  <a:txBody>
                    <a:bodyPr/>
                    <a:lstStyle/>
                    <a:p>
                      <a:pPr lvl="0">
                        <a:buNone/>
                      </a:pPr>
                      <a:r>
                        <a:rPr lang="en-US"/>
                        <a:t>0.16</a:t>
                      </a:r>
                    </a:p>
                  </a:txBody>
                  <a:tcPr/>
                </a:tc>
                <a:tc>
                  <a:txBody>
                    <a:bodyPr/>
                    <a:lstStyle/>
                    <a:p>
                      <a:pPr lvl="0">
                        <a:buNone/>
                      </a:pPr>
                      <a:r>
                        <a:rPr lang="en-US"/>
                        <a:t>19.72</a:t>
                      </a:r>
                    </a:p>
                  </a:txBody>
                  <a:tcPr/>
                </a:tc>
                <a:tc>
                  <a:txBody>
                    <a:bodyPr/>
                    <a:lstStyle/>
                    <a:p>
                      <a:pPr lvl="0">
                        <a:buNone/>
                      </a:pPr>
                      <a:r>
                        <a:rPr lang="en-US"/>
                        <a:t>2.34</a:t>
                      </a:r>
                    </a:p>
                  </a:txBody>
                  <a:tcPr/>
                </a:tc>
                <a:tc>
                  <a:txBody>
                    <a:bodyPr/>
                    <a:lstStyle/>
                    <a:p>
                      <a:pPr lvl="0">
                        <a:buNone/>
                      </a:pPr>
                      <a:r>
                        <a:rPr lang="en-US"/>
                        <a:t>0.16</a:t>
                      </a:r>
                    </a:p>
                  </a:txBody>
                  <a:tcPr/>
                </a:tc>
                <a:extLst>
                  <a:ext uri="{0D108BD9-81ED-4DB2-BD59-A6C34878D82A}">
                    <a16:rowId xmlns:a16="http://schemas.microsoft.com/office/drawing/2014/main" val="2653585337"/>
                  </a:ext>
                </a:extLst>
              </a:tr>
              <a:tr h="346910">
                <a:tc vMerge="1">
                  <a:txBody>
                    <a:bodyPr/>
                    <a:lstStyle/>
                    <a:p>
                      <a:endParaRPr lang="en-US"/>
                    </a:p>
                  </a:txBody>
                  <a:tcPr/>
                </a:tc>
                <a:tc>
                  <a:txBody>
                    <a:bodyPr/>
                    <a:lstStyle/>
                    <a:p>
                      <a:pPr lvl="0">
                        <a:buNone/>
                      </a:pPr>
                      <a:r>
                        <a:rPr lang="en-US" sz="1800" b="0" i="0" u="none" strike="noStrike" noProof="0">
                          <a:latin typeface="Calibri"/>
                        </a:rPr>
                        <a:t>λ-In-ResNet-164</a:t>
                      </a:r>
                      <a:endParaRPr lang="en-US"/>
                    </a:p>
                  </a:txBody>
                  <a:tcPr/>
                </a:tc>
                <a:tc>
                  <a:txBody>
                    <a:bodyPr/>
                    <a:lstStyle/>
                    <a:p>
                      <a:pPr lvl="0">
                        <a:buNone/>
                      </a:pPr>
                      <a:r>
                        <a:rPr lang="en-US"/>
                        <a:t>34.8</a:t>
                      </a:r>
                    </a:p>
                  </a:txBody>
                  <a:tcPr/>
                </a:tc>
                <a:tc>
                  <a:txBody>
                    <a:bodyPr/>
                    <a:lstStyle/>
                    <a:p>
                      <a:pPr lvl="0">
                        <a:buNone/>
                      </a:pPr>
                      <a:r>
                        <a:rPr lang="en-US"/>
                        <a:t>20.0</a:t>
                      </a:r>
                    </a:p>
                  </a:txBody>
                  <a:tcPr/>
                </a:tc>
                <a:tc>
                  <a:txBody>
                    <a:bodyPr/>
                    <a:lstStyle/>
                    <a:p>
                      <a:pPr lvl="0">
                        <a:buNone/>
                      </a:pPr>
                      <a:r>
                        <a:rPr lang="en-US"/>
                        <a:t>11.6</a:t>
                      </a:r>
                    </a:p>
                  </a:txBody>
                  <a:tcPr/>
                </a:tc>
                <a:tc>
                  <a:txBody>
                    <a:bodyPr/>
                    <a:lstStyle/>
                    <a:p>
                      <a:pPr lvl="0">
                        <a:buNone/>
                      </a:pPr>
                      <a:r>
                        <a:rPr lang="en-US"/>
                        <a:t>25.1</a:t>
                      </a:r>
                    </a:p>
                  </a:txBody>
                  <a:tcPr/>
                </a:tc>
                <a:tc>
                  <a:txBody>
                    <a:bodyPr/>
                    <a:lstStyle/>
                    <a:p>
                      <a:pPr lvl="0">
                        <a:buNone/>
                      </a:pPr>
                      <a:r>
                        <a:rPr lang="en-US"/>
                        <a:t>5.7</a:t>
                      </a:r>
                    </a:p>
                  </a:txBody>
                  <a:tcPr/>
                </a:tc>
                <a:tc>
                  <a:txBody>
                    <a:bodyPr/>
                    <a:lstStyle/>
                    <a:p>
                      <a:pPr lvl="0">
                        <a:buNone/>
                      </a:pPr>
                      <a:r>
                        <a:rPr lang="en-US"/>
                        <a:t>0.6</a:t>
                      </a:r>
                    </a:p>
                  </a:txBody>
                  <a:tcPr/>
                </a:tc>
                <a:tc>
                  <a:txBody>
                    <a:bodyPr/>
                    <a:lstStyle/>
                    <a:p>
                      <a:pPr lvl="0">
                        <a:buNone/>
                      </a:pPr>
                      <a:r>
                        <a:rPr lang="en-US"/>
                        <a:t>23.83</a:t>
                      </a:r>
                    </a:p>
                  </a:txBody>
                  <a:tcPr/>
                </a:tc>
                <a:tc>
                  <a:txBody>
                    <a:bodyPr/>
                    <a:lstStyle/>
                    <a:p>
                      <a:pPr lvl="0">
                        <a:buNone/>
                      </a:pPr>
                      <a:r>
                        <a:rPr lang="en-US"/>
                        <a:t>4.17</a:t>
                      </a:r>
                    </a:p>
                  </a:txBody>
                  <a:tcPr/>
                </a:tc>
                <a:tc>
                  <a:txBody>
                    <a:bodyPr/>
                    <a:lstStyle/>
                    <a:p>
                      <a:pPr lvl="0">
                        <a:buNone/>
                      </a:pPr>
                      <a:r>
                        <a:rPr lang="en-US"/>
                        <a:t>0.34</a:t>
                      </a:r>
                    </a:p>
                  </a:txBody>
                  <a:tcPr/>
                </a:tc>
                <a:extLst>
                  <a:ext uri="{0D108BD9-81ED-4DB2-BD59-A6C34878D82A}">
                    <a16:rowId xmlns:a16="http://schemas.microsoft.com/office/drawing/2014/main" val="2113333808"/>
                  </a:ext>
                </a:extLst>
              </a:tr>
            </a:tbl>
          </a:graphicData>
        </a:graphic>
      </p:graphicFrame>
    </p:spTree>
    <p:extLst>
      <p:ext uri="{BB962C8B-B14F-4D97-AF65-F5344CB8AC3E}">
        <p14:creationId xmlns:p14="http://schemas.microsoft.com/office/powerpoint/2010/main" val="477378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42EC-E861-466D-B086-50E1404FDD26}"/>
              </a:ext>
            </a:extLst>
          </p:cNvPr>
          <p:cNvSpPr>
            <a:spLocks noGrp="1"/>
          </p:cNvSpPr>
          <p:nvPr>
            <p:ph type="title"/>
          </p:nvPr>
        </p:nvSpPr>
        <p:spPr/>
        <p:txBody>
          <a:bodyPr/>
          <a:lstStyle/>
          <a:p>
            <a:r>
              <a:rPr lang="en-US">
                <a:ea typeface="+mj-lt"/>
                <a:cs typeface="+mj-lt"/>
              </a:rPr>
              <a:t>Robustness against adversarial attack</a:t>
            </a:r>
          </a:p>
        </p:txBody>
      </p:sp>
      <p:sp>
        <p:nvSpPr>
          <p:cNvPr id="3" name="Content Placeholder 2">
            <a:extLst>
              <a:ext uri="{FF2B5EF4-FFF2-40B4-BE49-F238E27FC236}">
                <a16:creationId xmlns:a16="http://schemas.microsoft.com/office/drawing/2014/main" id="{64567701-DD47-46B1-B760-E2B55C08C179}"/>
              </a:ext>
            </a:extLst>
          </p:cNvPr>
          <p:cNvSpPr>
            <a:spLocks noGrp="1"/>
          </p:cNvSpPr>
          <p:nvPr>
            <p:ph idx="1"/>
          </p:nvPr>
        </p:nvSpPr>
        <p:spPr/>
        <p:txBody>
          <a:bodyPr vert="horz" lIns="91440" tIns="45720" rIns="91440" bIns="45720" rtlCol="0" anchor="t">
            <a:normAutofit/>
          </a:bodyPr>
          <a:lstStyle/>
          <a:p>
            <a:r>
              <a:rPr lang="en-US">
                <a:ea typeface="+mn-lt"/>
                <a:cs typeface="+mn-lt"/>
              </a:rPr>
              <a:t>Table 3 shows the accuracies of all models over the perturbed CIFAR-10 and CIFAR-100 images from FGSM, IFGSM, and PGD attacks at different attack radii of 1/255, 2/255, and 4/255. </a:t>
            </a:r>
          </a:p>
          <a:p>
            <a:r>
              <a:rPr lang="en-US">
                <a:ea typeface="+mn-lt"/>
                <a:cs typeface="+mn-lt"/>
              </a:rPr>
              <a:t>Most of the robustness results of our (λ-)In-ResNet-110 and (λ- )In-ResNet-164 models are higher than those of the ResNet110 and ResNet-164 models, which is empirically consistent with our Lyapunov analysis. </a:t>
            </a:r>
          </a:p>
          <a:p>
            <a:r>
              <a:rPr lang="en-US">
                <a:ea typeface="+mn-lt"/>
                <a:cs typeface="+mn-lt"/>
              </a:rPr>
              <a:t>Especially on CIFAR-10 benchmark, our In-ResNet-110 and In-ResNet-164 models obtain significant robustness improvement against the strong IFGSM and PGD attacks at the radii of 1/255 and 2/255</a:t>
            </a:r>
            <a:endParaRPr lang="en-US">
              <a:cs typeface="Calibri"/>
            </a:endParaRPr>
          </a:p>
        </p:txBody>
      </p:sp>
    </p:spTree>
    <p:extLst>
      <p:ext uri="{BB962C8B-B14F-4D97-AF65-F5344CB8AC3E}">
        <p14:creationId xmlns:p14="http://schemas.microsoft.com/office/powerpoint/2010/main" val="188854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2592-36AD-4F99-BFA1-74DFE92E0788}"/>
              </a:ext>
            </a:extLst>
          </p:cNvPr>
          <p:cNvSpPr>
            <a:spLocks noGrp="1"/>
          </p:cNvSpPr>
          <p:nvPr>
            <p:ph type="title"/>
          </p:nvPr>
        </p:nvSpPr>
        <p:spPr/>
        <p:txBody>
          <a:bodyPr>
            <a:normAutofit/>
          </a:bodyPr>
          <a:lstStyle/>
          <a:p>
            <a:pPr algn="ctr"/>
            <a:r>
              <a:rPr lang="en-US" b="1">
                <a:cs typeface="Calibri Light"/>
              </a:rPr>
              <a:t>Loss Landscape Analysis</a:t>
            </a:r>
          </a:p>
        </p:txBody>
      </p:sp>
      <p:sp>
        <p:nvSpPr>
          <p:cNvPr id="3" name="Content Placeholder 2">
            <a:extLst>
              <a:ext uri="{FF2B5EF4-FFF2-40B4-BE49-F238E27FC236}">
                <a16:creationId xmlns:a16="http://schemas.microsoft.com/office/drawing/2014/main" id="{5FA7FC3B-3F0A-48D5-ACFC-06DB8D7571E9}"/>
              </a:ext>
            </a:extLst>
          </p:cNvPr>
          <p:cNvSpPr>
            <a:spLocks noGrp="1"/>
          </p:cNvSpPr>
          <p:nvPr>
            <p:ph idx="1"/>
          </p:nvPr>
        </p:nvSpPr>
        <p:spPr>
          <a:xfrm>
            <a:off x="838200" y="1825625"/>
            <a:ext cx="10515600" cy="2573338"/>
          </a:xfrm>
        </p:spPr>
        <p:txBody>
          <a:bodyPr vert="horz" lIns="91440" tIns="45720" rIns="91440" bIns="45720" rtlCol="0" anchor="t">
            <a:normAutofit/>
          </a:bodyPr>
          <a:lstStyle/>
          <a:p>
            <a:r>
              <a:rPr lang="en-US">
                <a:ea typeface="+mn-lt"/>
                <a:cs typeface="+mn-lt"/>
              </a:rPr>
              <a:t>In Lyapunov analysis, the robustness improvement is theoretically provided in that the damped models enjoy more locally stable points than the original ones</a:t>
            </a:r>
            <a:endParaRPr lang="en-US">
              <a:cs typeface="Calibri" panose="020F0502020204030204"/>
            </a:endParaRPr>
          </a:p>
          <a:p>
            <a:r>
              <a:rPr lang="en-US">
                <a:ea typeface="+mn-lt"/>
                <a:cs typeface="+mn-lt"/>
              </a:rPr>
              <a:t>To further verify this, we visualize the loss landscapes of In-ResNet-110 and ResNet-110 models trained on CIFAR-10 benchmark along the attack direction</a:t>
            </a:r>
            <a:endParaRPr lang="en-US"/>
          </a:p>
        </p:txBody>
      </p:sp>
    </p:spTree>
    <p:extLst>
      <p:ext uri="{BB962C8B-B14F-4D97-AF65-F5344CB8AC3E}">
        <p14:creationId xmlns:p14="http://schemas.microsoft.com/office/powerpoint/2010/main" val="3622346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713F2A1B-2489-4D7B-A343-2250401EE9C0}"/>
              </a:ext>
            </a:extLst>
          </p:cNvPr>
          <p:cNvPicPr>
            <a:picLocks noGrp="1" noChangeAspect="1"/>
          </p:cNvPicPr>
          <p:nvPr>
            <p:ph idx="1"/>
          </p:nvPr>
        </p:nvPicPr>
        <p:blipFill>
          <a:blip r:embed="rId2"/>
          <a:stretch>
            <a:fillRect/>
          </a:stretch>
        </p:blipFill>
        <p:spPr>
          <a:xfrm>
            <a:off x="838200" y="1302872"/>
            <a:ext cx="10515600" cy="3685971"/>
          </a:xfrm>
        </p:spPr>
      </p:pic>
    </p:spTree>
    <p:extLst>
      <p:ext uri="{BB962C8B-B14F-4D97-AF65-F5344CB8AC3E}">
        <p14:creationId xmlns:p14="http://schemas.microsoft.com/office/powerpoint/2010/main" val="3400932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1623-3FC8-42F9-9326-66BF92B0DEE1}"/>
              </a:ext>
            </a:extLst>
          </p:cNvPr>
          <p:cNvSpPr>
            <a:spLocks noGrp="1"/>
          </p:cNvSpPr>
          <p:nvPr>
            <p:ph type="title"/>
          </p:nvPr>
        </p:nvSpPr>
        <p:spPr/>
        <p:txBody>
          <a:bodyPr/>
          <a:lstStyle/>
          <a:p>
            <a:pPr algn="ctr"/>
            <a:r>
              <a:rPr lang="en-US" b="1">
                <a:cs typeface="Calibri Light"/>
              </a:rPr>
              <a:t>Conclusion</a:t>
            </a:r>
            <a:endParaRPr lang="en-US"/>
          </a:p>
        </p:txBody>
      </p:sp>
      <p:sp>
        <p:nvSpPr>
          <p:cNvPr id="3" name="Content Placeholder 2">
            <a:extLst>
              <a:ext uri="{FF2B5EF4-FFF2-40B4-BE49-F238E27FC236}">
                <a16:creationId xmlns:a16="http://schemas.microsoft.com/office/drawing/2014/main" id="{A68B7119-4359-42AD-BBAB-30F5BC9F5D7E}"/>
              </a:ext>
            </a:extLst>
          </p:cNvPr>
          <p:cNvSpPr>
            <a:spLocks noGrp="1"/>
          </p:cNvSpPr>
          <p:nvPr>
            <p:ph idx="1"/>
          </p:nvPr>
        </p:nvSpPr>
        <p:spPr/>
        <p:txBody>
          <a:bodyPr vert="horz" lIns="91440" tIns="45720" rIns="91440" bIns="45720" rtlCol="0" anchor="t">
            <a:normAutofit/>
          </a:bodyPr>
          <a:lstStyle/>
          <a:p>
            <a:r>
              <a:rPr lang="en-US">
                <a:ea typeface="+mn-lt"/>
                <a:cs typeface="+mn-lt"/>
              </a:rPr>
              <a:t>While the relation between ODE’s and Non-Residual networks remain unclear, In this paper we present a novel ODE model by adding a damping term .</a:t>
            </a:r>
            <a:endParaRPr lang="en-US">
              <a:cs typeface="Calibri" panose="020F0502020204030204"/>
            </a:endParaRPr>
          </a:p>
          <a:p>
            <a:r>
              <a:rPr lang="en-US">
                <a:ea typeface="+mn-lt"/>
                <a:cs typeface="+mn-lt"/>
              </a:rPr>
              <a:t>Just by adjusting the interpolation quotient. The proposed model unifies both residual and Non-Residual networks.</a:t>
            </a:r>
            <a:endParaRPr lang="en-US"/>
          </a:p>
          <a:p>
            <a:r>
              <a:rPr lang="en-US">
                <a:ea typeface="+mn-lt"/>
                <a:cs typeface="+mn-lt"/>
              </a:rPr>
              <a:t>Lyapunov analysis and experimental results on CIFAR-10 and CIFAR-100 benchmarks reveal better robustness of the proposed interpolated network’s against both stochastic and adversarial networks methods.</a:t>
            </a:r>
            <a:endParaRPr lang="en-US"/>
          </a:p>
        </p:txBody>
      </p:sp>
    </p:spTree>
    <p:extLst>
      <p:ext uri="{BB962C8B-B14F-4D97-AF65-F5344CB8AC3E}">
        <p14:creationId xmlns:p14="http://schemas.microsoft.com/office/powerpoint/2010/main" val="2714030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1D765-C54F-4158-A45D-AC45318E3041}"/>
              </a:ext>
            </a:extLst>
          </p:cNvPr>
          <p:cNvSpPr>
            <a:spLocks noGrp="1"/>
          </p:cNvSpPr>
          <p:nvPr>
            <p:ph idx="1"/>
          </p:nvPr>
        </p:nvSpPr>
        <p:spPr>
          <a:xfrm>
            <a:off x="838200" y="1825625"/>
            <a:ext cx="10515600" cy="3430588"/>
          </a:xfrm>
        </p:spPr>
        <p:txBody>
          <a:bodyPr vert="horz" lIns="91440" tIns="45720" rIns="91440" bIns="45720" rtlCol="0" anchor="t">
            <a:normAutofit/>
          </a:bodyPr>
          <a:lstStyle/>
          <a:p>
            <a:r>
              <a:rPr lang="en-US">
                <a:ea typeface="+mn-lt"/>
                <a:cs typeface="+mn-lt"/>
              </a:rPr>
              <a:t>Furthermore, here it shows that proposed model is sensitive to the initializing of interpolation quotient</a:t>
            </a:r>
            <a:endParaRPr lang="en-US">
              <a:cs typeface="Calibri" panose="020F0502020204030204"/>
            </a:endParaRPr>
          </a:p>
          <a:p>
            <a:r>
              <a:rPr lang="en-US">
                <a:ea typeface="+mn-lt"/>
                <a:cs typeface="+mn-lt"/>
              </a:rPr>
              <a:t>The significance of the design of the interpolated network is shown by comparing several model variants.</a:t>
            </a:r>
            <a:endParaRPr lang="en-US"/>
          </a:p>
          <a:p>
            <a:r>
              <a:rPr lang="en-US">
                <a:ea typeface="+mn-lt"/>
                <a:cs typeface="+mn-lt"/>
              </a:rPr>
              <a:t>Further we know that ensemble model is more robust when compared to single model. Performing model </a:t>
            </a:r>
            <a:r>
              <a:rPr lang="en-US" err="1">
                <a:ea typeface="+mn-lt"/>
                <a:cs typeface="+mn-lt"/>
              </a:rPr>
              <a:t>ensembling</a:t>
            </a:r>
            <a:r>
              <a:rPr lang="en-US">
                <a:ea typeface="+mn-lt"/>
                <a:cs typeface="+mn-lt"/>
              </a:rPr>
              <a:t> over 5 different runs of baseline and our model increases the robustness.</a:t>
            </a:r>
            <a:endParaRPr lang="en-US"/>
          </a:p>
        </p:txBody>
      </p:sp>
    </p:spTree>
    <p:extLst>
      <p:ext uri="{BB962C8B-B14F-4D97-AF65-F5344CB8AC3E}">
        <p14:creationId xmlns:p14="http://schemas.microsoft.com/office/powerpoint/2010/main" val="103283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B4030-C80F-44B1-80AF-144B5277256C}"/>
              </a:ext>
            </a:extLst>
          </p:cNvPr>
          <p:cNvSpPr>
            <a:spLocks noGrp="1"/>
          </p:cNvSpPr>
          <p:nvPr>
            <p:ph idx="1"/>
          </p:nvPr>
        </p:nvSpPr>
        <p:spPr>
          <a:xfrm>
            <a:off x="944033" y="2143125"/>
            <a:ext cx="10515600" cy="2996671"/>
          </a:xfrm>
        </p:spPr>
        <p:txBody>
          <a:bodyPr vert="horz" lIns="91440" tIns="45720" rIns="91440" bIns="45720" rtlCol="0" anchor="t">
            <a:normAutofit/>
          </a:bodyPr>
          <a:lstStyle/>
          <a:p>
            <a:r>
              <a:rPr lang="en-US">
                <a:ea typeface="+mn-lt"/>
                <a:cs typeface="+mn-lt"/>
              </a:rPr>
              <a:t>Compared with Non-Residual networks our ODE is much easier to optimize, especially for deep architectures.</a:t>
            </a:r>
            <a:endParaRPr lang="en-US">
              <a:cs typeface="Calibri" panose="020F0502020204030204"/>
            </a:endParaRPr>
          </a:p>
          <a:p>
            <a:r>
              <a:rPr lang="en-US">
                <a:ea typeface="+mn-lt"/>
                <a:cs typeface="+mn-lt"/>
              </a:rPr>
              <a:t>Compared with Residual networks we use Lyapunov analysis to show that the interpolation results in improved robustness.</a:t>
            </a:r>
            <a:br>
              <a:rPr lang="en-US"/>
            </a:br>
            <a:endParaRPr lang="en-US">
              <a:cs typeface="Calibri" panose="020F0502020204030204"/>
            </a:endParaRPr>
          </a:p>
        </p:txBody>
      </p:sp>
    </p:spTree>
    <p:extLst>
      <p:ext uri="{BB962C8B-B14F-4D97-AF65-F5344CB8AC3E}">
        <p14:creationId xmlns:p14="http://schemas.microsoft.com/office/powerpoint/2010/main" val="67028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33758">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F55656-897F-47DB-BBB8-CE70EE812A6A}"/>
              </a:ext>
            </a:extLst>
          </p:cNvPr>
          <p:cNvSpPr>
            <a:spLocks noGrp="1"/>
          </p:cNvSpPr>
          <p:nvPr>
            <p:ph type="title"/>
          </p:nvPr>
        </p:nvSpPr>
        <p:spPr>
          <a:xfrm>
            <a:off x="524256" y="491260"/>
            <a:ext cx="5400869" cy="1625210"/>
          </a:xfrm>
        </p:spPr>
        <p:txBody>
          <a:bodyPr>
            <a:normAutofit/>
          </a:bodyPr>
          <a:lstStyle/>
          <a:p>
            <a:r>
              <a:rPr lang="en-US">
                <a:solidFill>
                  <a:srgbClr val="FFFFFF"/>
                </a:solidFill>
                <a:cs typeface="Calibri Light"/>
              </a:rPr>
              <a:t>Residual learning</a:t>
            </a:r>
            <a:endParaRPr lang="en-US">
              <a:solidFill>
                <a:srgbClr val="FFFFFF"/>
              </a:solidFill>
            </a:endParaRPr>
          </a:p>
        </p:txBody>
      </p:sp>
      <p:pic>
        <p:nvPicPr>
          <p:cNvPr id="4" name="Picture 4" descr="Diagram&#10;&#10;Description automatically generated">
            <a:extLst>
              <a:ext uri="{FF2B5EF4-FFF2-40B4-BE49-F238E27FC236}">
                <a16:creationId xmlns:a16="http://schemas.microsoft.com/office/drawing/2014/main" id="{076F2D37-0147-45B3-A597-2899B6271F32}"/>
              </a:ext>
            </a:extLst>
          </p:cNvPr>
          <p:cNvPicPr>
            <a:picLocks noChangeAspect="1"/>
          </p:cNvPicPr>
          <p:nvPr/>
        </p:nvPicPr>
        <p:blipFill rotWithShape="1">
          <a:blip r:embed="rId2"/>
          <a:srcRect t="3449" r="1" b="1"/>
          <a:stretch/>
        </p:blipFill>
        <p:spPr>
          <a:xfrm>
            <a:off x="327547" y="2454903"/>
            <a:ext cx="5922495" cy="4094631"/>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77BCE9-5BA4-40DC-9735-1234E5577A5B}"/>
              </a:ext>
            </a:extLst>
          </p:cNvPr>
          <p:cNvSpPr>
            <a:spLocks noGrp="1"/>
          </p:cNvSpPr>
          <p:nvPr>
            <p:ph idx="1"/>
          </p:nvPr>
        </p:nvSpPr>
        <p:spPr>
          <a:xfrm>
            <a:off x="7181055" y="831461"/>
            <a:ext cx="4488662" cy="5456211"/>
          </a:xfrm>
        </p:spPr>
        <p:txBody>
          <a:bodyPr vert="horz" lIns="91440" tIns="45720" rIns="91440" bIns="45720" rtlCol="0" anchor="ctr">
            <a:normAutofit/>
          </a:bodyPr>
          <a:lstStyle/>
          <a:p>
            <a:pPr marL="457200" lvl="1" indent="0" algn="ctr">
              <a:buNone/>
            </a:pPr>
            <a:endParaRPr lang="en-US" sz="3000">
              <a:solidFill>
                <a:srgbClr val="FFFFFF"/>
              </a:solidFill>
              <a:ea typeface="+mn-lt"/>
              <a:cs typeface="+mn-lt"/>
            </a:endParaRPr>
          </a:p>
          <a:p>
            <a:pPr marL="457200" lvl="1" indent="0" algn="ctr">
              <a:buNone/>
            </a:pPr>
            <a:endParaRPr lang="en-US" sz="3000">
              <a:solidFill>
                <a:srgbClr val="FFFFFF"/>
              </a:solidFill>
              <a:ea typeface="+mn-lt"/>
              <a:cs typeface="+mn-lt"/>
            </a:endParaRPr>
          </a:p>
          <a:p>
            <a:pPr marL="457200" lvl="1" indent="0" algn="ctr">
              <a:buNone/>
            </a:pPr>
            <a:endParaRPr lang="en-US" sz="3000">
              <a:solidFill>
                <a:srgbClr val="FFFFFF"/>
              </a:solidFill>
              <a:ea typeface="+mn-lt"/>
              <a:cs typeface="+mn-lt"/>
            </a:endParaRPr>
          </a:p>
          <a:p>
            <a:pPr marL="457200" lvl="1" indent="0" algn="ctr">
              <a:buNone/>
            </a:pPr>
            <a:r>
              <a:rPr lang="en-US" sz="3000">
                <a:solidFill>
                  <a:srgbClr val="FFFFFF"/>
                </a:solidFill>
                <a:ea typeface="+mn-lt"/>
                <a:cs typeface="+mn-lt"/>
              </a:rPr>
              <a:t>The core idea of ResNet is “identity shortcut connection” that skips one or more layers, as shown in figure</a:t>
            </a:r>
            <a:endParaRPr lang="en-US" sz="3000">
              <a:solidFill>
                <a:srgbClr val="000000"/>
              </a:solidFill>
              <a:cs typeface="Calibri"/>
            </a:endParaRPr>
          </a:p>
          <a:p>
            <a:pPr lvl="1"/>
            <a:endParaRPr lang="en-US" sz="2600">
              <a:solidFill>
                <a:srgbClr val="FFFFFF"/>
              </a:solidFill>
              <a:ea typeface="+mn-lt"/>
              <a:cs typeface="+mn-lt"/>
            </a:endParaRPr>
          </a:p>
          <a:p>
            <a:pPr lvl="1"/>
            <a:endParaRPr lang="en-US" sz="2600">
              <a:solidFill>
                <a:schemeClr val="bg1"/>
              </a:solidFill>
              <a:ea typeface="+mn-lt"/>
              <a:cs typeface="+mn-lt"/>
            </a:endParaRPr>
          </a:p>
          <a:p>
            <a:pPr marL="457200" lvl="1" indent="0">
              <a:buNone/>
            </a:pPr>
            <a:endParaRPr lang="en-US" sz="2600">
              <a:solidFill>
                <a:srgbClr val="FFFFFF"/>
              </a:solidFill>
              <a:ea typeface="+mn-lt"/>
              <a:cs typeface="+mn-lt"/>
            </a:endParaRPr>
          </a:p>
          <a:p>
            <a:pPr marL="457200" lvl="1" indent="0">
              <a:buNone/>
            </a:pPr>
            <a:endParaRPr lang="en-US" sz="2600">
              <a:solidFill>
                <a:srgbClr val="FFFFFF"/>
              </a:solidFill>
              <a:ea typeface="+mn-lt"/>
              <a:cs typeface="+mn-lt"/>
            </a:endParaRPr>
          </a:p>
          <a:p>
            <a:pPr lvl="8"/>
            <a:endParaRPr lang="en-US" sz="2000">
              <a:solidFill>
                <a:srgbClr val="FFFFFF"/>
              </a:solidFill>
              <a:ea typeface="+mn-lt"/>
              <a:cs typeface="+mn-lt"/>
            </a:endParaRPr>
          </a:p>
        </p:txBody>
      </p:sp>
      <p:pic>
        <p:nvPicPr>
          <p:cNvPr id="5" name="Picture 5">
            <a:extLst>
              <a:ext uri="{FF2B5EF4-FFF2-40B4-BE49-F238E27FC236}">
                <a16:creationId xmlns:a16="http://schemas.microsoft.com/office/drawing/2014/main" id="{4A4A1691-578E-43A8-A973-14028F78737B}"/>
              </a:ext>
            </a:extLst>
          </p:cNvPr>
          <p:cNvPicPr>
            <a:picLocks noChangeAspect="1"/>
          </p:cNvPicPr>
          <p:nvPr/>
        </p:nvPicPr>
        <p:blipFill>
          <a:blip r:embed="rId3"/>
          <a:stretch>
            <a:fillRect/>
          </a:stretch>
        </p:blipFill>
        <p:spPr>
          <a:xfrm>
            <a:off x="7754232" y="4946826"/>
            <a:ext cx="3626202" cy="449791"/>
          </a:xfrm>
          <a:prstGeom prst="rect">
            <a:avLst/>
          </a:prstGeom>
        </p:spPr>
      </p:pic>
    </p:spTree>
    <p:extLst>
      <p:ext uri="{BB962C8B-B14F-4D97-AF65-F5344CB8AC3E}">
        <p14:creationId xmlns:p14="http://schemas.microsoft.com/office/powerpoint/2010/main" val="60735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ED435-7C10-4C88-A3C3-D610AD78CCCE}"/>
              </a:ext>
            </a:extLst>
          </p:cNvPr>
          <p:cNvSpPr>
            <a:spLocks noGrp="1"/>
          </p:cNvSpPr>
          <p:nvPr>
            <p:ph type="title"/>
          </p:nvPr>
        </p:nvSpPr>
        <p:spPr>
          <a:xfrm>
            <a:off x="686834" y="591344"/>
            <a:ext cx="3200400" cy="5585619"/>
          </a:xfrm>
        </p:spPr>
        <p:txBody>
          <a:bodyPr>
            <a:normAutofit/>
          </a:bodyPr>
          <a:lstStyle/>
          <a:p>
            <a:r>
              <a:rPr lang="en-US" sz="4100">
                <a:solidFill>
                  <a:srgbClr val="FFFFFF"/>
                </a:solidFill>
                <a:ea typeface="+mj-lt"/>
                <a:cs typeface="+mj-lt"/>
              </a:rPr>
              <a:t>Methodology</a:t>
            </a:r>
            <a:endParaRPr lang="en-US" sz="4100">
              <a:solidFill>
                <a:srgbClr val="FFFFFF"/>
              </a:solidFill>
            </a:endParaRP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F88401-8B06-4FEA-9C88-ED476D2196AA}"/>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ea typeface="+mn-lt"/>
                <a:cs typeface="+mn-lt"/>
              </a:rPr>
              <a:t>In the next slides we discuss about following topics:-</a:t>
            </a:r>
          </a:p>
          <a:p>
            <a:pPr marL="0" indent="0">
              <a:buNone/>
            </a:pPr>
            <a:endParaRPr lang="en-US">
              <a:ea typeface="+mn-lt"/>
              <a:cs typeface="+mn-lt"/>
            </a:endParaRPr>
          </a:p>
          <a:p>
            <a:r>
              <a:rPr lang="en-US">
                <a:ea typeface="+mn-lt"/>
                <a:cs typeface="+mn-lt"/>
              </a:rPr>
              <a:t>The background of relationship between ODE and ResNets.</a:t>
            </a:r>
            <a:endParaRPr lang="en-US"/>
          </a:p>
          <a:p>
            <a:r>
              <a:rPr lang="en-US">
                <a:ea typeface="+mn-lt"/>
                <a:cs typeface="+mn-lt"/>
              </a:rPr>
              <a:t>The proposed ODE model.</a:t>
            </a:r>
          </a:p>
          <a:p>
            <a:r>
              <a:rPr lang="en-US">
                <a:ea typeface="+mn-lt"/>
                <a:cs typeface="+mn-lt"/>
              </a:rPr>
              <a:t>Interpolated Network Design</a:t>
            </a:r>
          </a:p>
          <a:p>
            <a:r>
              <a:rPr lang="en-US">
                <a:ea typeface="+mn-lt"/>
                <a:cs typeface="+mn-lt"/>
              </a:rPr>
              <a:t>Interpolated Network Improves Robustness</a:t>
            </a:r>
            <a:endParaRPr lang="en-US">
              <a:cs typeface="Calibri" panose="020F0502020204030204"/>
            </a:endParaRPr>
          </a:p>
        </p:txBody>
      </p:sp>
    </p:spTree>
    <p:extLst>
      <p:ext uri="{BB962C8B-B14F-4D97-AF65-F5344CB8AC3E}">
        <p14:creationId xmlns:p14="http://schemas.microsoft.com/office/powerpoint/2010/main" val="389964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EBBC-48B2-4E04-A9A3-D39DAABC0B24}"/>
              </a:ext>
            </a:extLst>
          </p:cNvPr>
          <p:cNvSpPr>
            <a:spLocks noGrp="1"/>
          </p:cNvSpPr>
          <p:nvPr>
            <p:ph type="title"/>
          </p:nvPr>
        </p:nvSpPr>
        <p:spPr/>
        <p:txBody>
          <a:bodyPr/>
          <a:lstStyle/>
          <a:p>
            <a:r>
              <a:rPr lang="en-US">
                <a:ea typeface="+mj-lt"/>
                <a:cs typeface="+mj-lt"/>
              </a:rPr>
              <a:t>Background</a:t>
            </a:r>
            <a:endParaRPr lang="en-US"/>
          </a:p>
        </p:txBody>
      </p:sp>
      <p:sp>
        <p:nvSpPr>
          <p:cNvPr id="3" name="Content Placeholder 2">
            <a:extLst>
              <a:ext uri="{FF2B5EF4-FFF2-40B4-BE49-F238E27FC236}">
                <a16:creationId xmlns:a16="http://schemas.microsoft.com/office/drawing/2014/main" id="{C4D06FEF-89C3-4209-8D4A-67DA957D8414}"/>
              </a:ext>
            </a:extLst>
          </p:cNvPr>
          <p:cNvSpPr>
            <a:spLocks noGrp="1"/>
          </p:cNvSpPr>
          <p:nvPr>
            <p:ph idx="1"/>
          </p:nvPr>
        </p:nvSpPr>
        <p:spPr/>
        <p:txBody>
          <a:bodyPr vert="horz" lIns="91440" tIns="45720" rIns="91440" bIns="45720" rtlCol="0" anchor="t">
            <a:normAutofit/>
          </a:bodyPr>
          <a:lstStyle/>
          <a:p>
            <a:r>
              <a:rPr lang="en-US">
                <a:ea typeface="+mn-lt"/>
                <a:cs typeface="+mn-lt"/>
              </a:rPr>
              <a:t>Considering the ordinary differential equation:</a:t>
            </a:r>
          </a:p>
          <a:p>
            <a:pPr marL="0" indent="0">
              <a:buNone/>
            </a:pPr>
            <a:r>
              <a:rPr lang="en-US">
                <a:cs typeface="Calibri"/>
              </a:rPr>
              <a:t>                                                       </a:t>
            </a:r>
            <a:endParaRPr lang="en-US" sz="2000">
              <a:cs typeface="Calibri"/>
            </a:endParaRPr>
          </a:p>
          <a:p>
            <a:pPr marL="0" indent="0">
              <a:buNone/>
            </a:pPr>
            <a:endParaRPr lang="en-US" sz="2000">
              <a:cs typeface="Calibri"/>
            </a:endParaRPr>
          </a:p>
          <a:p>
            <a:pPr>
              <a:buNone/>
            </a:pPr>
            <a:r>
              <a:rPr lang="en-US" sz="2000">
                <a:ea typeface="+mn-lt"/>
                <a:cs typeface="+mn-lt"/>
              </a:rPr>
              <a:t>where x : [0, T ] → R</a:t>
            </a:r>
            <a:r>
              <a:rPr lang="en-US" sz="2000" baseline="30000">
                <a:ea typeface="+mn-lt"/>
                <a:cs typeface="+mn-lt"/>
              </a:rPr>
              <a:t>d</a:t>
            </a:r>
            <a:r>
              <a:rPr lang="en-US" sz="2000">
                <a:ea typeface="+mn-lt"/>
                <a:cs typeface="+mn-lt"/>
              </a:rPr>
              <a:t> represents the state of the system. Given the discretization step ∆t </a:t>
            </a:r>
            <a:endParaRPr lang="en-US">
              <a:ea typeface="+mn-lt"/>
              <a:cs typeface="+mn-lt"/>
            </a:endParaRPr>
          </a:p>
          <a:p>
            <a:pPr marL="0" indent="0">
              <a:buNone/>
            </a:pPr>
            <a:r>
              <a:rPr lang="en-US" sz="2000">
                <a:ea typeface="+mn-lt"/>
                <a:cs typeface="+mn-lt"/>
              </a:rPr>
              <a:t>and define </a:t>
            </a:r>
            <a:r>
              <a:rPr lang="en-US" sz="2000" err="1">
                <a:ea typeface="+mn-lt"/>
                <a:cs typeface="+mn-lt"/>
              </a:rPr>
              <a:t>t</a:t>
            </a:r>
            <a:r>
              <a:rPr lang="en-US" sz="2000" baseline="-25000" err="1">
                <a:ea typeface="+mn-lt"/>
                <a:cs typeface="+mn-lt"/>
              </a:rPr>
              <a:t>n</a:t>
            </a:r>
            <a:r>
              <a:rPr lang="en-US" sz="2000">
                <a:ea typeface="+mn-lt"/>
                <a:cs typeface="+mn-lt"/>
              </a:rPr>
              <a:t> = n ∆t , then by forward Euler method of Eq. (1) becomes :</a:t>
            </a:r>
            <a:endParaRPr lang="en-US" sz="2000">
              <a:cs typeface="Calibri"/>
            </a:endParaRPr>
          </a:p>
          <a:p>
            <a:pPr>
              <a:buNone/>
            </a:pPr>
            <a:endParaRPr lang="en-US" sz="2000">
              <a:cs typeface="Calibri"/>
            </a:endParaRPr>
          </a:p>
          <a:p>
            <a:pPr>
              <a:buNone/>
            </a:pPr>
            <a:endParaRPr lang="en-US" sz="2000">
              <a:cs typeface="Calibri"/>
            </a:endParaRPr>
          </a:p>
          <a:p>
            <a:pPr>
              <a:buNone/>
            </a:pPr>
            <a:endParaRPr lang="en-US" sz="2000">
              <a:cs typeface="Calibri"/>
            </a:endParaRPr>
          </a:p>
          <a:p>
            <a:pPr>
              <a:buNone/>
            </a:pPr>
            <a:endParaRPr lang="en-US" sz="2000">
              <a:cs typeface="Calibri"/>
            </a:endParaRPr>
          </a:p>
          <a:p>
            <a:endParaRPr lang="en-US" sz="2000">
              <a:cs typeface="Calibri"/>
            </a:endParaRPr>
          </a:p>
          <a:p>
            <a:endParaRPr lang="en-US" sz="2000">
              <a:cs typeface="Calibri"/>
            </a:endParaRPr>
          </a:p>
          <a:p>
            <a:endParaRPr lang="en-US">
              <a:cs typeface="Calibri"/>
            </a:endParaRPr>
          </a:p>
          <a:p>
            <a:endParaRPr lang="en-US">
              <a:cs typeface="Calibri"/>
            </a:endParaRPr>
          </a:p>
        </p:txBody>
      </p:sp>
      <p:pic>
        <p:nvPicPr>
          <p:cNvPr id="5" name="Picture 5">
            <a:extLst>
              <a:ext uri="{FF2B5EF4-FFF2-40B4-BE49-F238E27FC236}">
                <a16:creationId xmlns:a16="http://schemas.microsoft.com/office/drawing/2014/main" id="{14EEB839-4614-4982-A3CA-8F7DB3754DC9}"/>
              </a:ext>
            </a:extLst>
          </p:cNvPr>
          <p:cNvPicPr>
            <a:picLocks noChangeAspect="1"/>
          </p:cNvPicPr>
          <p:nvPr/>
        </p:nvPicPr>
        <p:blipFill>
          <a:blip r:embed="rId2"/>
          <a:stretch>
            <a:fillRect/>
          </a:stretch>
        </p:blipFill>
        <p:spPr>
          <a:xfrm>
            <a:off x="3806379" y="2342625"/>
            <a:ext cx="5432297" cy="892364"/>
          </a:xfrm>
          <a:prstGeom prst="rect">
            <a:avLst/>
          </a:prstGeom>
        </p:spPr>
      </p:pic>
      <p:pic>
        <p:nvPicPr>
          <p:cNvPr id="8" name="Picture 8">
            <a:extLst>
              <a:ext uri="{FF2B5EF4-FFF2-40B4-BE49-F238E27FC236}">
                <a16:creationId xmlns:a16="http://schemas.microsoft.com/office/drawing/2014/main" id="{E84BD171-7EC3-4E5F-AF90-30CFE68513AE}"/>
              </a:ext>
            </a:extLst>
          </p:cNvPr>
          <p:cNvPicPr>
            <a:picLocks noChangeAspect="1"/>
          </p:cNvPicPr>
          <p:nvPr/>
        </p:nvPicPr>
        <p:blipFill>
          <a:blip r:embed="rId3"/>
          <a:stretch>
            <a:fillRect/>
          </a:stretch>
        </p:blipFill>
        <p:spPr>
          <a:xfrm>
            <a:off x="3925276" y="4057395"/>
            <a:ext cx="3233061" cy="853755"/>
          </a:xfrm>
          <a:prstGeom prst="rect">
            <a:avLst/>
          </a:prstGeom>
        </p:spPr>
      </p:pic>
      <p:pic>
        <p:nvPicPr>
          <p:cNvPr id="9" name="Picture 9">
            <a:extLst>
              <a:ext uri="{FF2B5EF4-FFF2-40B4-BE49-F238E27FC236}">
                <a16:creationId xmlns:a16="http://schemas.microsoft.com/office/drawing/2014/main" id="{0A9CDC1E-8636-4B20-AC37-09C6F6E6D0FE}"/>
              </a:ext>
            </a:extLst>
          </p:cNvPr>
          <p:cNvPicPr>
            <a:picLocks noChangeAspect="1"/>
          </p:cNvPicPr>
          <p:nvPr/>
        </p:nvPicPr>
        <p:blipFill>
          <a:blip r:embed="rId4"/>
          <a:stretch>
            <a:fillRect/>
          </a:stretch>
        </p:blipFill>
        <p:spPr>
          <a:xfrm>
            <a:off x="3920066" y="5253716"/>
            <a:ext cx="5325533" cy="485122"/>
          </a:xfrm>
          <a:prstGeom prst="rect">
            <a:avLst/>
          </a:prstGeom>
        </p:spPr>
      </p:pic>
    </p:spTree>
    <p:extLst>
      <p:ext uri="{BB962C8B-B14F-4D97-AF65-F5344CB8AC3E}">
        <p14:creationId xmlns:p14="http://schemas.microsoft.com/office/powerpoint/2010/main" val="130452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06FEF-89C3-4209-8D4A-67DA957D8414}"/>
              </a:ext>
            </a:extLst>
          </p:cNvPr>
          <p:cNvSpPr>
            <a:spLocks noGrp="1"/>
          </p:cNvSpPr>
          <p:nvPr>
            <p:ph idx="1"/>
          </p:nvPr>
        </p:nvSpPr>
        <p:spPr>
          <a:xfrm>
            <a:off x="1112701" y="2602269"/>
            <a:ext cx="10285563" cy="3363561"/>
          </a:xfrm>
        </p:spPr>
        <p:txBody>
          <a:bodyPr vert="horz" lIns="91440" tIns="45720" rIns="91440" bIns="45720" rtlCol="0" anchor="t">
            <a:normAutofit/>
          </a:bodyPr>
          <a:lstStyle/>
          <a:p>
            <a:pPr marL="0" indent="0">
              <a:buNone/>
            </a:pPr>
            <a:r>
              <a:rPr lang="en-US" sz="2600">
                <a:ea typeface="+mn-lt"/>
                <a:cs typeface="+mn-lt"/>
              </a:rPr>
              <a:t>Here, </a:t>
            </a:r>
            <a:r>
              <a:rPr lang="en-US" sz="2600" err="1">
                <a:ea typeface="+mn-lt"/>
                <a:cs typeface="+mn-lt"/>
              </a:rPr>
              <a:t>f</a:t>
            </a:r>
            <a:r>
              <a:rPr lang="en-US" sz="2600" baseline="-25000" err="1">
                <a:ea typeface="+mn-lt"/>
                <a:cs typeface="+mn-lt"/>
              </a:rPr>
              <a:t>n</a:t>
            </a:r>
            <a:r>
              <a:rPr lang="en-US" sz="2600">
                <a:ea typeface="+mn-lt"/>
                <a:cs typeface="+mn-lt"/>
              </a:rPr>
              <a:t> is the n-</a:t>
            </a:r>
            <a:r>
              <a:rPr lang="en-US" sz="2600" err="1">
                <a:ea typeface="+mn-lt"/>
                <a:cs typeface="+mn-lt"/>
              </a:rPr>
              <a:t>th</a:t>
            </a:r>
            <a:r>
              <a:rPr lang="en-US" sz="2600">
                <a:ea typeface="+mn-lt"/>
                <a:cs typeface="+mn-lt"/>
              </a:rPr>
              <a:t> layer operation in </a:t>
            </a:r>
            <a:r>
              <a:rPr lang="en-US" sz="2600" err="1">
                <a:ea typeface="+mn-lt"/>
                <a:cs typeface="+mn-lt"/>
              </a:rPr>
              <a:t>ResNets</a:t>
            </a:r>
            <a:r>
              <a:rPr lang="en-US" sz="2600">
                <a:ea typeface="+mn-lt"/>
                <a:cs typeface="+mn-lt"/>
              </a:rPr>
              <a:t>. Thus, the output of network is equivalent to the evolution of the state variable at terminal time T , i.e. x(T ) = x </a:t>
            </a:r>
            <a:r>
              <a:rPr lang="en-US" sz="2600" baseline="-25000">
                <a:ea typeface="+mn-lt"/>
                <a:cs typeface="+mn-lt"/>
              </a:rPr>
              <a:t>N</a:t>
            </a:r>
            <a:r>
              <a:rPr lang="en-US" sz="2600">
                <a:ea typeface="+mn-lt"/>
                <a:cs typeface="+mn-lt"/>
              </a:rPr>
              <a:t> is the output of last layer in a ResNet if assuming N = T /∆t.</a:t>
            </a:r>
          </a:p>
          <a:p>
            <a:pPr marL="0" indent="0">
              <a:buNone/>
            </a:pPr>
            <a:endParaRPr lang="en-US" sz="2600">
              <a:cs typeface="Calibri" panose="020F0502020204030204"/>
            </a:endParaRPr>
          </a:p>
          <a:p>
            <a:pPr>
              <a:buNone/>
            </a:pPr>
            <a:r>
              <a:rPr lang="en-US" sz="2600">
                <a:ea typeface="+mn-lt"/>
                <a:cs typeface="+mn-lt"/>
              </a:rPr>
              <a:t>From Eq. (1), the skip connection from the current step x </a:t>
            </a:r>
            <a:r>
              <a:rPr lang="en-US" sz="2600" baseline="-25000">
                <a:ea typeface="+mn-lt"/>
                <a:cs typeface="+mn-lt"/>
              </a:rPr>
              <a:t>n</a:t>
            </a:r>
            <a:r>
              <a:rPr lang="en-US" sz="2600">
                <a:ea typeface="+mn-lt"/>
                <a:cs typeface="+mn-lt"/>
              </a:rPr>
              <a:t> to the next </a:t>
            </a:r>
          </a:p>
          <a:p>
            <a:pPr>
              <a:buNone/>
            </a:pPr>
            <a:r>
              <a:rPr lang="en-US" sz="2600">
                <a:ea typeface="+mn-lt"/>
                <a:cs typeface="+mn-lt"/>
              </a:rPr>
              <a:t>step estimation x </a:t>
            </a:r>
            <a:r>
              <a:rPr lang="en-US" sz="2600" baseline="-25000">
                <a:ea typeface="+mn-lt"/>
                <a:cs typeface="+mn-lt"/>
              </a:rPr>
              <a:t>n+1</a:t>
            </a:r>
            <a:r>
              <a:rPr lang="en-US" sz="2600">
                <a:ea typeface="+mn-lt"/>
                <a:cs typeface="+mn-lt"/>
              </a:rPr>
              <a:t> always exists no matter which kind of discretization </a:t>
            </a:r>
          </a:p>
          <a:p>
            <a:pPr>
              <a:buNone/>
            </a:pPr>
            <a:r>
              <a:rPr lang="en-US" sz="2600">
                <a:ea typeface="+mn-lt"/>
                <a:cs typeface="+mn-lt"/>
              </a:rPr>
              <a:t>is applied.</a:t>
            </a:r>
            <a:endParaRPr lang="en-US" sz="2600">
              <a:cs typeface="Calibri"/>
            </a:endParaRPr>
          </a:p>
        </p:txBody>
      </p:sp>
      <p:pic>
        <p:nvPicPr>
          <p:cNvPr id="4" name="Picture 5" descr="A picture containing text, antenna&#10;&#10;Description automatically generated">
            <a:extLst>
              <a:ext uri="{FF2B5EF4-FFF2-40B4-BE49-F238E27FC236}">
                <a16:creationId xmlns:a16="http://schemas.microsoft.com/office/drawing/2014/main" id="{AE6ABB66-F3AC-44BD-8724-200610EF64FD}"/>
              </a:ext>
            </a:extLst>
          </p:cNvPr>
          <p:cNvPicPr>
            <a:picLocks noChangeAspect="1"/>
          </p:cNvPicPr>
          <p:nvPr/>
        </p:nvPicPr>
        <p:blipFill>
          <a:blip r:embed="rId2"/>
          <a:stretch>
            <a:fillRect/>
          </a:stretch>
        </p:blipFill>
        <p:spPr>
          <a:xfrm>
            <a:off x="1272237" y="1330546"/>
            <a:ext cx="7013274" cy="1147311"/>
          </a:xfrm>
          <a:prstGeom prst="rect">
            <a:avLst/>
          </a:prstGeom>
        </p:spPr>
      </p:pic>
    </p:spTree>
    <p:extLst>
      <p:ext uri="{BB962C8B-B14F-4D97-AF65-F5344CB8AC3E}">
        <p14:creationId xmlns:p14="http://schemas.microsoft.com/office/powerpoint/2010/main" val="870850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45</Slides>
  <Notes>0</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Deep Learning- Theory and Practices  Project  Interpolation between Residual and Non-Residual Networks</vt:lpstr>
      <vt:lpstr>Abstract</vt:lpstr>
      <vt:lpstr>PowerPoint Presentation</vt:lpstr>
      <vt:lpstr>Introduction</vt:lpstr>
      <vt:lpstr>PowerPoint Presentation</vt:lpstr>
      <vt:lpstr>Residual learning</vt:lpstr>
      <vt:lpstr>Methodology</vt:lpstr>
      <vt:lpstr>Background</vt:lpstr>
      <vt:lpstr>PowerPoint Presentation</vt:lpstr>
      <vt:lpstr>The Proposed ODE Model</vt:lpstr>
      <vt:lpstr>Proof:-</vt:lpstr>
      <vt:lpstr>PowerPoint Presentation</vt:lpstr>
      <vt:lpstr>Interpolated Network Design</vt:lpstr>
      <vt:lpstr>PowerPoint Presentation</vt:lpstr>
      <vt:lpstr>PowerPoint Presentation</vt:lpstr>
      <vt:lpstr>Interpolated Network Improves Robustness</vt:lpstr>
      <vt:lpstr>PowerPoint Presentation</vt:lpstr>
      <vt:lpstr>PowerPoint Presentation</vt:lpstr>
      <vt:lpstr>PowerPoint Presentation</vt:lpstr>
      <vt:lpstr>Architecture and Experiments </vt:lpstr>
      <vt:lpstr>Models</vt:lpstr>
      <vt:lpstr>Bottleneck-3 conv2d layers  Basic block –2-conv2d layers</vt:lpstr>
      <vt:lpstr>Resnet-110</vt:lpstr>
      <vt:lpstr>Contd..</vt:lpstr>
      <vt:lpstr>Resnet-164</vt:lpstr>
      <vt:lpstr>Contd..</vt:lpstr>
      <vt:lpstr>Resnext-29-8*64d</vt:lpstr>
      <vt:lpstr>In-Resnet?  </vt:lpstr>
      <vt:lpstr>Lambda-In-Resnet ?</vt:lpstr>
      <vt:lpstr>Experiments</vt:lpstr>
      <vt:lpstr>Contd..</vt:lpstr>
      <vt:lpstr>Measuring Robustness</vt:lpstr>
      <vt:lpstr>PowerPoint Presentation</vt:lpstr>
      <vt:lpstr>Results</vt:lpstr>
      <vt:lpstr>Table 2. Accuracy over CIFAR-10 and CIFAR-100 testing data, representing optimization difficulty of each model.</vt:lpstr>
      <vt:lpstr>Optimization difficulty</vt:lpstr>
      <vt:lpstr>PowerPoint Presentation</vt:lpstr>
      <vt:lpstr>Robustness against stochastic noise</vt:lpstr>
      <vt:lpstr>Contd..</vt:lpstr>
      <vt:lpstr>PowerPoint Presentation</vt:lpstr>
      <vt:lpstr>Robustness against adversarial attack</vt:lpstr>
      <vt:lpstr>Loss Landscape Analysis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dc:title>
  <dc:creator/>
  <cp:revision>2</cp:revision>
  <dcterms:created xsi:type="dcterms:W3CDTF">2021-04-25T14:54:54Z</dcterms:created>
  <dcterms:modified xsi:type="dcterms:W3CDTF">2021-04-26T11:45:24Z</dcterms:modified>
</cp:coreProperties>
</file>