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7" r:id="rId3"/>
    <p:sldId id="323" r:id="rId4"/>
    <p:sldId id="324" r:id="rId5"/>
    <p:sldId id="326" r:id="rId6"/>
    <p:sldId id="325" r:id="rId7"/>
    <p:sldId id="327" r:id="rId8"/>
    <p:sldId id="268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 showGuides="1">
      <p:cViewPr>
        <p:scale>
          <a:sx n="95" d="100"/>
          <a:sy n="95" d="100"/>
        </p:scale>
        <p:origin x="-1080" y="432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3/29/2017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Insert picture. Get approved pictures at http://</a:t>
            </a:r>
            <a:r>
              <a:rPr lang="en-US" dirty="0" err="1" smtClean="0"/>
              <a:t>www.novartisbrandlab.com</a:t>
            </a:r>
            <a:r>
              <a:rPr lang="en-US" dirty="0" smtClean="0"/>
              <a:t>/resources/library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Business or Operating Unit/Franchise or Department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Business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React </a:t>
            </a:r>
            <a:r>
              <a:rPr lang="en-US" b="1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            Props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   Component API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Component Life Cycle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   Events &amp; Refs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              Keys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           </a:t>
            </a:r>
            <a:r>
              <a:rPr lang="en-US" b="1" dirty="0" err="1" smtClean="0"/>
              <a:t>Axios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is a declarative, efficient, and flexible </a:t>
            </a:r>
            <a:r>
              <a:rPr lang="en-US" dirty="0" smtClean="0"/>
              <a:t>JavaScript frontend </a:t>
            </a:r>
            <a:r>
              <a:rPr lang="en-US" dirty="0"/>
              <a:t>library for building user interfaces.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used for handling </a:t>
            </a:r>
            <a:r>
              <a:rPr lang="en-US" b="1" dirty="0"/>
              <a:t>view</a:t>
            </a:r>
            <a:r>
              <a:rPr lang="en-US" dirty="0"/>
              <a:t> layer for web and mobile </a:t>
            </a:r>
            <a:r>
              <a:rPr lang="en-US" dirty="0" smtClean="0"/>
              <a:t>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Set of reusable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smtClean="0"/>
              <a:t>works on </a:t>
            </a:r>
            <a:r>
              <a:rPr lang="en-US" dirty="0"/>
              <a:t>virtual </a:t>
            </a:r>
            <a:r>
              <a:rPr lang="en-US" dirty="0" smtClean="0"/>
              <a:t>DOM </a:t>
            </a:r>
            <a:r>
              <a:rPr lang="en-US" dirty="0" smtClean="0"/>
              <a:t>which is </a:t>
            </a:r>
            <a:r>
              <a:rPr lang="en-US" dirty="0" smtClean="0"/>
              <a:t>faster than DOM.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44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Install global packages like babel, babel client.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/>
              <a:t>install -g </a:t>
            </a:r>
            <a:r>
              <a:rPr lang="en-US" b="1" dirty="0" smtClean="0"/>
              <a:t>babel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/>
              <a:t>install -g babel-cli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a root folder for react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Initialize the package on the created folder.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webpack</a:t>
            </a:r>
            <a:r>
              <a:rPr lang="en-US" dirty="0" smtClean="0"/>
              <a:t> and </a:t>
            </a:r>
            <a:r>
              <a:rPr lang="en-US" dirty="0" err="1" smtClean="0"/>
              <a:t>webpack</a:t>
            </a:r>
            <a:r>
              <a:rPr lang="en-US" dirty="0" smtClean="0"/>
              <a:t> dev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install </a:t>
            </a:r>
            <a:r>
              <a:rPr lang="en-US" b="1" dirty="0" err="1" smtClean="0"/>
              <a:t>webpack</a:t>
            </a:r>
            <a:r>
              <a:rPr lang="en-US" b="1" dirty="0" smtClean="0"/>
              <a:t> –save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webpack</a:t>
            </a:r>
            <a:r>
              <a:rPr lang="en-US" b="1" dirty="0"/>
              <a:t>-dev-server --save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00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Install React Package.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install react </a:t>
            </a:r>
            <a:r>
              <a:rPr lang="en-US" b="1" dirty="0" smtClean="0"/>
              <a:t>–save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install react-</a:t>
            </a:r>
            <a:r>
              <a:rPr lang="en-US" b="1" dirty="0" err="1"/>
              <a:t>dom</a:t>
            </a:r>
            <a:r>
              <a:rPr lang="en-US" b="1" dirty="0"/>
              <a:t> --save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Install global packages like babel, babel client.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/>
              <a:t>install -g </a:t>
            </a:r>
            <a:r>
              <a:rPr lang="en-US" b="1" dirty="0" smtClean="0"/>
              <a:t>babel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/>
              <a:t>install -g babel-cli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Install babel plugins.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smtClean="0"/>
              <a:t>babel-core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smtClean="0"/>
              <a:t>babel-loader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smtClean="0"/>
              <a:t>babel-preset-react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install babel-preset-es2015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index.html.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15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index.html </a:t>
            </a:r>
            <a:r>
              <a:rPr lang="en-US" dirty="0" smtClean="0"/>
              <a:t>&amp; bundle.js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>
              <a:buNone/>
              <a:defRPr sz="2800">
                <a:solidFill>
                  <a:srgbClr val="FF4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smtClean="0"/>
              <a:t>&lt;!</a:t>
            </a:r>
            <a:r>
              <a:rPr lang="en-US" sz="2000" dirty="0"/>
              <a:t>DOCTYPE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556774"/>
                </a:solidFill>
              </a:rPr>
              <a:t>html</a:t>
            </a:r>
            <a:r>
              <a:rPr lang="en-US" sz="2000" dirty="0"/>
              <a:t>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FF4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&lt;html&gt;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FF4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/>
              <a:t>&lt;head&gt;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F89E2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FF4A3E"/>
                </a:solidFill>
              </a:rPr>
              <a:t>&lt;meta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charset</a:t>
            </a:r>
            <a:r>
              <a:rPr lang="en-US" sz="2000" dirty="0">
                <a:solidFill>
                  <a:srgbClr val="556774"/>
                </a:solidFill>
              </a:rPr>
              <a:t>=</a:t>
            </a:r>
            <a:r>
              <a:rPr lang="en-US" sz="2000" dirty="0">
                <a:solidFill>
                  <a:srgbClr val="1A76B6"/>
                </a:solidFill>
              </a:rPr>
              <a:t>"UTF-8"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4A3E"/>
                </a:solidFill>
              </a:rPr>
              <a:t>/&gt;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1A76B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b="1" dirty="0">
                <a:solidFill>
                  <a:srgbClr val="FF4A3E"/>
                </a:solidFill>
              </a:rPr>
              <a:t>&lt;script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F89E2D"/>
                </a:solidFill>
              </a:rPr>
              <a:t>src</a:t>
            </a:r>
            <a:r>
              <a:rPr lang="en-US" sz="2000" b="1" dirty="0">
                <a:solidFill>
                  <a:srgbClr val="556774"/>
                </a:solidFill>
              </a:rPr>
              <a:t>=</a:t>
            </a:r>
            <a:r>
              <a:rPr lang="en-US" sz="2000" b="1" dirty="0"/>
              <a:t>"bundle.js"</a:t>
            </a:r>
            <a:r>
              <a:rPr lang="en-US" sz="2000" b="1" dirty="0">
                <a:solidFill>
                  <a:srgbClr val="FF4A3E"/>
                </a:solidFill>
              </a:rPr>
              <a:t>&gt;&lt;/script&gt;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FF4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/>
              <a:t>&lt;/head&gt;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FF4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/>
              <a:t>&lt;body&gt;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1A76B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b="1" dirty="0">
                <a:solidFill>
                  <a:srgbClr val="FF4A3E"/>
                </a:solidFill>
              </a:rPr>
              <a:t>&lt;div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F89E2D"/>
                </a:solidFill>
              </a:rPr>
              <a:t>id</a:t>
            </a:r>
            <a:r>
              <a:rPr lang="en-US" sz="2000" b="1" dirty="0" smtClean="0">
                <a:solidFill>
                  <a:srgbClr val="556774"/>
                </a:solidFill>
              </a:rPr>
              <a:t>=</a:t>
            </a:r>
            <a:r>
              <a:rPr lang="en-US" sz="2000" b="1" dirty="0" smtClean="0"/>
              <a:t>“app"</a:t>
            </a:r>
            <a:r>
              <a:rPr lang="en-US" sz="2000" b="1" dirty="0" smtClean="0">
                <a:solidFill>
                  <a:srgbClr val="FF4A3E"/>
                </a:solidFill>
              </a:rPr>
              <a:t>&gt;&lt;/</a:t>
            </a:r>
            <a:r>
              <a:rPr lang="en-US" sz="2000" b="1" dirty="0">
                <a:solidFill>
                  <a:srgbClr val="FF4A3E"/>
                </a:solidFill>
              </a:rPr>
              <a:t>div&gt;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FF4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/>
              <a:t>&lt;/body&gt;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FF4A3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&lt;/html&gt;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99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Component </a:t>
            </a:r>
            <a:r>
              <a:rPr lang="en-US" dirty="0"/>
              <a:t>index.js file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457200">
              <a:buNone/>
              <a:defRPr sz="2800">
                <a:solidFill>
                  <a:srgbClr val="5567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FF4A3E"/>
                </a:solidFill>
              </a:rPr>
              <a:t>import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React from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1A76B6"/>
                </a:solidFill>
              </a:rPr>
              <a:t>'react'</a:t>
            </a:r>
            <a:r>
              <a:rPr lang="en-US" sz="2000" dirty="0">
                <a:solidFill>
                  <a:srgbClr val="686868"/>
                </a:solidFill>
              </a:rPr>
              <a:t>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5567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FF4A3E"/>
                </a:solidFill>
              </a:rPr>
              <a:t>import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/>
              <a:t>ReactDOM</a:t>
            </a:r>
            <a:r>
              <a:rPr lang="en-US" sz="2000" dirty="0"/>
              <a:t> from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1A76B6"/>
                </a:solidFill>
              </a:rPr>
              <a:t>'react-</a:t>
            </a:r>
            <a:r>
              <a:rPr lang="en-US" sz="2000" dirty="0" err="1">
                <a:solidFill>
                  <a:srgbClr val="1A76B6"/>
                </a:solidFill>
              </a:rPr>
              <a:t>dom</a:t>
            </a:r>
            <a:r>
              <a:rPr lang="en-US" sz="2000" dirty="0">
                <a:solidFill>
                  <a:srgbClr val="1A76B6"/>
                </a:solidFill>
              </a:rPr>
              <a:t>'</a:t>
            </a:r>
            <a:r>
              <a:rPr lang="en-US" sz="2000" dirty="0">
                <a:solidFill>
                  <a:srgbClr val="686868"/>
                </a:solidFill>
              </a:rPr>
              <a:t>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 b="1">
                <a:solidFill>
                  <a:srgbClr val="68686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smtClean="0"/>
              <a:t> </a:t>
            </a:r>
            <a:r>
              <a:rPr lang="en-US" sz="2000" dirty="0">
                <a:solidFill>
                  <a:srgbClr val="DC45F1"/>
                </a:solidFill>
              </a:rPr>
              <a:t>render </a:t>
            </a:r>
            <a:r>
              <a:rPr lang="en-US" sz="2000" dirty="0" smtClean="0"/>
              <a:t>()  </a:t>
            </a:r>
            <a:r>
              <a:rPr lang="en-US" sz="2000" dirty="0"/>
              <a:t>{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 b="1">
                <a:solidFill>
                  <a:srgbClr val="5567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FF4A3E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86868"/>
                </a:solidFill>
              </a:rPr>
              <a:t>(&lt;</a:t>
            </a:r>
            <a:r>
              <a:rPr lang="en-US" sz="2000" dirty="0"/>
              <a:t>p</a:t>
            </a:r>
            <a:r>
              <a:rPr lang="en-US" sz="2000" dirty="0">
                <a:solidFill>
                  <a:srgbClr val="686868"/>
                </a:solidFill>
              </a:rPr>
              <a:t>&gt;</a:t>
            </a:r>
            <a:r>
              <a:rPr lang="en-US" sz="2000" dirty="0"/>
              <a:t>Hello World</a:t>
            </a:r>
            <a:r>
              <a:rPr lang="en-US" sz="2000" dirty="0">
                <a:solidFill>
                  <a:srgbClr val="686868"/>
                </a:solidFill>
              </a:rPr>
              <a:t>!&lt;/</a:t>
            </a:r>
            <a:r>
              <a:rPr lang="en-US" sz="2000" dirty="0"/>
              <a:t>p</a:t>
            </a:r>
            <a:r>
              <a:rPr lang="en-US" sz="2000" dirty="0">
                <a:solidFill>
                  <a:srgbClr val="686868"/>
                </a:solidFill>
              </a:rPr>
              <a:t>&gt;);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 b="1">
                <a:solidFill>
                  <a:srgbClr val="68686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}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DC45F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solidFill>
                  <a:srgbClr val="FF4A3E"/>
                </a:solidFill>
              </a:rPr>
              <a:t>const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556774"/>
                </a:solidFill>
              </a:rPr>
              <a:t>app</a:t>
            </a:r>
            <a:r>
              <a:rPr lang="en-US" sz="2000" dirty="0" smtClean="0">
                <a:solidFill>
                  <a:srgbClr val="686868"/>
                </a:solidFill>
              </a:rPr>
              <a:t>=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556774"/>
                </a:solidFill>
              </a:rPr>
              <a:t>document</a:t>
            </a:r>
            <a:r>
              <a:rPr lang="en-US" sz="2000" dirty="0" err="1" smtClean="0">
                <a:solidFill>
                  <a:srgbClr val="686868"/>
                </a:solidFill>
              </a:rPr>
              <a:t>.</a:t>
            </a:r>
            <a:r>
              <a:rPr lang="en-US" sz="2000" dirty="0" err="1" smtClean="0"/>
              <a:t>getElementById</a:t>
            </a:r>
            <a:r>
              <a:rPr lang="en-US" sz="2000" dirty="0" smtClean="0">
                <a:solidFill>
                  <a:srgbClr val="686868"/>
                </a:solidFill>
              </a:rPr>
              <a:t>(</a:t>
            </a:r>
            <a:r>
              <a:rPr lang="en-US" sz="2000" dirty="0" smtClean="0">
                <a:solidFill>
                  <a:srgbClr val="1A76B6"/>
                </a:solidFill>
              </a:rPr>
              <a:t>app'</a:t>
            </a:r>
            <a:r>
              <a:rPr lang="en-US" sz="2000" dirty="0" smtClean="0">
                <a:solidFill>
                  <a:srgbClr val="686868"/>
                </a:solidFill>
              </a:rPr>
              <a:t>);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defTabSz="457200">
              <a:buNone/>
              <a:defRPr sz="2800">
                <a:solidFill>
                  <a:srgbClr val="5567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/>
              <a:t>ReactDOM</a:t>
            </a:r>
            <a:r>
              <a:rPr lang="en-US" sz="2000" dirty="0" err="1">
                <a:solidFill>
                  <a:srgbClr val="686868"/>
                </a:solidFill>
              </a:rPr>
              <a:t>.</a:t>
            </a:r>
            <a:r>
              <a:rPr lang="en-US" sz="2000" dirty="0" err="1">
                <a:solidFill>
                  <a:srgbClr val="DC45F1"/>
                </a:solidFill>
              </a:rPr>
              <a:t>render</a:t>
            </a:r>
            <a:r>
              <a:rPr lang="en-US" sz="2000" dirty="0">
                <a:solidFill>
                  <a:srgbClr val="686868"/>
                </a:solidFill>
              </a:rPr>
              <a:t>(</a:t>
            </a:r>
            <a:r>
              <a:rPr lang="en-US" sz="2000" b="1" dirty="0">
                <a:solidFill>
                  <a:srgbClr val="686868"/>
                </a:solidFill>
              </a:rPr>
              <a:t>&lt;</a:t>
            </a:r>
            <a:r>
              <a:rPr lang="en-US" sz="2000" b="1" dirty="0"/>
              <a:t>App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686868"/>
                </a:solidFill>
              </a:rPr>
              <a:t>/&gt;</a:t>
            </a:r>
            <a:r>
              <a:rPr lang="en-US" sz="2000" dirty="0">
                <a:solidFill>
                  <a:srgbClr val="686868"/>
                </a:solidFill>
              </a:rPr>
              <a:t>,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app</a:t>
            </a:r>
            <a:r>
              <a:rPr lang="en-US" sz="2000" dirty="0" smtClean="0">
                <a:solidFill>
                  <a:srgbClr val="686868"/>
                </a:solidFill>
              </a:rPr>
              <a:t>);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91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webpack.config.js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80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  Nested Components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960120"/>
          </a:xfrm>
        </p:spPr>
        <p:txBody>
          <a:bodyPr/>
          <a:lstStyle/>
          <a:p>
            <a:pPr algn="just"/>
            <a:r>
              <a:rPr lang="en-US" b="1" dirty="0" smtClean="0"/>
              <a:t>                      State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6172200" y="6034088"/>
            <a:ext cx="2971800" cy="82391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lank" id="{3F82403C-12A1-48DE-98CE-22D763759EA9}" vid="{29229F9C-5F03-4EAC-9AD9-5098AE558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443</TotalTime>
  <Words>339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</vt:lpstr>
      <vt:lpstr>React JS</vt:lpstr>
      <vt:lpstr>Overview:</vt:lpstr>
      <vt:lpstr>Installation:</vt:lpstr>
      <vt:lpstr>Installation:</vt:lpstr>
      <vt:lpstr>Create index.html &amp; bundle.js</vt:lpstr>
      <vt:lpstr>Create Component index.js file :</vt:lpstr>
      <vt:lpstr>Installation:</vt:lpstr>
      <vt:lpstr>            Nested Components</vt:lpstr>
      <vt:lpstr>                      State</vt:lpstr>
      <vt:lpstr>                      Props</vt:lpstr>
      <vt:lpstr>             Component API</vt:lpstr>
      <vt:lpstr>          Component Life Cycle</vt:lpstr>
      <vt:lpstr>             Events &amp; Refs</vt:lpstr>
      <vt:lpstr>                        Keys</vt:lpstr>
      <vt:lpstr>                     Axios</vt:lpstr>
      <vt:lpstr>PowerPoint Presentation</vt:lpstr>
    </vt:vector>
  </TitlesOfParts>
  <Company>Novartis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 on one or two lines</dc:title>
  <dc:creator>Rao Gade, Madhusudana (Ext)</dc:creator>
  <cp:lastModifiedBy>Mahesh</cp:lastModifiedBy>
  <cp:revision>18</cp:revision>
  <dcterms:created xsi:type="dcterms:W3CDTF">2017-03-20T12:45:56Z</dcterms:created>
  <dcterms:modified xsi:type="dcterms:W3CDTF">2017-03-29T11:24:15Z</dcterms:modified>
</cp:coreProperties>
</file>