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8"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2328326" cy="276999"/>
          </a:xfrm>
          <a:prstGeom prst="rect">
            <a:avLst/>
          </a:prstGeom>
          <a:noFill/>
        </p:spPr>
        <p:txBody>
          <a:bodyPr wrap="square" rtlCol="0" anchor="ctr">
            <a:spAutoFit/>
          </a:bodyPr>
          <a:lstStyle/>
          <a:p>
            <a:r>
              <a:rPr lang="en-US" sz="1200" dirty="0">
                <a:solidFill>
                  <a:srgbClr val="161D23"/>
                </a:solidFill>
              </a:rPr>
              <a:t>Mahesh </a:t>
            </a:r>
            <a:r>
              <a:rPr lang="en-US" sz="1200" dirty="0" err="1">
                <a:solidFill>
                  <a:srgbClr val="161D23"/>
                </a:solidFill>
              </a:rPr>
              <a:t>Walmik</a:t>
            </a:r>
            <a:r>
              <a:rPr lang="en-US" sz="1200" dirty="0">
                <a:solidFill>
                  <a:srgbClr val="161D23"/>
                </a:solidFill>
              </a:rPr>
              <a:t> </a:t>
            </a:r>
            <a:r>
              <a:rPr lang="en-US" sz="1200" dirty="0" err="1">
                <a:solidFill>
                  <a:srgbClr val="161D23"/>
                </a:solidFill>
              </a:rPr>
              <a:t>Narule</a:t>
            </a:r>
            <a:r>
              <a:rPr lang="en-US" sz="1200" dirty="0">
                <a:solidFill>
                  <a:srgbClr val="161D23"/>
                </a:solidFill>
              </a:rPr>
              <a:t>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615005" cy="276999"/>
          </a:xfrm>
          <a:prstGeom prst="rect">
            <a:avLst/>
          </a:prstGeom>
          <a:noFill/>
        </p:spPr>
        <p:txBody>
          <a:bodyPr wrap="square" rtlCol="0" anchor="ctr">
            <a:spAutoFit/>
          </a:bodyPr>
          <a:lstStyle/>
          <a:p>
            <a:r>
              <a:rPr lang="en-US" sz="1200" dirty="0">
                <a:solidFill>
                  <a:srgbClr val="161D23"/>
                </a:solidFill>
              </a:rPr>
              <a:t>STU65dee7645c9d31709107044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95293" y="4598405"/>
            <a:ext cx="3444956" cy="461665"/>
          </a:xfrm>
          <a:prstGeom prst="rect">
            <a:avLst/>
          </a:prstGeom>
          <a:noFill/>
        </p:spPr>
        <p:txBody>
          <a:bodyPr wrap="square" rtlCol="0" anchor="ctr">
            <a:spAutoFit/>
          </a:bodyPr>
          <a:lstStyle/>
          <a:p>
            <a:r>
              <a:rPr lang="en-US" sz="1200" dirty="0">
                <a:solidFill>
                  <a:srgbClr val="161D23"/>
                </a:solidFill>
              </a:rPr>
              <a:t>S. B. Jain Institute of Technology, Management And  Research, Nagpur</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7666971534</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900757" cy="276999"/>
          </a:xfrm>
          <a:prstGeom prst="rect">
            <a:avLst/>
          </a:prstGeom>
          <a:noFill/>
        </p:spPr>
        <p:txBody>
          <a:bodyPr wrap="square" rtlCol="0" anchor="ctr">
            <a:spAutoFit/>
          </a:bodyPr>
          <a:lstStyle/>
          <a:p>
            <a:r>
              <a:rPr lang="en-US" sz="1200" dirty="0">
                <a:solidFill>
                  <a:srgbClr val="161D23"/>
                </a:solidFill>
              </a:rPr>
              <a:t>maheshnarule143@gmail.com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319674"/>
          </a:xfrm>
          <a:prstGeom prst="rect">
            <a:avLst/>
          </a:prstGeom>
          <a:noFill/>
        </p:spPr>
        <p:txBody>
          <a:bodyPr wrap="square" rtlCol="0">
            <a:spAutoFit/>
          </a:bodyPr>
          <a:lstStyle/>
          <a:p>
            <a:pPr algn="just">
              <a:lnSpc>
                <a:spcPct val="150000"/>
              </a:lnSpc>
              <a:spcAft>
                <a:spcPts val="800"/>
              </a:spcAft>
            </a:pPr>
            <a:r>
              <a:rPr lang="en-US" dirty="0">
                <a:solidFill>
                  <a:srgbClr val="0D0D0D"/>
                </a:solidFill>
                <a:latin typeface="Söhne"/>
              </a:rPr>
              <a:t>T</a:t>
            </a:r>
            <a:r>
              <a:rPr lang="en-US" b="0" i="0" dirty="0">
                <a:solidFill>
                  <a:srgbClr val="0D0D0D"/>
                </a:solidFill>
                <a:effectLst/>
                <a:latin typeface="Söhne"/>
              </a:rPr>
              <a:t>he adoption of Power BI for healthcare data-driven decision-making holds immense potential to drive innovation, improve efficiency, and ultimately enhance the quality of patient care. By harnessing the power of data, healthcare organizations can navigate complex challenges, optimize resources, and achieve better outcomes for patients and communities served.</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94305"/>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308492"/>
              <a:ext cx="5604147"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2800" dirty="0">
                  <a:latin typeface="+mj-lt"/>
                </a:rPr>
                <a:t>Project Title</a:t>
              </a:r>
            </a:p>
            <a:p>
              <a:pPr algn="ctr">
                <a:lnSpc>
                  <a:spcPts val="1996"/>
                </a:lnSpc>
                <a:spcBef>
                  <a:spcPct val="0"/>
                </a:spcBef>
              </a:pPr>
              <a:r>
                <a:rPr lang="en-US" sz="1600" b="1" dirty="0">
                  <a:latin typeface="+mj-lt"/>
                </a:rPr>
                <a:t>Health Care Data Driven Decisions using Power BI (DA)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2" name="TextBox 1">
            <a:extLst>
              <a:ext uri="{FF2B5EF4-FFF2-40B4-BE49-F238E27FC236}">
                <a16:creationId xmlns:a16="http://schemas.microsoft.com/office/drawing/2014/main" id="{EBECB258-3BCA-979A-AA1A-9B86CFB2800B}"/>
              </a:ext>
            </a:extLst>
          </p:cNvPr>
          <p:cNvSpPr txBox="1"/>
          <p:nvPr/>
        </p:nvSpPr>
        <p:spPr>
          <a:xfrm>
            <a:off x="1501187" y="1420957"/>
            <a:ext cx="5947317" cy="523220"/>
          </a:xfrm>
          <a:prstGeom prst="rect">
            <a:avLst/>
          </a:prstGeom>
          <a:noFill/>
        </p:spPr>
        <p:txBody>
          <a:bodyPr wrap="square" rtlCol="0">
            <a:spAutoFit/>
          </a:bodyPr>
          <a:lstStyle/>
          <a:p>
            <a:r>
              <a:rPr lang="en-US" b="0" i="0" dirty="0">
                <a:solidFill>
                  <a:srgbClr val="0D0D0D"/>
                </a:solidFill>
                <a:effectLst/>
                <a:latin typeface="+mj-lt"/>
              </a:rPr>
              <a:t>Introduction to Power BI as a powerful tool for data analysis and visualization.</a:t>
            </a:r>
            <a:endParaRPr lang="en-IN" dirty="0">
              <a:latin typeface="+mj-lt"/>
            </a:endParaRPr>
          </a:p>
        </p:txBody>
      </p:sp>
      <p:sp>
        <p:nvSpPr>
          <p:cNvPr id="6" name="TextBox 5">
            <a:extLst>
              <a:ext uri="{FF2B5EF4-FFF2-40B4-BE49-F238E27FC236}">
                <a16:creationId xmlns:a16="http://schemas.microsoft.com/office/drawing/2014/main" id="{BC903C5D-540B-2F83-6472-4540E76998BC}"/>
              </a:ext>
            </a:extLst>
          </p:cNvPr>
          <p:cNvSpPr txBox="1"/>
          <p:nvPr/>
        </p:nvSpPr>
        <p:spPr>
          <a:xfrm>
            <a:off x="1501187" y="2319118"/>
            <a:ext cx="6326458" cy="523220"/>
          </a:xfrm>
          <a:prstGeom prst="rect">
            <a:avLst/>
          </a:prstGeom>
          <a:noFill/>
        </p:spPr>
        <p:txBody>
          <a:bodyPr wrap="square" rtlCol="0">
            <a:spAutoFit/>
          </a:bodyPr>
          <a:lstStyle/>
          <a:p>
            <a:r>
              <a:rPr lang="en-US" b="0" i="0" dirty="0">
                <a:solidFill>
                  <a:srgbClr val="0D0D0D"/>
                </a:solidFill>
                <a:effectLst/>
                <a:latin typeface="+mj-lt"/>
              </a:rPr>
              <a:t>Importance of data cleansing to ensure accuracy and reliability of analysis results.</a:t>
            </a:r>
            <a:endParaRPr lang="en-IN" dirty="0">
              <a:latin typeface="+mj-lt"/>
            </a:endParaRPr>
          </a:p>
        </p:txBody>
      </p:sp>
      <p:sp>
        <p:nvSpPr>
          <p:cNvPr id="7" name="TextBox 6">
            <a:extLst>
              <a:ext uri="{FF2B5EF4-FFF2-40B4-BE49-F238E27FC236}">
                <a16:creationId xmlns:a16="http://schemas.microsoft.com/office/drawing/2014/main" id="{9B1B528D-40F7-8E23-A3E5-6206E90A94CF}"/>
              </a:ext>
            </a:extLst>
          </p:cNvPr>
          <p:cNvSpPr txBox="1"/>
          <p:nvPr/>
        </p:nvSpPr>
        <p:spPr>
          <a:xfrm>
            <a:off x="1501698" y="3185126"/>
            <a:ext cx="6326458" cy="523220"/>
          </a:xfrm>
          <a:prstGeom prst="rect">
            <a:avLst/>
          </a:prstGeom>
          <a:noFill/>
        </p:spPr>
        <p:txBody>
          <a:bodyPr wrap="square" rtlCol="0">
            <a:spAutoFit/>
          </a:bodyPr>
          <a:lstStyle/>
          <a:p>
            <a:r>
              <a:rPr lang="en-US" b="0" i="0" dirty="0">
                <a:solidFill>
                  <a:srgbClr val="0D0D0D"/>
                </a:solidFill>
                <a:effectLst/>
                <a:latin typeface="+mj-lt"/>
              </a:rPr>
              <a:t>Techniques for data cleaning and preparation within Power BI, including handling missing values and outliers.</a:t>
            </a:r>
            <a:endParaRPr lang="en-IN" dirty="0">
              <a:latin typeface="+mj-lt"/>
            </a:endParaRPr>
          </a:p>
        </p:txBody>
      </p:sp>
      <p:sp>
        <p:nvSpPr>
          <p:cNvPr id="8" name="TextBox 7">
            <a:extLst>
              <a:ext uri="{FF2B5EF4-FFF2-40B4-BE49-F238E27FC236}">
                <a16:creationId xmlns:a16="http://schemas.microsoft.com/office/drawing/2014/main" id="{64A1D01A-8E42-733C-8AC5-C72B2BD9E7EE}"/>
              </a:ext>
            </a:extLst>
          </p:cNvPr>
          <p:cNvSpPr txBox="1"/>
          <p:nvPr/>
        </p:nvSpPr>
        <p:spPr>
          <a:xfrm>
            <a:off x="1561171" y="4078507"/>
            <a:ext cx="6631260" cy="523220"/>
          </a:xfrm>
          <a:prstGeom prst="rect">
            <a:avLst/>
          </a:prstGeom>
          <a:noFill/>
        </p:spPr>
        <p:txBody>
          <a:bodyPr wrap="square" rtlCol="0">
            <a:spAutoFit/>
          </a:bodyPr>
          <a:lstStyle/>
          <a:p>
            <a:r>
              <a:rPr lang="en-US" b="0" i="0" dirty="0">
                <a:solidFill>
                  <a:srgbClr val="0D0D0D"/>
                </a:solidFill>
                <a:effectLst/>
                <a:latin typeface="+mj-lt"/>
              </a:rPr>
              <a:t>Utilization of Power BI's visualization tools to create insightful dashboards and reports.</a:t>
            </a:r>
            <a:endParaRPr lang="en-IN" dirty="0">
              <a:latin typeface="+mj-lt"/>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6199622" cy="231454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0D0D0D"/>
                </a:solidFill>
                <a:effectLst/>
                <a:latin typeface="+mj-lt"/>
              </a:rPr>
              <a:t>Total number of patients treated within a specified time frame.</a:t>
            </a:r>
          </a:p>
          <a:p>
            <a:pPr marL="285750" indent="-285750" algn="just">
              <a:lnSpc>
                <a:spcPct val="150000"/>
              </a:lnSpc>
              <a:buFont typeface="Arial" panose="020B0604020202020204" pitchFamily="34" charset="0"/>
              <a:buChar char="•"/>
            </a:pPr>
            <a:r>
              <a:rPr lang="en-US" b="0" i="0" dirty="0">
                <a:solidFill>
                  <a:srgbClr val="0D0D0D"/>
                </a:solidFill>
                <a:effectLst/>
                <a:latin typeface="+mj-lt"/>
              </a:rPr>
              <a:t>Patient demographics including age, gender, and location.</a:t>
            </a:r>
          </a:p>
          <a:p>
            <a:pPr marL="285750" indent="-285750" algn="just">
              <a:lnSpc>
                <a:spcPct val="150000"/>
              </a:lnSpc>
              <a:buFont typeface="Arial" panose="020B0604020202020204" pitchFamily="34" charset="0"/>
              <a:buChar char="•"/>
            </a:pPr>
            <a:r>
              <a:rPr lang="en-US" b="0" i="0" dirty="0">
                <a:solidFill>
                  <a:srgbClr val="0D0D0D"/>
                </a:solidFill>
                <a:effectLst/>
                <a:latin typeface="+mj-lt"/>
              </a:rPr>
              <a:t>Disease prevalence across different demographics.</a:t>
            </a:r>
          </a:p>
          <a:p>
            <a:pPr marL="285750" indent="-285750" algn="just">
              <a:lnSpc>
                <a:spcPct val="150000"/>
              </a:lnSpc>
              <a:buFont typeface="Arial" panose="020B0604020202020204" pitchFamily="34" charset="0"/>
              <a:buChar char="•"/>
            </a:pPr>
            <a:r>
              <a:rPr lang="en-US" b="0" i="0" dirty="0">
                <a:solidFill>
                  <a:srgbClr val="0D0D0D"/>
                </a:solidFill>
                <a:effectLst/>
                <a:latin typeface="+mj-lt"/>
              </a:rPr>
              <a:t>Integrating and cleansing disparate healthcare data sources for accurate analysis.</a:t>
            </a:r>
            <a:endParaRPr lang="en-US" dirty="0">
              <a:solidFill>
                <a:srgbClr val="0D0D0D"/>
              </a:solidFill>
              <a:latin typeface="+mj-lt"/>
            </a:endParaRPr>
          </a:p>
          <a:p>
            <a:pPr marL="285750" indent="-285750" algn="just">
              <a:lnSpc>
                <a:spcPct val="150000"/>
              </a:lnSpc>
              <a:buFont typeface="Arial" panose="020B0604020202020204" pitchFamily="34" charset="0"/>
              <a:buChar char="•"/>
            </a:pPr>
            <a:r>
              <a:rPr lang="en-US" b="0" i="0" dirty="0">
                <a:solidFill>
                  <a:srgbClr val="0D0D0D"/>
                </a:solidFill>
                <a:effectLst/>
                <a:latin typeface="+mj-lt"/>
              </a:rPr>
              <a:t>Generating actionable insights to improve patient care and operational efficiency.</a:t>
            </a: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227067"/>
          </a:xfrm>
          <a:prstGeom prst="rect">
            <a:avLst/>
          </a:prstGeom>
          <a:noFill/>
        </p:spPr>
        <p:txBody>
          <a:bodyPr wrap="square" rtlCol="0">
            <a:spAutoFit/>
          </a:bodyPr>
          <a:lstStyle/>
          <a:p>
            <a:pPr marL="173736" indent="-173736">
              <a:lnSpc>
                <a:spcPct val="150000"/>
              </a:lnSpc>
              <a:spcAft>
                <a:spcPts val="800"/>
              </a:spcAft>
              <a:buFont typeface="Arial" panose="020B0604020202020204" pitchFamily="34" charset="0"/>
              <a:buChar char="•"/>
            </a:pPr>
            <a:r>
              <a:rPr lang="en-US" dirty="0">
                <a:latin typeface="+mn-lt"/>
              </a:rPr>
              <a:t>Data collection, Importing, Pre Processing</a:t>
            </a:r>
          </a:p>
          <a:p>
            <a:pPr marL="173736" indent="-173736">
              <a:lnSpc>
                <a:spcPct val="150000"/>
              </a:lnSpc>
              <a:spcAft>
                <a:spcPts val="800"/>
              </a:spcAft>
              <a:buFont typeface="Arial" panose="020B0604020202020204" pitchFamily="34" charset="0"/>
              <a:buChar char="•"/>
            </a:pPr>
            <a:r>
              <a:rPr lang="en-US" dirty="0">
                <a:latin typeface="+mn-lt"/>
              </a:rPr>
              <a:t>DAX Function: New columns, New measures, Visualization</a:t>
            </a:r>
          </a:p>
          <a:p>
            <a:pPr marL="173736" indent="-173736">
              <a:lnSpc>
                <a:spcPct val="150000"/>
              </a:lnSpc>
              <a:spcAft>
                <a:spcPts val="800"/>
              </a:spcAft>
              <a:buFont typeface="Arial" panose="020B0604020202020204" pitchFamily="34" charset="0"/>
              <a:buChar char="•"/>
            </a:pPr>
            <a:r>
              <a:rPr lang="en-US" dirty="0">
                <a:latin typeface="+mn-lt"/>
              </a:rPr>
              <a:t>Dashboard, Formatted, Tested, Saved &amp; Shared </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TextBox 3">
            <a:extLst>
              <a:ext uri="{FF2B5EF4-FFF2-40B4-BE49-F238E27FC236}">
                <a16:creationId xmlns:a16="http://schemas.microsoft.com/office/drawing/2014/main" id="{6808DA5F-79DB-EC13-CB70-98D45574ABC5}"/>
              </a:ext>
            </a:extLst>
          </p:cNvPr>
          <p:cNvSpPr txBox="1"/>
          <p:nvPr/>
        </p:nvSpPr>
        <p:spPr>
          <a:xfrm>
            <a:off x="267628" y="1226634"/>
            <a:ext cx="8794595" cy="40780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0D0D0D"/>
                </a:solidFill>
                <a:effectLst/>
                <a:latin typeface="+mj-lt"/>
              </a:rPr>
              <a:t>Integrate data into Power BI using Power Query Editor for cleansing and transformation.</a:t>
            </a:r>
          </a:p>
          <a:p>
            <a:pPr algn="l">
              <a:lnSpc>
                <a:spcPct val="150000"/>
              </a:lnSpc>
              <a:buFont typeface="Arial" panose="020B0604020202020204" pitchFamily="34" charset="0"/>
              <a:buChar char="•"/>
            </a:pPr>
            <a:r>
              <a:rPr lang="en-US" b="0" i="0" dirty="0">
                <a:solidFill>
                  <a:srgbClr val="0D0D0D"/>
                </a:solidFill>
                <a:effectLst/>
                <a:latin typeface="+mj-lt"/>
              </a:rPr>
              <a:t>     Develop interactive dashboards in Power BI showcasing key healthcare metrics.</a:t>
            </a:r>
          </a:p>
          <a:p>
            <a:pPr algn="l">
              <a:lnSpc>
                <a:spcPct val="150000"/>
              </a:lnSpc>
              <a:buFont typeface="Arial" panose="020B0604020202020204" pitchFamily="34" charset="0"/>
              <a:buChar char="•"/>
            </a:pPr>
            <a:r>
              <a:rPr lang="en-US" b="0" i="0" dirty="0">
                <a:solidFill>
                  <a:srgbClr val="0D0D0D"/>
                </a:solidFill>
                <a:effectLst/>
                <a:latin typeface="+mj-lt"/>
              </a:rPr>
              <a:t>     Implementation  of  DAX functions to calculate descriptive statistics such as total patients, average age, and gender distribution.</a:t>
            </a:r>
          </a:p>
          <a:p>
            <a:pPr algn="l">
              <a:lnSpc>
                <a:spcPct val="150000"/>
              </a:lnSpc>
              <a:buFont typeface="Arial" panose="020B0604020202020204" pitchFamily="34" charset="0"/>
              <a:buChar char="•"/>
            </a:pPr>
            <a:r>
              <a:rPr lang="en-US" dirty="0">
                <a:solidFill>
                  <a:srgbClr val="0D0D0D"/>
                </a:solidFill>
                <a:latin typeface="+mj-lt"/>
              </a:rPr>
              <a:t>Example:</a:t>
            </a:r>
          </a:p>
          <a:p>
            <a:pPr algn="l">
              <a:lnSpc>
                <a:spcPct val="150000"/>
              </a:lnSpc>
            </a:pPr>
            <a:r>
              <a:rPr lang="en-US" b="0" i="0" dirty="0">
                <a:solidFill>
                  <a:srgbClr val="0D0D0D"/>
                </a:solidFill>
                <a:effectLst/>
                <a:latin typeface="+mj-lt"/>
              </a:rPr>
              <a:t>             </a:t>
            </a:r>
            <a:r>
              <a:rPr lang="en-US" b="0" i="0" dirty="0" err="1">
                <a:solidFill>
                  <a:srgbClr val="0D0D0D"/>
                </a:solidFill>
                <a:effectLst/>
                <a:latin typeface="+mj-lt"/>
              </a:rPr>
              <a:t>TotalPatients</a:t>
            </a:r>
            <a:r>
              <a:rPr lang="en-US" b="0" i="0" dirty="0">
                <a:solidFill>
                  <a:srgbClr val="0D0D0D"/>
                </a:solidFill>
                <a:effectLst/>
                <a:latin typeface="+mj-lt"/>
              </a:rPr>
              <a:t> = COUNTROWS(Patients)</a:t>
            </a:r>
          </a:p>
          <a:p>
            <a:pPr algn="l">
              <a:lnSpc>
                <a:spcPct val="150000"/>
              </a:lnSpc>
            </a:pPr>
            <a:r>
              <a:rPr lang="en-US" dirty="0">
                <a:solidFill>
                  <a:srgbClr val="0D0D0D"/>
                </a:solidFill>
                <a:latin typeface="+mj-lt"/>
              </a:rPr>
              <a:t>             </a:t>
            </a:r>
            <a:r>
              <a:rPr lang="en-US" dirty="0" err="1">
                <a:solidFill>
                  <a:srgbClr val="0D0D0D"/>
                </a:solidFill>
                <a:latin typeface="+mj-lt"/>
              </a:rPr>
              <a:t>AverageAge</a:t>
            </a:r>
            <a:r>
              <a:rPr lang="en-US" dirty="0">
                <a:solidFill>
                  <a:srgbClr val="0D0D0D"/>
                </a:solidFill>
                <a:latin typeface="+mj-lt"/>
              </a:rPr>
              <a:t> = AVERAGE(Patients[Age])</a:t>
            </a:r>
          </a:p>
          <a:p>
            <a:pPr marL="285750" indent="-285750">
              <a:lnSpc>
                <a:spcPct val="150000"/>
              </a:lnSpc>
              <a:buFont typeface="Arial" panose="020B0604020202020204" pitchFamily="34" charset="0"/>
              <a:buChar char="•"/>
            </a:pPr>
            <a:endParaRPr lang="en-US" b="0" i="0" dirty="0">
              <a:solidFill>
                <a:srgbClr val="0D0D0D"/>
              </a:solidFill>
              <a:effectLst/>
              <a:latin typeface="+mj-lt"/>
            </a:endParaRPr>
          </a:p>
          <a:p>
            <a:pPr marL="285750" indent="-285750">
              <a:lnSpc>
                <a:spcPct val="150000"/>
              </a:lnSpc>
              <a:buFont typeface="Arial" panose="020B0604020202020204" pitchFamily="34" charset="0"/>
              <a:buChar char="•"/>
            </a:pPr>
            <a:r>
              <a:rPr lang="en-US" b="0" i="0" dirty="0">
                <a:solidFill>
                  <a:srgbClr val="0D0D0D"/>
                </a:solidFill>
                <a:effectLst/>
                <a:latin typeface="+mj-lt"/>
              </a:rPr>
              <a:t>Use DAX to generate actionable insights and recommendations based on analytics findings.</a:t>
            </a:r>
            <a:endParaRPr lang="en-US" dirty="0">
              <a:solidFill>
                <a:srgbClr val="0D0D0D"/>
              </a:solidFill>
              <a:latin typeface="+mj-lt"/>
            </a:endParaRPr>
          </a:p>
          <a:p>
            <a:pPr algn="l">
              <a:lnSpc>
                <a:spcPct val="150000"/>
              </a:lnSpc>
            </a:pPr>
            <a:endParaRPr lang="en-US" dirty="0">
              <a:solidFill>
                <a:srgbClr val="0D0D0D"/>
              </a:solidFill>
              <a:latin typeface="+mj-lt"/>
            </a:endParaRPr>
          </a:p>
          <a:p>
            <a:pPr algn="l">
              <a:lnSpc>
                <a:spcPct val="150000"/>
              </a:lnSpc>
            </a:pPr>
            <a:endParaRPr lang="en-US" b="0" i="0" dirty="0">
              <a:solidFill>
                <a:srgbClr val="0D0D0D"/>
              </a:solidFill>
              <a:effectLst/>
              <a:latin typeface="+mj-lt"/>
            </a:endParaRPr>
          </a:p>
          <a:p>
            <a:pPr algn="l"/>
            <a:endParaRPr lang="en-US" b="0" i="0" dirty="0">
              <a:solidFill>
                <a:srgbClr val="0D0D0D"/>
              </a:solidFill>
              <a:effectLst/>
              <a:latin typeface="Söhne"/>
            </a:endParaRP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Power BI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 1</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D8CE8004-AFF6-46A6-AED2-765399E213C9}"/>
              </a:ext>
            </a:extLst>
          </p:cNvPr>
          <p:cNvPicPr>
            <a:picLocks noChangeAspect="1"/>
          </p:cNvPicPr>
          <p:nvPr/>
        </p:nvPicPr>
        <p:blipFill>
          <a:blip r:embed="rId3"/>
          <a:stretch>
            <a:fillRect/>
          </a:stretch>
        </p:blipFill>
        <p:spPr>
          <a:xfrm>
            <a:off x="1456841" y="1218542"/>
            <a:ext cx="6548034" cy="3560627"/>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 2</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87BB3D06-82B6-45B6-A583-4DDB8FB7764A}"/>
              </a:ext>
            </a:extLst>
          </p:cNvPr>
          <p:cNvPicPr>
            <a:picLocks noChangeAspect="1"/>
          </p:cNvPicPr>
          <p:nvPr/>
        </p:nvPicPr>
        <p:blipFill>
          <a:blip r:embed="rId3"/>
          <a:stretch>
            <a:fillRect/>
          </a:stretch>
        </p:blipFill>
        <p:spPr>
          <a:xfrm>
            <a:off x="1393030" y="1167779"/>
            <a:ext cx="6611845"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2898</TotalTime>
  <Words>376</Words>
  <Application>Microsoft Office PowerPoint</Application>
  <PresentationFormat>On-screen Show (16:9)</PresentationFormat>
  <Paragraphs>53</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Aptos</vt:lpstr>
      <vt:lpstr>Aptos Display</vt:lpstr>
      <vt:lpstr>Arial</vt:lpstr>
      <vt:lpstr>Poppins</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ACER</cp:lastModifiedBy>
  <cp:revision>58</cp:revision>
  <dcterms:modified xsi:type="dcterms:W3CDTF">2024-04-10T13:01:29Z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