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66" r:id="rId5"/>
    <p:sldId id="271" r:id="rId6"/>
    <p:sldId id="270" r:id="rId7"/>
    <p:sldId id="272" r:id="rId8"/>
    <p:sldId id="273" r:id="rId9"/>
    <p:sldId id="274" r:id="rId10"/>
    <p:sldId id="275" r:id="rId11"/>
    <p:sldId id="276" r:id="rId12"/>
    <p:sldId id="277" r:id="rId13"/>
    <p:sldId id="278"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4" autoAdjust="0"/>
  </p:normalViewPr>
  <p:slideViewPr>
    <p:cSldViewPr snapToGrid="0" showGuides="1">
      <p:cViewPr varScale="1">
        <p:scale>
          <a:sx n="85" d="100"/>
          <a:sy n="85" d="100"/>
        </p:scale>
        <p:origin x="590" y="67"/>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12.04.2024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12.04.2024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86259" y="1096262"/>
            <a:ext cx="5690680" cy="1517356"/>
          </a:xfrm>
        </p:spPr>
        <p:txBody>
          <a:bodyPr/>
          <a:lstStyle/>
          <a:p>
            <a:r>
              <a:rPr lang="en-US" dirty="0"/>
              <a:t>Credit card Approval Prediction</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lstStyle/>
          <a:p>
            <a:r>
              <a:rPr lang="en-US" dirty="0" err="1"/>
              <a:t>Mentorness</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dirty="0"/>
              <a:t>April</a:t>
            </a:r>
            <a:br>
              <a:rPr lang="en-US" dirty="0"/>
            </a:br>
            <a:r>
              <a:rPr lang="en-US" dirty="0"/>
              <a:t>2024</a:t>
            </a:r>
            <a:endParaRPr lang="ru-RU" dirty="0"/>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14953" y="0"/>
            <a:ext cx="7585924" cy="5949573"/>
          </a:xfrm>
        </p:spPr>
      </p:pic>
      <p:sp>
        <p:nvSpPr>
          <p:cNvPr id="4" name="TextBox 3">
            <a:extLst>
              <a:ext uri="{FF2B5EF4-FFF2-40B4-BE49-F238E27FC236}">
                <a16:creationId xmlns:a16="http://schemas.microsoft.com/office/drawing/2014/main" id="{C353C4E4-D913-414C-897A-1413DAD7982E}"/>
              </a:ext>
            </a:extLst>
          </p:cNvPr>
          <p:cNvSpPr txBox="1"/>
          <p:nvPr/>
        </p:nvSpPr>
        <p:spPr>
          <a:xfrm>
            <a:off x="2850776" y="6391835"/>
            <a:ext cx="3245224" cy="369332"/>
          </a:xfrm>
          <a:prstGeom prst="rect">
            <a:avLst/>
          </a:prstGeom>
          <a:noFill/>
        </p:spPr>
        <p:txBody>
          <a:bodyPr wrap="square" rtlCol="0">
            <a:spAutoFit/>
          </a:bodyPr>
          <a:lstStyle/>
          <a:p>
            <a:r>
              <a:rPr lang="en-US" dirty="0"/>
              <a:t>By Mahesh </a:t>
            </a:r>
            <a:r>
              <a:rPr lang="en-US" dirty="0" err="1"/>
              <a:t>Walmik</a:t>
            </a:r>
            <a:r>
              <a:rPr lang="en-US" dirty="0"/>
              <a:t> </a:t>
            </a:r>
            <a:r>
              <a:rPr lang="en-US" dirty="0" err="1"/>
              <a:t>Narule</a:t>
            </a:r>
            <a:endParaRPr lang="en-US" dirty="0"/>
          </a:p>
        </p:txBody>
      </p:sp>
    </p:spTree>
    <p:extLst>
      <p:ext uri="{BB962C8B-B14F-4D97-AF65-F5344CB8AC3E}">
        <p14:creationId xmlns:p14="http://schemas.microsoft.com/office/powerpoint/2010/main" val="1650012627"/>
      </p:ext>
    </p:extLst>
  </p:cSld>
  <p:clrMapOvr>
    <a:masterClrMapping/>
  </p:clrMapOvr>
  <mc:AlternateContent xmlns:mc="http://schemas.openxmlformats.org/markup-compatibility/2006" xmlns:p14="http://schemas.microsoft.com/office/powerpoint/2010/main">
    <mc:Choice Requires="p14">
      <p:transition spd="slow" p14:dur="2000" advTm="13644"/>
    </mc:Choice>
    <mc:Fallback xmlns="">
      <p:transition spd="slow" advTm="136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C2CBC2-A44C-4924-9BE9-93DBC2B95330}"/>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E80FA6E-FFC9-4A9D-8D4D-9CEAE41CB378}"/>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4" name="Title 3">
            <a:extLst>
              <a:ext uri="{FF2B5EF4-FFF2-40B4-BE49-F238E27FC236}">
                <a16:creationId xmlns:a16="http://schemas.microsoft.com/office/drawing/2014/main" id="{27873283-F409-4A0A-B51D-40149CF12D1E}"/>
              </a:ext>
            </a:extLst>
          </p:cNvPr>
          <p:cNvSpPr>
            <a:spLocks noGrp="1"/>
          </p:cNvSpPr>
          <p:nvPr>
            <p:ph type="title"/>
          </p:nvPr>
        </p:nvSpPr>
        <p:spPr>
          <a:xfrm>
            <a:off x="838200" y="329267"/>
            <a:ext cx="9050518" cy="945498"/>
          </a:xfrm>
        </p:spPr>
        <p:txBody>
          <a:bodyPr/>
          <a:lstStyle/>
          <a:p>
            <a:r>
              <a:rPr lang="en-US" dirty="0"/>
              <a:t>Conclusion</a:t>
            </a:r>
          </a:p>
        </p:txBody>
      </p:sp>
      <p:sp>
        <p:nvSpPr>
          <p:cNvPr id="5" name="Rectangle 4">
            <a:extLst>
              <a:ext uri="{FF2B5EF4-FFF2-40B4-BE49-F238E27FC236}">
                <a16:creationId xmlns:a16="http://schemas.microsoft.com/office/drawing/2014/main" id="{836512F9-B80B-4DBD-AD17-7F9F34D35B76}"/>
              </a:ext>
            </a:extLst>
          </p:cNvPr>
          <p:cNvSpPr/>
          <p:nvPr/>
        </p:nvSpPr>
        <p:spPr>
          <a:xfrm>
            <a:off x="1470210" y="2212085"/>
            <a:ext cx="7646895" cy="1754326"/>
          </a:xfrm>
          <a:prstGeom prst="rect">
            <a:avLst/>
          </a:prstGeom>
        </p:spPr>
        <p:txBody>
          <a:bodyPr wrap="square">
            <a:spAutoFit/>
          </a:bodyPr>
          <a:lstStyle/>
          <a:p>
            <a:pPr algn="just"/>
            <a:r>
              <a:rPr lang="en-US" b="1" dirty="0">
                <a:solidFill>
                  <a:schemeClr val="accent1"/>
                </a:solidFill>
              </a:rPr>
              <a:t>In the realm of credit card approval prediction, the fusion of data analytics and machine learning empowers financial institutions to make smarter, more efficient credit decisions. While challenges like data quality and model interpretability persist, ongoing advancements in technology and ethical frameworks promise a future of fair, transparent, and customer-centric credit assessments.</a:t>
            </a:r>
            <a:endParaRPr lang="en-US" dirty="0"/>
          </a:p>
        </p:txBody>
      </p:sp>
    </p:spTree>
    <p:extLst>
      <p:ext uri="{BB962C8B-B14F-4D97-AF65-F5344CB8AC3E}">
        <p14:creationId xmlns:p14="http://schemas.microsoft.com/office/powerpoint/2010/main" val="431950761"/>
      </p:ext>
    </p:extLst>
  </p:cSld>
  <p:clrMapOvr>
    <a:masterClrMapping/>
  </p:clrMapOvr>
  <mc:AlternateContent xmlns:mc="http://schemas.openxmlformats.org/markup-compatibility/2006" xmlns:p14="http://schemas.microsoft.com/office/powerpoint/2010/main">
    <mc:Choice Requires="p14">
      <p:transition spd="slow" p14:dur="2000" advTm="33985"/>
    </mc:Choice>
    <mc:Fallback xmlns="">
      <p:transition spd="slow" advTm="3398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C2CBC2-A44C-4924-9BE9-93DBC2B95330}"/>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E80FA6E-FFC9-4A9D-8D4D-9CEAE41CB378}"/>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4" name="Title 3">
            <a:extLst>
              <a:ext uri="{FF2B5EF4-FFF2-40B4-BE49-F238E27FC236}">
                <a16:creationId xmlns:a16="http://schemas.microsoft.com/office/drawing/2014/main" id="{27873283-F409-4A0A-B51D-40149CF12D1E}"/>
              </a:ext>
            </a:extLst>
          </p:cNvPr>
          <p:cNvSpPr>
            <a:spLocks noGrp="1"/>
          </p:cNvSpPr>
          <p:nvPr>
            <p:ph type="title"/>
          </p:nvPr>
        </p:nvSpPr>
        <p:spPr>
          <a:xfrm>
            <a:off x="838200" y="329267"/>
            <a:ext cx="9050518" cy="945498"/>
          </a:xfrm>
        </p:spPr>
        <p:txBody>
          <a:bodyPr/>
          <a:lstStyle/>
          <a:p>
            <a:r>
              <a:rPr lang="en-US" dirty="0"/>
              <a:t>Introduction</a:t>
            </a:r>
          </a:p>
        </p:txBody>
      </p:sp>
      <p:sp>
        <p:nvSpPr>
          <p:cNvPr id="5" name="Rectangle 4">
            <a:extLst>
              <a:ext uri="{FF2B5EF4-FFF2-40B4-BE49-F238E27FC236}">
                <a16:creationId xmlns:a16="http://schemas.microsoft.com/office/drawing/2014/main" id="{836512F9-B80B-4DBD-AD17-7F9F34D35B76}"/>
              </a:ext>
            </a:extLst>
          </p:cNvPr>
          <p:cNvSpPr/>
          <p:nvPr/>
        </p:nvSpPr>
        <p:spPr>
          <a:xfrm>
            <a:off x="1470210" y="2212085"/>
            <a:ext cx="7646895" cy="2308324"/>
          </a:xfrm>
          <a:prstGeom prst="rect">
            <a:avLst/>
          </a:prstGeom>
        </p:spPr>
        <p:txBody>
          <a:bodyPr wrap="square">
            <a:spAutoFit/>
          </a:bodyPr>
          <a:lstStyle/>
          <a:p>
            <a:pPr algn="just"/>
            <a:r>
              <a:rPr lang="en-US" b="1" dirty="0">
                <a:solidFill>
                  <a:schemeClr val="accent1"/>
                </a:solidFill>
              </a:rPr>
              <a:t>Credit card approval is a crucial process in the financial sector, shaping individuals' access to credit and financial services. With the rise of machine learning and data analytics, predictive modeling has become instrumental in assessing creditworthiness and automating approval decisions. This introduction delves into the realm of credit card approval prediction, exploring the methodologies and technologies that drive efficient and accurate decision-making in this domain</a:t>
            </a:r>
            <a:r>
              <a:rPr lang="en-US" dirty="0">
                <a:solidFill>
                  <a:srgbClr val="0D0D0D"/>
                </a:solidFill>
                <a:latin typeface="Söhne"/>
              </a:rPr>
              <a:t>.</a:t>
            </a:r>
            <a:endParaRPr lang="en-US" dirty="0"/>
          </a:p>
        </p:txBody>
      </p:sp>
    </p:spTree>
    <p:extLst>
      <p:ext uri="{BB962C8B-B14F-4D97-AF65-F5344CB8AC3E}">
        <p14:creationId xmlns:p14="http://schemas.microsoft.com/office/powerpoint/2010/main" val="752364706"/>
      </p:ext>
    </p:extLst>
  </p:cSld>
  <p:clrMapOvr>
    <a:masterClrMapping/>
  </p:clrMapOvr>
  <mc:AlternateContent xmlns:mc="http://schemas.openxmlformats.org/markup-compatibility/2006" xmlns:p14="http://schemas.microsoft.com/office/powerpoint/2010/main">
    <mc:Choice Requires="p14">
      <p:transition spd="slow" p14:dur="2000" advTm="16157"/>
    </mc:Choice>
    <mc:Fallback xmlns="">
      <p:transition spd="slow" advTm="161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p:txBody>
          <a:bodyPr/>
          <a:lstStyle/>
          <a:p>
            <a:r>
              <a:rPr lang="en-US" dirty="0"/>
              <a:t>Dataset</a:t>
            </a:r>
            <a:endParaRPr lang="ru-RU" dirty="0"/>
          </a:p>
        </p:txBody>
      </p:sp>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3</a:t>
            </a:fld>
            <a:endParaRPr lang="ru-RU" dirty="0"/>
          </a:p>
        </p:txBody>
      </p:sp>
      <p:sp>
        <p:nvSpPr>
          <p:cNvPr id="10" name="Table Placeholder 9">
            <a:extLst>
              <a:ext uri="{FF2B5EF4-FFF2-40B4-BE49-F238E27FC236}">
                <a16:creationId xmlns:a16="http://schemas.microsoft.com/office/drawing/2014/main" id="{230650A0-4BDD-4AC2-AD23-3D542F85F987}"/>
              </a:ext>
            </a:extLst>
          </p:cNvPr>
          <p:cNvSpPr>
            <a:spLocks noGrp="1"/>
          </p:cNvSpPr>
          <p:nvPr>
            <p:ph type="tbl" sz="quarter" idx="17"/>
          </p:nvPr>
        </p:nvSpPr>
        <p:spPr/>
      </p:sp>
      <p:pic>
        <p:nvPicPr>
          <p:cNvPr id="11" name="Picture 10">
            <a:extLst>
              <a:ext uri="{FF2B5EF4-FFF2-40B4-BE49-F238E27FC236}">
                <a16:creationId xmlns:a16="http://schemas.microsoft.com/office/drawing/2014/main" id="{7EEEC1A1-CD32-4933-BC99-0231E1C494FF}"/>
              </a:ext>
            </a:extLst>
          </p:cNvPr>
          <p:cNvPicPr>
            <a:picLocks noChangeAspect="1"/>
          </p:cNvPicPr>
          <p:nvPr/>
        </p:nvPicPr>
        <p:blipFill>
          <a:blip r:embed="rId2"/>
          <a:stretch>
            <a:fillRect/>
          </a:stretch>
        </p:blipFill>
        <p:spPr>
          <a:xfrm>
            <a:off x="4114522" y="691836"/>
            <a:ext cx="7342372" cy="5628282"/>
          </a:xfrm>
          <a:prstGeom prst="rect">
            <a:avLst/>
          </a:prstGeom>
        </p:spPr>
      </p:pic>
    </p:spTree>
    <p:extLst>
      <p:ext uri="{BB962C8B-B14F-4D97-AF65-F5344CB8AC3E}">
        <p14:creationId xmlns:p14="http://schemas.microsoft.com/office/powerpoint/2010/main" val="2113840733"/>
      </p:ext>
    </p:extLst>
  </p:cSld>
  <p:clrMapOvr>
    <a:masterClrMapping/>
  </p:clrMapOvr>
  <mc:AlternateContent xmlns:mc="http://schemas.openxmlformats.org/markup-compatibility/2006" xmlns:p14="http://schemas.microsoft.com/office/powerpoint/2010/main">
    <mc:Choice Requires="p14">
      <p:transition spd="slow" p14:dur="2000" advTm="35850"/>
    </mc:Choice>
    <mc:Fallback xmlns="">
      <p:transition spd="slow" advTm="3585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0" y="2289788"/>
            <a:ext cx="3403308" cy="676275"/>
          </a:xfrm>
        </p:spPr>
        <p:txBody>
          <a:bodyPr>
            <a:normAutofit/>
          </a:bodyPr>
          <a:lstStyle/>
          <a:p>
            <a:r>
              <a:rPr lang="en-US" sz="2000" dirty="0"/>
              <a:t>Import necessary libraries and load the dataset</a:t>
            </a:r>
            <a:endParaRPr lang="ru-RU" sz="2000" dirty="0"/>
          </a:p>
        </p:txBody>
      </p:sp>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10" name="Table Placeholder 9">
            <a:extLst>
              <a:ext uri="{FF2B5EF4-FFF2-40B4-BE49-F238E27FC236}">
                <a16:creationId xmlns:a16="http://schemas.microsoft.com/office/drawing/2014/main" id="{230650A0-4BDD-4AC2-AD23-3D542F85F987}"/>
              </a:ext>
            </a:extLst>
          </p:cNvPr>
          <p:cNvSpPr>
            <a:spLocks noGrp="1"/>
          </p:cNvSpPr>
          <p:nvPr>
            <p:ph type="tbl" sz="quarter" idx="17"/>
          </p:nvPr>
        </p:nvSpPr>
        <p:spPr/>
      </p:sp>
      <p:pic>
        <p:nvPicPr>
          <p:cNvPr id="5" name="Picture 4">
            <a:extLst>
              <a:ext uri="{FF2B5EF4-FFF2-40B4-BE49-F238E27FC236}">
                <a16:creationId xmlns:a16="http://schemas.microsoft.com/office/drawing/2014/main" id="{30552EFC-459C-43D9-8F9A-EC06464E9F6A}"/>
              </a:ext>
            </a:extLst>
          </p:cNvPr>
          <p:cNvPicPr>
            <a:picLocks noChangeAspect="1"/>
          </p:cNvPicPr>
          <p:nvPr/>
        </p:nvPicPr>
        <p:blipFill>
          <a:blip r:embed="rId2"/>
          <a:stretch>
            <a:fillRect/>
          </a:stretch>
        </p:blipFill>
        <p:spPr>
          <a:xfrm>
            <a:off x="3325906" y="695106"/>
            <a:ext cx="8866094" cy="4541914"/>
          </a:xfrm>
          <a:prstGeom prst="rect">
            <a:avLst/>
          </a:prstGeom>
        </p:spPr>
      </p:pic>
    </p:spTree>
    <p:extLst>
      <p:ext uri="{BB962C8B-B14F-4D97-AF65-F5344CB8AC3E}">
        <p14:creationId xmlns:p14="http://schemas.microsoft.com/office/powerpoint/2010/main" val="1245135904"/>
      </p:ext>
    </p:extLst>
  </p:cSld>
  <p:clrMapOvr>
    <a:masterClrMapping/>
  </p:clrMapOvr>
  <mc:AlternateContent xmlns:mc="http://schemas.openxmlformats.org/markup-compatibility/2006" xmlns:p14="http://schemas.microsoft.com/office/powerpoint/2010/main">
    <mc:Choice Requires="p14">
      <p:transition spd="slow" p14:dur="2000" advTm="18415"/>
    </mc:Choice>
    <mc:Fallback xmlns="">
      <p:transition spd="slow" advTm="1841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0" y="2289788"/>
            <a:ext cx="3403308" cy="676275"/>
          </a:xfrm>
        </p:spPr>
        <p:txBody>
          <a:bodyPr>
            <a:normAutofit/>
          </a:bodyPr>
          <a:lstStyle/>
          <a:p>
            <a:r>
              <a:rPr lang="en-US" sz="2000" dirty="0"/>
              <a:t>Import necessary libraries and load the dataset</a:t>
            </a:r>
            <a:endParaRPr lang="ru-RU" sz="2000" dirty="0"/>
          </a:p>
        </p:txBody>
      </p:sp>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10" name="Table Placeholder 9">
            <a:extLst>
              <a:ext uri="{FF2B5EF4-FFF2-40B4-BE49-F238E27FC236}">
                <a16:creationId xmlns:a16="http://schemas.microsoft.com/office/drawing/2014/main" id="{230650A0-4BDD-4AC2-AD23-3D542F85F987}"/>
              </a:ext>
            </a:extLst>
          </p:cNvPr>
          <p:cNvSpPr>
            <a:spLocks noGrp="1"/>
          </p:cNvSpPr>
          <p:nvPr>
            <p:ph type="tbl" sz="quarter" idx="17"/>
          </p:nvPr>
        </p:nvSpPr>
        <p:spPr/>
      </p:sp>
      <p:pic>
        <p:nvPicPr>
          <p:cNvPr id="6" name="Picture 5">
            <a:extLst>
              <a:ext uri="{FF2B5EF4-FFF2-40B4-BE49-F238E27FC236}">
                <a16:creationId xmlns:a16="http://schemas.microsoft.com/office/drawing/2014/main" id="{F579ECA0-8D82-4E6B-BD8D-9EF0B32B21E4}"/>
              </a:ext>
            </a:extLst>
          </p:cNvPr>
          <p:cNvPicPr>
            <a:picLocks noChangeAspect="1"/>
          </p:cNvPicPr>
          <p:nvPr/>
        </p:nvPicPr>
        <p:blipFill>
          <a:blip r:embed="rId2"/>
          <a:stretch>
            <a:fillRect/>
          </a:stretch>
        </p:blipFill>
        <p:spPr>
          <a:xfrm>
            <a:off x="92786" y="154002"/>
            <a:ext cx="11471685" cy="6027942"/>
          </a:xfrm>
          <a:prstGeom prst="rect">
            <a:avLst/>
          </a:prstGeom>
        </p:spPr>
      </p:pic>
    </p:spTree>
    <p:extLst>
      <p:ext uri="{BB962C8B-B14F-4D97-AF65-F5344CB8AC3E}">
        <p14:creationId xmlns:p14="http://schemas.microsoft.com/office/powerpoint/2010/main" val="161499295"/>
      </p:ext>
    </p:extLst>
  </p:cSld>
  <p:clrMapOvr>
    <a:masterClrMapping/>
  </p:clrMapOvr>
  <mc:AlternateContent xmlns:mc="http://schemas.openxmlformats.org/markup-compatibility/2006" xmlns:p14="http://schemas.microsoft.com/office/powerpoint/2010/main">
    <mc:Choice Requires="p14">
      <p:transition spd="slow" p14:dur="2000" advTm="6811"/>
    </mc:Choice>
    <mc:Fallback xmlns="">
      <p:transition spd="slow" advTm="681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906462" y="2146353"/>
            <a:ext cx="3403308" cy="676275"/>
          </a:xfrm>
        </p:spPr>
        <p:txBody>
          <a:bodyPr>
            <a:normAutofit/>
          </a:bodyPr>
          <a:lstStyle/>
          <a:p>
            <a:r>
              <a:rPr lang="en-US" sz="2000" dirty="0"/>
              <a:t>Label encoder</a:t>
            </a:r>
            <a:endParaRPr lang="ru-RU" sz="2000" dirty="0"/>
          </a:p>
        </p:txBody>
      </p:sp>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6</a:t>
            </a:fld>
            <a:endParaRPr lang="ru-RU" dirty="0"/>
          </a:p>
        </p:txBody>
      </p:sp>
      <p:sp>
        <p:nvSpPr>
          <p:cNvPr id="10" name="Table Placeholder 9">
            <a:extLst>
              <a:ext uri="{FF2B5EF4-FFF2-40B4-BE49-F238E27FC236}">
                <a16:creationId xmlns:a16="http://schemas.microsoft.com/office/drawing/2014/main" id="{230650A0-4BDD-4AC2-AD23-3D542F85F987}"/>
              </a:ext>
            </a:extLst>
          </p:cNvPr>
          <p:cNvSpPr>
            <a:spLocks noGrp="1"/>
          </p:cNvSpPr>
          <p:nvPr>
            <p:ph type="tbl" sz="quarter" idx="17"/>
          </p:nvPr>
        </p:nvSpPr>
        <p:spPr/>
      </p:sp>
      <p:pic>
        <p:nvPicPr>
          <p:cNvPr id="6" name="Picture 5">
            <a:extLst>
              <a:ext uri="{FF2B5EF4-FFF2-40B4-BE49-F238E27FC236}">
                <a16:creationId xmlns:a16="http://schemas.microsoft.com/office/drawing/2014/main" id="{9CCBA9E8-BAEC-4BB8-BC9E-1DD573349BA4}"/>
              </a:ext>
            </a:extLst>
          </p:cNvPr>
          <p:cNvPicPr>
            <a:picLocks noChangeAspect="1"/>
          </p:cNvPicPr>
          <p:nvPr/>
        </p:nvPicPr>
        <p:blipFill>
          <a:blip r:embed="rId2"/>
          <a:stretch>
            <a:fillRect/>
          </a:stretch>
        </p:blipFill>
        <p:spPr>
          <a:xfrm>
            <a:off x="4730692" y="1491959"/>
            <a:ext cx="6554846" cy="3519312"/>
          </a:xfrm>
          <a:prstGeom prst="rect">
            <a:avLst/>
          </a:prstGeom>
        </p:spPr>
      </p:pic>
    </p:spTree>
    <p:extLst>
      <p:ext uri="{BB962C8B-B14F-4D97-AF65-F5344CB8AC3E}">
        <p14:creationId xmlns:p14="http://schemas.microsoft.com/office/powerpoint/2010/main" val="1540810692"/>
      </p:ext>
    </p:extLst>
  </p:cSld>
  <p:clrMapOvr>
    <a:masterClrMapping/>
  </p:clrMapOvr>
  <mc:AlternateContent xmlns:mc="http://schemas.openxmlformats.org/markup-compatibility/2006" xmlns:p14="http://schemas.microsoft.com/office/powerpoint/2010/main">
    <mc:Choice Requires="p14">
      <p:transition spd="slow" p14:dur="2000" advTm="13629"/>
    </mc:Choice>
    <mc:Fallback xmlns="">
      <p:transition spd="slow" advTm="1362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1793968" y="695106"/>
            <a:ext cx="2553914" cy="676275"/>
          </a:xfrm>
        </p:spPr>
        <p:txBody>
          <a:bodyPr>
            <a:normAutofit/>
          </a:bodyPr>
          <a:lstStyle/>
          <a:p>
            <a:pPr algn="just"/>
            <a:r>
              <a:rPr lang="en-US" sz="2000" dirty="0"/>
              <a:t>Split the dataset for training and testing</a:t>
            </a:r>
            <a:endParaRPr lang="ru-RU" sz="2000" dirty="0"/>
          </a:p>
        </p:txBody>
      </p:sp>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7</a:t>
            </a:fld>
            <a:endParaRPr lang="ru-RU" dirty="0"/>
          </a:p>
        </p:txBody>
      </p:sp>
      <p:pic>
        <p:nvPicPr>
          <p:cNvPr id="5" name="Picture 4">
            <a:extLst>
              <a:ext uri="{FF2B5EF4-FFF2-40B4-BE49-F238E27FC236}">
                <a16:creationId xmlns:a16="http://schemas.microsoft.com/office/drawing/2014/main" id="{8C3B3F96-D683-4003-A22F-55D59F11BCFB}"/>
              </a:ext>
            </a:extLst>
          </p:cNvPr>
          <p:cNvPicPr>
            <a:picLocks noChangeAspect="1"/>
          </p:cNvPicPr>
          <p:nvPr/>
        </p:nvPicPr>
        <p:blipFill>
          <a:blip r:embed="rId2"/>
          <a:stretch>
            <a:fillRect/>
          </a:stretch>
        </p:blipFill>
        <p:spPr>
          <a:xfrm>
            <a:off x="4564061" y="412524"/>
            <a:ext cx="7331075" cy="2258957"/>
          </a:xfrm>
          <a:prstGeom prst="rect">
            <a:avLst/>
          </a:prstGeom>
        </p:spPr>
      </p:pic>
      <p:pic>
        <p:nvPicPr>
          <p:cNvPr id="7" name="Picture 6">
            <a:extLst>
              <a:ext uri="{FF2B5EF4-FFF2-40B4-BE49-F238E27FC236}">
                <a16:creationId xmlns:a16="http://schemas.microsoft.com/office/drawing/2014/main" id="{65F4C876-E9FB-4A75-B2DC-712A195D46C3}"/>
              </a:ext>
            </a:extLst>
          </p:cNvPr>
          <p:cNvPicPr>
            <a:picLocks noChangeAspect="1"/>
          </p:cNvPicPr>
          <p:nvPr/>
        </p:nvPicPr>
        <p:blipFill>
          <a:blip r:embed="rId3"/>
          <a:stretch>
            <a:fillRect/>
          </a:stretch>
        </p:blipFill>
        <p:spPr>
          <a:xfrm>
            <a:off x="4491994" y="3275411"/>
            <a:ext cx="7000759" cy="2363389"/>
          </a:xfrm>
          <a:prstGeom prst="rect">
            <a:avLst/>
          </a:prstGeom>
        </p:spPr>
      </p:pic>
      <p:sp>
        <p:nvSpPr>
          <p:cNvPr id="9" name="Title 1">
            <a:extLst>
              <a:ext uri="{FF2B5EF4-FFF2-40B4-BE49-F238E27FC236}">
                <a16:creationId xmlns:a16="http://schemas.microsoft.com/office/drawing/2014/main" id="{C0BBB01D-3725-425A-A02D-71DE191DF143}"/>
              </a:ext>
            </a:extLst>
          </p:cNvPr>
          <p:cNvSpPr txBox="1">
            <a:spLocks/>
          </p:cNvSpPr>
          <p:nvPr/>
        </p:nvSpPr>
        <p:spPr>
          <a:xfrm>
            <a:off x="1592732" y="3904471"/>
            <a:ext cx="2755149" cy="67627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pPr algn="just"/>
            <a:r>
              <a:rPr lang="en-US" sz="2000" dirty="0"/>
              <a:t>Apply Machine Learning Algorithm for prediction</a:t>
            </a:r>
            <a:endParaRPr lang="ru-RU" sz="2000" dirty="0"/>
          </a:p>
        </p:txBody>
      </p:sp>
    </p:spTree>
    <p:extLst>
      <p:ext uri="{BB962C8B-B14F-4D97-AF65-F5344CB8AC3E}">
        <p14:creationId xmlns:p14="http://schemas.microsoft.com/office/powerpoint/2010/main" val="3841682411"/>
      </p:ext>
    </p:extLst>
  </p:cSld>
  <p:clrMapOvr>
    <a:masterClrMapping/>
  </p:clrMapOvr>
  <mc:AlternateContent xmlns:mc="http://schemas.openxmlformats.org/markup-compatibility/2006" xmlns:p14="http://schemas.microsoft.com/office/powerpoint/2010/main">
    <mc:Choice Requires="p14">
      <p:transition spd="slow" p14:dur="2000" advTm="33907"/>
    </mc:Choice>
    <mc:Fallback xmlns="">
      <p:transition spd="slow" advTm="3390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1014038" y="2167815"/>
            <a:ext cx="2948362" cy="676275"/>
          </a:xfrm>
        </p:spPr>
        <p:txBody>
          <a:bodyPr>
            <a:normAutofit/>
          </a:bodyPr>
          <a:lstStyle/>
          <a:p>
            <a:pPr algn="just"/>
            <a:r>
              <a:rPr lang="en-US" sz="2000" dirty="0"/>
              <a:t>Accuracy of training and testing </a:t>
            </a:r>
            <a:endParaRPr lang="ru-RU" sz="2000" dirty="0"/>
          </a:p>
        </p:txBody>
      </p:sp>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8</a:t>
            </a:fld>
            <a:endParaRPr lang="ru-RU" dirty="0"/>
          </a:p>
        </p:txBody>
      </p:sp>
      <p:pic>
        <p:nvPicPr>
          <p:cNvPr id="6" name="Picture 5">
            <a:extLst>
              <a:ext uri="{FF2B5EF4-FFF2-40B4-BE49-F238E27FC236}">
                <a16:creationId xmlns:a16="http://schemas.microsoft.com/office/drawing/2014/main" id="{002E4078-5F49-4C6A-8ED8-3F289F32C78F}"/>
              </a:ext>
            </a:extLst>
          </p:cNvPr>
          <p:cNvPicPr>
            <a:picLocks noChangeAspect="1"/>
          </p:cNvPicPr>
          <p:nvPr/>
        </p:nvPicPr>
        <p:blipFill>
          <a:blip r:embed="rId2"/>
          <a:stretch>
            <a:fillRect/>
          </a:stretch>
        </p:blipFill>
        <p:spPr>
          <a:xfrm>
            <a:off x="4126567" y="856206"/>
            <a:ext cx="7757832" cy="3975769"/>
          </a:xfrm>
          <a:prstGeom prst="rect">
            <a:avLst/>
          </a:prstGeom>
        </p:spPr>
      </p:pic>
    </p:spTree>
    <p:extLst>
      <p:ext uri="{BB962C8B-B14F-4D97-AF65-F5344CB8AC3E}">
        <p14:creationId xmlns:p14="http://schemas.microsoft.com/office/powerpoint/2010/main" val="2434453796"/>
      </p:ext>
    </p:extLst>
  </p:cSld>
  <p:clrMapOvr>
    <a:masterClrMapping/>
  </p:clrMapOvr>
  <mc:AlternateContent xmlns:mc="http://schemas.openxmlformats.org/markup-compatibility/2006" xmlns:p14="http://schemas.microsoft.com/office/powerpoint/2010/main">
    <mc:Choice Requires="p14">
      <p:transition spd="slow" p14:dur="2000" advTm="18661"/>
    </mc:Choice>
    <mc:Fallback xmlns="">
      <p:transition spd="slow" advTm="1866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1014038" y="2167815"/>
            <a:ext cx="2948362" cy="676275"/>
          </a:xfrm>
        </p:spPr>
        <p:txBody>
          <a:bodyPr>
            <a:normAutofit/>
          </a:bodyPr>
          <a:lstStyle/>
          <a:p>
            <a:pPr algn="just"/>
            <a:r>
              <a:rPr lang="en-US" sz="2000" dirty="0"/>
              <a:t>Accuracy of training and testing </a:t>
            </a:r>
            <a:endParaRPr lang="ru-RU" sz="2000" dirty="0"/>
          </a:p>
        </p:txBody>
      </p:sp>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9</a:t>
            </a:fld>
            <a:endParaRPr lang="ru-RU" dirty="0"/>
          </a:p>
        </p:txBody>
      </p:sp>
      <p:pic>
        <p:nvPicPr>
          <p:cNvPr id="6" name="Picture 5">
            <a:extLst>
              <a:ext uri="{FF2B5EF4-FFF2-40B4-BE49-F238E27FC236}">
                <a16:creationId xmlns:a16="http://schemas.microsoft.com/office/drawing/2014/main" id="{002E4078-5F49-4C6A-8ED8-3F289F32C78F}"/>
              </a:ext>
            </a:extLst>
          </p:cNvPr>
          <p:cNvPicPr>
            <a:picLocks noChangeAspect="1"/>
          </p:cNvPicPr>
          <p:nvPr/>
        </p:nvPicPr>
        <p:blipFill>
          <a:blip r:embed="rId2"/>
          <a:stretch>
            <a:fillRect/>
          </a:stretch>
        </p:blipFill>
        <p:spPr>
          <a:xfrm>
            <a:off x="4126567" y="856206"/>
            <a:ext cx="7757832" cy="3975769"/>
          </a:xfrm>
          <a:prstGeom prst="rect">
            <a:avLst/>
          </a:prstGeom>
        </p:spPr>
      </p:pic>
      <p:pic>
        <p:nvPicPr>
          <p:cNvPr id="5" name="Picture 4">
            <a:extLst>
              <a:ext uri="{FF2B5EF4-FFF2-40B4-BE49-F238E27FC236}">
                <a16:creationId xmlns:a16="http://schemas.microsoft.com/office/drawing/2014/main" id="{6582C29B-262A-44C6-8D32-DABB053FB786}"/>
              </a:ext>
            </a:extLst>
          </p:cNvPr>
          <p:cNvPicPr>
            <a:picLocks noChangeAspect="1"/>
          </p:cNvPicPr>
          <p:nvPr/>
        </p:nvPicPr>
        <p:blipFill>
          <a:blip r:embed="rId3"/>
          <a:stretch>
            <a:fillRect/>
          </a:stretch>
        </p:blipFill>
        <p:spPr>
          <a:xfrm>
            <a:off x="4126567" y="5504039"/>
            <a:ext cx="4587638" cy="952583"/>
          </a:xfrm>
          <a:prstGeom prst="rect">
            <a:avLst/>
          </a:prstGeom>
        </p:spPr>
      </p:pic>
    </p:spTree>
    <p:extLst>
      <p:ext uri="{BB962C8B-B14F-4D97-AF65-F5344CB8AC3E}">
        <p14:creationId xmlns:p14="http://schemas.microsoft.com/office/powerpoint/2010/main" val="3640395973"/>
      </p:ext>
    </p:extLst>
  </p:cSld>
  <p:clrMapOvr>
    <a:masterClrMapping/>
  </p:clrMapOvr>
  <mc:AlternateContent xmlns:mc="http://schemas.openxmlformats.org/markup-compatibility/2006" xmlns:p14="http://schemas.microsoft.com/office/powerpoint/2010/main">
    <mc:Choice Requires="p14">
      <p:transition spd="slow" p14:dur="2000" advTm="8462"/>
    </mc:Choice>
    <mc:Fallback xmlns="">
      <p:transition spd="slow" advTm="8462"/>
    </mc:Fallback>
  </mc:AlternateContent>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schemas.microsoft.com/sharepoint/v3"/>
    <ds:schemaRef ds:uri="http://www.w3.org/XML/1998/namespace"/>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fb0879af-3eba-417a-a55a-ffe6dcd6ca77"/>
    <ds:schemaRef ds:uri="6dc4bcd6-49db-4c07-9060-8acfc67cef9f"/>
    <ds:schemaRef ds:uri="http://purl.org/dc/elements/1.1/"/>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224</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Söhne</vt:lpstr>
      <vt:lpstr>Office Theme</vt:lpstr>
      <vt:lpstr>Credit card Approval Prediction</vt:lpstr>
      <vt:lpstr>Introduction</vt:lpstr>
      <vt:lpstr>Dataset</vt:lpstr>
      <vt:lpstr>Import necessary libraries and load the dataset</vt:lpstr>
      <vt:lpstr>Import necessary libraries and load the dataset</vt:lpstr>
      <vt:lpstr>Label encoder</vt:lpstr>
      <vt:lpstr>Split the dataset for training and testing</vt:lpstr>
      <vt:lpstr>Accuracy of training and testing </vt:lpstr>
      <vt:lpstr>Accuracy of training and testing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2024-04-12T02:17:12Z</dcterms:created>
  <dcterms:modified xsi:type="dcterms:W3CDTF">2024-04-12T02:49:09Z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