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6" r:id="rId5"/>
    <p:sldId id="271" r:id="rId6"/>
    <p:sldId id="270" r:id="rId7"/>
    <p:sldId id="272" r:id="rId8"/>
    <p:sldId id="273" r:id="rId9"/>
    <p:sldId id="274" r:id="rId10"/>
    <p:sldId id="275" r:id="rId11"/>
    <p:sldId id="279" r:id="rId12"/>
    <p:sldId id="276" r:id="rId13"/>
    <p:sldId id="27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5" d="100"/>
          <a:sy n="85" d="100"/>
        </p:scale>
        <p:origin x="590" y="67"/>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16.04.2024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16.04.2024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86259" y="1096262"/>
            <a:ext cx="5690680" cy="1517356"/>
          </a:xfrm>
        </p:spPr>
        <p:txBody>
          <a:bodyPr/>
          <a:lstStyle/>
          <a:p>
            <a:r>
              <a:rPr lang="en-US" dirty="0"/>
              <a:t>Furniture Sales Forecasting</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lstStyle/>
          <a:p>
            <a:r>
              <a:rPr lang="en-US" dirty="0" err="1"/>
              <a:t>Mentorness</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April</a:t>
            </a:r>
            <a:br>
              <a:rPr lang="en-US" dirty="0"/>
            </a:br>
            <a:r>
              <a:rPr lang="en-US" dirty="0"/>
              <a:t>2024</a:t>
            </a:r>
            <a:endParaRPr lang="ru-RU"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
        <p:nvSpPr>
          <p:cNvPr id="4" name="TextBox 3">
            <a:extLst>
              <a:ext uri="{FF2B5EF4-FFF2-40B4-BE49-F238E27FC236}">
                <a16:creationId xmlns:a16="http://schemas.microsoft.com/office/drawing/2014/main" id="{C353C4E4-D913-414C-897A-1413DAD7982E}"/>
              </a:ext>
            </a:extLst>
          </p:cNvPr>
          <p:cNvSpPr txBox="1"/>
          <p:nvPr/>
        </p:nvSpPr>
        <p:spPr>
          <a:xfrm>
            <a:off x="2850776" y="6391835"/>
            <a:ext cx="3245224" cy="369332"/>
          </a:xfrm>
          <a:prstGeom prst="rect">
            <a:avLst/>
          </a:prstGeom>
          <a:noFill/>
        </p:spPr>
        <p:txBody>
          <a:bodyPr wrap="square" rtlCol="0">
            <a:spAutoFit/>
          </a:bodyPr>
          <a:lstStyle/>
          <a:p>
            <a:r>
              <a:rPr lang="en-US" dirty="0"/>
              <a:t>By Mahesh </a:t>
            </a:r>
            <a:r>
              <a:rPr lang="en-US" dirty="0" err="1"/>
              <a:t>Walmik</a:t>
            </a:r>
            <a:r>
              <a:rPr lang="en-US" dirty="0"/>
              <a:t> </a:t>
            </a:r>
            <a:r>
              <a:rPr lang="en-US" dirty="0" err="1"/>
              <a:t>Narule</a:t>
            </a:r>
            <a:endParaRPr lang="en-US" dirty="0"/>
          </a:p>
        </p:txBody>
      </p:sp>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4="http://schemas.microsoft.com/office/powerpoint/2010/main">
    <mc:Choice Requires="p14">
      <p:transition spd="slow" p14:dur="2000" advTm="13644"/>
    </mc:Choice>
    <mc:Fallback xmlns="">
      <p:transition spd="slow" advTm="136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80FA6E-FFC9-4A9D-8D4D-9CEAE41CB378}"/>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Title 3">
            <a:extLst>
              <a:ext uri="{FF2B5EF4-FFF2-40B4-BE49-F238E27FC236}">
                <a16:creationId xmlns:a16="http://schemas.microsoft.com/office/drawing/2014/main" id="{27873283-F409-4A0A-B51D-40149CF12D1E}"/>
              </a:ext>
            </a:extLst>
          </p:cNvPr>
          <p:cNvSpPr>
            <a:spLocks noGrp="1"/>
          </p:cNvSpPr>
          <p:nvPr>
            <p:ph type="title"/>
          </p:nvPr>
        </p:nvSpPr>
        <p:spPr>
          <a:xfrm>
            <a:off x="838200" y="329267"/>
            <a:ext cx="9050518" cy="945498"/>
          </a:xfrm>
        </p:spPr>
        <p:txBody>
          <a:bodyPr/>
          <a:lstStyle/>
          <a:p>
            <a:r>
              <a:rPr lang="en-US" dirty="0"/>
              <a:t>Conclusion</a:t>
            </a:r>
          </a:p>
        </p:txBody>
      </p:sp>
      <p:sp>
        <p:nvSpPr>
          <p:cNvPr id="5" name="Rectangle 4">
            <a:extLst>
              <a:ext uri="{FF2B5EF4-FFF2-40B4-BE49-F238E27FC236}">
                <a16:creationId xmlns:a16="http://schemas.microsoft.com/office/drawing/2014/main" id="{836512F9-B80B-4DBD-AD17-7F9F34D35B76}"/>
              </a:ext>
            </a:extLst>
          </p:cNvPr>
          <p:cNvSpPr/>
          <p:nvPr/>
        </p:nvSpPr>
        <p:spPr>
          <a:xfrm>
            <a:off x="1470210" y="2212085"/>
            <a:ext cx="8731625" cy="2308324"/>
          </a:xfrm>
          <a:prstGeom prst="rect">
            <a:avLst/>
          </a:prstGeom>
        </p:spPr>
        <p:txBody>
          <a:bodyPr wrap="square">
            <a:spAutoFit/>
          </a:bodyPr>
          <a:lstStyle/>
          <a:p>
            <a:pPr algn="just"/>
            <a:r>
              <a:rPr lang="en-US" b="1" dirty="0">
                <a:solidFill>
                  <a:schemeClr val="accent1"/>
                </a:solidFill>
              </a:rPr>
              <a:t>After completing the furniture sales forecasting project, it's crucial to evaluate the performance of the forecasting models and their integration into business operations. Conducting a thorough analysis of forecast accuracy compared to actual sales, assessing the impact on inventory management and marketing strategies, and gathering feedback from stakeholders will provide valuable insights for future improvements. Continuous refinement of the forecasting models based on real-time data and market feedback is essential to maintain competitiveness and adaptability in the dynamic furniture industry..</a:t>
            </a:r>
            <a:endParaRPr lang="en-US" dirty="0"/>
          </a:p>
        </p:txBody>
      </p:sp>
    </p:spTree>
    <p:extLst>
      <p:ext uri="{BB962C8B-B14F-4D97-AF65-F5344CB8AC3E}">
        <p14:creationId xmlns:p14="http://schemas.microsoft.com/office/powerpoint/2010/main" val="431950761"/>
      </p:ext>
    </p:extLst>
  </p:cSld>
  <p:clrMapOvr>
    <a:masterClrMapping/>
  </p:clrMapOvr>
  <mc:AlternateContent xmlns:mc="http://schemas.openxmlformats.org/markup-compatibility/2006" xmlns:p14="http://schemas.microsoft.com/office/powerpoint/2010/main">
    <mc:Choice Requires="p14">
      <p:transition spd="slow" p14:dur="2000" advTm="33985"/>
    </mc:Choice>
    <mc:Fallback xmlns="">
      <p:transition spd="slow" advTm="3398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80FA6E-FFC9-4A9D-8D4D-9CEAE41CB378}"/>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4" name="Title 3">
            <a:extLst>
              <a:ext uri="{FF2B5EF4-FFF2-40B4-BE49-F238E27FC236}">
                <a16:creationId xmlns:a16="http://schemas.microsoft.com/office/drawing/2014/main" id="{27873283-F409-4A0A-B51D-40149CF12D1E}"/>
              </a:ext>
            </a:extLst>
          </p:cNvPr>
          <p:cNvSpPr>
            <a:spLocks noGrp="1"/>
          </p:cNvSpPr>
          <p:nvPr>
            <p:ph type="title"/>
          </p:nvPr>
        </p:nvSpPr>
        <p:spPr>
          <a:xfrm>
            <a:off x="838200" y="329267"/>
            <a:ext cx="9050518" cy="945498"/>
          </a:xfrm>
        </p:spPr>
        <p:txBody>
          <a:bodyPr/>
          <a:lstStyle/>
          <a:p>
            <a:r>
              <a:rPr lang="en-US" dirty="0"/>
              <a:t>Introduction</a:t>
            </a:r>
          </a:p>
        </p:txBody>
      </p:sp>
      <p:sp>
        <p:nvSpPr>
          <p:cNvPr id="5" name="Rectangle 4">
            <a:extLst>
              <a:ext uri="{FF2B5EF4-FFF2-40B4-BE49-F238E27FC236}">
                <a16:creationId xmlns:a16="http://schemas.microsoft.com/office/drawing/2014/main" id="{836512F9-B80B-4DBD-AD17-7F9F34D35B76}"/>
              </a:ext>
            </a:extLst>
          </p:cNvPr>
          <p:cNvSpPr/>
          <p:nvPr/>
        </p:nvSpPr>
        <p:spPr>
          <a:xfrm>
            <a:off x="1470210" y="2212085"/>
            <a:ext cx="8184778" cy="2862322"/>
          </a:xfrm>
          <a:prstGeom prst="rect">
            <a:avLst/>
          </a:prstGeom>
        </p:spPr>
        <p:txBody>
          <a:bodyPr wrap="square">
            <a:spAutoFit/>
          </a:bodyPr>
          <a:lstStyle/>
          <a:p>
            <a:pPr algn="just"/>
            <a:r>
              <a:rPr lang="en-US" b="1" dirty="0">
                <a:solidFill>
                  <a:schemeClr val="accent1"/>
                </a:solidFill>
              </a:rPr>
              <a:t>Forecasting furniture sales involves collecting and preprocessing historical sales data, analyzing market trends and economic indicators, and selecting appropriate forecasting methods such as time series analysis or machine learning algorithms. By developing accurate forecasting models and integrating them into business processes, furniture retailers and manufacturers can optimize inventory management, plan marketing strategies, and make informed decisions to meet customer demand effectively. Continuous monitoring and refinement of forecasting models are essential for improving accuracy and adapting to changing market dynamics.</a:t>
            </a:r>
            <a:r>
              <a:rPr lang="en-US" dirty="0">
                <a:solidFill>
                  <a:srgbClr val="0D0D0D"/>
                </a:solidFill>
                <a:latin typeface="Söhne"/>
              </a:rPr>
              <a:t>.</a:t>
            </a:r>
            <a:endParaRPr lang="en-US" dirty="0"/>
          </a:p>
        </p:txBody>
      </p:sp>
    </p:spTree>
    <p:extLst>
      <p:ext uri="{BB962C8B-B14F-4D97-AF65-F5344CB8AC3E}">
        <p14:creationId xmlns:p14="http://schemas.microsoft.com/office/powerpoint/2010/main" val="752364706"/>
      </p:ext>
    </p:extLst>
  </p:cSld>
  <p:clrMapOvr>
    <a:masterClrMapping/>
  </p:clrMapOvr>
  <mc:AlternateContent xmlns:mc="http://schemas.openxmlformats.org/markup-compatibility/2006" xmlns:p14="http://schemas.microsoft.com/office/powerpoint/2010/main">
    <mc:Choice Requires="p14">
      <p:transition spd="slow" p14:dur="2000" advTm="16157"/>
    </mc:Choice>
    <mc:Fallback xmlns="">
      <p:transition spd="slow" advTm="161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lstStyle/>
          <a:p>
            <a:r>
              <a:rPr lang="en-US" dirty="0"/>
              <a:t>Dataset</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5" name="Picture 4">
            <a:extLst>
              <a:ext uri="{FF2B5EF4-FFF2-40B4-BE49-F238E27FC236}">
                <a16:creationId xmlns:a16="http://schemas.microsoft.com/office/drawing/2014/main" id="{32212AA8-8A68-4D83-BBF0-F7B271A76D66}"/>
              </a:ext>
            </a:extLst>
          </p:cNvPr>
          <p:cNvPicPr>
            <a:picLocks noChangeAspect="1"/>
          </p:cNvPicPr>
          <p:nvPr/>
        </p:nvPicPr>
        <p:blipFill>
          <a:blip r:embed="rId2"/>
          <a:stretch>
            <a:fillRect/>
          </a:stretch>
        </p:blipFill>
        <p:spPr>
          <a:xfrm>
            <a:off x="3838978" y="1135181"/>
            <a:ext cx="6111846" cy="4587638"/>
          </a:xfrm>
          <a:prstGeom prst="rect">
            <a:avLst/>
          </a:prstGeom>
        </p:spPr>
      </p:pic>
      <p:pic>
        <p:nvPicPr>
          <p:cNvPr id="6" name="Picture 5">
            <a:extLst>
              <a:ext uri="{FF2B5EF4-FFF2-40B4-BE49-F238E27FC236}">
                <a16:creationId xmlns:a16="http://schemas.microsoft.com/office/drawing/2014/main" id="{DE857761-C7DC-4DD2-B811-DF95278B43E9}"/>
              </a:ext>
            </a:extLst>
          </p:cNvPr>
          <p:cNvPicPr>
            <a:picLocks noChangeAspect="1"/>
          </p:cNvPicPr>
          <p:nvPr/>
        </p:nvPicPr>
        <p:blipFill>
          <a:blip r:embed="rId3"/>
          <a:stretch>
            <a:fillRect/>
          </a:stretch>
        </p:blipFill>
        <p:spPr>
          <a:xfrm>
            <a:off x="9950825" y="1122404"/>
            <a:ext cx="1990164" cy="4399855"/>
          </a:xfrm>
          <a:prstGeom prst="rect">
            <a:avLst/>
          </a:prstGeom>
        </p:spPr>
      </p:pic>
    </p:spTree>
    <p:extLst>
      <p:ext uri="{BB962C8B-B14F-4D97-AF65-F5344CB8AC3E}">
        <p14:creationId xmlns:p14="http://schemas.microsoft.com/office/powerpoint/2010/main" val="2113840733"/>
      </p:ext>
    </p:extLst>
  </p:cSld>
  <p:clrMapOvr>
    <a:masterClrMapping/>
  </p:clrMapOvr>
  <mc:AlternateContent xmlns:mc="http://schemas.openxmlformats.org/markup-compatibility/2006" xmlns:p14="http://schemas.microsoft.com/office/powerpoint/2010/main">
    <mc:Choice Requires="p14">
      <p:transition spd="slow" p14:dur="2000" advTm="35850"/>
    </mc:Choice>
    <mc:Fallback xmlns="">
      <p:transition spd="slow" advTm="3585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0" y="2289788"/>
            <a:ext cx="3403308" cy="676275"/>
          </a:xfrm>
        </p:spPr>
        <p:txBody>
          <a:bodyPr>
            <a:normAutofit/>
          </a:bodyPr>
          <a:lstStyle/>
          <a:p>
            <a:r>
              <a:rPr lang="en-US" sz="2000" dirty="0"/>
              <a:t>Import necessary libraries and load the dataset</a:t>
            </a:r>
            <a:endParaRPr lang="ru-RU" sz="2000"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6" name="Picture 5">
            <a:extLst>
              <a:ext uri="{FF2B5EF4-FFF2-40B4-BE49-F238E27FC236}">
                <a16:creationId xmlns:a16="http://schemas.microsoft.com/office/drawing/2014/main" id="{962C45BE-91BF-4B79-960A-FF1F9EC17032}"/>
              </a:ext>
            </a:extLst>
          </p:cNvPr>
          <p:cNvPicPr>
            <a:picLocks noChangeAspect="1"/>
          </p:cNvPicPr>
          <p:nvPr/>
        </p:nvPicPr>
        <p:blipFill>
          <a:blip r:embed="rId2"/>
          <a:stretch>
            <a:fillRect/>
          </a:stretch>
        </p:blipFill>
        <p:spPr>
          <a:xfrm>
            <a:off x="3980328" y="1016744"/>
            <a:ext cx="7799295" cy="4433797"/>
          </a:xfrm>
          <a:prstGeom prst="rect">
            <a:avLst/>
          </a:prstGeom>
        </p:spPr>
      </p:pic>
    </p:spTree>
    <p:extLst>
      <p:ext uri="{BB962C8B-B14F-4D97-AF65-F5344CB8AC3E}">
        <p14:creationId xmlns:p14="http://schemas.microsoft.com/office/powerpoint/2010/main" val="1245135904"/>
      </p:ext>
    </p:extLst>
  </p:cSld>
  <p:clrMapOvr>
    <a:masterClrMapping/>
  </p:clrMapOvr>
  <mc:AlternateContent xmlns:mc="http://schemas.openxmlformats.org/markup-compatibility/2006" xmlns:p14="http://schemas.microsoft.com/office/powerpoint/2010/main">
    <mc:Choice Requires="p14">
      <p:transition spd="slow" p14:dur="2000" advTm="18415"/>
    </mc:Choice>
    <mc:Fallback xmlns="">
      <p:transition spd="slow" advTm="184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0" y="2289788"/>
            <a:ext cx="3403308" cy="676275"/>
          </a:xfrm>
        </p:spPr>
        <p:txBody>
          <a:bodyPr>
            <a:normAutofit/>
          </a:bodyPr>
          <a:lstStyle/>
          <a:p>
            <a:r>
              <a:rPr lang="en-US" sz="2000" dirty="0"/>
              <a:t>Import necessary libraries and load the dataset</a:t>
            </a:r>
            <a:endParaRPr lang="ru-RU" sz="2000" dirty="0"/>
          </a:p>
        </p:txBody>
      </p:sp>
      <p:sp>
        <p:nvSpPr>
          <p:cNvPr id="3" name="Footer Placeholder 2">
            <a:extLst>
              <a:ext uri="{FF2B5EF4-FFF2-40B4-BE49-F238E27FC236}">
                <a16:creationId xmlns:a16="http://schemas.microsoft.com/office/drawing/2014/main" id="{50ADED37-21C3-4250-BD9E-659F018A7978}"/>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5" name="Picture 4">
            <a:extLst>
              <a:ext uri="{FF2B5EF4-FFF2-40B4-BE49-F238E27FC236}">
                <a16:creationId xmlns:a16="http://schemas.microsoft.com/office/drawing/2014/main" id="{5D7FB3DB-D3AA-434C-BDFF-63EE85F64374}"/>
              </a:ext>
            </a:extLst>
          </p:cNvPr>
          <p:cNvPicPr>
            <a:picLocks noChangeAspect="1"/>
          </p:cNvPicPr>
          <p:nvPr/>
        </p:nvPicPr>
        <p:blipFill>
          <a:blip r:embed="rId2"/>
          <a:stretch>
            <a:fillRect/>
          </a:stretch>
        </p:blipFill>
        <p:spPr>
          <a:xfrm>
            <a:off x="98612" y="716045"/>
            <a:ext cx="11412070" cy="5425910"/>
          </a:xfrm>
          <a:prstGeom prst="rect">
            <a:avLst/>
          </a:prstGeom>
        </p:spPr>
      </p:pic>
    </p:spTree>
    <p:extLst>
      <p:ext uri="{BB962C8B-B14F-4D97-AF65-F5344CB8AC3E}">
        <p14:creationId xmlns:p14="http://schemas.microsoft.com/office/powerpoint/2010/main" val="161499295"/>
      </p:ext>
    </p:extLst>
  </p:cSld>
  <p:clrMapOvr>
    <a:masterClrMapping/>
  </p:clrMapOvr>
  <mc:AlternateContent xmlns:mc="http://schemas.openxmlformats.org/markup-compatibility/2006" xmlns:p14="http://schemas.microsoft.com/office/powerpoint/2010/main">
    <mc:Choice Requires="p14">
      <p:transition spd="slow" p14:dur="2000" advTm="6811"/>
    </mc:Choice>
    <mc:Fallback xmlns="">
      <p:transition spd="slow" advTm="68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906462" y="2146353"/>
            <a:ext cx="3403308" cy="676275"/>
          </a:xfrm>
        </p:spPr>
        <p:txBody>
          <a:bodyPr>
            <a:normAutofit/>
          </a:bodyPr>
          <a:lstStyle/>
          <a:p>
            <a:r>
              <a:rPr lang="en-US" sz="2000" dirty="0"/>
              <a:t>Visualization of Sales</a:t>
            </a:r>
            <a:endParaRPr lang="ru-RU" sz="2000"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10" name="Table Placeholder 9">
            <a:extLst>
              <a:ext uri="{FF2B5EF4-FFF2-40B4-BE49-F238E27FC236}">
                <a16:creationId xmlns:a16="http://schemas.microsoft.com/office/drawing/2014/main" id="{230650A0-4BDD-4AC2-AD23-3D542F85F987}"/>
              </a:ext>
            </a:extLst>
          </p:cNvPr>
          <p:cNvSpPr>
            <a:spLocks noGrp="1"/>
          </p:cNvSpPr>
          <p:nvPr>
            <p:ph type="tbl" sz="quarter" idx="17"/>
          </p:nvPr>
        </p:nvSpPr>
        <p:spPr/>
      </p:sp>
      <p:pic>
        <p:nvPicPr>
          <p:cNvPr id="5" name="Picture 4">
            <a:extLst>
              <a:ext uri="{FF2B5EF4-FFF2-40B4-BE49-F238E27FC236}">
                <a16:creationId xmlns:a16="http://schemas.microsoft.com/office/drawing/2014/main" id="{AE02511F-CBFE-4DA6-A3A7-95FC215C51DC}"/>
              </a:ext>
            </a:extLst>
          </p:cNvPr>
          <p:cNvPicPr>
            <a:picLocks noChangeAspect="1"/>
          </p:cNvPicPr>
          <p:nvPr/>
        </p:nvPicPr>
        <p:blipFill>
          <a:blip r:embed="rId2"/>
          <a:stretch>
            <a:fillRect/>
          </a:stretch>
        </p:blipFill>
        <p:spPr>
          <a:xfrm>
            <a:off x="3747247" y="904330"/>
            <a:ext cx="8444753" cy="4816257"/>
          </a:xfrm>
          <a:prstGeom prst="rect">
            <a:avLst/>
          </a:prstGeom>
        </p:spPr>
      </p:pic>
    </p:spTree>
    <p:extLst>
      <p:ext uri="{BB962C8B-B14F-4D97-AF65-F5344CB8AC3E}">
        <p14:creationId xmlns:p14="http://schemas.microsoft.com/office/powerpoint/2010/main" val="1540810692"/>
      </p:ext>
    </p:extLst>
  </p:cSld>
  <p:clrMapOvr>
    <a:masterClrMapping/>
  </p:clrMapOvr>
  <mc:AlternateContent xmlns:mc="http://schemas.openxmlformats.org/markup-compatibility/2006" xmlns:p14="http://schemas.microsoft.com/office/powerpoint/2010/main">
    <mc:Choice Requires="p14">
      <p:transition spd="slow" p14:dur="2000" advTm="13629"/>
    </mc:Choice>
    <mc:Fallback xmlns="">
      <p:transition spd="slow" advTm="136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793968" y="695106"/>
            <a:ext cx="2553914" cy="676275"/>
          </a:xfrm>
        </p:spPr>
        <p:txBody>
          <a:bodyPr>
            <a:normAutofit/>
          </a:bodyPr>
          <a:lstStyle/>
          <a:p>
            <a:pPr algn="just"/>
            <a:r>
              <a:rPr lang="en-US" sz="2000" dirty="0"/>
              <a:t>Split the dataset for training and testing</a:t>
            </a:r>
            <a:endParaRPr lang="ru-RU" sz="2000"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9" name="Title 1">
            <a:extLst>
              <a:ext uri="{FF2B5EF4-FFF2-40B4-BE49-F238E27FC236}">
                <a16:creationId xmlns:a16="http://schemas.microsoft.com/office/drawing/2014/main" id="{C0BBB01D-3725-425A-A02D-71DE191DF143}"/>
              </a:ext>
            </a:extLst>
          </p:cNvPr>
          <p:cNvSpPr txBox="1">
            <a:spLocks/>
          </p:cNvSpPr>
          <p:nvPr/>
        </p:nvSpPr>
        <p:spPr>
          <a:xfrm>
            <a:off x="1592732" y="3904471"/>
            <a:ext cx="2755149" cy="67627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algn="just"/>
            <a:r>
              <a:rPr lang="en-US" sz="2000" dirty="0"/>
              <a:t>Apply Machine Learning Algorithm for prediction</a:t>
            </a:r>
            <a:endParaRPr lang="ru-RU" sz="2000" dirty="0"/>
          </a:p>
        </p:txBody>
      </p:sp>
      <p:pic>
        <p:nvPicPr>
          <p:cNvPr id="6" name="Picture 5">
            <a:extLst>
              <a:ext uri="{FF2B5EF4-FFF2-40B4-BE49-F238E27FC236}">
                <a16:creationId xmlns:a16="http://schemas.microsoft.com/office/drawing/2014/main" id="{D7080746-613E-4A50-9D62-B7C86F3258BD}"/>
              </a:ext>
            </a:extLst>
          </p:cNvPr>
          <p:cNvPicPr>
            <a:picLocks noChangeAspect="1"/>
          </p:cNvPicPr>
          <p:nvPr/>
        </p:nvPicPr>
        <p:blipFill>
          <a:blip r:embed="rId2"/>
          <a:stretch>
            <a:fillRect/>
          </a:stretch>
        </p:blipFill>
        <p:spPr>
          <a:xfrm>
            <a:off x="864416" y="582683"/>
            <a:ext cx="10463167" cy="5692633"/>
          </a:xfrm>
          <a:prstGeom prst="rect">
            <a:avLst/>
          </a:prstGeom>
        </p:spPr>
      </p:pic>
    </p:spTree>
    <p:extLst>
      <p:ext uri="{BB962C8B-B14F-4D97-AF65-F5344CB8AC3E}">
        <p14:creationId xmlns:p14="http://schemas.microsoft.com/office/powerpoint/2010/main" val="3841682411"/>
      </p:ext>
    </p:extLst>
  </p:cSld>
  <p:clrMapOvr>
    <a:masterClrMapping/>
  </p:clrMapOvr>
  <mc:AlternateContent xmlns:mc="http://schemas.openxmlformats.org/markup-compatibility/2006" xmlns:p14="http://schemas.microsoft.com/office/powerpoint/2010/main">
    <mc:Choice Requires="p14">
      <p:transition spd="slow" p14:dur="2000" advTm="33907"/>
    </mc:Choice>
    <mc:Fallback xmlns="">
      <p:transition spd="slow" advTm="3390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793968" y="695106"/>
            <a:ext cx="2553914" cy="676275"/>
          </a:xfrm>
        </p:spPr>
        <p:txBody>
          <a:bodyPr>
            <a:normAutofit/>
          </a:bodyPr>
          <a:lstStyle/>
          <a:p>
            <a:pPr algn="just"/>
            <a:r>
              <a:rPr lang="en-US" sz="2000" dirty="0"/>
              <a:t>Split the dataset for training and testing</a:t>
            </a:r>
            <a:endParaRPr lang="ru-RU" sz="2000"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9" name="Title 1">
            <a:extLst>
              <a:ext uri="{FF2B5EF4-FFF2-40B4-BE49-F238E27FC236}">
                <a16:creationId xmlns:a16="http://schemas.microsoft.com/office/drawing/2014/main" id="{C0BBB01D-3725-425A-A02D-71DE191DF143}"/>
              </a:ext>
            </a:extLst>
          </p:cNvPr>
          <p:cNvSpPr txBox="1">
            <a:spLocks/>
          </p:cNvSpPr>
          <p:nvPr/>
        </p:nvSpPr>
        <p:spPr>
          <a:xfrm>
            <a:off x="1592732" y="3904471"/>
            <a:ext cx="2755149" cy="67627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pPr algn="just"/>
            <a:r>
              <a:rPr lang="en-US" sz="2000" dirty="0"/>
              <a:t>Apply Machine Learning Algorithm for prediction</a:t>
            </a:r>
            <a:endParaRPr lang="ru-RU" sz="2000" dirty="0"/>
          </a:p>
        </p:txBody>
      </p:sp>
      <p:pic>
        <p:nvPicPr>
          <p:cNvPr id="3" name="Picture 2">
            <a:extLst>
              <a:ext uri="{FF2B5EF4-FFF2-40B4-BE49-F238E27FC236}">
                <a16:creationId xmlns:a16="http://schemas.microsoft.com/office/drawing/2014/main" id="{A1AF00E5-3FB0-4701-851F-D0CAFE561690}"/>
              </a:ext>
            </a:extLst>
          </p:cNvPr>
          <p:cNvPicPr>
            <a:picLocks noChangeAspect="1"/>
          </p:cNvPicPr>
          <p:nvPr/>
        </p:nvPicPr>
        <p:blipFill>
          <a:blip r:embed="rId2"/>
          <a:stretch>
            <a:fillRect/>
          </a:stretch>
        </p:blipFill>
        <p:spPr>
          <a:xfrm>
            <a:off x="838200" y="566744"/>
            <a:ext cx="9655377" cy="5464013"/>
          </a:xfrm>
          <a:prstGeom prst="rect">
            <a:avLst/>
          </a:prstGeom>
        </p:spPr>
      </p:pic>
    </p:spTree>
    <p:extLst>
      <p:ext uri="{BB962C8B-B14F-4D97-AF65-F5344CB8AC3E}">
        <p14:creationId xmlns:p14="http://schemas.microsoft.com/office/powerpoint/2010/main" val="2589707387"/>
      </p:ext>
    </p:extLst>
  </p:cSld>
  <p:clrMapOvr>
    <a:masterClrMapping/>
  </p:clrMapOvr>
  <mc:AlternateContent xmlns:mc="http://schemas.openxmlformats.org/markup-compatibility/2006" xmlns:p14="http://schemas.microsoft.com/office/powerpoint/2010/main">
    <mc:Choice Requires="p14">
      <p:transition spd="slow" p14:dur="2000" advTm="33907"/>
    </mc:Choice>
    <mc:Fallback xmlns="">
      <p:transition spd="slow" advTm="3390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1014038" y="2167815"/>
            <a:ext cx="1980174" cy="676275"/>
          </a:xfrm>
        </p:spPr>
        <p:txBody>
          <a:bodyPr>
            <a:normAutofit/>
          </a:bodyPr>
          <a:lstStyle/>
          <a:p>
            <a:pPr algn="just"/>
            <a:r>
              <a:rPr lang="en-US" sz="2000" dirty="0"/>
              <a:t>Forecasting in furniture Sales</a:t>
            </a:r>
            <a:endParaRPr lang="ru-RU" sz="2000"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5" name="Picture 4">
            <a:extLst>
              <a:ext uri="{FF2B5EF4-FFF2-40B4-BE49-F238E27FC236}">
                <a16:creationId xmlns:a16="http://schemas.microsoft.com/office/drawing/2014/main" id="{1AC1A116-F39E-4F6D-A5A4-71BE9FCFCBA3}"/>
              </a:ext>
            </a:extLst>
          </p:cNvPr>
          <p:cNvPicPr>
            <a:picLocks noChangeAspect="1"/>
          </p:cNvPicPr>
          <p:nvPr/>
        </p:nvPicPr>
        <p:blipFill>
          <a:blip r:embed="rId2"/>
          <a:stretch>
            <a:fillRect/>
          </a:stretch>
        </p:blipFill>
        <p:spPr>
          <a:xfrm>
            <a:off x="4179063" y="189947"/>
            <a:ext cx="6523285" cy="2408129"/>
          </a:xfrm>
          <a:prstGeom prst="rect">
            <a:avLst/>
          </a:prstGeom>
        </p:spPr>
      </p:pic>
      <p:pic>
        <p:nvPicPr>
          <p:cNvPr id="7" name="Picture 6">
            <a:extLst>
              <a:ext uri="{FF2B5EF4-FFF2-40B4-BE49-F238E27FC236}">
                <a16:creationId xmlns:a16="http://schemas.microsoft.com/office/drawing/2014/main" id="{374B4772-FBAB-49E4-96E7-8AE3089F4CF0}"/>
              </a:ext>
            </a:extLst>
          </p:cNvPr>
          <p:cNvPicPr>
            <a:picLocks noChangeAspect="1"/>
          </p:cNvPicPr>
          <p:nvPr/>
        </p:nvPicPr>
        <p:blipFill>
          <a:blip r:embed="rId3"/>
          <a:stretch>
            <a:fillRect/>
          </a:stretch>
        </p:blipFill>
        <p:spPr>
          <a:xfrm>
            <a:off x="3119718" y="3125842"/>
            <a:ext cx="7582630" cy="3617844"/>
          </a:xfrm>
          <a:prstGeom prst="rect">
            <a:avLst/>
          </a:prstGeom>
        </p:spPr>
      </p:pic>
    </p:spTree>
    <p:extLst>
      <p:ext uri="{BB962C8B-B14F-4D97-AF65-F5344CB8AC3E}">
        <p14:creationId xmlns:p14="http://schemas.microsoft.com/office/powerpoint/2010/main" val="2434453796"/>
      </p:ext>
    </p:extLst>
  </p:cSld>
  <p:clrMapOvr>
    <a:masterClrMapping/>
  </p:clrMapOvr>
  <mc:AlternateContent xmlns:mc="http://schemas.openxmlformats.org/markup-compatibility/2006" xmlns:p14="http://schemas.microsoft.com/office/powerpoint/2010/main">
    <mc:Choice Requires="p14">
      <p:transition spd="slow" p14:dur="2000" advTm="18661"/>
    </mc:Choice>
    <mc:Fallback xmlns="">
      <p:transition spd="slow" advTm="18661"/>
    </mc:Fallback>
  </mc:AlternateContent>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purl.org/dc/dcmitype/"/>
    <ds:schemaRef ds:uri="http://schemas.microsoft.com/office/2006/documentManagement/types"/>
    <ds:schemaRef ds:uri="http://schemas.microsoft.com/office/2006/metadata/properties"/>
    <ds:schemaRef ds:uri="fb0879af-3eba-417a-a55a-ffe6dcd6ca77"/>
    <ds:schemaRef ds:uri="http://purl.org/dc/terms/"/>
    <ds:schemaRef ds:uri="http://schemas.microsoft.com/office/infopath/2007/PartnerControls"/>
    <ds:schemaRef ds:uri="http://schemas.openxmlformats.org/package/2006/metadata/core-properties"/>
    <ds:schemaRef ds:uri="http://schemas.microsoft.com/sharepoint/v3"/>
    <ds:schemaRef ds:uri="6dc4bcd6-49db-4c07-9060-8acfc67cef9f"/>
    <ds:schemaRef ds:uri="http://www.w3.org/XML/1998/namespace"/>
    <ds:schemaRef ds:uri="http://purl.org/dc/elements/1.1/"/>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249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Söhne</vt:lpstr>
      <vt:lpstr>Office Theme</vt:lpstr>
      <vt:lpstr>Furniture Sales Forecasting</vt:lpstr>
      <vt:lpstr>Introduction</vt:lpstr>
      <vt:lpstr>Dataset</vt:lpstr>
      <vt:lpstr>Import necessary libraries and load the dataset</vt:lpstr>
      <vt:lpstr>Import necessary libraries and load the dataset</vt:lpstr>
      <vt:lpstr>Visualization of Sales</vt:lpstr>
      <vt:lpstr>Split the dataset for training and testing</vt:lpstr>
      <vt:lpstr>Split the dataset for training and testing</vt:lpstr>
      <vt:lpstr>Forecasting in furniture Sales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2024-04-12T02:17:12Z</dcterms:created>
  <dcterms:modified xsi:type="dcterms:W3CDTF">2024-04-16T17:53:02Z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