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0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33128-8D74-460B-BEA7-26BE2E30A59A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8BDBD-34B6-449D-83F5-776A366A3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All this bundled applications versions</a:t>
            </a:r>
            <a:r>
              <a:rPr lang="en-US" baseline="0" dirty="0" smtClean="0">
                <a:ea typeface="ＭＳ Ｐゴシック" pitchFamily="34" charset="-128"/>
              </a:rPr>
              <a:t> migrated.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ea typeface="ＭＳ Ｐゴシック" pitchFamily="34" charset="-128"/>
              </a:rPr>
              <a:t>CSM 4.11 has the above third party applications got migrated to the latest version.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</a:pPr>
            <a:fld id="{2EA9DAD7-A250-4187-9242-8E1F632596E1}" type="slidenum">
              <a:rPr lang="en-US" sz="800" b="0">
                <a:solidFill>
                  <a:prstClr val="black"/>
                </a:solidFill>
              </a:rPr>
              <a:pPr>
                <a:lnSpc>
                  <a:spcPct val="100000"/>
                </a:lnSpc>
              </a:pPr>
              <a:t>1</a:t>
            </a:fld>
            <a:endParaRPr lang="en-US" sz="8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6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All this bundled applications versions</a:t>
            </a:r>
            <a:r>
              <a:rPr lang="en-US" baseline="0" dirty="0" smtClean="0">
                <a:ea typeface="ＭＳ Ｐゴシック" pitchFamily="34" charset="-128"/>
              </a:rPr>
              <a:t> migrated.</a:t>
            </a:r>
          </a:p>
          <a:p>
            <a:pPr marL="228600" indent="-228600">
              <a:buAutoNum type="arabicPeriod"/>
            </a:pPr>
            <a:r>
              <a:rPr lang="en-US" baseline="0" dirty="0" smtClean="0">
                <a:ea typeface="ＭＳ Ｐゴシック" pitchFamily="34" charset="-128"/>
              </a:rPr>
              <a:t>CSM 4.11 has the above third party applications got migrated to the latest version.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</a:pPr>
            <a:fld id="{2EA9DAD7-A250-4187-9242-8E1F632596E1}" type="slidenum">
              <a:rPr lang="en-US" sz="800" b="0">
                <a:solidFill>
                  <a:prstClr val="black"/>
                </a:solidFill>
              </a:rPr>
              <a:pPr>
                <a:lnSpc>
                  <a:spcPct val="100000"/>
                </a:lnSpc>
              </a:pPr>
              <a:t>2</a:t>
            </a:fld>
            <a:endParaRPr lang="en-US" sz="8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6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7388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defTabSz="901700" eaLnBrk="0" hangingPunct="0">
              <a:lnSpc>
                <a:spcPct val="90000"/>
              </a:lnSpc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9017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lnSpc>
                <a:spcPct val="100000"/>
              </a:lnSpc>
            </a:pPr>
            <a:fld id="{2EA9DAD7-A250-4187-9242-8E1F632596E1}" type="slidenum">
              <a:rPr lang="en-US" sz="800" b="0">
                <a:solidFill>
                  <a:prstClr val="black"/>
                </a:solidFill>
              </a:rPr>
              <a:pPr>
                <a:lnSpc>
                  <a:spcPct val="100000"/>
                </a:lnSpc>
              </a:pPr>
              <a:t>3</a:t>
            </a:fld>
            <a:endParaRPr lang="en-US" sz="800" b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6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6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6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A823-35DA-422E-84A5-630F54EF705C}" type="datetimeFigureOut">
              <a:rPr lang="en-US" smtClean="0"/>
              <a:t>5/23/2016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39A6-8E4C-4AEC-AF44-FFC25F02E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1784108" y="0"/>
            <a:ext cx="8112125" cy="714375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latin typeface="Arial"/>
              </a:rPr>
              <a:t>Site to Site VPN - CLIs</a:t>
            </a:r>
            <a:endParaRPr dirty="0">
              <a:gradFill>
                <a:gsLst>
                  <a:gs pos="0">
                    <a:srgbClr val="0096D6"/>
                  </a:gs>
                  <a:gs pos="44000">
                    <a:srgbClr val="01BBBB"/>
                  </a:gs>
                  <a:gs pos="100000">
                    <a:srgbClr val="008041"/>
                  </a:gs>
                </a:gsLst>
                <a:lin ang="4800000" scaled="0"/>
              </a:gradFill>
              <a:latin typeface="Arial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02717" y="616945"/>
            <a:ext cx="8327934" cy="6241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Steps to configure a Site  to Site VPN: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2400" b="1" dirty="0" smtClean="0">
                <a:ea typeface="ＭＳ Ｐゴシック" pitchFamily="34" charset="-128"/>
              </a:rPr>
              <a:t>Step 1:Configure ACLS:</a:t>
            </a:r>
          </a:p>
          <a:p>
            <a:pPr>
              <a:lnSpc>
                <a:spcPct val="85000"/>
              </a:lnSpc>
              <a:buClr>
                <a:srgbClr val="6DB344"/>
              </a:buClr>
            </a:pPr>
            <a:r>
              <a:rPr lang="en-US" sz="2200" dirty="0">
                <a:ea typeface="ＭＳ Ｐゴシック" pitchFamily="34" charset="-128"/>
              </a:rPr>
              <a:t>This step defines interesting traffic that needs to be encrypted and that has to be protected by tunnel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2200" dirty="0" err="1">
                <a:ea typeface="ＭＳ Ｐゴシック" pitchFamily="34" charset="-128"/>
              </a:rPr>
              <a:t>Eg</a:t>
            </a:r>
            <a:r>
              <a:rPr lang="en-US" sz="2200" dirty="0">
                <a:ea typeface="ＭＳ Ｐゴシック" pitchFamily="34" charset="-128"/>
              </a:rPr>
              <a:t>: </a:t>
            </a:r>
            <a:r>
              <a:rPr lang="en-US" sz="1600" i="1" dirty="0">
                <a:ea typeface="ＭＳ Ｐゴシック" pitchFamily="34" charset="-128"/>
              </a:rPr>
              <a:t>access-list 101 permit </a:t>
            </a:r>
            <a:r>
              <a:rPr lang="en-US" sz="1600" i="1" dirty="0" err="1">
                <a:ea typeface="ＭＳ Ｐゴシック" pitchFamily="34" charset="-128"/>
              </a:rPr>
              <a:t>ip</a:t>
            </a:r>
            <a:r>
              <a:rPr lang="en-US" sz="1600" i="1" dirty="0">
                <a:ea typeface="ＭＳ Ｐゴシック" pitchFamily="34" charset="-128"/>
              </a:rPr>
              <a:t> any </a:t>
            </a:r>
            <a:r>
              <a:rPr lang="en-US" sz="1600" i="1" dirty="0" err="1">
                <a:ea typeface="ＭＳ Ｐゴシック" pitchFamily="34" charset="-128"/>
              </a:rPr>
              <a:t>any</a:t>
            </a:r>
            <a:endParaRPr lang="en-US" sz="1600" i="1" dirty="0">
              <a:ea typeface="ＭＳ Ｐゴシック" pitchFamily="34" charset="-128"/>
            </a:endParaRP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2400" b="1" dirty="0" smtClean="0">
                <a:ea typeface="ＭＳ Ｐゴシック" pitchFamily="34" charset="-128"/>
              </a:rPr>
              <a:t>Step </a:t>
            </a:r>
            <a:r>
              <a:rPr lang="en-US" sz="2400" b="1" dirty="0">
                <a:ea typeface="ＭＳ Ｐゴシック" pitchFamily="34" charset="-128"/>
              </a:rPr>
              <a:t>2:Configure ISAKMP Policy(IKE Phase 1 Negotiation</a:t>
            </a:r>
            <a:r>
              <a:rPr lang="en-US" sz="2400" b="1" dirty="0" smtClean="0">
                <a:ea typeface="ＭＳ Ｐゴシック" pitchFamily="34" charset="-128"/>
              </a:rPr>
              <a:t>):</a:t>
            </a:r>
          </a:p>
          <a:p>
            <a:pPr>
              <a:lnSpc>
                <a:spcPct val="85000"/>
              </a:lnSpc>
              <a:buClr>
                <a:srgbClr val="6DB344"/>
              </a:buClr>
            </a:pPr>
            <a:r>
              <a:rPr lang="en-US" sz="2200" dirty="0">
                <a:ea typeface="ＭＳ Ｐゴシック" pitchFamily="34" charset="-128"/>
              </a:rPr>
              <a:t>This configuration sets up tunnel and configures </a:t>
            </a:r>
            <a:r>
              <a:rPr lang="en-US" sz="2200" dirty="0" err="1">
                <a:ea typeface="ＭＳ Ｐゴシック" pitchFamily="34" charset="-128"/>
              </a:rPr>
              <a:t>isakmp</a:t>
            </a:r>
            <a:r>
              <a:rPr lang="en-US" sz="2200" dirty="0">
                <a:ea typeface="ＭＳ Ｐゴシック" pitchFamily="34" charset="-128"/>
              </a:rPr>
              <a:t> parameters for establishing tunnel between two devices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2200" dirty="0" err="1">
                <a:ea typeface="ＭＳ Ｐゴシック" pitchFamily="34" charset="-128"/>
              </a:rPr>
              <a:t>Eg</a:t>
            </a:r>
            <a:r>
              <a:rPr lang="en-US" sz="2200" dirty="0">
                <a:ea typeface="ＭＳ Ｐゴシック" pitchFamily="34" charset="-128"/>
              </a:rPr>
              <a:t>: </a:t>
            </a:r>
            <a:r>
              <a:rPr lang="en-US" sz="1800" i="1" dirty="0">
                <a:ea typeface="ＭＳ Ｐゴシック" pitchFamily="34" charset="-128"/>
              </a:rPr>
              <a:t>crypto </a:t>
            </a:r>
            <a:r>
              <a:rPr lang="en-US" sz="1800" i="1" dirty="0" err="1">
                <a:ea typeface="ＭＳ Ｐゴシック" pitchFamily="34" charset="-128"/>
              </a:rPr>
              <a:t>isakmp</a:t>
            </a:r>
            <a:r>
              <a:rPr lang="en-US" sz="1800" i="1" dirty="0">
                <a:ea typeface="ＭＳ Ｐゴシック" pitchFamily="34" charset="-128"/>
              </a:rPr>
              <a:t> policy </a:t>
            </a:r>
            <a:r>
              <a:rPr lang="en-US" sz="1800" i="1" dirty="0" smtClean="0">
                <a:ea typeface="ＭＳ Ｐゴシック" pitchFamily="34" charset="-128"/>
              </a:rPr>
              <a:t>1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800" i="1" dirty="0" smtClean="0">
                <a:ea typeface="ＭＳ Ｐゴシック" pitchFamily="34" charset="-128"/>
              </a:rPr>
              <a:t>authentication pre-share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800" i="1" dirty="0">
                <a:ea typeface="ＭＳ Ｐゴシック" pitchFamily="34" charset="-128"/>
              </a:rPr>
              <a:t>encryption </a:t>
            </a:r>
            <a:r>
              <a:rPr lang="en-US" sz="1800" i="1" dirty="0" err="1" smtClean="0">
                <a:ea typeface="ＭＳ Ｐゴシック" pitchFamily="34" charset="-128"/>
              </a:rPr>
              <a:t>aes</a:t>
            </a:r>
            <a:endParaRPr lang="en-US" sz="1800" i="1" dirty="0" smtClean="0">
              <a:ea typeface="ＭＳ Ｐゴシック" pitchFamily="34" charset="-128"/>
            </a:endParaRP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800" i="1" dirty="0">
                <a:ea typeface="ＭＳ Ｐゴシック" pitchFamily="34" charset="-128"/>
              </a:rPr>
              <a:t>hash </a:t>
            </a:r>
            <a:r>
              <a:rPr lang="en-US" sz="1800" i="1" dirty="0" smtClean="0">
                <a:ea typeface="ＭＳ Ｐゴシック" pitchFamily="34" charset="-128"/>
              </a:rPr>
              <a:t>md5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800" i="1" dirty="0">
                <a:ea typeface="ＭＳ Ｐゴシック" pitchFamily="34" charset="-128"/>
              </a:rPr>
              <a:t>group </a:t>
            </a:r>
            <a:r>
              <a:rPr lang="en-US" sz="1800" i="1" dirty="0" smtClean="0">
                <a:ea typeface="ＭＳ Ｐゴシック" pitchFamily="34" charset="-128"/>
              </a:rPr>
              <a:t>2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800" i="1" dirty="0">
                <a:ea typeface="ＭＳ Ｐゴシック" pitchFamily="34" charset="-128"/>
              </a:rPr>
              <a:t>lifetime </a:t>
            </a:r>
            <a:r>
              <a:rPr lang="en-US" sz="1800" i="1" dirty="0" smtClean="0">
                <a:ea typeface="ＭＳ Ｐゴシック" pitchFamily="34" charset="-128"/>
              </a:rPr>
              <a:t>86400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800" i="1" dirty="0">
                <a:ea typeface="ＭＳ Ｐゴシック" pitchFamily="34" charset="-128"/>
              </a:rPr>
              <a:t>crypto </a:t>
            </a:r>
            <a:r>
              <a:rPr lang="en-US" sz="1800" i="1" dirty="0" err="1">
                <a:ea typeface="ＭＳ Ｐゴシック" pitchFamily="34" charset="-128"/>
              </a:rPr>
              <a:t>isakmp</a:t>
            </a:r>
            <a:r>
              <a:rPr lang="en-US" sz="1800" i="1" dirty="0">
                <a:ea typeface="ＭＳ Ｐゴシック" pitchFamily="34" charset="-128"/>
              </a:rPr>
              <a:t> key cisco address 192.168.100.3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endParaRPr lang="en-US" sz="2200" i="1" dirty="0">
              <a:ea typeface="ＭＳ Ｐゴシック" pitchFamily="34" charset="-128"/>
            </a:endParaRP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endParaRPr lang="en-US" sz="2400" i="1" dirty="0" smtClean="0">
              <a:ea typeface="ＭＳ Ｐゴシック" pitchFamily="34" charset="-128"/>
            </a:endParaRPr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2200" dirty="0" smtClean="0">
              <a:ea typeface="ＭＳ Ｐゴシック" pitchFamily="34" charset="-128"/>
            </a:endParaRPr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22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31458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1784108" y="0"/>
            <a:ext cx="8112125" cy="714375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latin typeface="Arial"/>
              </a:rPr>
              <a:t>Site to Site VPN - CLIs</a:t>
            </a:r>
            <a:endParaRPr dirty="0">
              <a:gradFill>
                <a:gsLst>
                  <a:gs pos="0">
                    <a:srgbClr val="0096D6"/>
                  </a:gs>
                  <a:gs pos="44000">
                    <a:srgbClr val="01BBBB"/>
                  </a:gs>
                  <a:gs pos="100000">
                    <a:srgbClr val="008041"/>
                  </a:gs>
                </a:gsLst>
                <a:lin ang="4800000" scaled="0"/>
              </a:gradFill>
              <a:latin typeface="Arial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02717" y="694063"/>
            <a:ext cx="8327934" cy="6163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Steps to configure a Site  to Site VPN: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2400" b="1" dirty="0">
                <a:ea typeface="ＭＳ Ｐゴシック" pitchFamily="34" charset="-128"/>
              </a:rPr>
              <a:t>Step </a:t>
            </a:r>
            <a:r>
              <a:rPr lang="en-US" sz="2400" b="1" dirty="0" smtClean="0">
                <a:ea typeface="ＭＳ Ｐゴシック" pitchFamily="34" charset="-128"/>
              </a:rPr>
              <a:t>3:Configure Transform Set(IKE Phase </a:t>
            </a:r>
            <a:r>
              <a:rPr lang="en-US" sz="2400" b="1" dirty="0">
                <a:ea typeface="ＭＳ Ｐゴシック" pitchFamily="34" charset="-128"/>
              </a:rPr>
              <a:t>2)</a:t>
            </a:r>
            <a:endParaRPr lang="en-US" sz="2400" b="1" dirty="0" smtClean="0">
              <a:ea typeface="ＭＳ Ｐゴシック" pitchFamily="34" charset="-128"/>
            </a:endParaRPr>
          </a:p>
          <a:p>
            <a:pPr>
              <a:lnSpc>
                <a:spcPct val="85000"/>
              </a:lnSpc>
              <a:buClr>
                <a:srgbClr val="6DB344"/>
              </a:buClr>
            </a:pPr>
            <a:r>
              <a:rPr lang="en-US" sz="2200" dirty="0">
                <a:ea typeface="ＭＳ Ｐゴシック" pitchFamily="34" charset="-128"/>
              </a:rPr>
              <a:t>This step </a:t>
            </a:r>
            <a:r>
              <a:rPr lang="en-US" sz="2200" dirty="0" smtClean="0">
                <a:ea typeface="ＭＳ Ｐゴシック" pitchFamily="34" charset="-128"/>
              </a:rPr>
              <a:t>involves, </a:t>
            </a:r>
            <a:r>
              <a:rPr lang="en-US" sz="2200" dirty="0">
                <a:ea typeface="ＭＳ Ｐゴシック" pitchFamily="34" charset="-128"/>
              </a:rPr>
              <a:t>configuring encryption standards for actual </a:t>
            </a:r>
            <a:r>
              <a:rPr lang="en-US" sz="2200" dirty="0" err="1">
                <a:ea typeface="ＭＳ Ｐゴシック" pitchFamily="34" charset="-128"/>
              </a:rPr>
              <a:t>ipsec</a:t>
            </a:r>
            <a:r>
              <a:rPr lang="en-US" sz="2200" dirty="0">
                <a:ea typeface="ＭＳ Ｐゴシック" pitchFamily="34" charset="-128"/>
              </a:rPr>
              <a:t> traffic between two </a:t>
            </a:r>
            <a:r>
              <a:rPr lang="en-US" sz="2200" dirty="0" smtClean="0">
                <a:ea typeface="ＭＳ Ｐゴシック" pitchFamily="34" charset="-128"/>
              </a:rPr>
              <a:t>devices</a:t>
            </a:r>
          </a:p>
          <a:p>
            <a:pPr>
              <a:lnSpc>
                <a:spcPct val="85000"/>
              </a:lnSpc>
              <a:buClr>
                <a:srgbClr val="6DB344"/>
              </a:buClr>
            </a:pPr>
            <a:r>
              <a:rPr lang="en-US" sz="2200" dirty="0" smtClean="0">
                <a:ea typeface="ＭＳ Ｐゴシック" pitchFamily="34" charset="-128"/>
              </a:rPr>
              <a:t>Transform set is for protecting the actual data</a:t>
            </a:r>
            <a:endParaRPr lang="en-US" sz="2200" dirty="0">
              <a:ea typeface="ＭＳ Ｐゴシック" pitchFamily="34" charset="-128"/>
            </a:endParaRP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2200" dirty="0" err="1">
                <a:ea typeface="ＭＳ Ｐゴシック" pitchFamily="34" charset="-128"/>
              </a:rPr>
              <a:t>Eg</a:t>
            </a:r>
            <a:r>
              <a:rPr lang="en-US" sz="2200" dirty="0">
                <a:ea typeface="ＭＳ Ｐゴシック" pitchFamily="34" charset="-128"/>
              </a:rPr>
              <a:t>: </a:t>
            </a:r>
            <a:r>
              <a:rPr lang="en-US" sz="1800" i="1" dirty="0">
                <a:ea typeface="ＭＳ Ｐゴシック" pitchFamily="34" charset="-128"/>
              </a:rPr>
              <a:t>crypto </a:t>
            </a:r>
            <a:r>
              <a:rPr lang="en-US" sz="1800" i="1" dirty="0" err="1">
                <a:ea typeface="ＭＳ Ｐゴシック" pitchFamily="34" charset="-128"/>
              </a:rPr>
              <a:t>ipsec</a:t>
            </a:r>
            <a:r>
              <a:rPr lang="en-US" sz="1800" i="1" dirty="0">
                <a:ea typeface="ＭＳ Ｐゴシック" pitchFamily="34" charset="-128"/>
              </a:rPr>
              <a:t> transform-set  tsName1 esp-3des </a:t>
            </a:r>
            <a:r>
              <a:rPr lang="en-US" sz="1800" i="1" dirty="0" smtClean="0">
                <a:ea typeface="ＭＳ Ｐゴシック" pitchFamily="34" charset="-128"/>
              </a:rPr>
              <a:t>esp-md5-hmac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2400" b="1" dirty="0">
                <a:ea typeface="ＭＳ Ｐゴシック" pitchFamily="34" charset="-128"/>
              </a:rPr>
              <a:t>Step </a:t>
            </a:r>
            <a:r>
              <a:rPr lang="en-US" sz="2400" b="1" dirty="0" smtClean="0">
                <a:ea typeface="ＭＳ Ｐゴシック" pitchFamily="34" charset="-128"/>
              </a:rPr>
              <a:t>4:Create Crypto Map</a:t>
            </a:r>
          </a:p>
          <a:p>
            <a:pPr>
              <a:lnSpc>
                <a:spcPct val="85000"/>
              </a:lnSpc>
              <a:buClr>
                <a:srgbClr val="6DB344"/>
              </a:buClr>
            </a:pPr>
            <a:r>
              <a:rPr lang="en-US" sz="2200" dirty="0">
                <a:ea typeface="ＭＳ Ｐゴシック" pitchFamily="34" charset="-128"/>
              </a:rPr>
              <a:t>This step involves, </a:t>
            </a:r>
            <a:r>
              <a:rPr lang="en-US" sz="2200" dirty="0" smtClean="0">
                <a:ea typeface="ＭＳ Ｐゴシック" pitchFamily="34" charset="-128"/>
              </a:rPr>
              <a:t>creating a profile</a:t>
            </a:r>
          </a:p>
          <a:p>
            <a:pPr>
              <a:lnSpc>
                <a:spcPct val="85000"/>
              </a:lnSpc>
              <a:buClr>
                <a:srgbClr val="6DB344"/>
              </a:buClr>
            </a:pPr>
            <a:r>
              <a:rPr lang="en-US" sz="2200" dirty="0">
                <a:ea typeface="ＭＳ Ｐゴシック" pitchFamily="34" charset="-128"/>
              </a:rPr>
              <a:t>H</a:t>
            </a:r>
            <a:r>
              <a:rPr lang="en-US" sz="2200" dirty="0" smtClean="0">
                <a:ea typeface="ＭＳ Ｐゴシック" pitchFamily="34" charset="-128"/>
              </a:rPr>
              <a:t>ere </a:t>
            </a:r>
            <a:r>
              <a:rPr lang="en-US" sz="2200" dirty="0">
                <a:ea typeface="ＭＳ Ｐゴシック" pitchFamily="34" charset="-128"/>
              </a:rPr>
              <a:t>we specify which peer device, the access list, transform set in a single </a:t>
            </a:r>
            <a:r>
              <a:rPr lang="en-US" sz="2200" dirty="0" smtClean="0">
                <a:ea typeface="ＭＳ Ｐゴシック" pitchFamily="34" charset="-128"/>
              </a:rPr>
              <a:t>profile.</a:t>
            </a:r>
          </a:p>
          <a:p>
            <a:pPr>
              <a:lnSpc>
                <a:spcPct val="85000"/>
              </a:lnSpc>
              <a:buClr>
                <a:srgbClr val="6DB344"/>
              </a:buClr>
            </a:pPr>
            <a:r>
              <a:rPr lang="en-US" sz="2200" dirty="0" err="1" smtClean="0">
                <a:ea typeface="ＭＳ Ｐゴシック" pitchFamily="34" charset="-128"/>
              </a:rPr>
              <a:t>Eg</a:t>
            </a:r>
            <a:r>
              <a:rPr lang="en-US" sz="2200" dirty="0">
                <a:ea typeface="ＭＳ Ｐゴシック" pitchFamily="34" charset="-128"/>
              </a:rPr>
              <a:t>: </a:t>
            </a:r>
            <a:r>
              <a:rPr lang="en-US" sz="1800" i="1" dirty="0">
                <a:ea typeface="ＭＳ Ｐゴシック" pitchFamily="34" charset="-128"/>
              </a:rPr>
              <a:t>Router(</a:t>
            </a:r>
            <a:r>
              <a:rPr lang="en-US" sz="1800" i="1" dirty="0" err="1">
                <a:ea typeface="ＭＳ Ｐゴシック" pitchFamily="34" charset="-128"/>
              </a:rPr>
              <a:t>config</a:t>
            </a:r>
            <a:r>
              <a:rPr lang="en-US" sz="1800" i="1" dirty="0">
                <a:ea typeface="ＭＳ Ｐゴシック" pitchFamily="34" charset="-128"/>
              </a:rPr>
              <a:t>)#  crypto map map1 1 </a:t>
            </a:r>
            <a:r>
              <a:rPr lang="en-US" sz="1800" i="1" dirty="0" err="1" smtClean="0">
                <a:ea typeface="ＭＳ Ｐゴシック" pitchFamily="34" charset="-128"/>
              </a:rPr>
              <a:t>ipsec-isakmp</a:t>
            </a:r>
            <a:endParaRPr lang="en-US" sz="1800" i="1" dirty="0" smtClean="0">
              <a:ea typeface="ＭＳ Ｐゴシック" pitchFamily="34" charset="-128"/>
            </a:endParaRP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800" i="1" dirty="0">
                <a:ea typeface="ＭＳ Ｐゴシック" pitchFamily="34" charset="-128"/>
              </a:rPr>
              <a:t>Router(</a:t>
            </a:r>
            <a:r>
              <a:rPr lang="en-US" sz="1800" i="1" dirty="0" err="1">
                <a:ea typeface="ＭＳ Ｐゴシック" pitchFamily="34" charset="-128"/>
              </a:rPr>
              <a:t>config</a:t>
            </a:r>
            <a:r>
              <a:rPr lang="en-US" sz="1800" i="1" dirty="0">
                <a:ea typeface="ＭＳ Ｐゴシック" pitchFamily="34" charset="-128"/>
              </a:rPr>
              <a:t>-crypto-map)# set peer </a:t>
            </a:r>
            <a:r>
              <a:rPr lang="en-US" sz="1800" i="1" dirty="0" smtClean="0">
                <a:ea typeface="ＭＳ Ｐゴシック" pitchFamily="34" charset="-128"/>
              </a:rPr>
              <a:t>192.168.100.3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800" i="1" dirty="0">
                <a:ea typeface="ＭＳ Ｐゴシック" pitchFamily="34" charset="-128"/>
              </a:rPr>
              <a:t>Router(</a:t>
            </a:r>
            <a:r>
              <a:rPr lang="en-US" sz="1800" i="1" dirty="0" err="1">
                <a:ea typeface="ＭＳ Ｐゴシック" pitchFamily="34" charset="-128"/>
              </a:rPr>
              <a:t>config</a:t>
            </a:r>
            <a:r>
              <a:rPr lang="en-US" sz="1800" i="1" dirty="0">
                <a:ea typeface="ＭＳ Ｐゴシック" pitchFamily="34" charset="-128"/>
              </a:rPr>
              <a:t>-crypto-map)# match address </a:t>
            </a:r>
            <a:r>
              <a:rPr lang="en-US" sz="1800" i="1" dirty="0" smtClean="0">
                <a:ea typeface="ＭＳ Ｐゴシック" pitchFamily="34" charset="-128"/>
              </a:rPr>
              <a:t>101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800" i="1" dirty="0">
                <a:ea typeface="ＭＳ Ｐゴシック" pitchFamily="34" charset="-128"/>
              </a:rPr>
              <a:t>Router(</a:t>
            </a:r>
            <a:r>
              <a:rPr lang="en-US" sz="1800" i="1" dirty="0" err="1">
                <a:ea typeface="ＭＳ Ｐゴシック" pitchFamily="34" charset="-128"/>
              </a:rPr>
              <a:t>config</a:t>
            </a:r>
            <a:r>
              <a:rPr lang="en-US" sz="1800" i="1" dirty="0">
                <a:ea typeface="ＭＳ Ｐゴシック" pitchFamily="34" charset="-128"/>
              </a:rPr>
              <a:t>-crypto-map)# set transform-set tsName1</a:t>
            </a:r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1800" i="1" dirty="0">
              <a:ea typeface="ＭＳ Ｐゴシック" pitchFamily="34" charset="-128"/>
            </a:endParaRPr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2200" dirty="0">
              <a:ea typeface="ＭＳ Ｐゴシック" pitchFamily="34" charset="-128"/>
            </a:endParaRPr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2200" dirty="0" smtClean="0">
              <a:ea typeface="ＭＳ Ｐゴシック" pitchFamily="34" charset="-128"/>
            </a:endParaRPr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22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7532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1784108" y="0"/>
            <a:ext cx="8112125" cy="714375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0" kern="1200" spc="0" baseline="0" dirty="0">
                <a:gradFill>
                  <a:gsLst>
                    <a:gs pos="0">
                      <a:schemeClr val="tx1"/>
                    </a:gs>
                    <a:gs pos="44000">
                      <a:srgbClr val="01BBBB"/>
                    </a:gs>
                    <a:gs pos="100000">
                      <a:schemeClr val="accent4"/>
                    </a:gs>
                  </a:gsLst>
                  <a:lin ang="4800000" scaled="0"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gradFill>
                  <a:gsLst>
                    <a:gs pos="0">
                      <a:srgbClr val="0096D6"/>
                    </a:gs>
                    <a:gs pos="44000">
                      <a:srgbClr val="01BBBB"/>
                    </a:gs>
                    <a:gs pos="100000">
                      <a:srgbClr val="008041"/>
                    </a:gs>
                  </a:gsLst>
                  <a:lin ang="4800000" scaled="0"/>
                </a:gradFill>
                <a:latin typeface="Arial"/>
              </a:rPr>
              <a:t>Site to Site VPN - CLIs</a:t>
            </a:r>
            <a:endParaRPr dirty="0">
              <a:gradFill>
                <a:gsLst>
                  <a:gs pos="0">
                    <a:srgbClr val="0096D6"/>
                  </a:gs>
                  <a:gs pos="44000">
                    <a:srgbClr val="01BBBB"/>
                  </a:gs>
                  <a:gs pos="100000">
                    <a:srgbClr val="008041"/>
                  </a:gs>
                </a:gsLst>
                <a:lin ang="4800000" scaled="0"/>
              </a:gradFill>
              <a:latin typeface="Arial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02717" y="694064"/>
            <a:ext cx="8327934" cy="60813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chemeClr val="tx2"/>
              </a:buClr>
              <a:buSzPct val="90000"/>
              <a:buFont typeface="Arial" pitchFamily="34" charset="0"/>
              <a:buChar char="•"/>
              <a:tabLst/>
              <a:defRPr lang="en-US" sz="20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546568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Steps to configure a Site  to Site VPN: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2400" b="1" dirty="0">
                <a:ea typeface="ＭＳ Ｐゴシック" pitchFamily="34" charset="-128"/>
              </a:rPr>
              <a:t>Step </a:t>
            </a:r>
            <a:r>
              <a:rPr lang="en-US" sz="2400" b="1" dirty="0" smtClean="0">
                <a:ea typeface="ＭＳ Ｐゴシック" pitchFamily="34" charset="-128"/>
              </a:rPr>
              <a:t>5: Apply </a:t>
            </a:r>
            <a:r>
              <a:rPr lang="en-US" sz="2400" b="1" dirty="0">
                <a:ea typeface="ＭＳ Ｐゴシック" pitchFamily="34" charset="-128"/>
              </a:rPr>
              <a:t>Crypto map to </a:t>
            </a:r>
            <a:r>
              <a:rPr lang="en-US" sz="2400" b="1" dirty="0" smtClean="0">
                <a:ea typeface="ＭＳ Ｐゴシック" pitchFamily="34" charset="-128"/>
              </a:rPr>
              <a:t>interface:</a:t>
            </a:r>
          </a:p>
          <a:p>
            <a:pPr>
              <a:lnSpc>
                <a:spcPct val="85000"/>
              </a:lnSpc>
              <a:buClr>
                <a:srgbClr val="6DB344"/>
              </a:buClr>
            </a:pPr>
            <a:r>
              <a:rPr lang="en-US" sz="2200" dirty="0" smtClean="0">
                <a:ea typeface="ＭＳ Ｐゴシック" pitchFamily="34" charset="-128"/>
              </a:rPr>
              <a:t>The </a:t>
            </a:r>
            <a:r>
              <a:rPr lang="en-US" sz="2200" dirty="0">
                <a:ea typeface="ＭＳ Ｐゴシック" pitchFamily="34" charset="-128"/>
              </a:rPr>
              <a:t>crypto map created is applied on the </a:t>
            </a:r>
            <a:r>
              <a:rPr lang="en-US" sz="2200" dirty="0" smtClean="0">
                <a:ea typeface="ＭＳ Ｐゴシック" pitchFamily="34" charset="-128"/>
              </a:rPr>
              <a:t>interface</a:t>
            </a:r>
          </a:p>
          <a:p>
            <a:pPr>
              <a:lnSpc>
                <a:spcPct val="85000"/>
              </a:lnSpc>
              <a:buClr>
                <a:srgbClr val="6DB344"/>
              </a:buClr>
            </a:pPr>
            <a:r>
              <a:rPr lang="en-US" sz="2200" dirty="0" err="1" smtClean="0">
                <a:ea typeface="ＭＳ Ｐゴシック" pitchFamily="34" charset="-128"/>
              </a:rPr>
              <a:t>Eg</a:t>
            </a:r>
            <a:r>
              <a:rPr lang="en-US" sz="2200" dirty="0">
                <a:ea typeface="ＭＳ Ｐゴシック" pitchFamily="34" charset="-128"/>
              </a:rPr>
              <a:t>: </a:t>
            </a:r>
            <a:r>
              <a:rPr lang="en-US" sz="1600" i="1" dirty="0">
                <a:ea typeface="ＭＳ Ｐゴシック" pitchFamily="34" charset="-128"/>
              </a:rPr>
              <a:t>crypto </a:t>
            </a:r>
            <a:r>
              <a:rPr lang="en-US" sz="1600" i="1" dirty="0" err="1">
                <a:ea typeface="ＭＳ Ｐゴシック" pitchFamily="34" charset="-128"/>
              </a:rPr>
              <a:t>ipsec</a:t>
            </a:r>
            <a:r>
              <a:rPr lang="en-US" sz="1600" i="1" dirty="0">
                <a:ea typeface="ＭＳ Ｐゴシック" pitchFamily="34" charset="-128"/>
              </a:rPr>
              <a:t> transform-set  tsName1 esp-3des </a:t>
            </a:r>
            <a:r>
              <a:rPr lang="en-US" sz="1600" i="1" dirty="0" smtClean="0">
                <a:ea typeface="ＭＳ Ｐゴシック" pitchFamily="34" charset="-128"/>
              </a:rPr>
              <a:t>esp-md5-hmac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600" i="1" dirty="0">
                <a:ea typeface="ＭＳ Ｐゴシック" pitchFamily="34" charset="-128"/>
              </a:rPr>
              <a:t>Router(</a:t>
            </a:r>
            <a:r>
              <a:rPr lang="en-US" sz="1600" i="1" dirty="0" err="1">
                <a:ea typeface="ＭＳ Ｐゴシック" pitchFamily="34" charset="-128"/>
              </a:rPr>
              <a:t>config</a:t>
            </a:r>
            <a:r>
              <a:rPr lang="en-US" sz="1600" i="1" dirty="0">
                <a:ea typeface="ＭＳ Ｐゴシック" pitchFamily="34" charset="-128"/>
              </a:rPr>
              <a:t>)#  </a:t>
            </a:r>
            <a:r>
              <a:rPr lang="en-US" sz="1600" i="1" dirty="0" err="1">
                <a:ea typeface="ＭＳ Ｐゴシック" pitchFamily="34" charset="-128"/>
              </a:rPr>
              <a:t>int</a:t>
            </a:r>
            <a:r>
              <a:rPr lang="en-US" sz="1600" i="1" dirty="0">
                <a:ea typeface="ＭＳ Ｐゴシック" pitchFamily="34" charset="-128"/>
              </a:rPr>
              <a:t> fa0/0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600" i="1" dirty="0">
                <a:ea typeface="ＭＳ Ｐゴシック" pitchFamily="34" charset="-128"/>
              </a:rPr>
              <a:t>fa0/0 is the interface</a:t>
            </a: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600" i="1" dirty="0">
                <a:ea typeface="ＭＳ Ｐゴシック" pitchFamily="34" charset="-128"/>
              </a:rPr>
              <a:t>Router(</a:t>
            </a:r>
            <a:r>
              <a:rPr lang="en-US" sz="1600" i="1" dirty="0" err="1">
                <a:ea typeface="ＭＳ Ｐゴシック" pitchFamily="34" charset="-128"/>
              </a:rPr>
              <a:t>config</a:t>
            </a:r>
            <a:r>
              <a:rPr lang="en-US" sz="1600" i="1" dirty="0">
                <a:ea typeface="ＭＳ Ｐゴシック" pitchFamily="34" charset="-128"/>
              </a:rPr>
              <a:t>-if)# crypto map map1</a:t>
            </a:r>
            <a:endParaRPr lang="en-US" sz="1600" i="1" dirty="0" smtClean="0">
              <a:ea typeface="ＭＳ Ｐゴシック" pitchFamily="34" charset="-128"/>
            </a:endParaRP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r>
              <a:rPr lang="en-US" sz="1800" b="1" dirty="0" smtClean="0"/>
              <a:t>Caveats in Configuration:</a:t>
            </a:r>
          </a:p>
          <a:p>
            <a:pPr marL="342900" indent="-342900">
              <a:lnSpc>
                <a:spcPct val="85000"/>
              </a:lnSpc>
              <a:buClr>
                <a:srgbClr val="6DB344"/>
              </a:buClr>
              <a:buFont typeface="+mj-lt"/>
              <a:buAutoNum type="alphaLcParenR"/>
            </a:pPr>
            <a:r>
              <a:rPr lang="en-US" dirty="0" smtClean="0">
                <a:ea typeface="ＭＳ Ｐゴシック" pitchFamily="34" charset="-128"/>
              </a:rPr>
              <a:t>The Configuration of devices must </a:t>
            </a:r>
            <a:r>
              <a:rPr lang="en-US" dirty="0">
                <a:ea typeface="ＭＳ Ｐゴシック" pitchFamily="34" charset="-128"/>
              </a:rPr>
              <a:t>mirror each </a:t>
            </a:r>
            <a:r>
              <a:rPr lang="en-US" dirty="0" smtClean="0">
                <a:ea typeface="ＭＳ Ｐゴシック" pitchFamily="34" charset="-128"/>
              </a:rPr>
              <a:t>other</a:t>
            </a:r>
          </a:p>
          <a:p>
            <a:pPr marL="342900" indent="-342900">
              <a:lnSpc>
                <a:spcPct val="85000"/>
              </a:lnSpc>
              <a:buClr>
                <a:srgbClr val="6DB344"/>
              </a:buClr>
              <a:buFont typeface="+mj-lt"/>
              <a:buAutoNum type="alphaLcParenR"/>
            </a:pPr>
            <a:r>
              <a:rPr lang="en-US" dirty="0">
                <a:ea typeface="ＭＳ Ｐゴシック" pitchFamily="34" charset="-128"/>
              </a:rPr>
              <a:t>while configuring </a:t>
            </a:r>
            <a:r>
              <a:rPr lang="en-US" dirty="0" err="1">
                <a:ea typeface="ＭＳ Ｐゴシック" pitchFamily="34" charset="-128"/>
              </a:rPr>
              <a:t>isakmp</a:t>
            </a:r>
            <a:r>
              <a:rPr lang="en-US" dirty="0">
                <a:ea typeface="ＭＳ Ｐゴシック" pitchFamily="34" charset="-128"/>
              </a:rPr>
              <a:t>, whatever is given for device 1 should match device </a:t>
            </a:r>
            <a:r>
              <a:rPr lang="en-US" dirty="0" smtClean="0">
                <a:ea typeface="ＭＳ Ｐゴシック" pitchFamily="34" charset="-128"/>
              </a:rPr>
              <a:t>2, else tunnel wont be created</a:t>
            </a:r>
          </a:p>
          <a:p>
            <a:pPr marL="342900" indent="-342900">
              <a:lnSpc>
                <a:spcPct val="85000"/>
              </a:lnSpc>
              <a:buClr>
                <a:srgbClr val="6DB344"/>
              </a:buClr>
              <a:buFont typeface="+mj-lt"/>
              <a:buAutoNum type="alphaLcParenR"/>
            </a:pPr>
            <a:r>
              <a:rPr lang="en-US" dirty="0" smtClean="0">
                <a:ea typeface="ＭＳ Ｐゴシック" pitchFamily="34" charset="-128"/>
              </a:rPr>
              <a:t>Can </a:t>
            </a:r>
            <a:r>
              <a:rPr lang="en-US" dirty="0">
                <a:ea typeface="ＭＳ Ｐゴシック" pitchFamily="34" charset="-128"/>
              </a:rPr>
              <a:t>configure multiple </a:t>
            </a:r>
            <a:r>
              <a:rPr lang="en-US" dirty="0" err="1">
                <a:ea typeface="ＭＳ Ｐゴシック" pitchFamily="34" charset="-128"/>
              </a:rPr>
              <a:t>ipsec</a:t>
            </a:r>
            <a:r>
              <a:rPr lang="en-US" dirty="0">
                <a:ea typeface="ＭＳ Ｐゴシック" pitchFamily="34" charset="-128"/>
              </a:rPr>
              <a:t> transform sets for a device, but between two devices </a:t>
            </a:r>
            <a:r>
              <a:rPr lang="en-US" dirty="0" err="1">
                <a:ea typeface="ＭＳ Ｐゴシック" pitchFamily="34" charset="-128"/>
              </a:rPr>
              <a:t>ipsec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parameters encryption and </a:t>
            </a:r>
            <a:r>
              <a:rPr lang="en-US" dirty="0">
                <a:ea typeface="ＭＳ Ｐゴシック" pitchFamily="34" charset="-128"/>
              </a:rPr>
              <a:t>integrity needs to be the </a:t>
            </a:r>
            <a:r>
              <a:rPr lang="en-US" dirty="0" smtClean="0">
                <a:ea typeface="ＭＳ Ｐゴシック" pitchFamily="34" charset="-128"/>
              </a:rPr>
              <a:t>same</a:t>
            </a:r>
          </a:p>
          <a:p>
            <a:pPr marL="342900" indent="-342900">
              <a:lnSpc>
                <a:spcPct val="85000"/>
              </a:lnSpc>
              <a:buClr>
                <a:srgbClr val="6DB344"/>
              </a:buClr>
              <a:buFont typeface="+mj-lt"/>
              <a:buAutoNum type="alphaLcParenR"/>
            </a:pPr>
            <a:r>
              <a:rPr lang="en-US" dirty="0">
                <a:ea typeface="ＭＳ Ｐゴシック" pitchFamily="34" charset="-128"/>
              </a:rPr>
              <a:t>if </a:t>
            </a:r>
            <a:r>
              <a:rPr lang="en-US" dirty="0" err="1">
                <a:ea typeface="ＭＳ Ｐゴシック" pitchFamily="34" charset="-128"/>
              </a:rPr>
              <a:t>isakmp</a:t>
            </a:r>
            <a:r>
              <a:rPr lang="en-US" dirty="0">
                <a:ea typeface="ＭＳ Ｐゴシック" pitchFamily="34" charset="-128"/>
              </a:rPr>
              <a:t> matches and </a:t>
            </a:r>
            <a:r>
              <a:rPr lang="en-US" dirty="0" err="1">
                <a:ea typeface="ＭＳ Ｐゴシック" pitchFamily="34" charset="-128"/>
              </a:rPr>
              <a:t>ipsec</a:t>
            </a:r>
            <a:r>
              <a:rPr lang="en-US" dirty="0">
                <a:ea typeface="ＭＳ Ｐゴシック" pitchFamily="34" charset="-128"/>
              </a:rPr>
              <a:t> does not match, tunnel will be created, </a:t>
            </a:r>
            <a:r>
              <a:rPr lang="en-US" dirty="0" smtClean="0">
                <a:ea typeface="ＭＳ Ｐゴシック" pitchFamily="34" charset="-128"/>
              </a:rPr>
              <a:t>but during </a:t>
            </a:r>
            <a:r>
              <a:rPr lang="en-US" dirty="0">
                <a:ea typeface="ＭＳ Ｐゴシック" pitchFamily="34" charset="-128"/>
              </a:rPr>
              <a:t>actual traffic error will be encountered</a:t>
            </a:r>
            <a:endParaRPr lang="en-US" dirty="0" smtClean="0">
              <a:ea typeface="ＭＳ Ｐゴシック" pitchFamily="34" charset="-128"/>
            </a:endParaRPr>
          </a:p>
          <a:p>
            <a:pPr marL="342900" indent="-342900">
              <a:lnSpc>
                <a:spcPct val="85000"/>
              </a:lnSpc>
              <a:buClr>
                <a:srgbClr val="6DB344"/>
              </a:buClr>
              <a:buFont typeface="+mj-lt"/>
              <a:buAutoNum type="alphaLcParenR"/>
            </a:pPr>
            <a:endParaRPr lang="en-US" sz="2200" dirty="0" smtClean="0">
              <a:ea typeface="ＭＳ Ｐゴシック" pitchFamily="34" charset="-128"/>
            </a:endParaRPr>
          </a:p>
          <a:p>
            <a:pPr marL="342900" indent="-342900">
              <a:lnSpc>
                <a:spcPct val="85000"/>
              </a:lnSpc>
              <a:buClr>
                <a:srgbClr val="6DB344"/>
              </a:buClr>
              <a:buFont typeface="+mj-lt"/>
              <a:buAutoNum type="alphaLcParenR"/>
            </a:pPr>
            <a:endParaRPr lang="en-US" sz="2200" dirty="0">
              <a:ea typeface="ＭＳ Ｐゴシック" pitchFamily="34" charset="-128"/>
            </a:endParaRPr>
          </a:p>
          <a:p>
            <a:pPr marL="0" indent="0">
              <a:lnSpc>
                <a:spcPct val="85000"/>
              </a:lnSpc>
              <a:buClr>
                <a:srgbClr val="6DB344"/>
              </a:buClr>
              <a:buNone/>
            </a:pPr>
            <a:endParaRPr lang="en-US" sz="1800" i="1" dirty="0" smtClean="0">
              <a:ea typeface="ＭＳ Ｐゴシック" pitchFamily="34" charset="-128"/>
            </a:endParaRPr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1800" i="1" dirty="0">
              <a:ea typeface="ＭＳ Ｐゴシック" pitchFamily="34" charset="-128"/>
            </a:endParaRPr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2200" dirty="0">
              <a:ea typeface="ＭＳ Ｐゴシック" pitchFamily="34" charset="-128"/>
            </a:endParaRPr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2400" dirty="0">
              <a:ea typeface="ＭＳ Ｐゴシック" pitchFamily="34" charset="-128"/>
            </a:endParaRPr>
          </a:p>
          <a:p>
            <a:pPr marL="0" indent="0">
              <a:buNone/>
            </a:pPr>
            <a:endParaRPr lang="en-US" sz="2400" b="1" dirty="0" smtClean="0"/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2200" dirty="0" smtClean="0">
              <a:ea typeface="ＭＳ Ｐゴシック" pitchFamily="34" charset="-128"/>
            </a:endParaRPr>
          </a:p>
          <a:p>
            <a:pPr>
              <a:lnSpc>
                <a:spcPct val="85000"/>
              </a:lnSpc>
              <a:buClr>
                <a:srgbClr val="6DB344"/>
              </a:buClr>
            </a:pPr>
            <a:endParaRPr lang="en-US" sz="22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32732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374</Words>
  <Application>Microsoft Office PowerPoint</Application>
  <PresentationFormat>Widescreen</PresentationFormat>
  <Paragraphs>62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Site To Site VPN   </dc:title>
  <dc:creator>Maheswaran Elumalai -X (maelumal - HCL TECHNOLOGIES LIMITED at Cisco)</dc:creator>
  <cp:lastModifiedBy>Maheswaran Elumalai -X (maelumal - HCL TECHNOLOGIES LIMITED at Cisco)</cp:lastModifiedBy>
  <cp:revision>131</cp:revision>
  <dcterms:created xsi:type="dcterms:W3CDTF">2016-05-20T05:27:38Z</dcterms:created>
  <dcterms:modified xsi:type="dcterms:W3CDTF">2016-05-23T08:16:51Z</dcterms:modified>
</cp:coreProperties>
</file>