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ditya-j-8a24636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sz="4800" dirty="0" smtClean="0"/>
              <a:t>Day 4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1" y="3644975"/>
            <a:ext cx="10993546" cy="2311687"/>
          </a:xfrm>
        </p:spPr>
        <p:txBody>
          <a:bodyPr>
            <a:normAutofit lnSpcReduction="10000"/>
          </a:bodyPr>
          <a:lstStyle/>
          <a:p>
            <a:r>
              <a:rPr lang="pl-PL" sz="4400" b="1" spc="-1" dirty="0">
                <a:solidFill>
                  <a:srgbClr val="FFFFFF"/>
                </a:solidFill>
                <a:latin typeface="Arial"/>
                <a:ea typeface="DejaVu Sans"/>
              </a:rPr>
              <a:t>Effective Implementation </a:t>
            </a:r>
            <a:r>
              <a:rPr lang="pl-PL" sz="4400" b="1" spc="-1" dirty="0" smtClean="0">
                <a:solidFill>
                  <a:srgbClr val="FFFFFF"/>
                </a:solidFill>
                <a:latin typeface="Arial"/>
                <a:ea typeface="DejaVu Sans"/>
              </a:rPr>
              <a:t>of</a:t>
            </a:r>
            <a:endParaRPr lang="en-IE" sz="4400" b="1" spc="-1" dirty="0" smtClean="0">
              <a:solidFill>
                <a:srgbClr val="FFFFFF"/>
              </a:solidFill>
              <a:latin typeface="Arial"/>
              <a:ea typeface="DejaVu Sans"/>
            </a:endParaRPr>
          </a:p>
          <a:p>
            <a:r>
              <a:rPr lang="pl-PL" sz="4400" b="1" spc="-1" dirty="0" smtClean="0">
                <a:solidFill>
                  <a:srgbClr val="FFFFFF"/>
                </a:solidFill>
                <a:latin typeface="Arial"/>
                <a:ea typeface="DejaVu Sans"/>
              </a:rPr>
              <a:t>MITRE </a:t>
            </a:r>
            <a:r>
              <a:rPr lang="pl-PL" sz="4400" b="1" spc="-1" dirty="0">
                <a:solidFill>
                  <a:srgbClr val="FFFFFF"/>
                </a:solidFill>
                <a:latin typeface="Arial"/>
                <a:ea typeface="DejaVu Sans"/>
              </a:rPr>
              <a:t>ATT&amp;CK </a:t>
            </a:r>
            <a:r>
              <a:rPr lang="pl-PL" sz="4400" b="1" spc="-1" dirty="0" smtClean="0">
                <a:solidFill>
                  <a:srgbClr val="FFFFFF"/>
                </a:solidFill>
                <a:latin typeface="Arial"/>
                <a:ea typeface="DejaVu Sans"/>
              </a:rPr>
              <a:t>Framework</a:t>
            </a:r>
            <a:endParaRPr lang="en-IE" sz="4400" b="1" spc="-1" dirty="0" smtClean="0">
              <a:solidFill>
                <a:srgbClr val="FFFFFF"/>
              </a:solidFill>
              <a:latin typeface="Arial"/>
              <a:ea typeface="DejaVu Sans"/>
            </a:endParaRPr>
          </a:p>
          <a:p>
            <a:pPr algn="r"/>
            <a:endParaRPr lang="en-IE" sz="1400" b="1" spc="-1" dirty="0" smtClean="0">
              <a:solidFill>
                <a:srgbClr val="FFFFFF"/>
              </a:solidFill>
              <a:latin typeface="Arial"/>
            </a:endParaRPr>
          </a:p>
          <a:p>
            <a:pPr algn="r"/>
            <a:r>
              <a:rPr lang="en-IE" sz="1400" b="1" spc="-1" dirty="0" smtClean="0">
                <a:solidFill>
                  <a:srgbClr val="FFFFFF"/>
                </a:solidFill>
                <a:latin typeface="Arial"/>
              </a:rPr>
              <a:t>Presented by: Aditya </a:t>
            </a:r>
            <a:r>
              <a:rPr lang="en-IE" sz="1400" b="1" spc="-1" dirty="0" err="1" smtClean="0">
                <a:solidFill>
                  <a:srgbClr val="FFFFFF"/>
                </a:solidFill>
                <a:latin typeface="Arial"/>
              </a:rPr>
              <a:t>Jamkhande</a:t>
            </a:r>
            <a:endParaRPr lang="en-US" sz="1400" spc="-1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2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solidFill>
                  <a:srgbClr val="FFFFFF"/>
                </a:solidFill>
                <a:latin typeface="Arial"/>
                <a:ea typeface="DejaVu Sans"/>
              </a:rPr>
              <a:t>What are "tactics", "techniques", "sub-techniques" and "procedures</a:t>
            </a:r>
            <a:r>
              <a:rPr lang="en-US" spc="-1" dirty="0" smtClean="0">
                <a:solidFill>
                  <a:srgbClr val="FFFFFF"/>
                </a:solidFill>
                <a:latin typeface="Arial"/>
                <a:ea typeface="DejaVu Sans"/>
              </a:rPr>
              <a:t>"?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426720" y="1933303"/>
            <a:ext cx="11312434" cy="4632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0465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Technique: </a:t>
            </a:r>
            <a:r>
              <a:rPr lang="en-US" b="1" spc="-1" dirty="0" err="1">
                <a:solidFill>
                  <a:srgbClr val="FFFFFF"/>
                </a:solidFill>
                <a:latin typeface="Arial"/>
                <a:ea typeface="Microsoft YaHei"/>
              </a:rPr>
              <a:t>Spearphishing</a:t>
            </a:r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 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Attachment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217714" y="1882421"/>
            <a:ext cx="11512731" cy="409239"/>
          </a:xfrm>
          <a:prstGeom prst="rect">
            <a:avLst/>
          </a:prstGeom>
          <a:ln w="0"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/>
        </p:blipFill>
        <p:spPr>
          <a:xfrm>
            <a:off x="217713" y="2291660"/>
            <a:ext cx="11512731" cy="42588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87283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Technique: </a:t>
            </a:r>
            <a:r>
              <a:rPr lang="en-US" b="1" spc="-1" dirty="0" err="1">
                <a:solidFill>
                  <a:srgbClr val="FFFFFF"/>
                </a:solidFill>
                <a:latin typeface="Arial"/>
                <a:ea typeface="Microsoft YaHei"/>
              </a:rPr>
              <a:t>Spearphishing</a:t>
            </a:r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 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Attachment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313509" y="1933304"/>
            <a:ext cx="8334102" cy="4924696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747667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Technique: </a:t>
            </a:r>
            <a:r>
              <a:rPr lang="en-US" b="1" spc="-1" dirty="0" err="1">
                <a:solidFill>
                  <a:srgbClr val="FFFFFF"/>
                </a:solidFill>
                <a:latin typeface="Arial"/>
                <a:ea typeface="Microsoft YaHei"/>
              </a:rPr>
              <a:t>Spearphishing</a:t>
            </a:r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 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Attachment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400594" y="1898468"/>
            <a:ext cx="11312435" cy="4807131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127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Technique: </a:t>
            </a:r>
            <a:r>
              <a:rPr lang="en-US" b="1" spc="-1" dirty="0" err="1">
                <a:solidFill>
                  <a:srgbClr val="FFFFFF"/>
                </a:solidFill>
                <a:latin typeface="Arial"/>
                <a:ea typeface="Microsoft YaHei"/>
              </a:rPr>
              <a:t>Spearphishing</a:t>
            </a:r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 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Attachment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470263" y="1898468"/>
            <a:ext cx="10615748" cy="4711337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090797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Group: 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APT28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429978" y="1920240"/>
            <a:ext cx="7294525" cy="4637314"/>
          </a:xfrm>
          <a:prstGeom prst="rect">
            <a:avLst/>
          </a:prstGeom>
          <a:ln w="0"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/>
        </p:blipFill>
        <p:spPr>
          <a:xfrm>
            <a:off x="8033657" y="2090057"/>
            <a:ext cx="3740332" cy="4005943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463046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Group: 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APT28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467062" y="2063930"/>
            <a:ext cx="10418652" cy="4371703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927984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Group: 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APT28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440474" y="1968137"/>
            <a:ext cx="11098383" cy="460683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47117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Group: 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APT28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448661" y="1972217"/>
            <a:ext cx="11264368" cy="4533085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92333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Group: 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APT28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418028" y="1963511"/>
            <a:ext cx="10955365" cy="460275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43774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b="1" spc="-1" dirty="0" err="1">
                <a:solidFill>
                  <a:srgbClr val="FFFFFF"/>
                </a:solidFill>
                <a:latin typeface="Arial"/>
                <a:ea typeface="DejaVu Sans"/>
              </a:rPr>
              <a:t>Something</a:t>
            </a:r>
            <a:r>
              <a:rPr lang="pl-PL" sz="3600" b="1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3600" b="1" spc="-1" dirty="0" err="1">
                <a:solidFill>
                  <a:srgbClr val="FFFFFF"/>
                </a:solidFill>
                <a:latin typeface="Arial"/>
                <a:ea typeface="DejaVu Sans"/>
              </a:rPr>
              <a:t>About</a:t>
            </a:r>
            <a:r>
              <a:rPr lang="pl-PL" sz="3600" b="1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3600" b="1" spc="-1" dirty="0" smtClean="0">
                <a:solidFill>
                  <a:srgbClr val="FFFFFF"/>
                </a:solidFill>
                <a:latin typeface="Arial"/>
                <a:ea typeface="DejaVu Sans"/>
              </a:rPr>
              <a:t>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752" y="2098765"/>
            <a:ext cx="4408819" cy="240356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Experience:</a:t>
            </a:r>
            <a:br>
              <a:rPr lang="en-US" b="1" dirty="0"/>
            </a:br>
            <a:endParaRPr lang="en-US" b="1" dirty="0" smtClean="0"/>
          </a:p>
          <a:p>
            <a:pPr lvl="1"/>
            <a:r>
              <a:rPr lang="en-US" dirty="0" smtClean="0"/>
              <a:t>10</a:t>
            </a:r>
            <a:r>
              <a:rPr lang="en-US" dirty="0"/>
              <a:t>+ years in </a:t>
            </a:r>
            <a:r>
              <a:rPr lang="en-US" dirty="0" smtClean="0"/>
              <a:t>Cybersecurity</a:t>
            </a:r>
          </a:p>
          <a:p>
            <a:pPr lvl="1"/>
            <a:r>
              <a:rPr lang="en-US" dirty="0" smtClean="0"/>
              <a:t>Security Analysis</a:t>
            </a:r>
          </a:p>
          <a:p>
            <a:pPr lvl="1"/>
            <a:r>
              <a:rPr lang="en-US" dirty="0" smtClean="0"/>
              <a:t>Incident </a:t>
            </a:r>
            <a:r>
              <a:rPr lang="en-US" dirty="0"/>
              <a:t>Handling and </a:t>
            </a:r>
            <a:r>
              <a:rPr lang="en-US" dirty="0" smtClean="0"/>
              <a:t>response</a:t>
            </a:r>
          </a:p>
          <a:p>
            <a:pPr lvl="1"/>
            <a:r>
              <a:rPr lang="en-US" dirty="0"/>
              <a:t>Security Architecture and Strategy</a:t>
            </a:r>
          </a:p>
          <a:p>
            <a:pPr lvl="1"/>
            <a:r>
              <a:rPr lang="en-US" dirty="0" smtClean="0"/>
              <a:t>SIEM Engineering</a:t>
            </a:r>
          </a:p>
          <a:p>
            <a:pPr lvl="1"/>
            <a:r>
              <a:rPr lang="en-US" dirty="0" smtClean="0"/>
              <a:t>Vulnerability management</a:t>
            </a:r>
          </a:p>
          <a:p>
            <a:pPr lvl="1"/>
            <a:r>
              <a:rPr lang="en-US" dirty="0" smtClean="0"/>
              <a:t>SOAR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47010" y="2185852"/>
            <a:ext cx="4408819" cy="147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n-US" sz="1400" b="1" dirty="0"/>
              <a:t>Project Delivered in:</a:t>
            </a:r>
            <a:br>
              <a:rPr lang="en-US" sz="1400" b="1" dirty="0"/>
            </a:br>
            <a:endParaRPr lang="en-US" sz="1400" b="1" dirty="0"/>
          </a:p>
          <a:p>
            <a:pPr lvl="2">
              <a:lnSpc>
                <a:spcPct val="80000"/>
              </a:lnSpc>
            </a:pPr>
            <a:r>
              <a:rPr lang="en-US" sz="1200" dirty="0"/>
              <a:t>In</a:t>
            </a:r>
            <a:r>
              <a:rPr lang="en-US" sz="1200" dirty="0"/>
              <a:t>dia</a:t>
            </a:r>
          </a:p>
          <a:p>
            <a:pPr lvl="2">
              <a:lnSpc>
                <a:spcPct val="80000"/>
              </a:lnSpc>
            </a:pPr>
            <a:r>
              <a:rPr lang="en-US" sz="1200" dirty="0"/>
              <a:t>Australia</a:t>
            </a:r>
          </a:p>
          <a:p>
            <a:pPr lvl="2">
              <a:lnSpc>
                <a:spcPct val="80000"/>
              </a:lnSpc>
            </a:pPr>
            <a:r>
              <a:rPr lang="en-US" sz="1200" dirty="0"/>
              <a:t>Belgium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1752" y="4781005"/>
            <a:ext cx="4408819" cy="1628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b="1" dirty="0"/>
              <a:t>Socials:</a:t>
            </a:r>
            <a:br>
              <a:rPr lang="en-US" sz="1400" b="1" dirty="0"/>
            </a:br>
            <a:endParaRPr lang="en-US" sz="1400" b="1" dirty="0" smtClean="0"/>
          </a:p>
          <a:p>
            <a:pPr lvl="1">
              <a:lnSpc>
                <a:spcPct val="80000"/>
              </a:lnSpc>
            </a:pPr>
            <a:r>
              <a:rPr lang="en-US" sz="1200" dirty="0" smtClean="0"/>
              <a:t>LinkedIn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www.linkedin.com/in/aditya-j-8a246368</a:t>
            </a:r>
            <a:endParaRPr lang="en-US" sz="1200" dirty="0" smtClean="0"/>
          </a:p>
          <a:p>
            <a:pPr lvl="1">
              <a:lnSpc>
                <a:spcPct val="80000"/>
              </a:lnSpc>
            </a:pPr>
            <a:r>
              <a:rPr lang="en-US" sz="1200" dirty="0" smtClean="0"/>
              <a:t>Twitter </a:t>
            </a:r>
            <a:r>
              <a:rPr lang="en-US" sz="1200" dirty="0"/>
              <a:t>Handle</a:t>
            </a:r>
            <a:r>
              <a:rPr lang="en-US" sz="1200" dirty="0" smtClean="0"/>
              <a:t>: @</a:t>
            </a:r>
            <a:r>
              <a:rPr lang="en-US" sz="1200" dirty="0"/>
              <a:t>ADITYAJAMKHANDE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201989" y="4685211"/>
            <a:ext cx="4408819" cy="1628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b="1" dirty="0"/>
              <a:t>Current Company:</a:t>
            </a:r>
            <a:br>
              <a:rPr lang="en-US" sz="1400" b="1" dirty="0"/>
            </a:br>
            <a:endParaRPr lang="en-US" sz="1400" b="1" dirty="0" smtClean="0"/>
          </a:p>
          <a:p>
            <a:pPr lvl="1">
              <a:lnSpc>
                <a:spcPct val="80000"/>
              </a:lnSpc>
            </a:pPr>
            <a:r>
              <a:rPr lang="en-US" sz="1200" dirty="0" err="1" smtClean="0"/>
              <a:t>Euroclear</a:t>
            </a:r>
            <a:r>
              <a:rPr lang="en-US" sz="1200" dirty="0"/>
              <a:t>, Belgium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03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Group: 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APT28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381333" y="1998345"/>
            <a:ext cx="11096564" cy="417603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815329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ATT&amp;CK Use 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20770"/>
            <a:ext cx="1569825" cy="423366"/>
          </a:xfrm>
        </p:spPr>
        <p:txBody>
          <a:bodyPr/>
          <a:lstStyle/>
          <a:p>
            <a:r>
              <a:rPr lang="en-US" b="1" spc="-1" dirty="0" smtClean="0">
                <a:solidFill>
                  <a:srgbClr val="000000"/>
                </a:solidFill>
                <a:latin typeface="Arial"/>
                <a:ea typeface="Microsoft YaHei"/>
              </a:rPr>
              <a:t>Detection</a:t>
            </a:r>
            <a:endParaRPr lang="en-US" spc="-1" dirty="0">
              <a:latin typeface="Arial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581192" y="2209606"/>
            <a:ext cx="5114214" cy="2094480"/>
          </a:xfrm>
          <a:prstGeom prst="rect">
            <a:avLst/>
          </a:prstGeom>
          <a:ln w="0"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568334" y="1820770"/>
            <a:ext cx="2741129" cy="423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pc="-1" dirty="0">
                <a:solidFill>
                  <a:srgbClr val="000000"/>
                </a:solidFill>
                <a:latin typeface="Arial"/>
                <a:ea typeface="Microsoft YaHei"/>
              </a:rPr>
              <a:t>Threat </a:t>
            </a:r>
            <a:r>
              <a:rPr lang="en-US" b="1" spc="-1" dirty="0" smtClean="0">
                <a:solidFill>
                  <a:srgbClr val="000000"/>
                </a:solidFill>
                <a:latin typeface="Arial"/>
                <a:ea typeface="Microsoft YaHei"/>
              </a:rPr>
              <a:t>Intelligence</a:t>
            </a:r>
            <a:endParaRPr lang="en-US" b="1" spc="-1" dirty="0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6568333" y="2218315"/>
            <a:ext cx="4935689" cy="2094480"/>
          </a:xfrm>
          <a:prstGeom prst="rect">
            <a:avLst/>
          </a:prstGeom>
          <a:ln w="0"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1191" y="4295377"/>
            <a:ext cx="3598923" cy="423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pc="-1" dirty="0">
                <a:solidFill>
                  <a:srgbClr val="000000"/>
                </a:solidFill>
                <a:latin typeface="Arial"/>
                <a:ea typeface="Microsoft YaHei"/>
              </a:rPr>
              <a:t>Assessment and </a:t>
            </a:r>
            <a:r>
              <a:rPr lang="en-US" b="1" spc="-1" dirty="0" smtClean="0">
                <a:solidFill>
                  <a:srgbClr val="000000"/>
                </a:solidFill>
                <a:latin typeface="Arial"/>
                <a:ea typeface="Microsoft YaHei"/>
              </a:rPr>
              <a:t>Engineering</a:t>
            </a:r>
            <a:endParaRPr lang="en-US" b="1" spc="-1" dirty="0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pic>
        <p:nvPicPr>
          <p:cNvPr id="9" name="Picture 8"/>
          <p:cNvPicPr/>
          <p:nvPr/>
        </p:nvPicPr>
        <p:blipFill>
          <a:blip r:embed="rId4"/>
          <a:stretch/>
        </p:blipFill>
        <p:spPr>
          <a:xfrm>
            <a:off x="581190" y="4667944"/>
            <a:ext cx="5114216" cy="2102040"/>
          </a:xfrm>
          <a:prstGeom prst="rect">
            <a:avLst/>
          </a:prstGeom>
          <a:ln w="0">
            <a:noFill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568332" y="4312795"/>
            <a:ext cx="3598923" cy="423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Arial"/>
                <a:ea typeface="Microsoft YaHei"/>
              </a:rPr>
              <a:t>Adversary Emulation</a:t>
            </a:r>
            <a:endParaRPr lang="en-US" spc="-1" dirty="0">
              <a:latin typeface="Arial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5"/>
          <a:stretch/>
        </p:blipFill>
        <p:spPr>
          <a:xfrm>
            <a:off x="6568332" y="4668544"/>
            <a:ext cx="4935690" cy="2136276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93408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Detection: Find the 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76761"/>
          </a:xfrm>
        </p:spPr>
        <p:txBody>
          <a:bodyPr>
            <a:normAutofit/>
          </a:bodyPr>
          <a:lstStyle/>
          <a:p>
            <a:r>
              <a:rPr lang="en-US" dirty="0"/>
              <a:t>Different mindset from looking for </a:t>
            </a:r>
            <a:r>
              <a:rPr lang="en-US" dirty="0" smtClean="0"/>
              <a:t>indicators</a:t>
            </a:r>
          </a:p>
          <a:p>
            <a:endParaRPr lang="en-US" dirty="0"/>
          </a:p>
          <a:p>
            <a:r>
              <a:rPr lang="en-US" dirty="0"/>
              <a:t>Look for what the adversary or software </a:t>
            </a:r>
            <a:r>
              <a:rPr lang="en-US" dirty="0" smtClean="0"/>
              <a:t>does</a:t>
            </a:r>
          </a:p>
          <a:p>
            <a:endParaRPr lang="en-US" dirty="0"/>
          </a:p>
          <a:p>
            <a:r>
              <a:rPr lang="en-US" dirty="0"/>
              <a:t>Focus on initial compromise and post-compromise </a:t>
            </a:r>
            <a:r>
              <a:rPr lang="en-US" dirty="0" smtClean="0"/>
              <a:t>details</a:t>
            </a:r>
          </a:p>
          <a:p>
            <a:endParaRPr lang="en-US" dirty="0"/>
          </a:p>
          <a:p>
            <a:r>
              <a:rPr lang="en-US" dirty="0"/>
              <a:t>Info that may not be useful for ATT&amp;CK mapping:</a:t>
            </a:r>
          </a:p>
          <a:p>
            <a:pPr lvl="1"/>
            <a:r>
              <a:rPr lang="en-US" dirty="0" smtClean="0"/>
              <a:t>Static </a:t>
            </a:r>
            <a:r>
              <a:rPr lang="en-US" dirty="0"/>
              <a:t>malware analysis </a:t>
            </a:r>
          </a:p>
          <a:p>
            <a:pPr lvl="1"/>
            <a:r>
              <a:rPr lang="en-US" dirty="0" smtClean="0"/>
              <a:t>Infrastructure </a:t>
            </a:r>
            <a:r>
              <a:rPr lang="en-US" dirty="0"/>
              <a:t>registration information</a:t>
            </a:r>
          </a:p>
          <a:p>
            <a:pPr lvl="1"/>
            <a:r>
              <a:rPr lang="en-US" dirty="0" smtClean="0"/>
              <a:t>Industry/victim </a:t>
            </a:r>
            <a:r>
              <a:rPr lang="en-US" dirty="0"/>
              <a:t>targeting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84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Detection: Find the 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Behavior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372020" y="2091464"/>
            <a:ext cx="11480346" cy="3569107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990979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Detection: Research the 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16184"/>
            <a:ext cx="11029615" cy="3742616"/>
          </a:xfrm>
        </p:spPr>
        <p:txBody>
          <a:bodyPr/>
          <a:lstStyle/>
          <a:p>
            <a:r>
              <a:rPr lang="en-US" dirty="0"/>
              <a:t>CTI analysts may not be familiar with adversary/software </a:t>
            </a:r>
            <a:r>
              <a:rPr lang="en-US" dirty="0" smtClean="0"/>
              <a:t>behavior</a:t>
            </a:r>
          </a:p>
          <a:p>
            <a:endParaRPr lang="en-US" dirty="0"/>
          </a:p>
          <a:p>
            <a:r>
              <a:rPr lang="en-US" dirty="0"/>
              <a:t>Encourage them to do additional research:</a:t>
            </a:r>
          </a:p>
          <a:p>
            <a:pPr lvl="1"/>
            <a:r>
              <a:rPr lang="en-US" dirty="0" smtClean="0"/>
              <a:t>of </a:t>
            </a:r>
            <a:r>
              <a:rPr lang="en-US" dirty="0"/>
              <a:t>your own team or organization (defenders/red teamers)</a:t>
            </a:r>
          </a:p>
          <a:p>
            <a:pPr lvl="1"/>
            <a:r>
              <a:rPr lang="en-US" dirty="0" smtClean="0"/>
              <a:t>of </a:t>
            </a:r>
            <a:r>
              <a:rPr lang="en-US" dirty="0"/>
              <a:t>external </a:t>
            </a:r>
            <a:r>
              <a:rPr lang="en-US" dirty="0" smtClean="0"/>
              <a:t>resources</a:t>
            </a:r>
          </a:p>
          <a:p>
            <a:pPr lvl="1"/>
            <a:endParaRPr lang="en-US" dirty="0"/>
          </a:p>
          <a:p>
            <a:r>
              <a:rPr lang="en-US" dirty="0"/>
              <a:t>Time-consuming, but builds better </a:t>
            </a:r>
            <a:r>
              <a:rPr lang="en-US" dirty="0" smtClean="0"/>
              <a:t>analysis</a:t>
            </a:r>
          </a:p>
          <a:p>
            <a:endParaRPr lang="en-US" dirty="0"/>
          </a:p>
          <a:p>
            <a:r>
              <a:rPr lang="en-US" dirty="0"/>
              <a:t>Understanding of core behavior helps with 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12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Detection: Research the 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Behavior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7580" y="2050595"/>
            <a:ext cx="10787769" cy="4646295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497269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Detection: Translate the Behavior into a 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Tactic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2480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What is the adversary trying to accomplish?</a:t>
            </a:r>
          </a:p>
          <a:p>
            <a:pPr>
              <a:lnSpc>
                <a:spcPct val="100000"/>
              </a:lnSpc>
            </a:pP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600" dirty="0"/>
              <a:t>Often requires domain expertise</a:t>
            </a:r>
          </a:p>
          <a:p>
            <a:pPr>
              <a:lnSpc>
                <a:spcPct val="100000"/>
              </a:lnSpc>
            </a:pP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600" dirty="0"/>
              <a:t>Finished intel can give you context</a:t>
            </a:r>
          </a:p>
          <a:p>
            <a:pPr marL="0" indent="0">
              <a:lnSpc>
                <a:spcPct val="100000"/>
              </a:lnSpc>
              <a:buNone/>
            </a:pPr>
            <a:endParaRPr lang="en-US" spc="-1" dirty="0">
              <a:latin typeface="Arial"/>
            </a:endParaRPr>
          </a:p>
          <a:p>
            <a:r>
              <a:rPr lang="en-US" sz="2600" dirty="0"/>
              <a:t>Only 12 options:</a:t>
            </a:r>
          </a:p>
          <a:p>
            <a:pPr marL="324000" lvl="1" indent="0">
              <a:buNone/>
            </a:pPr>
            <a:r>
              <a:rPr lang="en-US" sz="2400" dirty="0"/>
              <a:t>- Initial </a:t>
            </a:r>
            <a:r>
              <a:rPr lang="en-US" sz="2400" dirty="0"/>
              <a:t>Access                           - </a:t>
            </a:r>
            <a:r>
              <a:rPr lang="en-US" sz="2400" dirty="0"/>
              <a:t>Execution</a:t>
            </a:r>
          </a:p>
          <a:p>
            <a:pPr marL="324000" lvl="1" indent="0">
              <a:buNone/>
            </a:pPr>
            <a:r>
              <a:rPr lang="en-US" sz="2400" dirty="0"/>
              <a:t>- </a:t>
            </a:r>
            <a:r>
              <a:rPr lang="en-US" sz="2400" dirty="0"/>
              <a:t>Persistence                             - Privilege Escalation</a:t>
            </a:r>
          </a:p>
          <a:p>
            <a:pPr marL="324000" lvl="1" indent="0">
              <a:buNone/>
            </a:pPr>
            <a:r>
              <a:rPr lang="en-US" sz="2400" dirty="0"/>
              <a:t>- </a:t>
            </a:r>
            <a:r>
              <a:rPr lang="en-US" sz="2400" dirty="0"/>
              <a:t>Defense Evasion                     - Credential </a:t>
            </a:r>
            <a:r>
              <a:rPr lang="en-US" sz="2400" dirty="0"/>
              <a:t>Access</a:t>
            </a:r>
          </a:p>
          <a:p>
            <a:pPr marL="324000" lvl="1" indent="0">
              <a:buNone/>
            </a:pPr>
            <a:r>
              <a:rPr lang="en-US" sz="2400" dirty="0"/>
              <a:t>- Discovery                                - Lateral Movement</a:t>
            </a:r>
          </a:p>
          <a:p>
            <a:pPr marL="324000" lvl="1" indent="0">
              <a:buNone/>
            </a:pPr>
            <a:r>
              <a:rPr lang="en-US" sz="2400" dirty="0"/>
              <a:t>- </a:t>
            </a:r>
            <a:r>
              <a:rPr lang="en-US" sz="2400" dirty="0"/>
              <a:t>Collection                                - Command and </a:t>
            </a:r>
            <a:r>
              <a:rPr lang="en-US" sz="2400" dirty="0"/>
              <a:t>Control</a:t>
            </a:r>
          </a:p>
          <a:p>
            <a:pPr marL="324000" lvl="1" indent="0">
              <a:buNone/>
            </a:pPr>
            <a:r>
              <a:rPr lang="en-US" sz="2400" dirty="0"/>
              <a:t>- Exfiltration                               - 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35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Detection: Translate the Behavior into a 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Tactic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tx1"/>
                </a:solidFill>
                <a:latin typeface="Arial"/>
              </a:rPr>
              <a:t>“When executed, the malware first establishes a SOCKS5 connection to 192.157.198.103 using TCP port 1913. … Once the connection to the server is established, the malware expects a message containing at least three bytes from the server. These first three bytes are the command identifier. The following commands are supported by the malware … “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chemeClr val="tx1"/>
                </a:solidFill>
                <a:latin typeface="Arial"/>
              </a:rPr>
              <a:t>A </a:t>
            </a:r>
            <a:r>
              <a:rPr lang="en-US" spc="-1" dirty="0">
                <a:solidFill>
                  <a:schemeClr val="tx1"/>
                </a:solidFill>
                <a:latin typeface="Arial"/>
              </a:rPr>
              <a:t>connection in order to command the malware to do </a:t>
            </a:r>
            <a:r>
              <a:rPr lang="en-US" spc="-1" dirty="0" smtClean="0">
                <a:solidFill>
                  <a:schemeClr val="tx1"/>
                </a:solidFill>
                <a:latin typeface="Arial"/>
              </a:rPr>
              <a:t>something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chemeClr val="tx1"/>
                </a:solidFill>
                <a:latin typeface="Arial"/>
                <a:ea typeface="Wingdings;Wingdings"/>
              </a:rPr>
              <a:t>Command </a:t>
            </a:r>
            <a:r>
              <a:rPr lang="en-US" spc="-1" dirty="0">
                <a:solidFill>
                  <a:schemeClr val="tx1"/>
                </a:solidFill>
                <a:latin typeface="Arial"/>
                <a:ea typeface="Wingdings;Wingdings"/>
              </a:rPr>
              <a:t>and Control</a:t>
            </a:r>
            <a:endParaRPr lang="en-US" spc="-1" dirty="0">
              <a:solidFill>
                <a:schemeClr val="tx1"/>
              </a:solidFill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24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Detection: Translate the Behavior into a 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Tactic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42011"/>
            <a:ext cx="11029615" cy="4702629"/>
          </a:xfrm>
        </p:spPr>
        <p:txBody>
          <a:bodyPr>
            <a:normAutofit/>
          </a:bodyPr>
          <a:lstStyle/>
          <a:p>
            <a:r>
              <a:rPr lang="en-US" dirty="0"/>
              <a:t>Often the toughest </a:t>
            </a:r>
            <a:r>
              <a:rPr lang="en-US" dirty="0" smtClean="0"/>
              <a:t>part</a:t>
            </a:r>
            <a:endParaRPr lang="en-US" dirty="0"/>
          </a:p>
          <a:p>
            <a:r>
              <a:rPr lang="en-US" dirty="0"/>
              <a:t>Not every behavior is necessarily a </a:t>
            </a:r>
            <a:r>
              <a:rPr lang="en-US" dirty="0" smtClean="0"/>
              <a:t>technique</a:t>
            </a:r>
            <a:endParaRPr lang="en-US" dirty="0"/>
          </a:p>
          <a:p>
            <a:endParaRPr lang="en-US" dirty="0"/>
          </a:p>
          <a:p>
            <a:r>
              <a:rPr lang="en-US" dirty="0"/>
              <a:t>Key strategies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Look </a:t>
            </a:r>
            <a:r>
              <a:rPr lang="en-US" dirty="0"/>
              <a:t>at the list of Techniques for the identified Tactic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Search </a:t>
            </a:r>
            <a:r>
              <a:rPr lang="en-US" dirty="0"/>
              <a:t>attack.mitre.org</a:t>
            </a:r>
          </a:p>
          <a:p>
            <a:pPr lvl="3"/>
            <a:r>
              <a:rPr lang="en-US" dirty="0" smtClean="0"/>
              <a:t>Try </a:t>
            </a:r>
            <a:r>
              <a:rPr lang="en-US" dirty="0"/>
              <a:t>key words</a:t>
            </a:r>
          </a:p>
          <a:p>
            <a:pPr lvl="3"/>
            <a:r>
              <a:rPr lang="en-US" dirty="0" smtClean="0"/>
              <a:t>Try </a:t>
            </a:r>
            <a:r>
              <a:rPr lang="en-US" dirty="0"/>
              <a:t>“procedure”-level detail</a:t>
            </a:r>
          </a:p>
          <a:p>
            <a:pPr lvl="3"/>
            <a:r>
              <a:rPr lang="en-US" dirty="0" smtClean="0"/>
              <a:t>Try </a:t>
            </a:r>
            <a:r>
              <a:rPr lang="en-US" dirty="0"/>
              <a:t>specific command 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0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Detection: Translate the Behavior into a 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Tactic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7168" y="1902551"/>
            <a:ext cx="11467449" cy="460275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55938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latin typeface="Arial"/>
                <a:ea typeface="DejaVu Sans"/>
              </a:rPr>
              <a:t>Challenging Questions for </a:t>
            </a:r>
            <a:r>
              <a:rPr lang="en-US" spc="-1" dirty="0" smtClean="0">
                <a:solidFill>
                  <a:srgbClr val="FFFFFF"/>
                </a:solidFill>
                <a:latin typeface="Arial"/>
                <a:ea typeface="DejaVu Sans"/>
              </a:rPr>
              <a:t>Defenders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899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effective are my defenses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Do I have a chance at detecting APT29 or APT28 or any  other adversary group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Is the data I’m collecting useful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Do I have overlapping tool coverage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Will this new </a:t>
            </a:r>
            <a:r>
              <a:rPr lang="en-US" dirty="0" smtClean="0"/>
              <a:t>product/technology </a:t>
            </a:r>
            <a:r>
              <a:rPr lang="en-US" dirty="0"/>
              <a:t>help my organization’s defenses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IE" dirty="0" smtClean="0"/>
              <a:t>How can I strategize my defences and strengthen the security posture?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25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Detection: Translate the Behavior into a 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Tactic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416700" y="1919968"/>
            <a:ext cx="10469014" cy="4506958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509816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Detection: Translate the Behavior into a 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Tactic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424271" y="2271010"/>
            <a:ext cx="11029950" cy="29413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992453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Assessment and 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type of visibility decisions should be driven on what you </a:t>
            </a:r>
            <a:r>
              <a:rPr lang="en-US" dirty="0" smtClean="0"/>
              <a:t>collect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tools and technology you choose?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current coverage?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the gaps identified?</a:t>
            </a:r>
          </a:p>
          <a:p>
            <a:pPr lvl="1"/>
            <a:r>
              <a:rPr lang="en-US" dirty="0" smtClean="0"/>
              <a:t>Will </a:t>
            </a:r>
            <a:r>
              <a:rPr lang="en-US" dirty="0"/>
              <a:t>they help you in building effective and efficient defenses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Look at the bigger picture beyond </a:t>
            </a:r>
            <a:r>
              <a:rPr lang="en-US" dirty="0" smtClean="0"/>
              <a:t>detection</a:t>
            </a:r>
          </a:p>
          <a:p>
            <a:endParaRPr lang="en-US" dirty="0"/>
          </a:p>
          <a:p>
            <a:r>
              <a:rPr lang="en-US" dirty="0"/>
              <a:t>Increase awareness among the stake </a:t>
            </a:r>
            <a:r>
              <a:rPr lang="en-US" dirty="0" smtClean="0"/>
              <a:t>holders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33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Assessment and 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one log source at a time to improve ATT&amp;CK visibility</a:t>
            </a:r>
          </a:p>
          <a:p>
            <a:r>
              <a:rPr lang="en-US" dirty="0"/>
              <a:t>Places to start:</a:t>
            </a:r>
          </a:p>
          <a:p>
            <a:pPr lvl="1"/>
            <a:r>
              <a:rPr lang="en-US" dirty="0"/>
              <a:t>   </a:t>
            </a:r>
            <a:r>
              <a:rPr lang="en-US" dirty="0" err="1" smtClean="0"/>
              <a:t>rabobank-cdc</a:t>
            </a:r>
            <a:r>
              <a:rPr lang="en-US" dirty="0" smtClean="0"/>
              <a:t>/</a:t>
            </a:r>
            <a:r>
              <a:rPr lang="en-US" dirty="0" err="1" smtClean="0"/>
              <a:t>DeTTECT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   </a:t>
            </a:r>
            <a:r>
              <a:rPr lang="en-US" dirty="0" smtClean="0"/>
              <a:t>https</a:t>
            </a:r>
            <a:r>
              <a:rPr lang="en-US" dirty="0"/>
              <a:t>://github.com/rabobank-cdc/DeTTECT</a:t>
            </a:r>
          </a:p>
          <a:p>
            <a:pPr lvl="1"/>
            <a:r>
              <a:rPr lang="en-US" dirty="0"/>
              <a:t>   </a:t>
            </a:r>
            <a:r>
              <a:rPr lang="en-US" dirty="0" smtClean="0"/>
              <a:t>Windows </a:t>
            </a:r>
            <a:r>
              <a:rPr lang="en-US" dirty="0"/>
              <a:t>Event logs</a:t>
            </a:r>
          </a:p>
          <a:p>
            <a:pPr lvl="1"/>
            <a:r>
              <a:rPr lang="en-US" dirty="0"/>
              <a:t>   </a:t>
            </a:r>
            <a:r>
              <a:rPr lang="en-US" dirty="0" smtClean="0"/>
              <a:t>https</a:t>
            </a:r>
            <a:r>
              <a:rPr lang="en-US" dirty="0"/>
              <a:t>://www.malwarearchaeology.com/cheat-sheets</a:t>
            </a:r>
          </a:p>
          <a:p>
            <a:pPr lvl="1"/>
            <a:r>
              <a:rPr lang="en-US" dirty="0"/>
              <a:t>   </a:t>
            </a:r>
            <a:r>
              <a:rPr lang="en-US" dirty="0" err="1" smtClean="0"/>
              <a:t>Sysmon</a:t>
            </a:r>
            <a:endParaRPr lang="en-US" dirty="0"/>
          </a:p>
          <a:p>
            <a:pPr lvl="1"/>
            <a:r>
              <a:rPr lang="en-US" dirty="0"/>
              <a:t>   </a:t>
            </a:r>
            <a:r>
              <a:rPr lang="en-US" dirty="0" smtClean="0"/>
              <a:t>https</a:t>
            </a:r>
            <a:r>
              <a:rPr lang="en-US" dirty="0"/>
              <a:t>://github.com/SwiftOnSecurity/sysmon-config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84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Example : </a:t>
            </a:r>
            <a:r>
              <a:rPr lang="en-US" b="1" spc="-1" dirty="0" err="1">
                <a:solidFill>
                  <a:srgbClr val="FFFFFF"/>
                </a:solidFill>
                <a:latin typeface="Arial"/>
                <a:ea typeface="Microsoft YaHei"/>
              </a:rPr>
              <a:t>DeTT&amp;CT</a:t>
            </a:r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DeTT&amp;CT</a:t>
            </a:r>
            <a:r>
              <a:rPr lang="en-US" dirty="0"/>
              <a:t> provides the following functionality:</a:t>
            </a:r>
          </a:p>
          <a:p>
            <a:pPr lvl="1"/>
            <a:r>
              <a:rPr lang="en-US" dirty="0" smtClean="0"/>
              <a:t>Administrate </a:t>
            </a:r>
            <a:r>
              <a:rPr lang="en-US" dirty="0"/>
              <a:t>and score the quality of your data sources.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insight on the visibility you have on for example endpoints.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your detection coverage.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threat actor </a:t>
            </a:r>
            <a:r>
              <a:rPr lang="en-US" dirty="0" smtClean="0"/>
              <a:t>behaviors.</a:t>
            </a:r>
            <a:endParaRPr lang="en-US" dirty="0"/>
          </a:p>
          <a:p>
            <a:pPr lvl="1"/>
            <a:r>
              <a:rPr lang="en-US" dirty="0" smtClean="0"/>
              <a:t>Compare </a:t>
            </a:r>
            <a:r>
              <a:rPr lang="en-US" dirty="0"/>
              <a:t>visibility, detection coverage and threat actor </a:t>
            </a:r>
            <a:r>
              <a:rPr lang="en-US" dirty="0" smtClean="0"/>
              <a:t>behaviors </a:t>
            </a:r>
            <a:r>
              <a:rPr lang="en-US" dirty="0"/>
              <a:t>to uncover </a:t>
            </a:r>
            <a:r>
              <a:rPr lang="en-US" dirty="0" smtClean="0"/>
              <a:t>possible </a:t>
            </a:r>
            <a:r>
              <a:rPr lang="en-US" dirty="0"/>
              <a:t>improvements in detection and visibility (which is based on your </a:t>
            </a:r>
            <a:r>
              <a:rPr lang="en-US" dirty="0" smtClean="0"/>
              <a:t>available </a:t>
            </a:r>
            <a:r>
              <a:rPr lang="en-US" dirty="0"/>
              <a:t>data sources). This can help you to </a:t>
            </a:r>
            <a:r>
              <a:rPr lang="en-US" dirty="0" smtClean="0"/>
              <a:t>prioritize </a:t>
            </a:r>
            <a:r>
              <a:rPr lang="en-US" dirty="0"/>
              <a:t>your blue </a:t>
            </a:r>
            <a:r>
              <a:rPr lang="en-US" dirty="0" smtClean="0"/>
              <a:t>teaming          </a:t>
            </a:r>
            <a:r>
              <a:rPr lang="en-US" dirty="0"/>
              <a:t>efforts.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09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How to Score detection's for Assessment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406854" y="1920481"/>
            <a:ext cx="11029950" cy="2388343"/>
          </a:xfrm>
          <a:prstGeom prst="rect">
            <a:avLst/>
          </a:prstGeom>
          <a:ln w="0"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/>
        </p:blipFill>
        <p:spPr>
          <a:xfrm>
            <a:off x="432981" y="4415486"/>
            <a:ext cx="5348520" cy="2270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986326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Assessment of the 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Gaps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424250" y="1846217"/>
            <a:ext cx="11001396" cy="5011783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227624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FFFFFF"/>
                </a:solidFill>
                <a:latin typeface="Arial"/>
                <a:ea typeface="Microsoft YaHei"/>
              </a:rPr>
              <a:t>Assessment and Engineering </a:t>
            </a:r>
            <a:r>
              <a:rPr lang="en-US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 out your tools and log monitoring strategy based on </a:t>
            </a:r>
            <a:r>
              <a:rPr lang="en-US" dirty="0" smtClean="0"/>
              <a:t>coverage</a:t>
            </a:r>
            <a:endParaRPr lang="en-US" dirty="0"/>
          </a:p>
          <a:p>
            <a:r>
              <a:rPr lang="en-US" dirty="0"/>
              <a:t>Determine what techniques your current logs and technology detect and </a:t>
            </a:r>
            <a:r>
              <a:rPr lang="en-US" dirty="0" smtClean="0"/>
              <a:t>remediate</a:t>
            </a:r>
            <a:endParaRPr lang="en-US" dirty="0"/>
          </a:p>
          <a:p>
            <a:pPr lvl="1"/>
            <a:r>
              <a:rPr lang="en-US" dirty="0" smtClean="0"/>
              <a:t>Review </a:t>
            </a:r>
            <a:r>
              <a:rPr lang="en-US" dirty="0"/>
              <a:t>the </a:t>
            </a:r>
            <a:r>
              <a:rPr lang="en-US" dirty="0" smtClean="0"/>
              <a:t>documentation</a:t>
            </a:r>
            <a:endParaRPr lang="en-US" dirty="0"/>
          </a:p>
          <a:p>
            <a:pPr lvl="1"/>
            <a:r>
              <a:rPr lang="en-US" dirty="0" smtClean="0"/>
              <a:t>Check </a:t>
            </a:r>
            <a:r>
              <a:rPr lang="en-US" dirty="0"/>
              <a:t>with the </a:t>
            </a:r>
            <a:r>
              <a:rPr lang="en-US" dirty="0" smtClean="0"/>
              <a:t>vendor</a:t>
            </a:r>
            <a:endParaRPr lang="en-US" dirty="0"/>
          </a:p>
          <a:p>
            <a:r>
              <a:rPr lang="en-US" dirty="0"/>
              <a:t>Identify what changes can be done to the </a:t>
            </a:r>
            <a:r>
              <a:rPr lang="en-US" dirty="0" smtClean="0"/>
              <a:t>environment</a:t>
            </a:r>
            <a:endParaRPr lang="en-US" dirty="0"/>
          </a:p>
          <a:p>
            <a:pPr lvl="1"/>
            <a:r>
              <a:rPr lang="en-US" dirty="0" smtClean="0"/>
              <a:t>Configuration </a:t>
            </a:r>
            <a:r>
              <a:rPr lang="en-US" dirty="0"/>
              <a:t>changes?</a:t>
            </a:r>
          </a:p>
          <a:p>
            <a:pPr lvl="1"/>
            <a:r>
              <a:rPr lang="en-US" dirty="0" smtClean="0"/>
              <a:t>acquiring </a:t>
            </a:r>
            <a:r>
              <a:rPr lang="en-US" dirty="0"/>
              <a:t>new detection tools?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the gaps the tool can </a:t>
            </a:r>
            <a:r>
              <a:rPr lang="en-US" dirty="0" smtClean="0"/>
              <a:t>fill</a:t>
            </a:r>
            <a:endParaRPr lang="en-US" dirty="0"/>
          </a:p>
          <a:p>
            <a:r>
              <a:rPr lang="en-US" dirty="0"/>
              <a:t>Plan to use the resources based on the security </a:t>
            </a:r>
            <a:r>
              <a:rPr lang="en-US" dirty="0" smtClean="0"/>
              <a:t>budget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27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2485" y="3270509"/>
            <a:ext cx="10993546" cy="29561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3600" b="1" spc="-1" dirty="0" err="1">
                <a:solidFill>
                  <a:srgbClr val="FFFFFF"/>
                </a:solidFill>
                <a:latin typeface="Arial"/>
                <a:ea typeface="DejaVu Sans"/>
              </a:rPr>
              <a:t>Thank</a:t>
            </a:r>
            <a:r>
              <a:rPr lang="pl-PL" sz="3600" b="1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3600" b="1" spc="-1" dirty="0" err="1" smtClean="0">
                <a:solidFill>
                  <a:srgbClr val="FFFFFF"/>
                </a:solidFill>
                <a:latin typeface="Arial"/>
                <a:ea typeface="DejaVu Sans"/>
              </a:rPr>
              <a:t>you</a:t>
            </a:r>
            <a:r>
              <a:rPr lang="en-IE" sz="3600" b="1" spc="-1" dirty="0" smtClean="0">
                <a:solidFill>
                  <a:srgbClr val="FFFFFF"/>
                </a:solidFill>
                <a:latin typeface="Arial"/>
                <a:ea typeface="DejaVu Sans"/>
              </a:rPr>
              <a:t> !!</a:t>
            </a:r>
          </a:p>
          <a:p>
            <a:pPr>
              <a:lnSpc>
                <a:spcPct val="100000"/>
              </a:lnSpc>
            </a:pPr>
            <a:endParaRPr lang="en-US" sz="3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3600" b="1" spc="-1" dirty="0">
                <a:solidFill>
                  <a:srgbClr val="FFFFFF"/>
                </a:solidFill>
                <a:latin typeface="Arial"/>
                <a:ea typeface="DejaVu Sans"/>
              </a:rPr>
              <a:t>and </a:t>
            </a:r>
            <a:r>
              <a:rPr lang="pl-PL" sz="3600" b="1" spc="-1" dirty="0" err="1">
                <a:solidFill>
                  <a:srgbClr val="FFFFFF"/>
                </a:solidFill>
                <a:latin typeface="Arial"/>
                <a:ea typeface="DejaVu Sans"/>
              </a:rPr>
              <a:t>Keep</a:t>
            </a:r>
            <a:r>
              <a:rPr lang="pl-PL" sz="3600" b="1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3600" b="1" spc="-1" dirty="0" err="1">
                <a:solidFill>
                  <a:srgbClr val="FFFFFF"/>
                </a:solidFill>
                <a:latin typeface="Arial"/>
                <a:ea typeface="DejaVu Sans"/>
              </a:rPr>
              <a:t>using</a:t>
            </a:r>
            <a:r>
              <a:rPr lang="pl-PL" sz="3600" b="1" spc="-1" dirty="0">
                <a:solidFill>
                  <a:srgbClr val="FFFFFF"/>
                </a:solidFill>
                <a:latin typeface="Arial"/>
                <a:ea typeface="DejaVu Sans"/>
              </a:rPr>
              <a:t> ATT&amp;CK to </a:t>
            </a:r>
            <a:r>
              <a:rPr lang="pl-PL" sz="3600" b="1" spc="-1" dirty="0" err="1">
                <a:solidFill>
                  <a:srgbClr val="FFFFFF"/>
                </a:solidFill>
                <a:latin typeface="Arial"/>
                <a:ea typeface="DejaVu Sans"/>
              </a:rPr>
              <a:t>DeTTECT</a:t>
            </a:r>
            <a:r>
              <a:rPr lang="pl-PL" sz="3600" b="1" spc="-1" dirty="0">
                <a:solidFill>
                  <a:srgbClr val="FFFFFF"/>
                </a:solidFill>
                <a:latin typeface="Arial"/>
                <a:ea typeface="DejaVu Sans"/>
              </a:rPr>
              <a:t> ;)</a:t>
            </a:r>
            <a:endParaRPr lang="en-US" sz="3600" spc="-1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latin typeface="Arial"/>
                <a:ea typeface="DejaVu Sans"/>
              </a:rPr>
              <a:t>What is MITRE </a:t>
            </a:r>
            <a:r>
              <a:rPr lang="en-US" spc="-1" dirty="0" smtClean="0">
                <a:solidFill>
                  <a:srgbClr val="FFFFFF"/>
                </a:solidFill>
                <a:latin typeface="Arial"/>
                <a:ea typeface="DejaVu Sans"/>
              </a:rPr>
              <a:t>ATT&amp;CK</a:t>
            </a:r>
            <a:r>
              <a:rPr lang="en-US" spc="-1" dirty="0" smtClean="0">
                <a:latin typeface="Arial"/>
              </a:rPr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ATT&amp;CK is a knowledge base of cyber adversary behavior and taxonomy for adversarial actions across their lifecycle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ATT&amp;CK has two parts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ATT&amp;CK for Enterprise: which covers behavior against enterprise IT networks and cloud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ATT&amp;CK for Mobile: which focuses on behavior against mobile devices.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5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latin typeface="Arial"/>
                <a:ea typeface="DejaVu Sans"/>
              </a:rPr>
              <a:t>David Bianco’s Pyramid of </a:t>
            </a:r>
            <a:r>
              <a:rPr lang="en-US" spc="-1" dirty="0" smtClean="0">
                <a:solidFill>
                  <a:srgbClr val="FFFFFF"/>
                </a:solidFill>
                <a:latin typeface="Arial"/>
                <a:ea typeface="DejaVu Sans"/>
              </a:rPr>
              <a:t>Pain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2525486" y="1994263"/>
            <a:ext cx="7271657" cy="4659086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70402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latin typeface="Arial"/>
                <a:ea typeface="DejaVu Sans"/>
              </a:rPr>
              <a:t>Why did MITRE develop ATT&amp;CK</a:t>
            </a:r>
            <a:r>
              <a:rPr lang="en-US" spc="-1" dirty="0" smtClean="0">
                <a:solidFill>
                  <a:srgbClr val="FFFFFF"/>
                </a:solidFill>
                <a:latin typeface="Arial"/>
                <a:ea typeface="DejaVu Sans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19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MITRE started ATT&amp;CK in 2013 to document common tactics, techniques, and procedures (TTPs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It was created out of a need to document adversary behaviors for use within a MITRE research project called </a:t>
            </a:r>
            <a:r>
              <a:rPr lang="en-US" dirty="0" smtClean="0"/>
              <a:t>FMX</a:t>
            </a:r>
          </a:p>
          <a:p>
            <a:endParaRPr lang="en-US" dirty="0"/>
          </a:p>
          <a:p>
            <a:r>
              <a:rPr lang="en-US" dirty="0"/>
              <a:t>Investigate use of endpoint telemetry data and analytics to improve post-compromise detection of adversaries operating within enterprise </a:t>
            </a:r>
            <a:r>
              <a:rPr lang="en-US" dirty="0" smtClean="0"/>
              <a:t>networks</a:t>
            </a:r>
          </a:p>
          <a:p>
            <a:endParaRPr lang="en-US" dirty="0"/>
          </a:p>
          <a:p>
            <a:r>
              <a:rPr lang="en-US" dirty="0"/>
              <a:t>ATT&amp;CK was used as the basis for testing the efficacy of the sensors and analytics under FMX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Served as the common language which both offense and defense could use to improve over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latin typeface="Arial"/>
                <a:ea typeface="DejaVu Sans"/>
              </a:rPr>
              <a:t>Overview of the Adversary </a:t>
            </a:r>
            <a:r>
              <a:rPr lang="en-US" spc="-1" dirty="0" smtClean="0">
                <a:solidFill>
                  <a:srgbClr val="FFFFFF"/>
                </a:solidFill>
                <a:latin typeface="Arial"/>
                <a:ea typeface="DejaVu Sans"/>
              </a:rPr>
              <a:t>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478972" y="2002971"/>
            <a:ext cx="11216640" cy="4537166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79540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latin typeface="Arial"/>
                <a:ea typeface="DejaVu Sans"/>
              </a:rPr>
              <a:t>Overview of the Adversary </a:t>
            </a:r>
            <a:r>
              <a:rPr lang="en-US" spc="-1" dirty="0" smtClean="0">
                <a:solidFill>
                  <a:srgbClr val="FFFFFF"/>
                </a:solidFill>
                <a:latin typeface="Arial"/>
                <a:ea typeface="DejaVu Sans"/>
              </a:rPr>
              <a:t>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452846" y="1889760"/>
            <a:ext cx="11321143" cy="4763589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53176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solidFill>
                  <a:srgbClr val="FFFFFF"/>
                </a:solidFill>
                <a:latin typeface="Arial"/>
                <a:ea typeface="DejaVu Sans"/>
              </a:rPr>
              <a:t>What are "tactics", "techniques", "sub-techniques" and "procedures</a:t>
            </a:r>
            <a:r>
              <a:rPr lang="en-US" spc="-1" dirty="0" smtClean="0">
                <a:solidFill>
                  <a:srgbClr val="FFFFFF"/>
                </a:solidFill>
                <a:latin typeface="Arial"/>
                <a:ea typeface="DejaVu Sans"/>
              </a:rPr>
              <a:t>"?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63634"/>
            <a:ext cx="11029615" cy="499436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Tactics:</a:t>
            </a:r>
          </a:p>
          <a:p>
            <a:pPr lvl="1"/>
            <a:r>
              <a:rPr lang="en-US" dirty="0"/>
              <a:t>Tactics represent the “why” of an ATT&amp;CK technique or </a:t>
            </a:r>
            <a:r>
              <a:rPr lang="en-US" dirty="0" smtClean="0"/>
              <a:t>sub-technique</a:t>
            </a:r>
            <a:endParaRPr lang="en-US" dirty="0"/>
          </a:p>
          <a:p>
            <a:pPr lvl="1"/>
            <a:r>
              <a:rPr lang="en-US" dirty="0"/>
              <a:t>It is the adversary’s tactical goal: the reason for performing an </a:t>
            </a:r>
            <a:r>
              <a:rPr lang="en-US" dirty="0" smtClean="0"/>
              <a:t>action</a:t>
            </a:r>
            <a:endParaRPr lang="en-US" dirty="0"/>
          </a:p>
          <a:p>
            <a:pPr lvl="1"/>
            <a:r>
              <a:rPr lang="en-US" dirty="0"/>
              <a:t>Example: An adversary may want to achieve credential </a:t>
            </a:r>
            <a:r>
              <a:rPr lang="en-US" dirty="0" smtClean="0"/>
              <a:t>access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Techniques:</a:t>
            </a:r>
          </a:p>
          <a:p>
            <a:pPr lvl="1"/>
            <a:r>
              <a:rPr lang="en-US" dirty="0"/>
              <a:t>Techniques represent “how” an adversary achieves a tactical goal by performing an </a:t>
            </a:r>
            <a:r>
              <a:rPr lang="en-US" dirty="0" smtClean="0"/>
              <a:t>action</a:t>
            </a:r>
            <a:endParaRPr lang="en-US" dirty="0"/>
          </a:p>
          <a:p>
            <a:pPr lvl="1"/>
            <a:r>
              <a:rPr lang="en-US" dirty="0"/>
              <a:t>Example: an adversary may dump credentials to achieve credential </a:t>
            </a:r>
            <a:r>
              <a:rPr lang="en-US" dirty="0" smtClean="0"/>
              <a:t>access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Sub-techniques:</a:t>
            </a:r>
          </a:p>
          <a:p>
            <a:pPr lvl="1"/>
            <a:r>
              <a:rPr lang="en-US" dirty="0"/>
              <a:t>Sub-techniques are a more specific description of the adversarial behavior used to achieve a </a:t>
            </a:r>
            <a:r>
              <a:rPr lang="en-US" dirty="0" smtClean="0"/>
              <a:t>goal</a:t>
            </a:r>
            <a:endParaRPr lang="en-US" dirty="0"/>
          </a:p>
          <a:p>
            <a:pPr lvl="1"/>
            <a:r>
              <a:rPr lang="en-US" dirty="0"/>
              <a:t>They describe behavior at a lower level than a </a:t>
            </a:r>
            <a:r>
              <a:rPr lang="en-US" dirty="0" smtClean="0"/>
              <a:t>technique</a:t>
            </a:r>
            <a:endParaRPr lang="en-US" dirty="0"/>
          </a:p>
          <a:p>
            <a:pPr lvl="1"/>
            <a:r>
              <a:rPr lang="en-US" dirty="0"/>
              <a:t>Example: an adversary may dump credentials by accessing the Local Security Authority (LSA) </a:t>
            </a:r>
            <a:r>
              <a:rPr lang="en-US" dirty="0" smtClean="0"/>
              <a:t>Secrets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Procedures:</a:t>
            </a:r>
          </a:p>
          <a:p>
            <a:pPr lvl="1"/>
            <a:r>
              <a:rPr lang="en-US" dirty="0"/>
              <a:t>Procedures are the specific implementation that the adversary uses for techniques or </a:t>
            </a:r>
            <a:r>
              <a:rPr lang="en-US" dirty="0" smtClean="0"/>
              <a:t>sub-techniques</a:t>
            </a:r>
            <a:endParaRPr lang="en-US" dirty="0"/>
          </a:p>
          <a:p>
            <a:pPr lvl="1"/>
            <a:r>
              <a:rPr lang="en-US" dirty="0"/>
              <a:t>These are categorized in ATT&amp;CK as the observed in the wild use of techniques in the "Procedure Examples" section of technique </a:t>
            </a:r>
            <a:r>
              <a:rPr lang="en-US" dirty="0" smtClean="0"/>
              <a:t>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91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69</TotalTime>
  <Words>1099</Words>
  <Application>Microsoft Office PowerPoint</Application>
  <PresentationFormat>Widescreen</PresentationFormat>
  <Paragraphs>186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Microsoft YaHei</vt:lpstr>
      <vt:lpstr>Arial</vt:lpstr>
      <vt:lpstr>DejaVu Sans</vt:lpstr>
      <vt:lpstr>Gill Sans MT</vt:lpstr>
      <vt:lpstr>Wingdings 2</vt:lpstr>
      <vt:lpstr>Wingdings;Wingdings</vt:lpstr>
      <vt:lpstr>Dividend</vt:lpstr>
      <vt:lpstr>Day 4</vt:lpstr>
      <vt:lpstr>Something About Me</vt:lpstr>
      <vt:lpstr>Challenging Questions for Defenders</vt:lpstr>
      <vt:lpstr>What is MITRE ATT&amp;CK ?</vt:lpstr>
      <vt:lpstr>David Bianco’s Pyramid of Pain</vt:lpstr>
      <vt:lpstr>Why did MITRE develop ATT&amp;CK?</vt:lpstr>
      <vt:lpstr>Overview of the Adversary Lifecycle</vt:lpstr>
      <vt:lpstr>Overview of the Adversary Lifecycle</vt:lpstr>
      <vt:lpstr>What are "tactics", "techniques", "sub-techniques" and "procedures"?</vt:lpstr>
      <vt:lpstr>What are "tactics", "techniques", "sub-techniques" and "procedures"?</vt:lpstr>
      <vt:lpstr>Technique: Spearphishing Attachment</vt:lpstr>
      <vt:lpstr>Technique: Spearphishing Attachment</vt:lpstr>
      <vt:lpstr>Technique: Spearphishing Attachment</vt:lpstr>
      <vt:lpstr>Technique: Spearphishing Attachment</vt:lpstr>
      <vt:lpstr>Group: APT28</vt:lpstr>
      <vt:lpstr>Group: APT28</vt:lpstr>
      <vt:lpstr>Group: APT28</vt:lpstr>
      <vt:lpstr>Group: APT28</vt:lpstr>
      <vt:lpstr>Group: APT28</vt:lpstr>
      <vt:lpstr>Group: APT28</vt:lpstr>
      <vt:lpstr>ATT&amp;CK Use Cases</vt:lpstr>
      <vt:lpstr>Detection: Find the Behavior</vt:lpstr>
      <vt:lpstr>Detection: Find the Behavior</vt:lpstr>
      <vt:lpstr>Detection: Research the Behavior</vt:lpstr>
      <vt:lpstr>Detection: Research the Behavior</vt:lpstr>
      <vt:lpstr>Detection: Translate the Behavior into a Tactic</vt:lpstr>
      <vt:lpstr>Detection: Translate the Behavior into a Tactic</vt:lpstr>
      <vt:lpstr>Detection: Translate the Behavior into a Tactic</vt:lpstr>
      <vt:lpstr>Detection: Translate the Behavior into a Tactic</vt:lpstr>
      <vt:lpstr>Detection: Translate the Behavior into a Tactic</vt:lpstr>
      <vt:lpstr>Detection: Translate the Behavior into a Tactic</vt:lpstr>
      <vt:lpstr>Assessment and Engineering</vt:lpstr>
      <vt:lpstr>Assessment and Engineering</vt:lpstr>
      <vt:lpstr>Example : DeTT&amp;CT </vt:lpstr>
      <vt:lpstr>How to Score detection's for Assessment?</vt:lpstr>
      <vt:lpstr>Assessment of the Gaps</vt:lpstr>
      <vt:lpstr>Assessment and Engineering Conclusions</vt:lpstr>
      <vt:lpstr>PowerPoint Presentation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</dc:title>
  <dc:creator>KALASGONDA Laxmi (RTD-EXT)</dc:creator>
  <cp:lastModifiedBy>KALASGONDA Laxmi (RTD-EXT)</cp:lastModifiedBy>
  <cp:revision>30</cp:revision>
  <dcterms:created xsi:type="dcterms:W3CDTF">2022-08-01T20:17:38Z</dcterms:created>
  <dcterms:modified xsi:type="dcterms:W3CDTF">2022-08-01T21:26:48Z</dcterms:modified>
</cp:coreProperties>
</file>