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ttack.mitr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dirty="0" smtClean="0"/>
              <a:t>Day 4</a:t>
            </a:r>
            <a:endParaRPr lang="en-US" dirty="0"/>
          </a:p>
        </p:txBody>
      </p:sp>
      <p:sp>
        <p:nvSpPr>
          <p:cNvPr id="3" name="Subtitle 2"/>
          <p:cNvSpPr>
            <a:spLocks noGrp="1"/>
          </p:cNvSpPr>
          <p:nvPr>
            <p:ph type="subTitle" idx="1"/>
          </p:nvPr>
        </p:nvSpPr>
        <p:spPr>
          <a:xfrm>
            <a:off x="450566" y="3801731"/>
            <a:ext cx="10993546" cy="1876258"/>
          </a:xfrm>
        </p:spPr>
        <p:txBody>
          <a:bodyPr>
            <a:noAutofit/>
          </a:bodyPr>
          <a:lstStyle/>
          <a:p>
            <a:r>
              <a:rPr lang="en-IE" sz="3600" b="1" dirty="0" smtClean="0">
                <a:solidFill>
                  <a:schemeClr val="bg1"/>
                </a:solidFill>
              </a:rPr>
              <a:t>Security Use cases</a:t>
            </a:r>
          </a:p>
          <a:p>
            <a:endParaRPr lang="en-IE" sz="3600" b="1" dirty="0">
              <a:solidFill>
                <a:schemeClr val="bg1"/>
              </a:solidFill>
            </a:endParaRPr>
          </a:p>
          <a:p>
            <a:pPr algn="r"/>
            <a:r>
              <a:rPr lang="en-IE" sz="1800" b="1" dirty="0" smtClean="0">
                <a:solidFill>
                  <a:schemeClr val="bg1"/>
                </a:solidFill>
              </a:rPr>
              <a:t>Presented by: Aditya </a:t>
            </a:r>
            <a:r>
              <a:rPr lang="en-IE" sz="1800" b="1" dirty="0" err="1" smtClean="0">
                <a:solidFill>
                  <a:schemeClr val="bg1"/>
                </a:solidFill>
              </a:rPr>
              <a:t>jamkhande</a:t>
            </a:r>
            <a:endParaRPr lang="en-IE" sz="1800" b="1" dirty="0" smtClean="0">
              <a:solidFill>
                <a:schemeClr val="bg1"/>
              </a:solidFill>
            </a:endParaRPr>
          </a:p>
          <a:p>
            <a:endParaRPr lang="en-US" sz="3600" b="1" dirty="0">
              <a:solidFill>
                <a:schemeClr val="bg1"/>
              </a:solidFill>
            </a:endParaRPr>
          </a:p>
        </p:txBody>
      </p:sp>
    </p:spTree>
    <p:extLst>
      <p:ext uri="{BB962C8B-B14F-4D97-AF65-F5344CB8AC3E}">
        <p14:creationId xmlns:p14="http://schemas.microsoft.com/office/powerpoint/2010/main" val="2508848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a:t>
            </a:r>
            <a:r>
              <a:rPr lang="en-GB" dirty="0" smtClean="0"/>
              <a:t>scenario: identify suspicious activity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6806225"/>
              </p:ext>
            </p:extLst>
          </p:nvPr>
        </p:nvGraphicFramePr>
        <p:xfrm>
          <a:off x="439472" y="1972220"/>
          <a:ext cx="11313055" cy="4104640"/>
        </p:xfrm>
        <a:graphic>
          <a:graphicData uri="http://schemas.openxmlformats.org/drawingml/2006/table">
            <a:tbl>
              <a:tblPr firstRow="1" bandRow="1">
                <a:tableStyleId>{5C22544A-7EE6-4342-B048-85BDC9FD1C3A}</a:tableStyleId>
              </a:tblPr>
              <a:tblGrid>
                <a:gridCol w="2274824">
                  <a:extLst>
                    <a:ext uri="{9D8B030D-6E8A-4147-A177-3AD203B41FA5}">
                      <a16:colId xmlns:a16="http://schemas.microsoft.com/office/drawing/2014/main" val="4192652866"/>
                    </a:ext>
                  </a:extLst>
                </a:gridCol>
                <a:gridCol w="9038231">
                  <a:extLst>
                    <a:ext uri="{9D8B030D-6E8A-4147-A177-3AD203B41FA5}">
                      <a16:colId xmlns:a16="http://schemas.microsoft.com/office/drawing/2014/main" val="33688795"/>
                    </a:ext>
                  </a:extLst>
                </a:gridCol>
              </a:tblGrid>
              <a:tr h="370840">
                <a:tc>
                  <a:txBody>
                    <a:bodyPr/>
                    <a:lstStyle/>
                    <a:p>
                      <a:r>
                        <a:rPr lang="en-US" sz="1600" u="none" strike="noStrike" dirty="0" smtClean="0">
                          <a:effectLst/>
                        </a:rPr>
                        <a:t>Rule Name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Audit log cleared on windows system</a:t>
                      </a:r>
                      <a:endParaRPr lang="en-US" sz="1600" b="0" i="0" u="none" strike="noStrike" dirty="0" smtClean="0">
                        <a:solidFill>
                          <a:srgbClr val="000000"/>
                        </a:solidFill>
                        <a:effectLst/>
                        <a:latin typeface="Calibri" panose="020F0502020204030204" pitchFamily="34" charset="0"/>
                      </a:endParaRPr>
                    </a:p>
                  </a:txBody>
                  <a:tcPr/>
                </a:tc>
                <a:extLst>
                  <a:ext uri="{0D108BD9-81ED-4DB2-BD59-A6C34878D82A}">
                    <a16:rowId xmlns:a16="http://schemas.microsoft.com/office/drawing/2014/main" val="5634841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Description</a:t>
                      </a:r>
                    </a:p>
                  </a:txBody>
                  <a:tcPr/>
                </a:tc>
                <a:tc>
                  <a:txBody>
                    <a:bodyPr/>
                    <a:lstStyle/>
                    <a:p>
                      <a:r>
                        <a:rPr lang="en-US" sz="1400" u="none" strike="noStrike" kern="1200" dirty="0" smtClean="0">
                          <a:solidFill>
                            <a:schemeClr val="dk1"/>
                          </a:solidFill>
                          <a:effectLst/>
                          <a:latin typeface="+mn-lt"/>
                          <a:ea typeface="+mn-ea"/>
                          <a:cs typeface="+mn-cs"/>
                        </a:rPr>
                        <a:t>This rule detects if the audit logs on the endpoint are cleared and the account which performed the activity</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3403255789"/>
                  </a:ext>
                </a:extLst>
              </a:tr>
              <a:tr h="370840">
                <a:tc>
                  <a:txBody>
                    <a:bodyPr/>
                    <a:lstStyle/>
                    <a:p>
                      <a:pPr algn="l" fontAlgn="b"/>
                      <a:r>
                        <a:rPr lang="en-US" sz="1400" u="none" strike="noStrike" kern="1200" dirty="0" smtClean="0">
                          <a:solidFill>
                            <a:schemeClr val="dk1"/>
                          </a:solidFill>
                          <a:effectLst/>
                          <a:latin typeface="+mn-lt"/>
                          <a:ea typeface="+mn-ea"/>
                          <a:cs typeface="+mn-cs"/>
                        </a:rPr>
                        <a:t>Threat Indicator</a:t>
                      </a:r>
                      <a:endParaRPr lang="en-US" sz="1400" u="none" strike="noStrike" kern="1200" dirty="0">
                        <a:solidFill>
                          <a:schemeClr val="dk1"/>
                        </a:solidFill>
                        <a:effectLst/>
                        <a:latin typeface="+mn-lt"/>
                        <a:ea typeface="+mn-ea"/>
                        <a:cs typeface="+mn-cs"/>
                      </a:endParaRPr>
                    </a:p>
                  </a:txBody>
                  <a:tcPr/>
                </a:tc>
                <a:tc>
                  <a:txBody>
                    <a:bodyPr/>
                    <a:lstStyle/>
                    <a:p>
                      <a:r>
                        <a:rPr lang="en-US" sz="1400" u="none" strike="noStrike" kern="1200" dirty="0" smtClean="0">
                          <a:solidFill>
                            <a:schemeClr val="dk1"/>
                          </a:solidFill>
                          <a:effectLst/>
                          <a:latin typeface="+mn-lt"/>
                          <a:ea typeface="+mn-ea"/>
                          <a:cs typeface="+mn-cs"/>
                        </a:rPr>
                        <a:t>Monitor executed commands and arguments for actions that would delete Windows event logs (via PowerShell)</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2352725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Data Source to be investigated</a:t>
                      </a:r>
                    </a:p>
                  </a:txBody>
                  <a:tcPr/>
                </a:tc>
                <a:tc>
                  <a:txBody>
                    <a:bodyPr/>
                    <a:lstStyle/>
                    <a:p>
                      <a:pPr algn="l" fontAlgn="b"/>
                      <a:r>
                        <a:rPr lang="en-US" sz="1400" u="none" strike="noStrike" kern="1200" dirty="0" smtClean="0">
                          <a:solidFill>
                            <a:schemeClr val="dk1"/>
                          </a:solidFill>
                          <a:effectLst/>
                          <a:latin typeface="+mn-lt"/>
                          <a:ea typeface="+mn-ea"/>
                          <a:cs typeface="+mn-cs"/>
                        </a:rPr>
                        <a:t>This rule is specifically applicable to all the windows systems</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1906584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Possible Pro-active Actions</a:t>
                      </a:r>
                    </a:p>
                  </a:txBody>
                  <a:tcPr/>
                </a:tc>
                <a:tc>
                  <a:txBody>
                    <a:bodyPr/>
                    <a:lstStyle/>
                    <a:p>
                      <a:r>
                        <a:rPr lang="en-US" sz="1400" u="none" strike="noStrike" kern="1200" dirty="0" smtClean="0">
                          <a:solidFill>
                            <a:schemeClr val="dk1"/>
                          </a:solidFill>
                          <a:effectLst/>
                          <a:latin typeface="+mn-lt"/>
                          <a:ea typeface="+mn-ea"/>
                          <a:cs typeface="+mn-cs"/>
                        </a:rPr>
                        <a:t>Protect generated event files that are stored locally with proper permissions and authentication and limit opportunities for adversaries to increase privileges by preventing Privilege Escalation opportunities.</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403887898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Possible reactive Actions</a:t>
                      </a:r>
                    </a:p>
                  </a:txBody>
                  <a:tcPr/>
                </a:tc>
                <a:tc>
                  <a:txBody>
                    <a:bodyPr/>
                    <a:lstStyle/>
                    <a:p>
                      <a:r>
                        <a:rPr lang="en-IE" sz="1400" u="none" strike="noStrike" kern="1200" dirty="0" smtClean="0">
                          <a:solidFill>
                            <a:schemeClr val="dk1"/>
                          </a:solidFill>
                          <a:effectLst/>
                          <a:latin typeface="+mn-lt"/>
                          <a:ea typeface="+mn-ea"/>
                          <a:cs typeface="+mn-cs"/>
                        </a:rPr>
                        <a:t>Identify the suspicious activity and the user who performed it</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43140427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Tips &amp; Tricks for Security Analyst</a:t>
                      </a:r>
                    </a:p>
                  </a:txBody>
                  <a:tcPr/>
                </a:tc>
                <a:tc>
                  <a:txBody>
                    <a:bodyPr/>
                    <a:lstStyle/>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Check the Client User Name / Account Name associated with this.</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Identify the user name / AD user name.</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Contact the User and his / her manager and ask for justification.</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Contact the user via mail/phone or inform his manager using the organization chart</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Escalate to L2 / CIRT for further investigation, if analysts feel severity is high/insufficient information.</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Maybe CIRT will suspend the account until further clarity. Normally CIRT also works for 8 hours but there is</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somebody always available if needed called Watch duty.  </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4052822406"/>
                  </a:ext>
                </a:extLst>
              </a:tr>
            </a:tbl>
          </a:graphicData>
        </a:graphic>
      </p:graphicFrame>
    </p:spTree>
    <p:extLst>
      <p:ext uri="{BB962C8B-B14F-4D97-AF65-F5344CB8AC3E}">
        <p14:creationId xmlns:p14="http://schemas.microsoft.com/office/powerpoint/2010/main" val="2713449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a:t>
            </a:r>
            <a:r>
              <a:rPr lang="en-GB" dirty="0" smtClean="0"/>
              <a:t>scenario: identify suspicious activity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0608332"/>
              </p:ext>
            </p:extLst>
          </p:nvPr>
        </p:nvGraphicFramePr>
        <p:xfrm>
          <a:off x="439472" y="1972220"/>
          <a:ext cx="11313055" cy="5039360"/>
        </p:xfrm>
        <a:graphic>
          <a:graphicData uri="http://schemas.openxmlformats.org/drawingml/2006/table">
            <a:tbl>
              <a:tblPr firstRow="1" bandRow="1">
                <a:tableStyleId>{5C22544A-7EE6-4342-B048-85BDC9FD1C3A}</a:tableStyleId>
              </a:tblPr>
              <a:tblGrid>
                <a:gridCol w="2274824">
                  <a:extLst>
                    <a:ext uri="{9D8B030D-6E8A-4147-A177-3AD203B41FA5}">
                      <a16:colId xmlns:a16="http://schemas.microsoft.com/office/drawing/2014/main" val="4192652866"/>
                    </a:ext>
                  </a:extLst>
                </a:gridCol>
                <a:gridCol w="9038231">
                  <a:extLst>
                    <a:ext uri="{9D8B030D-6E8A-4147-A177-3AD203B41FA5}">
                      <a16:colId xmlns:a16="http://schemas.microsoft.com/office/drawing/2014/main" val="33688795"/>
                    </a:ext>
                  </a:extLst>
                </a:gridCol>
              </a:tblGrid>
              <a:tr h="370840">
                <a:tc>
                  <a:txBody>
                    <a:bodyPr/>
                    <a:lstStyle/>
                    <a:p>
                      <a:r>
                        <a:rPr lang="en-US" sz="1600" u="none" strike="noStrike" dirty="0" smtClean="0">
                          <a:effectLst/>
                        </a:rPr>
                        <a:t>Rule Name</a:t>
                      </a:r>
                      <a:endParaRPr lang="en-US" sz="1600" dirty="0"/>
                    </a:p>
                  </a:txBody>
                  <a:tcPr/>
                </a:tc>
                <a:tc>
                  <a:txBody>
                    <a:bodyPr/>
                    <a:lstStyle/>
                    <a:p>
                      <a:pPr algn="l" fontAlgn="b"/>
                      <a:r>
                        <a:rPr lang="en-US" sz="1600" u="none" strike="noStrike" dirty="0" smtClean="0">
                          <a:effectLst/>
                        </a:rPr>
                        <a:t>Password Changed by someone other than Windows Administrator / Account Owner</a:t>
                      </a:r>
                      <a:endParaRPr lang="en-US" sz="1600" b="0" i="0" u="none" strike="noStrike"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5634841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Description</a:t>
                      </a:r>
                    </a:p>
                  </a:txBody>
                  <a:tcPr/>
                </a:tc>
                <a:tc>
                  <a:txBody>
                    <a:bodyPr/>
                    <a:lstStyle/>
                    <a:p>
                      <a:pPr algn="l" fontAlgn="b"/>
                      <a:r>
                        <a:rPr lang="en-US" sz="1400" u="none" strike="noStrike" dirty="0" smtClean="0">
                          <a:effectLst/>
                        </a:rPr>
                        <a:t>Normally Account password is changed by the account owner. </a:t>
                      </a:r>
                      <a:br>
                        <a:rPr lang="en-US" sz="1400" u="none" strike="noStrike" dirty="0" smtClean="0">
                          <a:effectLst/>
                        </a:rPr>
                      </a:br>
                      <a:r>
                        <a:rPr lang="en-US" sz="1400" u="none" strike="noStrike" dirty="0" smtClean="0">
                          <a:effectLst/>
                        </a:rPr>
                        <a:t/>
                      </a:r>
                      <a:br>
                        <a:rPr lang="en-US" sz="1400" u="none" strike="noStrike" dirty="0" smtClean="0">
                          <a:effectLst/>
                        </a:rPr>
                      </a:br>
                      <a:r>
                        <a:rPr lang="en-US" sz="1400" u="none" strike="noStrike" dirty="0" smtClean="0">
                          <a:effectLst/>
                        </a:rPr>
                        <a:t>But if it reach to an expired period of account password (due to employee on vacation or any other reason), then the employee may request to windows Admin via ticket or call to reset the password. </a:t>
                      </a:r>
                      <a:endParaRPr lang="en-US" sz="1400" b="0" i="0" u="none" strike="noStrike"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3403255789"/>
                  </a:ext>
                </a:extLst>
              </a:tr>
              <a:tr h="370840">
                <a:tc>
                  <a:txBody>
                    <a:bodyPr/>
                    <a:lstStyle/>
                    <a:p>
                      <a:pPr algn="l" fontAlgn="b"/>
                      <a:r>
                        <a:rPr lang="en-US" sz="1400" u="none" strike="noStrike" kern="1200" dirty="0" smtClean="0">
                          <a:solidFill>
                            <a:schemeClr val="dk1"/>
                          </a:solidFill>
                          <a:effectLst/>
                          <a:latin typeface="+mn-lt"/>
                          <a:ea typeface="+mn-ea"/>
                          <a:cs typeface="+mn-cs"/>
                        </a:rPr>
                        <a:t>Threat Indicator</a:t>
                      </a:r>
                      <a:endParaRPr lang="en-US" sz="1400" u="none" strike="noStrike" kern="1200" dirty="0">
                        <a:solidFill>
                          <a:schemeClr val="dk1"/>
                        </a:solidFill>
                        <a:effectLst/>
                        <a:latin typeface="+mn-lt"/>
                        <a:ea typeface="+mn-ea"/>
                        <a:cs typeface="+mn-cs"/>
                      </a:endParaRPr>
                    </a:p>
                  </a:txBody>
                  <a:tcPr/>
                </a:tc>
                <a:tc>
                  <a:txBody>
                    <a:bodyPr/>
                    <a:lstStyle/>
                    <a:p>
                      <a:r>
                        <a:rPr lang="en-US" sz="1400" u="none" strike="noStrike" kern="1200" dirty="0" smtClean="0">
                          <a:solidFill>
                            <a:schemeClr val="dk1"/>
                          </a:solidFill>
                          <a:effectLst/>
                          <a:latin typeface="+mn-lt"/>
                          <a:ea typeface="+mn-ea"/>
                          <a:cs typeface="+mn-cs"/>
                        </a:rPr>
                        <a:t>Monitor for suspicious account behavior across systems that share accounts, either user, admin, or service accounts. Examples: one account logged into multiple systems simultaneously; multiple accounts logged into the same machine simultaneously; accounts logged in at odd times or outside of business hours.</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2352725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Data Source to be investigated</a:t>
                      </a:r>
                    </a:p>
                  </a:txBody>
                  <a:tcPr/>
                </a:tc>
                <a:tc>
                  <a:txBody>
                    <a:bodyPr/>
                    <a:lstStyle/>
                    <a:p>
                      <a:pPr algn="l" fontAlgn="b"/>
                      <a:r>
                        <a:rPr lang="en-US" sz="1400" u="none" strike="noStrike" kern="1200" dirty="0" smtClean="0">
                          <a:solidFill>
                            <a:schemeClr val="dk1"/>
                          </a:solidFill>
                          <a:effectLst/>
                          <a:latin typeface="+mn-lt"/>
                          <a:ea typeface="+mn-ea"/>
                          <a:cs typeface="+mn-cs"/>
                        </a:rPr>
                        <a:t>This rule is specifically applicable to all the windows systems</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1906584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Possible Pro-active Actions</a:t>
                      </a:r>
                    </a:p>
                  </a:txBody>
                  <a:tcPr/>
                </a:tc>
                <a:tc>
                  <a:txBody>
                    <a:bodyPr/>
                    <a:lstStyle/>
                    <a:p>
                      <a:r>
                        <a:rPr lang="en-US" sz="1400" u="none" strike="noStrike" kern="1200" dirty="0" smtClean="0">
                          <a:solidFill>
                            <a:schemeClr val="dk1"/>
                          </a:solidFill>
                          <a:effectLst/>
                          <a:latin typeface="+mn-lt"/>
                          <a:ea typeface="+mn-ea"/>
                          <a:cs typeface="+mn-cs"/>
                        </a:rPr>
                        <a:t>Protect generated event files that are stored locally with proper permissions and authentication and limit opportunities for adversaries to increase privileges by preventing Privilege Escalation opportunities.</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403887898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Possible reactive Actions</a:t>
                      </a:r>
                    </a:p>
                  </a:txBody>
                  <a:tcPr/>
                </a:tc>
                <a:tc>
                  <a:txBody>
                    <a:bodyPr/>
                    <a:lstStyle/>
                    <a:p>
                      <a:r>
                        <a:rPr lang="en-IE" sz="1400" u="none" strike="noStrike" kern="1200" dirty="0" smtClean="0">
                          <a:solidFill>
                            <a:schemeClr val="dk1"/>
                          </a:solidFill>
                          <a:effectLst/>
                          <a:latin typeface="+mn-lt"/>
                          <a:ea typeface="+mn-ea"/>
                          <a:cs typeface="+mn-cs"/>
                        </a:rPr>
                        <a:t>Identify the suspicious activity and the user who performed it and suspend</a:t>
                      </a:r>
                      <a:r>
                        <a:rPr lang="en-IE" sz="1400" u="none" strike="noStrike" kern="1200" baseline="0" dirty="0" smtClean="0">
                          <a:solidFill>
                            <a:schemeClr val="dk1"/>
                          </a:solidFill>
                          <a:effectLst/>
                          <a:latin typeface="+mn-lt"/>
                          <a:ea typeface="+mn-ea"/>
                          <a:cs typeface="+mn-cs"/>
                        </a:rPr>
                        <a:t> the account</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43140427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Tips &amp; Tricks for Security Analyst</a:t>
                      </a:r>
                    </a:p>
                  </a:txBody>
                  <a:tcPr/>
                </a:tc>
                <a:tc>
                  <a:txBody>
                    <a:bodyPr/>
                    <a:lstStyle/>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Check the Client User Name / Account Name associated with this.</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Identify the user name / AD user name.</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Contact the User and his / her manager and ask for justification.</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Contact the user via mail/phone or inform his manager using the organization chart</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Escalate to L2 / CIRT for further investigation, if analysts feel severity is high/insufficient information.</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Maybe CIRT will suspend the account until further clarity. Normally CIRT also works for 8 hours but there is</a:t>
                      </a:r>
                    </a:p>
                    <a:p>
                      <a:pPr marL="285750" indent="-285750" algn="l" fontAlgn="b">
                        <a:buFont typeface="Arial" panose="020B0604020202020204" pitchFamily="34" charset="0"/>
                        <a:buChar char="•"/>
                      </a:pPr>
                      <a:r>
                        <a:rPr lang="en-US" sz="1400" u="none" strike="noStrike" kern="1200" dirty="0" smtClean="0">
                          <a:solidFill>
                            <a:schemeClr val="dk1"/>
                          </a:solidFill>
                          <a:effectLst/>
                          <a:latin typeface="+mn-lt"/>
                          <a:ea typeface="+mn-ea"/>
                          <a:cs typeface="+mn-cs"/>
                        </a:rPr>
                        <a:t>somebody always available if needed called Watch duty.  </a:t>
                      </a:r>
                      <a:endParaRPr lang="en-US" sz="14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4052822406"/>
                  </a:ext>
                </a:extLst>
              </a:tr>
            </a:tbl>
          </a:graphicData>
        </a:graphic>
      </p:graphicFrame>
    </p:spTree>
    <p:extLst>
      <p:ext uri="{BB962C8B-B14F-4D97-AF65-F5344CB8AC3E}">
        <p14:creationId xmlns:p14="http://schemas.microsoft.com/office/powerpoint/2010/main" val="1003074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Brute force attack</a:t>
            </a:r>
            <a:endParaRPr lang="en-US" dirty="0"/>
          </a:p>
        </p:txBody>
      </p:sp>
      <p:pic>
        <p:nvPicPr>
          <p:cNvPr id="4" name="Content Placeholder 3"/>
          <p:cNvPicPr>
            <a:picLocks noGrp="1" noChangeAspect="1"/>
          </p:cNvPicPr>
          <p:nvPr>
            <p:ph idx="1"/>
          </p:nvPr>
        </p:nvPicPr>
        <p:blipFill>
          <a:blip r:embed="rId2"/>
          <a:stretch>
            <a:fillRect/>
          </a:stretch>
        </p:blipFill>
        <p:spPr>
          <a:xfrm>
            <a:off x="282483" y="1918313"/>
            <a:ext cx="11275765" cy="4073184"/>
          </a:xfrm>
          <a:prstGeom prst="rect">
            <a:avLst/>
          </a:prstGeom>
        </p:spPr>
      </p:pic>
    </p:spTree>
    <p:extLst>
      <p:ext uri="{BB962C8B-B14F-4D97-AF65-F5344CB8AC3E}">
        <p14:creationId xmlns:p14="http://schemas.microsoft.com/office/powerpoint/2010/main" val="1985520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ransomware</a:t>
            </a:r>
            <a:endParaRPr lang="en-US" dirty="0"/>
          </a:p>
        </p:txBody>
      </p:sp>
      <p:pic>
        <p:nvPicPr>
          <p:cNvPr id="5" name="Content Placeholder 4"/>
          <p:cNvPicPr>
            <a:picLocks noGrp="1" noChangeAspect="1"/>
          </p:cNvPicPr>
          <p:nvPr>
            <p:ph idx="1"/>
          </p:nvPr>
        </p:nvPicPr>
        <p:blipFill>
          <a:blip r:embed="rId2"/>
          <a:stretch>
            <a:fillRect/>
          </a:stretch>
        </p:blipFill>
        <p:spPr>
          <a:xfrm>
            <a:off x="420052" y="1939539"/>
            <a:ext cx="11165360" cy="4112917"/>
          </a:xfrm>
          <a:prstGeom prst="rect">
            <a:avLst/>
          </a:prstGeom>
        </p:spPr>
      </p:pic>
    </p:spTree>
    <p:extLst>
      <p:ext uri="{BB962C8B-B14F-4D97-AF65-F5344CB8AC3E}">
        <p14:creationId xmlns:p14="http://schemas.microsoft.com/office/powerpoint/2010/main" val="2308718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Advanced persistent threats</a:t>
            </a:r>
            <a:endParaRPr lang="en-US" dirty="0"/>
          </a:p>
        </p:txBody>
      </p:sp>
      <p:pic>
        <p:nvPicPr>
          <p:cNvPr id="4" name="Content Placeholder 3"/>
          <p:cNvPicPr>
            <a:picLocks noGrp="1" noChangeAspect="1"/>
          </p:cNvPicPr>
          <p:nvPr>
            <p:ph idx="1"/>
          </p:nvPr>
        </p:nvPicPr>
        <p:blipFill>
          <a:blip r:embed="rId2"/>
          <a:stretch>
            <a:fillRect/>
          </a:stretch>
        </p:blipFill>
        <p:spPr>
          <a:xfrm>
            <a:off x="393246" y="1943349"/>
            <a:ext cx="10827961" cy="4170068"/>
          </a:xfrm>
          <a:prstGeom prst="rect">
            <a:avLst/>
          </a:prstGeom>
        </p:spPr>
      </p:pic>
    </p:spTree>
    <p:extLst>
      <p:ext uri="{BB962C8B-B14F-4D97-AF65-F5344CB8AC3E}">
        <p14:creationId xmlns:p14="http://schemas.microsoft.com/office/powerpoint/2010/main" val="2794359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botnets</a:t>
            </a:r>
            <a:endParaRPr lang="en-US" dirty="0"/>
          </a:p>
        </p:txBody>
      </p:sp>
      <p:pic>
        <p:nvPicPr>
          <p:cNvPr id="5" name="Content Placeholder 4"/>
          <p:cNvPicPr>
            <a:picLocks noGrp="1" noChangeAspect="1"/>
          </p:cNvPicPr>
          <p:nvPr>
            <p:ph idx="1"/>
          </p:nvPr>
        </p:nvPicPr>
        <p:blipFill>
          <a:blip r:embed="rId2"/>
          <a:stretch>
            <a:fillRect/>
          </a:stretch>
        </p:blipFill>
        <p:spPr>
          <a:xfrm>
            <a:off x="373244" y="1935321"/>
            <a:ext cx="11179350" cy="4334850"/>
          </a:xfrm>
          <a:prstGeom prst="rect">
            <a:avLst/>
          </a:prstGeom>
        </p:spPr>
      </p:pic>
    </p:spTree>
    <p:extLst>
      <p:ext uri="{BB962C8B-B14F-4D97-AF65-F5344CB8AC3E}">
        <p14:creationId xmlns:p14="http://schemas.microsoft.com/office/powerpoint/2010/main" val="221696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Denial of service (DOS and DDOS)</a:t>
            </a:r>
            <a:endParaRPr lang="en-US" dirty="0"/>
          </a:p>
        </p:txBody>
      </p:sp>
      <p:pic>
        <p:nvPicPr>
          <p:cNvPr id="5" name="Content Placeholder 4"/>
          <p:cNvPicPr>
            <a:picLocks noGrp="1" noChangeAspect="1"/>
          </p:cNvPicPr>
          <p:nvPr>
            <p:ph idx="1"/>
          </p:nvPr>
        </p:nvPicPr>
        <p:blipFill>
          <a:blip r:embed="rId2"/>
          <a:stretch>
            <a:fillRect/>
          </a:stretch>
        </p:blipFill>
        <p:spPr>
          <a:xfrm>
            <a:off x="373244" y="1935321"/>
            <a:ext cx="11179350" cy="4334850"/>
          </a:xfrm>
          <a:prstGeom prst="rect">
            <a:avLst/>
          </a:prstGeom>
        </p:spPr>
      </p:pic>
    </p:spTree>
    <p:extLst>
      <p:ext uri="{BB962C8B-B14F-4D97-AF65-F5344CB8AC3E}">
        <p14:creationId xmlns:p14="http://schemas.microsoft.com/office/powerpoint/2010/main" val="2851705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6025" y="3711379"/>
            <a:ext cx="10993549" cy="1475013"/>
          </a:xfrm>
        </p:spPr>
        <p:txBody>
          <a:bodyPr>
            <a:normAutofit fontScale="90000"/>
          </a:bodyPr>
          <a:lstStyle/>
          <a:p>
            <a:r>
              <a:rPr lang="en-IE" dirty="0" smtClean="0">
                <a:solidFill>
                  <a:schemeClr val="bg1"/>
                </a:solidFill>
              </a:rPr>
              <a:t>Thank you</a:t>
            </a:r>
            <a:br>
              <a:rPr lang="en-IE" dirty="0" smtClean="0">
                <a:solidFill>
                  <a:schemeClr val="bg1"/>
                </a:solidFill>
              </a:rPr>
            </a:br>
            <a:r>
              <a:rPr lang="en-IE" dirty="0">
                <a:solidFill>
                  <a:schemeClr val="bg1"/>
                </a:solidFill>
              </a:rPr>
              <a:t/>
            </a:r>
            <a:br>
              <a:rPr lang="en-IE" dirty="0">
                <a:solidFill>
                  <a:schemeClr val="bg1"/>
                </a:solidFill>
              </a:rPr>
            </a:br>
            <a:r>
              <a:rPr lang="en-IE" dirty="0" smtClean="0">
                <a:solidFill>
                  <a:schemeClr val="bg1"/>
                </a:solidFill>
              </a:rPr>
              <a:t>Happy learning !!</a:t>
            </a:r>
            <a:endParaRPr lang="en-US" dirty="0">
              <a:solidFill>
                <a:schemeClr val="bg1"/>
              </a:solidFill>
            </a:endParaRPr>
          </a:p>
        </p:txBody>
      </p:sp>
    </p:spTree>
    <p:extLst>
      <p:ext uri="{BB962C8B-B14F-4D97-AF65-F5344CB8AC3E}">
        <p14:creationId xmlns:p14="http://schemas.microsoft.com/office/powerpoint/2010/main" val="3545322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a security </a:t>
            </a:r>
            <a:r>
              <a:rPr lang="en-IE" dirty="0" err="1" smtClean="0"/>
              <a:t>usecase</a:t>
            </a:r>
            <a:endParaRPr lang="en-US" dirty="0"/>
          </a:p>
        </p:txBody>
      </p:sp>
      <p:sp>
        <p:nvSpPr>
          <p:cNvPr id="3" name="Content Placeholder 2"/>
          <p:cNvSpPr>
            <a:spLocks noGrp="1"/>
          </p:cNvSpPr>
          <p:nvPr>
            <p:ph idx="1"/>
          </p:nvPr>
        </p:nvSpPr>
        <p:spPr>
          <a:xfrm>
            <a:off x="581192" y="2180496"/>
            <a:ext cx="11029615" cy="4255138"/>
          </a:xfrm>
        </p:spPr>
        <p:txBody>
          <a:bodyPr>
            <a:normAutofit/>
          </a:bodyPr>
          <a:lstStyle/>
          <a:p>
            <a:pPr fontAlgn="base"/>
            <a:r>
              <a:rPr lang="en-US" dirty="0"/>
              <a:t>A use case – sometimes referred to as an attack scenario – represents the outcome of an attack, or the attacker’s desired outcome state vis-à-vis a specific asset (or set of assets). This outcome should map to the </a:t>
            </a:r>
            <a:r>
              <a:rPr lang="en-US" u="sng" dirty="0">
                <a:hlinkClick r:id="rId2"/>
              </a:rPr>
              <a:t>MITRE ATT&amp;CK Matrix Impact </a:t>
            </a:r>
            <a:r>
              <a:rPr lang="en-US" u="sng" dirty="0" smtClean="0">
                <a:hlinkClick r:id="rId2"/>
              </a:rPr>
              <a:t>category</a:t>
            </a:r>
            <a:endParaRPr lang="en-US" dirty="0"/>
          </a:p>
          <a:p>
            <a:pPr fontAlgn="base"/>
            <a:endParaRPr lang="en-US" dirty="0"/>
          </a:p>
          <a:p>
            <a:pPr fontAlgn="base"/>
            <a:r>
              <a:rPr lang="en-US" dirty="0"/>
              <a:t>Handling such a scenario effectively in a way that mitigates risks and minimizes damage to an organization involves several kinds of preparatory work – including:</a:t>
            </a:r>
          </a:p>
          <a:p>
            <a:pPr lvl="2" fontAlgn="base"/>
            <a:r>
              <a:rPr lang="en-US" dirty="0"/>
              <a:t>Collecting the right security data to perform security analytics</a:t>
            </a:r>
          </a:p>
          <a:p>
            <a:pPr lvl="2" fontAlgn="base"/>
            <a:r>
              <a:rPr lang="en-US" dirty="0" smtClean="0"/>
              <a:t>Enriching </a:t>
            </a:r>
            <a:r>
              <a:rPr lang="en-US" dirty="0"/>
              <a:t>security alerts for better contextualization</a:t>
            </a:r>
          </a:p>
          <a:p>
            <a:pPr lvl="2" fontAlgn="base"/>
            <a:r>
              <a:rPr lang="en-US" dirty="0" smtClean="0"/>
              <a:t>Creating alerts, dashboards </a:t>
            </a:r>
            <a:r>
              <a:rPr lang="en-US" dirty="0"/>
              <a:t>&amp; reports for real-time </a:t>
            </a:r>
            <a:r>
              <a:rPr lang="en-US" dirty="0" smtClean="0"/>
              <a:t>visibility</a:t>
            </a:r>
          </a:p>
          <a:p>
            <a:pPr lvl="2" fontAlgn="base"/>
            <a:r>
              <a:rPr lang="en-US" dirty="0"/>
              <a:t>Orchestrating security monitoring &amp; incident response </a:t>
            </a:r>
            <a:r>
              <a:rPr lang="en-US" dirty="0" smtClean="0"/>
              <a:t>technologies</a:t>
            </a:r>
            <a:endParaRPr lang="en-US" dirty="0"/>
          </a:p>
          <a:p>
            <a:endParaRPr lang="en-US" dirty="0"/>
          </a:p>
        </p:txBody>
      </p:sp>
    </p:spTree>
    <p:extLst>
      <p:ext uri="{BB962C8B-B14F-4D97-AF65-F5344CB8AC3E}">
        <p14:creationId xmlns:p14="http://schemas.microsoft.com/office/powerpoint/2010/main" val="3872434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Security Devices/Technologies</a:t>
            </a:r>
            <a:endParaRPr lang="en-US" dirty="0"/>
          </a:p>
        </p:txBody>
      </p:sp>
      <p:sp>
        <p:nvSpPr>
          <p:cNvPr id="3" name="Content Placeholder 2"/>
          <p:cNvSpPr>
            <a:spLocks noGrp="1"/>
          </p:cNvSpPr>
          <p:nvPr>
            <p:ph idx="1"/>
          </p:nvPr>
        </p:nvSpPr>
        <p:spPr>
          <a:xfrm>
            <a:off x="467981" y="2603863"/>
            <a:ext cx="4818121" cy="3979817"/>
          </a:xfrm>
        </p:spPr>
        <p:txBody>
          <a:bodyPr>
            <a:normAutofit fontScale="70000" lnSpcReduction="20000"/>
          </a:bodyPr>
          <a:lstStyle/>
          <a:p>
            <a:r>
              <a:rPr lang="en-US" sz="3600" dirty="0"/>
              <a:t>Firewall    </a:t>
            </a:r>
          </a:p>
          <a:p>
            <a:r>
              <a:rPr lang="en-US" sz="3600" dirty="0"/>
              <a:t>Proxy / Forward proxy</a:t>
            </a:r>
          </a:p>
          <a:p>
            <a:r>
              <a:rPr lang="en-US" sz="3600" dirty="0"/>
              <a:t>WAF (Web application firewall) – application level </a:t>
            </a:r>
            <a:r>
              <a:rPr lang="en-US" sz="3600" dirty="0" smtClean="0"/>
              <a:t>logs </a:t>
            </a:r>
            <a:endParaRPr lang="en-US" sz="3600" dirty="0"/>
          </a:p>
          <a:p>
            <a:r>
              <a:rPr lang="en-US" sz="3600" dirty="0" smtClean="0"/>
              <a:t>Antivirus</a:t>
            </a:r>
            <a:endParaRPr lang="en-US" sz="3600" dirty="0"/>
          </a:p>
          <a:p>
            <a:r>
              <a:rPr lang="en-US" sz="3600" dirty="0"/>
              <a:t>EDR</a:t>
            </a:r>
          </a:p>
          <a:p>
            <a:r>
              <a:rPr lang="en-US" sz="3600" dirty="0"/>
              <a:t>Authentication devices (AAA</a:t>
            </a:r>
            <a:r>
              <a:rPr lang="en-US" sz="3600" dirty="0" smtClean="0"/>
              <a:t>)</a:t>
            </a:r>
            <a:endParaRPr lang="en-US" sz="3600" dirty="0"/>
          </a:p>
          <a:p>
            <a:r>
              <a:rPr lang="en-US" sz="3600" dirty="0" smtClean="0"/>
              <a:t>PAM</a:t>
            </a:r>
          </a:p>
        </p:txBody>
      </p:sp>
      <p:sp>
        <p:nvSpPr>
          <p:cNvPr id="4" name="Content Placeholder 2"/>
          <p:cNvSpPr txBox="1">
            <a:spLocks/>
          </p:cNvSpPr>
          <p:nvPr/>
        </p:nvSpPr>
        <p:spPr>
          <a:xfrm>
            <a:off x="6002278" y="2943497"/>
            <a:ext cx="4818121" cy="3640183"/>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3600" dirty="0" smtClean="0"/>
              <a:t>IDS / IPS</a:t>
            </a:r>
          </a:p>
          <a:p>
            <a:r>
              <a:rPr lang="en-US" sz="3600" dirty="0" smtClean="0"/>
              <a:t>Sandboxes</a:t>
            </a:r>
          </a:p>
          <a:p>
            <a:r>
              <a:rPr lang="en-US" sz="3600" dirty="0" smtClean="0"/>
              <a:t>DLP</a:t>
            </a:r>
          </a:p>
          <a:p>
            <a:r>
              <a:rPr lang="en-US" sz="3600" dirty="0" smtClean="0"/>
              <a:t>CASB</a:t>
            </a:r>
          </a:p>
          <a:p>
            <a:r>
              <a:rPr lang="en-US" sz="3600" dirty="0" smtClean="0"/>
              <a:t>Email gateway appliances</a:t>
            </a:r>
          </a:p>
          <a:p>
            <a:r>
              <a:rPr lang="en-US" sz="3600" dirty="0" smtClean="0"/>
              <a:t>IOT </a:t>
            </a:r>
          </a:p>
          <a:p>
            <a:r>
              <a:rPr lang="en-US" sz="3600" dirty="0" smtClean="0"/>
              <a:t>Cloud endpoints </a:t>
            </a:r>
          </a:p>
          <a:p>
            <a:r>
              <a:rPr lang="en-US" sz="3600" dirty="0" smtClean="0"/>
              <a:t>OS logs</a:t>
            </a:r>
          </a:p>
          <a:p>
            <a:endParaRPr lang="en-US" dirty="0" smtClean="0"/>
          </a:p>
          <a:p>
            <a:endParaRPr lang="en-US" dirty="0"/>
          </a:p>
        </p:txBody>
      </p:sp>
    </p:spTree>
    <p:extLst>
      <p:ext uri="{BB962C8B-B14F-4D97-AF65-F5344CB8AC3E}">
        <p14:creationId xmlns:p14="http://schemas.microsoft.com/office/powerpoint/2010/main" val="3826816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exfiltration</a:t>
            </a:r>
            <a:endParaRPr lang="en-US" dirty="0"/>
          </a:p>
        </p:txBody>
      </p:sp>
      <p:pic>
        <p:nvPicPr>
          <p:cNvPr id="6" name="Content Placeholder 5"/>
          <p:cNvPicPr>
            <a:picLocks noGrp="1" noChangeAspect="1"/>
          </p:cNvPicPr>
          <p:nvPr>
            <p:ph idx="1"/>
          </p:nvPr>
        </p:nvPicPr>
        <p:blipFill>
          <a:blip r:embed="rId2"/>
          <a:stretch>
            <a:fillRect/>
          </a:stretch>
        </p:blipFill>
        <p:spPr>
          <a:xfrm>
            <a:off x="383623" y="1928676"/>
            <a:ext cx="10145789" cy="4193450"/>
          </a:xfrm>
          <a:prstGeom prst="rect">
            <a:avLst/>
          </a:prstGeom>
        </p:spPr>
      </p:pic>
    </p:spTree>
    <p:extLst>
      <p:ext uri="{BB962C8B-B14F-4D97-AF65-F5344CB8AC3E}">
        <p14:creationId xmlns:p14="http://schemas.microsoft.com/office/powerpoint/2010/main" val="738837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a:t>
            </a:r>
            <a:r>
              <a:rPr lang="en-GB" dirty="0" smtClean="0"/>
              <a:t>scenario: identify data exfiltration (proxy)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64233523"/>
              </p:ext>
            </p:extLst>
          </p:nvPr>
        </p:nvGraphicFramePr>
        <p:xfrm>
          <a:off x="439472" y="2068013"/>
          <a:ext cx="11313055" cy="4612640"/>
        </p:xfrm>
        <a:graphic>
          <a:graphicData uri="http://schemas.openxmlformats.org/drawingml/2006/table">
            <a:tbl>
              <a:tblPr firstRow="1" bandRow="1">
                <a:tableStyleId>{5C22544A-7EE6-4342-B048-85BDC9FD1C3A}</a:tableStyleId>
              </a:tblPr>
              <a:tblGrid>
                <a:gridCol w="2274824">
                  <a:extLst>
                    <a:ext uri="{9D8B030D-6E8A-4147-A177-3AD203B41FA5}">
                      <a16:colId xmlns:a16="http://schemas.microsoft.com/office/drawing/2014/main" val="4192652866"/>
                    </a:ext>
                  </a:extLst>
                </a:gridCol>
                <a:gridCol w="9038231">
                  <a:extLst>
                    <a:ext uri="{9D8B030D-6E8A-4147-A177-3AD203B41FA5}">
                      <a16:colId xmlns:a16="http://schemas.microsoft.com/office/drawing/2014/main" val="33688795"/>
                    </a:ext>
                  </a:extLst>
                </a:gridCol>
              </a:tblGrid>
              <a:tr h="370840">
                <a:tc>
                  <a:txBody>
                    <a:bodyPr/>
                    <a:lstStyle/>
                    <a:p>
                      <a:r>
                        <a:rPr lang="en-US" sz="1600" u="none" strike="noStrike" dirty="0" smtClean="0">
                          <a:effectLst/>
                        </a:rPr>
                        <a:t>Rule Name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Potential data ex-filtration attempt through proxy</a:t>
                      </a:r>
                      <a:endParaRPr lang="en-US" sz="1600" b="0" i="0" u="none" strike="noStrike" dirty="0" smtClean="0">
                        <a:solidFill>
                          <a:srgbClr val="000000"/>
                        </a:solidFill>
                        <a:effectLst/>
                        <a:latin typeface="Calibri" panose="020F0502020204030204" pitchFamily="34" charset="0"/>
                      </a:endParaRPr>
                    </a:p>
                  </a:txBody>
                  <a:tcPr/>
                </a:tc>
                <a:extLst>
                  <a:ext uri="{0D108BD9-81ED-4DB2-BD59-A6C34878D82A}">
                    <a16:rowId xmlns:a16="http://schemas.microsoft.com/office/drawing/2014/main" val="5634841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Description</a:t>
                      </a:r>
                      <a:endParaRPr lang="en-US" sz="1600" b="0" i="0" u="none" strike="noStrike" dirty="0" smtClean="0">
                        <a:solidFill>
                          <a:srgbClr val="000000"/>
                        </a:solidFill>
                        <a:effectLst/>
                        <a:latin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When attacker / insider tries to </a:t>
                      </a:r>
                      <a:r>
                        <a:rPr lang="en-US" sz="1600" u="none" strike="noStrike" dirty="0" err="1" smtClean="0">
                          <a:effectLst/>
                        </a:rPr>
                        <a:t>exfiltrate</a:t>
                      </a:r>
                      <a:r>
                        <a:rPr lang="en-US" sz="1600" u="none" strike="noStrike" dirty="0" smtClean="0">
                          <a:effectLst/>
                        </a:rPr>
                        <a:t> the data and the</a:t>
                      </a:r>
                      <a:r>
                        <a:rPr lang="en-US" sz="1600" u="none" strike="noStrike" baseline="0" dirty="0" smtClean="0">
                          <a:effectLst/>
                        </a:rPr>
                        <a:t> attempt is identified via the proxy logs</a:t>
                      </a:r>
                      <a:endParaRPr lang="en-US" sz="1600" b="0" i="0" u="none" strike="noStrike" dirty="0" smtClean="0">
                        <a:solidFill>
                          <a:srgbClr val="000000"/>
                        </a:solidFill>
                        <a:effectLst/>
                        <a:latin typeface="Calibri" panose="020F0502020204030204" pitchFamily="34" charset="0"/>
                      </a:endParaRPr>
                    </a:p>
                  </a:txBody>
                  <a:tcPr/>
                </a:tc>
                <a:extLst>
                  <a:ext uri="{0D108BD9-81ED-4DB2-BD59-A6C34878D82A}">
                    <a16:rowId xmlns:a16="http://schemas.microsoft.com/office/drawing/2014/main" val="3403255789"/>
                  </a:ext>
                </a:extLst>
              </a:tr>
              <a:tr h="370840">
                <a:tc>
                  <a:txBody>
                    <a:bodyPr/>
                    <a:lstStyle/>
                    <a:p>
                      <a:pPr algn="l" fontAlgn="b"/>
                      <a:r>
                        <a:rPr lang="en-US" sz="1600" u="none" strike="noStrike" dirty="0" smtClean="0">
                          <a:effectLst/>
                        </a:rPr>
                        <a:t>Threat Indicator</a:t>
                      </a:r>
                      <a:endParaRPr lang="en-US" sz="1600" b="0" i="0" u="none" strike="noStrike" dirty="0">
                        <a:solidFill>
                          <a:srgbClr val="000000"/>
                        </a:solidFill>
                        <a:effectLst/>
                        <a:latin typeface="Calibri" panose="020F0502020204030204" pitchFamily="34" charset="0"/>
                      </a:endParaRPr>
                    </a:p>
                  </a:txBody>
                  <a:tcPr/>
                </a:tc>
                <a:tc>
                  <a:txBody>
                    <a:bodyPr/>
                    <a:lstStyle/>
                    <a:p>
                      <a:r>
                        <a:rPr lang="en-US" sz="1600" u="none" strike="noStrike" dirty="0" smtClean="0">
                          <a:effectLst/>
                        </a:rPr>
                        <a:t>Abnormal traffic - This rule detects if there</a:t>
                      </a:r>
                      <a:r>
                        <a:rPr lang="en-US" sz="1600" u="none" strike="noStrike" baseline="0" dirty="0" smtClean="0">
                          <a:effectLst/>
                        </a:rPr>
                        <a:t> is an attempt of one </a:t>
                      </a:r>
                      <a:r>
                        <a:rPr lang="en-US" sz="1600" u="none" strike="noStrike" dirty="0" smtClean="0">
                          <a:effectLst/>
                        </a:rPr>
                        <a:t>GB transfer of the</a:t>
                      </a:r>
                      <a:r>
                        <a:rPr lang="en-US" sz="1600" u="none" strike="noStrike" baseline="0" dirty="0" smtClean="0">
                          <a:effectLst/>
                        </a:rPr>
                        <a:t> data </a:t>
                      </a:r>
                      <a:r>
                        <a:rPr lang="en-US" sz="1600" u="none" strike="noStrike" dirty="0" smtClean="0">
                          <a:effectLst/>
                        </a:rPr>
                        <a:t>in a single HTTP request using proxy</a:t>
                      </a:r>
                      <a:endParaRPr lang="en-US" sz="1600" dirty="0"/>
                    </a:p>
                  </a:txBody>
                  <a:tcPr/>
                </a:tc>
                <a:extLst>
                  <a:ext uri="{0D108BD9-81ED-4DB2-BD59-A6C34878D82A}">
                    <a16:rowId xmlns:a16="http://schemas.microsoft.com/office/drawing/2014/main" val="22352725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Data Source to be investigated</a:t>
                      </a:r>
                      <a:endParaRPr lang="en-US" sz="1600" b="0" i="0" u="none" strike="noStrike" dirty="0" smtClean="0">
                        <a:solidFill>
                          <a:srgbClr val="000000"/>
                        </a:solidFill>
                        <a:effectLst/>
                        <a:latin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This rule is specifically applicable to proxy data sources</a:t>
                      </a:r>
                      <a:r>
                        <a:rPr lang="en-US" sz="1600" u="none" strike="noStrike" baseline="0" dirty="0" smtClean="0">
                          <a:effectLst/>
                        </a:rPr>
                        <a:t> like </a:t>
                      </a:r>
                      <a:r>
                        <a:rPr lang="en-US" sz="1600" u="none" strike="noStrike" dirty="0" smtClean="0">
                          <a:effectLst/>
                        </a:rPr>
                        <a:t>Symantec bluecoat, cisco IronPort, etc. </a:t>
                      </a:r>
                      <a:endParaRPr lang="en-US" sz="1600" b="0" i="0" u="none" strike="noStrike" dirty="0" smtClean="0">
                        <a:solidFill>
                          <a:srgbClr val="000000"/>
                        </a:solidFill>
                        <a:effectLst/>
                        <a:latin typeface="Calibri" panose="020F0502020204030204" pitchFamily="34" charset="0"/>
                      </a:endParaRPr>
                    </a:p>
                  </a:txBody>
                  <a:tcPr/>
                </a:tc>
                <a:extLst>
                  <a:ext uri="{0D108BD9-81ED-4DB2-BD59-A6C34878D82A}">
                    <a16:rowId xmlns:a16="http://schemas.microsoft.com/office/drawing/2014/main" val="11906584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Possible Pro-active Actions</a:t>
                      </a:r>
                      <a:endParaRPr lang="en-US" sz="1600" b="0" i="0" u="none" strike="noStrike" dirty="0" smtClean="0">
                        <a:solidFill>
                          <a:srgbClr val="000000"/>
                        </a:solidFill>
                        <a:effectLst/>
                        <a:latin typeface="Calibri" panose="020F0502020204030204" pitchFamily="34" charset="0"/>
                      </a:endParaRPr>
                    </a:p>
                  </a:txBody>
                  <a:tcPr/>
                </a:tc>
                <a:tc>
                  <a:txBody>
                    <a:bodyPr/>
                    <a:lstStyle/>
                    <a:p>
                      <a:r>
                        <a:rPr lang="en-US" sz="1600" b="0" i="0" kern="1200" dirty="0" smtClean="0">
                          <a:solidFill>
                            <a:schemeClr val="dk1"/>
                          </a:solidFill>
                          <a:effectLst/>
                          <a:latin typeface="+mn-lt"/>
                          <a:ea typeface="+mn-ea"/>
                          <a:cs typeface="+mn-cs"/>
                        </a:rPr>
                        <a:t>Network intrusion detection and prevention systems that use network signatures to identify traffic for specific adversary can be used to mitigate activity at the network level.</a:t>
                      </a:r>
                      <a:endParaRPr lang="en-US" sz="1600" dirty="0"/>
                    </a:p>
                  </a:txBody>
                  <a:tcPr/>
                </a:tc>
                <a:extLst>
                  <a:ext uri="{0D108BD9-81ED-4DB2-BD59-A6C34878D82A}">
                    <a16:rowId xmlns:a16="http://schemas.microsoft.com/office/drawing/2014/main" val="403887898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Possible reactive Actions</a:t>
                      </a:r>
                      <a:endParaRPr lang="en-US" sz="1600" b="0" i="0" u="none" strike="noStrike" dirty="0" smtClean="0">
                        <a:solidFill>
                          <a:srgbClr val="000000"/>
                        </a:solidFill>
                        <a:effectLst/>
                        <a:latin typeface="Calibri" panose="020F0502020204030204" pitchFamily="34" charset="0"/>
                      </a:endParaRPr>
                    </a:p>
                  </a:txBody>
                  <a:tcPr/>
                </a:tc>
                <a:tc>
                  <a:txBody>
                    <a:bodyPr/>
                    <a:lstStyle/>
                    <a:p>
                      <a:r>
                        <a:rPr lang="en-IE" sz="1600" dirty="0" smtClean="0"/>
                        <a:t>Terminate the user session and contact the manager</a:t>
                      </a:r>
                      <a:endParaRPr lang="en-US" sz="1600" dirty="0"/>
                    </a:p>
                  </a:txBody>
                  <a:tcPr/>
                </a:tc>
                <a:extLst>
                  <a:ext uri="{0D108BD9-81ED-4DB2-BD59-A6C34878D82A}">
                    <a16:rowId xmlns:a16="http://schemas.microsoft.com/office/drawing/2014/main" val="243140427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Tips &amp; Tricks for Security</a:t>
                      </a:r>
                      <a:r>
                        <a:rPr lang="en-US" sz="1600" u="none" strike="noStrike" baseline="0" dirty="0" smtClean="0">
                          <a:effectLst/>
                        </a:rPr>
                        <a:t> Analyst</a:t>
                      </a:r>
                      <a:endParaRPr lang="en-US" sz="1600" b="0" i="0" u="none" strike="noStrike" dirty="0" smtClean="0">
                        <a:solidFill>
                          <a:srgbClr val="000000"/>
                        </a:solidFill>
                        <a:effectLst/>
                        <a:latin typeface="Calibri" panose="020F0502020204030204" pitchFamily="34" charset="0"/>
                      </a:endParaRPr>
                    </a:p>
                  </a:txBody>
                  <a:tcPr/>
                </a:tc>
                <a:tc>
                  <a:txBody>
                    <a:bodyPr/>
                    <a:lstStyle/>
                    <a:p>
                      <a:pPr marL="285750" indent="-285750">
                        <a:buFont typeface="Arial" panose="020B0604020202020204" pitchFamily="34" charset="0"/>
                        <a:buChar char="•"/>
                      </a:pPr>
                      <a:r>
                        <a:rPr lang="en-US" sz="1600" u="none" strike="noStrike" dirty="0" smtClean="0">
                          <a:effectLst/>
                        </a:rPr>
                        <a:t>Check the source and destination IP associated with this activity </a:t>
                      </a:r>
                    </a:p>
                    <a:p>
                      <a:pPr marL="285750" indent="-285750">
                        <a:buFont typeface="Arial" panose="020B0604020202020204" pitchFamily="34" charset="0"/>
                        <a:buChar char="•"/>
                      </a:pPr>
                      <a:r>
                        <a:rPr lang="en-US" sz="1600" u="none" strike="noStrike" dirty="0" smtClean="0">
                          <a:effectLst/>
                        </a:rPr>
                        <a:t>Check if the</a:t>
                      </a:r>
                      <a:r>
                        <a:rPr lang="en-US" sz="1600" u="none" strike="noStrike" baseline="0" dirty="0" smtClean="0">
                          <a:effectLst/>
                        </a:rPr>
                        <a:t> source is infected with a malware</a:t>
                      </a:r>
                    </a:p>
                    <a:p>
                      <a:pPr marL="285750" indent="-285750">
                        <a:buFont typeface="Arial" panose="020B0604020202020204" pitchFamily="34" charset="0"/>
                        <a:buChar char="•"/>
                      </a:pPr>
                      <a:r>
                        <a:rPr lang="en-US" sz="1600" u="none" strike="noStrike" dirty="0" smtClean="0">
                          <a:effectLst/>
                        </a:rPr>
                        <a:t>Identify the user name / AD user name</a:t>
                      </a:r>
                    </a:p>
                    <a:p>
                      <a:pPr marL="285750" indent="-285750">
                        <a:buFont typeface="Arial" panose="020B0604020202020204" pitchFamily="34" charset="0"/>
                        <a:buChar char="•"/>
                      </a:pPr>
                      <a:r>
                        <a:rPr lang="en-US" sz="1600" u="none" strike="noStrike" dirty="0" smtClean="0">
                          <a:effectLst/>
                        </a:rPr>
                        <a:t>Contact the user via mail/phone or inform his manager using the organization chart</a:t>
                      </a:r>
                    </a:p>
                    <a:p>
                      <a:pPr marL="285750" indent="-285750">
                        <a:buFont typeface="Arial" panose="020B0604020202020204" pitchFamily="34" charset="0"/>
                        <a:buChar char="•"/>
                      </a:pPr>
                      <a:r>
                        <a:rPr lang="en-US" sz="1600" u="none" strike="noStrike" dirty="0" smtClean="0">
                          <a:effectLst/>
                        </a:rPr>
                        <a:t>Escalate to L2 / CIRT for further investigation if</a:t>
                      </a:r>
                      <a:r>
                        <a:rPr lang="en-US" sz="1600" u="none" strike="noStrike" baseline="0" dirty="0" smtClean="0">
                          <a:effectLst/>
                        </a:rPr>
                        <a:t> </a:t>
                      </a:r>
                      <a:r>
                        <a:rPr lang="en-US" sz="1600" u="none" strike="noStrike" dirty="0" smtClean="0">
                          <a:effectLst/>
                        </a:rPr>
                        <a:t>analysts feel severity is high/insufficient information</a:t>
                      </a:r>
                      <a:endParaRPr lang="en-US" sz="1600" dirty="0"/>
                    </a:p>
                  </a:txBody>
                  <a:tcPr/>
                </a:tc>
                <a:extLst>
                  <a:ext uri="{0D108BD9-81ED-4DB2-BD59-A6C34878D82A}">
                    <a16:rowId xmlns:a16="http://schemas.microsoft.com/office/drawing/2014/main" val="4052822406"/>
                  </a:ext>
                </a:extLst>
              </a:tr>
            </a:tbl>
          </a:graphicData>
        </a:graphic>
      </p:graphicFrame>
    </p:spTree>
    <p:extLst>
      <p:ext uri="{BB962C8B-B14F-4D97-AF65-F5344CB8AC3E}">
        <p14:creationId xmlns:p14="http://schemas.microsoft.com/office/powerpoint/2010/main" val="258966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a:t>
            </a:r>
            <a:r>
              <a:rPr lang="en-GB" dirty="0" smtClean="0"/>
              <a:t>scenario: identify data exfiltration (email)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8818431"/>
              </p:ext>
            </p:extLst>
          </p:nvPr>
        </p:nvGraphicFramePr>
        <p:xfrm>
          <a:off x="439472" y="2068013"/>
          <a:ext cx="11313055" cy="4612640"/>
        </p:xfrm>
        <a:graphic>
          <a:graphicData uri="http://schemas.openxmlformats.org/drawingml/2006/table">
            <a:tbl>
              <a:tblPr firstRow="1" bandRow="1">
                <a:tableStyleId>{5C22544A-7EE6-4342-B048-85BDC9FD1C3A}</a:tableStyleId>
              </a:tblPr>
              <a:tblGrid>
                <a:gridCol w="2274824">
                  <a:extLst>
                    <a:ext uri="{9D8B030D-6E8A-4147-A177-3AD203B41FA5}">
                      <a16:colId xmlns:a16="http://schemas.microsoft.com/office/drawing/2014/main" val="4192652866"/>
                    </a:ext>
                  </a:extLst>
                </a:gridCol>
                <a:gridCol w="9038231">
                  <a:extLst>
                    <a:ext uri="{9D8B030D-6E8A-4147-A177-3AD203B41FA5}">
                      <a16:colId xmlns:a16="http://schemas.microsoft.com/office/drawing/2014/main" val="33688795"/>
                    </a:ext>
                  </a:extLst>
                </a:gridCol>
              </a:tblGrid>
              <a:tr h="370840">
                <a:tc>
                  <a:txBody>
                    <a:bodyPr/>
                    <a:lstStyle/>
                    <a:p>
                      <a:r>
                        <a:rPr lang="en-US" sz="1600" u="none" strike="noStrike" dirty="0" smtClean="0">
                          <a:effectLst/>
                        </a:rPr>
                        <a:t>Rule Name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Potential data ex-filtration attempt through email</a:t>
                      </a:r>
                      <a:endParaRPr lang="en-US" sz="1600" b="0" i="0" u="none" strike="noStrike" dirty="0" smtClean="0">
                        <a:solidFill>
                          <a:srgbClr val="000000"/>
                        </a:solidFill>
                        <a:effectLst/>
                        <a:latin typeface="Calibri" panose="020F0502020204030204" pitchFamily="34" charset="0"/>
                      </a:endParaRPr>
                    </a:p>
                  </a:txBody>
                  <a:tcPr/>
                </a:tc>
                <a:extLst>
                  <a:ext uri="{0D108BD9-81ED-4DB2-BD59-A6C34878D82A}">
                    <a16:rowId xmlns:a16="http://schemas.microsoft.com/office/drawing/2014/main" val="5634841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Description</a:t>
                      </a:r>
                      <a:endParaRPr lang="en-US" sz="1600" b="0" i="0" u="none" strike="noStrike" dirty="0" smtClean="0">
                        <a:solidFill>
                          <a:srgbClr val="000000"/>
                        </a:solidFill>
                        <a:effectLst/>
                        <a:latin typeface="Calibri" panose="020F0502020204030204" pitchFamily="34" charset="0"/>
                      </a:endParaRPr>
                    </a:p>
                  </a:txBody>
                  <a:tcPr/>
                </a:tc>
                <a:tc>
                  <a:txBody>
                    <a:bodyPr/>
                    <a:lstStyle/>
                    <a:p>
                      <a:r>
                        <a:rPr lang="en-US" sz="1600" u="none" strike="noStrike" dirty="0" smtClean="0">
                          <a:effectLst/>
                        </a:rPr>
                        <a:t>This rule detects if there is a transfer of</a:t>
                      </a:r>
                      <a:r>
                        <a:rPr lang="en-US" sz="1600" u="none" strike="noStrike" baseline="0" dirty="0" smtClean="0">
                          <a:effectLst/>
                        </a:rPr>
                        <a:t> more than</a:t>
                      </a:r>
                      <a:r>
                        <a:rPr lang="en-US" sz="1600" u="none" strike="noStrike" dirty="0" smtClean="0">
                          <a:effectLst/>
                        </a:rPr>
                        <a:t>15 MB data in a mail</a:t>
                      </a:r>
                      <a:r>
                        <a:rPr lang="en-US" sz="1600" u="none" strike="noStrike" baseline="0" dirty="0" smtClean="0">
                          <a:effectLst/>
                        </a:rPr>
                        <a:t> through an attachment</a:t>
                      </a:r>
                      <a:endParaRPr lang="en-US" sz="1600" dirty="0"/>
                    </a:p>
                  </a:txBody>
                  <a:tcPr/>
                </a:tc>
                <a:extLst>
                  <a:ext uri="{0D108BD9-81ED-4DB2-BD59-A6C34878D82A}">
                    <a16:rowId xmlns:a16="http://schemas.microsoft.com/office/drawing/2014/main" val="3403255789"/>
                  </a:ext>
                </a:extLst>
              </a:tr>
              <a:tr h="370840">
                <a:tc>
                  <a:txBody>
                    <a:bodyPr/>
                    <a:lstStyle/>
                    <a:p>
                      <a:pPr algn="l" fontAlgn="b"/>
                      <a:r>
                        <a:rPr lang="en-US" sz="1600" u="none" strike="noStrike" dirty="0" smtClean="0">
                          <a:effectLst/>
                        </a:rPr>
                        <a:t>Threat Indicator</a:t>
                      </a:r>
                      <a:endParaRPr lang="en-US" sz="1600" b="0" i="0" u="none" strike="noStrike" dirty="0">
                        <a:solidFill>
                          <a:srgbClr val="000000"/>
                        </a:solidFill>
                        <a:effectLst/>
                        <a:latin typeface="Calibri" panose="020F0502020204030204" pitchFamily="34" charset="0"/>
                      </a:endParaRPr>
                    </a:p>
                  </a:txBody>
                  <a:tcPr/>
                </a:tc>
                <a:tc>
                  <a:txBody>
                    <a:bodyPr/>
                    <a:lstStyle/>
                    <a:p>
                      <a:r>
                        <a:rPr lang="en-US" sz="1600" u="none" strike="noStrike" dirty="0" smtClean="0">
                          <a:effectLst/>
                        </a:rPr>
                        <a:t>Abnormal traffic - The leak of sensitive data that might lead the cyber attack/incident in the future or violation of policy/compliance</a:t>
                      </a:r>
                      <a:endParaRPr lang="en-US" sz="1600" dirty="0"/>
                    </a:p>
                  </a:txBody>
                  <a:tcPr/>
                </a:tc>
                <a:extLst>
                  <a:ext uri="{0D108BD9-81ED-4DB2-BD59-A6C34878D82A}">
                    <a16:rowId xmlns:a16="http://schemas.microsoft.com/office/drawing/2014/main" val="22352725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Data Source to be investigated</a:t>
                      </a:r>
                      <a:endParaRPr lang="en-US" sz="1600" b="0" i="0" u="none" strike="noStrike" dirty="0" smtClean="0">
                        <a:solidFill>
                          <a:srgbClr val="000000"/>
                        </a:solidFill>
                        <a:effectLst/>
                        <a:latin typeface="Calibri" panose="020F0502020204030204" pitchFamily="34" charset="0"/>
                      </a:endParaRPr>
                    </a:p>
                  </a:txBody>
                  <a:tcPr/>
                </a:tc>
                <a:tc>
                  <a:txBody>
                    <a:bodyPr/>
                    <a:lstStyle/>
                    <a:p>
                      <a:pPr algn="l" fontAlgn="b"/>
                      <a:r>
                        <a:rPr lang="en-US" sz="1600" u="none" strike="noStrike" dirty="0" smtClean="0">
                          <a:effectLst/>
                        </a:rPr>
                        <a:t>This rule is specifically applicable to Email gateway appliance</a:t>
                      </a:r>
                      <a:endParaRPr lang="en-US" sz="1600" b="0" i="0" u="none" strike="noStrike"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11906584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Possible Pro-active Actions</a:t>
                      </a:r>
                      <a:endParaRPr lang="en-US" sz="1600" b="0" i="0" u="none" strike="noStrike" dirty="0" smtClean="0">
                        <a:solidFill>
                          <a:srgbClr val="000000"/>
                        </a:solidFill>
                        <a:effectLst/>
                        <a:latin typeface="Calibri" panose="020F0502020204030204" pitchFamily="34" charset="0"/>
                      </a:endParaRPr>
                    </a:p>
                  </a:txBody>
                  <a:tcPr/>
                </a:tc>
                <a:tc>
                  <a:txBody>
                    <a:bodyPr/>
                    <a:lstStyle/>
                    <a:p>
                      <a:r>
                        <a:rPr lang="en-US" sz="1600" b="0" i="0" kern="1200" dirty="0" smtClean="0">
                          <a:solidFill>
                            <a:schemeClr val="dk1"/>
                          </a:solidFill>
                          <a:effectLst/>
                          <a:latin typeface="+mn-lt"/>
                          <a:ea typeface="+mn-ea"/>
                          <a:cs typeface="+mn-cs"/>
                        </a:rPr>
                        <a:t>Use email security</a:t>
                      </a:r>
                      <a:r>
                        <a:rPr lang="en-US" sz="1600" b="0" i="0" kern="1200" baseline="0" dirty="0" smtClean="0">
                          <a:solidFill>
                            <a:schemeClr val="dk1"/>
                          </a:solidFill>
                          <a:effectLst/>
                          <a:latin typeface="+mn-lt"/>
                          <a:ea typeface="+mn-ea"/>
                          <a:cs typeface="+mn-cs"/>
                        </a:rPr>
                        <a:t> systems like the </a:t>
                      </a:r>
                      <a:r>
                        <a:rPr lang="nn-NO" sz="1600" b="0" i="0" kern="1200" baseline="0" dirty="0" smtClean="0">
                          <a:solidFill>
                            <a:schemeClr val="dk1"/>
                          </a:solidFill>
                          <a:effectLst/>
                          <a:latin typeface="+mn-lt"/>
                          <a:ea typeface="+mn-ea"/>
                          <a:cs typeface="+mn-cs"/>
                        </a:rPr>
                        <a:t>Microsoft </a:t>
                      </a:r>
                      <a:r>
                        <a:rPr lang="nn-NO" sz="1600" b="0" i="0" kern="1200" baseline="0" dirty="0" err="1" smtClean="0">
                          <a:solidFill>
                            <a:schemeClr val="dk1"/>
                          </a:solidFill>
                          <a:effectLst/>
                          <a:latin typeface="+mn-lt"/>
                          <a:ea typeface="+mn-ea"/>
                          <a:cs typeface="+mn-cs"/>
                        </a:rPr>
                        <a:t>Defender</a:t>
                      </a:r>
                      <a:r>
                        <a:rPr lang="nn-NO" sz="1600" b="0" i="0" kern="1200" baseline="0" dirty="0" smtClean="0">
                          <a:solidFill>
                            <a:schemeClr val="dk1"/>
                          </a:solidFill>
                          <a:effectLst/>
                          <a:latin typeface="+mn-lt"/>
                          <a:ea typeface="+mn-ea"/>
                          <a:cs typeface="+mn-cs"/>
                        </a:rPr>
                        <a:t> for Office 365 to </a:t>
                      </a:r>
                      <a:r>
                        <a:rPr lang="nn-NO" sz="1600" b="0" i="0" kern="1200" baseline="0" dirty="0" err="1" smtClean="0">
                          <a:solidFill>
                            <a:schemeClr val="dk1"/>
                          </a:solidFill>
                          <a:effectLst/>
                          <a:latin typeface="+mn-lt"/>
                          <a:ea typeface="+mn-ea"/>
                          <a:cs typeface="+mn-cs"/>
                        </a:rPr>
                        <a:t>limit</a:t>
                      </a:r>
                      <a:r>
                        <a:rPr lang="nn-NO" sz="1600" b="0" i="0" kern="1200" baseline="0" dirty="0" smtClean="0">
                          <a:solidFill>
                            <a:schemeClr val="dk1"/>
                          </a:solidFill>
                          <a:effectLst/>
                          <a:latin typeface="+mn-lt"/>
                          <a:ea typeface="+mn-ea"/>
                          <a:cs typeface="+mn-cs"/>
                        </a:rPr>
                        <a:t> </a:t>
                      </a:r>
                      <a:r>
                        <a:rPr lang="nn-NO" sz="1600" b="0" i="0" kern="1200" baseline="0" dirty="0" err="1" smtClean="0">
                          <a:solidFill>
                            <a:schemeClr val="dk1"/>
                          </a:solidFill>
                          <a:effectLst/>
                          <a:latin typeface="+mn-lt"/>
                          <a:ea typeface="+mn-ea"/>
                          <a:cs typeface="+mn-cs"/>
                        </a:rPr>
                        <a:t>the</a:t>
                      </a:r>
                      <a:r>
                        <a:rPr lang="nn-NO" sz="1600" b="0" i="0" kern="1200" baseline="0" dirty="0" smtClean="0">
                          <a:solidFill>
                            <a:schemeClr val="dk1"/>
                          </a:solidFill>
                          <a:effectLst/>
                          <a:latin typeface="+mn-lt"/>
                          <a:ea typeface="+mn-ea"/>
                          <a:cs typeface="+mn-cs"/>
                        </a:rPr>
                        <a:t> transfer </a:t>
                      </a:r>
                      <a:r>
                        <a:rPr lang="nn-NO" sz="1600" b="0" i="0" kern="1200" baseline="0" dirty="0" err="1" smtClean="0">
                          <a:solidFill>
                            <a:schemeClr val="dk1"/>
                          </a:solidFill>
                          <a:effectLst/>
                          <a:latin typeface="+mn-lt"/>
                          <a:ea typeface="+mn-ea"/>
                          <a:cs typeface="+mn-cs"/>
                        </a:rPr>
                        <a:t>outside</a:t>
                      </a:r>
                      <a:r>
                        <a:rPr lang="nn-NO" sz="1600" b="0" i="0" kern="1200" baseline="0" dirty="0" smtClean="0">
                          <a:solidFill>
                            <a:schemeClr val="dk1"/>
                          </a:solidFill>
                          <a:effectLst/>
                          <a:latin typeface="+mn-lt"/>
                          <a:ea typeface="+mn-ea"/>
                          <a:cs typeface="+mn-cs"/>
                        </a:rPr>
                        <a:t> </a:t>
                      </a:r>
                      <a:r>
                        <a:rPr lang="nn-NO" sz="1600" b="0" i="0" kern="1200" baseline="0" dirty="0" err="1" smtClean="0">
                          <a:solidFill>
                            <a:schemeClr val="dk1"/>
                          </a:solidFill>
                          <a:effectLst/>
                          <a:latin typeface="+mn-lt"/>
                          <a:ea typeface="+mn-ea"/>
                          <a:cs typeface="+mn-cs"/>
                        </a:rPr>
                        <a:t>organization</a:t>
                      </a:r>
                      <a:endParaRPr lang="en-US" sz="1600" dirty="0"/>
                    </a:p>
                  </a:txBody>
                  <a:tcPr/>
                </a:tc>
                <a:extLst>
                  <a:ext uri="{0D108BD9-81ED-4DB2-BD59-A6C34878D82A}">
                    <a16:rowId xmlns:a16="http://schemas.microsoft.com/office/drawing/2014/main" val="403887898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Possible reactive Actions</a:t>
                      </a:r>
                      <a:endParaRPr lang="en-US" sz="1600" b="0" i="0" u="none" strike="noStrike" dirty="0" smtClean="0">
                        <a:solidFill>
                          <a:srgbClr val="000000"/>
                        </a:solidFill>
                        <a:effectLst/>
                        <a:latin typeface="Calibri" panose="020F0502020204030204" pitchFamily="34" charset="0"/>
                      </a:endParaRPr>
                    </a:p>
                  </a:txBody>
                  <a:tcPr/>
                </a:tc>
                <a:tc>
                  <a:txBody>
                    <a:bodyPr/>
                    <a:lstStyle/>
                    <a:p>
                      <a:r>
                        <a:rPr lang="en-IE" sz="1600" dirty="0" smtClean="0"/>
                        <a:t>Block the email at the gateway</a:t>
                      </a:r>
                      <a:r>
                        <a:rPr lang="en-IE" sz="1600" baseline="0" dirty="0" smtClean="0"/>
                        <a:t> and contact the manager</a:t>
                      </a:r>
                      <a:endParaRPr lang="en-US" sz="1600" dirty="0"/>
                    </a:p>
                  </a:txBody>
                  <a:tcPr/>
                </a:tc>
                <a:extLst>
                  <a:ext uri="{0D108BD9-81ED-4DB2-BD59-A6C34878D82A}">
                    <a16:rowId xmlns:a16="http://schemas.microsoft.com/office/drawing/2014/main" val="243140427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Tips &amp; Tricks for Security</a:t>
                      </a:r>
                      <a:r>
                        <a:rPr lang="en-US" sz="1600" u="none" strike="noStrike" baseline="0" dirty="0" smtClean="0">
                          <a:effectLst/>
                        </a:rPr>
                        <a:t> Analyst</a:t>
                      </a:r>
                      <a:endParaRPr lang="en-US" sz="1600" b="0" i="0" u="none" strike="noStrike" dirty="0" smtClean="0">
                        <a:solidFill>
                          <a:srgbClr val="000000"/>
                        </a:solidFill>
                        <a:effectLst/>
                        <a:latin typeface="Calibri" panose="020F0502020204030204" pitchFamily="34" charset="0"/>
                      </a:endParaRPr>
                    </a:p>
                  </a:txBody>
                  <a:tcPr/>
                </a:tc>
                <a:tc>
                  <a:txBody>
                    <a:bodyPr/>
                    <a:lstStyle/>
                    <a:p>
                      <a:pPr marL="285750" indent="-285750">
                        <a:buFont typeface="Arial" panose="020B0604020202020204" pitchFamily="34" charset="0"/>
                        <a:buChar char="•"/>
                      </a:pPr>
                      <a:r>
                        <a:rPr lang="en-US" sz="1600" u="none" strike="noStrike" dirty="0" smtClean="0">
                          <a:effectLst/>
                        </a:rPr>
                        <a:t>Check the Sender email address &amp; Check</a:t>
                      </a:r>
                      <a:r>
                        <a:rPr lang="en-US" sz="1600" u="none" strike="noStrike" baseline="0" dirty="0" smtClean="0">
                          <a:effectLst/>
                        </a:rPr>
                        <a:t> associated user with email</a:t>
                      </a:r>
                    </a:p>
                    <a:p>
                      <a:pPr marL="285750" indent="-285750">
                        <a:buFont typeface="Arial" panose="020B0604020202020204" pitchFamily="34" charset="0"/>
                        <a:buChar char="•"/>
                      </a:pPr>
                      <a:r>
                        <a:rPr lang="en-US" sz="1600" u="none" strike="noStrike" baseline="0" dirty="0" smtClean="0">
                          <a:effectLst/>
                        </a:rPr>
                        <a:t>Check recipient email address </a:t>
                      </a:r>
                    </a:p>
                    <a:p>
                      <a:pPr marL="285750" indent="-285750">
                        <a:buFont typeface="Arial" panose="020B0604020202020204" pitchFamily="34" charset="0"/>
                        <a:buChar char="•"/>
                      </a:pPr>
                      <a:r>
                        <a:rPr lang="en-US" sz="1600" u="none" strike="noStrike" dirty="0" smtClean="0">
                          <a:effectLst/>
                        </a:rPr>
                        <a:t>Check the attachment contents and file</a:t>
                      </a:r>
                    </a:p>
                    <a:p>
                      <a:pPr marL="285750" indent="-285750">
                        <a:buFont typeface="Arial" panose="020B0604020202020204" pitchFamily="34" charset="0"/>
                        <a:buChar char="•"/>
                      </a:pPr>
                      <a:r>
                        <a:rPr lang="en-US" sz="1600" u="none" strike="noStrike" dirty="0" smtClean="0">
                          <a:effectLst/>
                        </a:rPr>
                        <a:t>Contact the user via mail/phone or inform his manager using the organization chart</a:t>
                      </a:r>
                    </a:p>
                    <a:p>
                      <a:pPr marL="285750" indent="-285750">
                        <a:buFont typeface="Arial" panose="020B0604020202020204" pitchFamily="34" charset="0"/>
                        <a:buChar char="•"/>
                      </a:pPr>
                      <a:r>
                        <a:rPr lang="en-US" sz="1600" u="none" strike="noStrike" dirty="0" smtClean="0">
                          <a:effectLst/>
                        </a:rPr>
                        <a:t>Escalate to L2 / CIRT for further investigation is analysts feel severity is high/insufficient information</a:t>
                      </a:r>
                      <a:endParaRPr lang="en-US" sz="1600" dirty="0"/>
                    </a:p>
                  </a:txBody>
                  <a:tcPr/>
                </a:tc>
                <a:extLst>
                  <a:ext uri="{0D108BD9-81ED-4DB2-BD59-A6C34878D82A}">
                    <a16:rowId xmlns:a16="http://schemas.microsoft.com/office/drawing/2014/main" val="4052822406"/>
                  </a:ext>
                </a:extLst>
              </a:tr>
            </a:tbl>
          </a:graphicData>
        </a:graphic>
      </p:graphicFrame>
    </p:spTree>
    <p:extLst>
      <p:ext uri="{BB962C8B-B14F-4D97-AF65-F5344CB8AC3E}">
        <p14:creationId xmlns:p14="http://schemas.microsoft.com/office/powerpoint/2010/main" val="198959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Malware identification</a:t>
            </a:r>
            <a:endParaRPr lang="en-US" dirty="0"/>
          </a:p>
        </p:txBody>
      </p:sp>
      <p:pic>
        <p:nvPicPr>
          <p:cNvPr id="4" name="Content Placeholder 3"/>
          <p:cNvPicPr>
            <a:picLocks noGrp="1" noChangeAspect="1"/>
          </p:cNvPicPr>
          <p:nvPr>
            <p:ph idx="1"/>
          </p:nvPr>
        </p:nvPicPr>
        <p:blipFill>
          <a:blip r:embed="rId2"/>
          <a:stretch>
            <a:fillRect/>
          </a:stretch>
        </p:blipFill>
        <p:spPr>
          <a:xfrm>
            <a:off x="399234" y="1932327"/>
            <a:ext cx="10972136" cy="4041753"/>
          </a:xfrm>
          <a:prstGeom prst="rect">
            <a:avLst/>
          </a:prstGeom>
        </p:spPr>
      </p:pic>
    </p:spTree>
    <p:extLst>
      <p:ext uri="{BB962C8B-B14F-4D97-AF65-F5344CB8AC3E}">
        <p14:creationId xmlns:p14="http://schemas.microsoft.com/office/powerpoint/2010/main" val="2925660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a:t>
            </a:r>
            <a:r>
              <a:rPr lang="en-GB" dirty="0" smtClean="0"/>
              <a:t>scenario: identify malware using an </a:t>
            </a:r>
            <a:r>
              <a:rPr lang="en-GB" dirty="0" err="1" smtClean="0"/>
              <a:t>edr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2277112"/>
              </p:ext>
            </p:extLst>
          </p:nvPr>
        </p:nvGraphicFramePr>
        <p:xfrm>
          <a:off x="439472" y="1859008"/>
          <a:ext cx="11313055" cy="4881880"/>
        </p:xfrm>
        <a:graphic>
          <a:graphicData uri="http://schemas.openxmlformats.org/drawingml/2006/table">
            <a:tbl>
              <a:tblPr firstRow="1" bandRow="1">
                <a:tableStyleId>{5C22544A-7EE6-4342-B048-85BDC9FD1C3A}</a:tableStyleId>
              </a:tblPr>
              <a:tblGrid>
                <a:gridCol w="2274824">
                  <a:extLst>
                    <a:ext uri="{9D8B030D-6E8A-4147-A177-3AD203B41FA5}">
                      <a16:colId xmlns:a16="http://schemas.microsoft.com/office/drawing/2014/main" val="4192652866"/>
                    </a:ext>
                  </a:extLst>
                </a:gridCol>
                <a:gridCol w="9038231">
                  <a:extLst>
                    <a:ext uri="{9D8B030D-6E8A-4147-A177-3AD203B41FA5}">
                      <a16:colId xmlns:a16="http://schemas.microsoft.com/office/drawing/2014/main" val="33688795"/>
                    </a:ext>
                  </a:extLst>
                </a:gridCol>
              </a:tblGrid>
              <a:tr h="370840">
                <a:tc>
                  <a:txBody>
                    <a:bodyPr/>
                    <a:lstStyle/>
                    <a:p>
                      <a:r>
                        <a:rPr lang="en-US" sz="1600" u="none" strike="noStrike" dirty="0" smtClean="0">
                          <a:effectLst/>
                        </a:rPr>
                        <a:t>Rule Name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Potential malware activity</a:t>
                      </a:r>
                      <a:r>
                        <a:rPr lang="en-US" sz="1600" u="none" strike="noStrike" baseline="0" dirty="0" smtClean="0">
                          <a:effectLst/>
                        </a:rPr>
                        <a:t> identified</a:t>
                      </a:r>
                      <a:endParaRPr lang="en-US" sz="1600" b="0" i="0" u="none" strike="noStrike" dirty="0" smtClean="0">
                        <a:solidFill>
                          <a:srgbClr val="000000"/>
                        </a:solidFill>
                        <a:effectLst/>
                        <a:latin typeface="Calibri" panose="020F0502020204030204" pitchFamily="34" charset="0"/>
                      </a:endParaRPr>
                    </a:p>
                  </a:txBody>
                  <a:tcPr/>
                </a:tc>
                <a:extLst>
                  <a:ext uri="{0D108BD9-81ED-4DB2-BD59-A6C34878D82A}">
                    <a16:rowId xmlns:a16="http://schemas.microsoft.com/office/drawing/2014/main" val="5634841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Description</a:t>
                      </a:r>
                      <a:endParaRPr lang="en-US" sz="1600" b="0" i="0" u="none" strike="noStrike" dirty="0" smtClean="0">
                        <a:solidFill>
                          <a:srgbClr val="000000"/>
                        </a:solidFill>
                        <a:effectLst/>
                        <a:latin typeface="Calibri" panose="020F0502020204030204" pitchFamily="34" charset="0"/>
                      </a:endParaRPr>
                    </a:p>
                  </a:txBody>
                  <a:tcPr/>
                </a:tc>
                <a:tc>
                  <a:txBody>
                    <a:bodyPr/>
                    <a:lstStyle/>
                    <a:p>
                      <a:r>
                        <a:rPr lang="en-US" sz="1600" u="none" strike="noStrike" dirty="0" smtClean="0">
                          <a:effectLst/>
                        </a:rPr>
                        <a:t>This rule detects if there is a</a:t>
                      </a:r>
                      <a:r>
                        <a:rPr lang="en-US" sz="1600" u="none" strike="noStrike" baseline="0" dirty="0" smtClean="0">
                          <a:effectLst/>
                        </a:rPr>
                        <a:t> presence of a malware on the endpoint using the AI/ML capabilities of the EDR</a:t>
                      </a:r>
                      <a:endParaRPr lang="en-US" sz="1600" dirty="0"/>
                    </a:p>
                  </a:txBody>
                  <a:tcPr/>
                </a:tc>
                <a:extLst>
                  <a:ext uri="{0D108BD9-81ED-4DB2-BD59-A6C34878D82A}">
                    <a16:rowId xmlns:a16="http://schemas.microsoft.com/office/drawing/2014/main" val="3403255789"/>
                  </a:ext>
                </a:extLst>
              </a:tr>
              <a:tr h="370840">
                <a:tc>
                  <a:txBody>
                    <a:bodyPr/>
                    <a:lstStyle/>
                    <a:p>
                      <a:pPr algn="l" fontAlgn="b"/>
                      <a:r>
                        <a:rPr lang="en-US" sz="1600" u="none" strike="noStrike" dirty="0" smtClean="0">
                          <a:effectLst/>
                        </a:rPr>
                        <a:t>Threat Indicator</a:t>
                      </a:r>
                      <a:endParaRPr lang="en-US" sz="1600" b="0" i="0" u="none" strike="noStrike" dirty="0">
                        <a:solidFill>
                          <a:srgbClr val="000000"/>
                        </a:solidFill>
                        <a:effectLst/>
                        <a:latin typeface="Calibri" panose="020F0502020204030204" pitchFamily="34" charset="0"/>
                      </a:endParaRPr>
                    </a:p>
                  </a:txBody>
                  <a:tcPr/>
                </a:tc>
                <a:tc>
                  <a:txBody>
                    <a:bodyPr/>
                    <a:lstStyle/>
                    <a:p>
                      <a:r>
                        <a:rPr lang="en-US" sz="1800" b="0" i="0" kern="1200" dirty="0" smtClean="0">
                          <a:solidFill>
                            <a:schemeClr val="dk1"/>
                          </a:solidFill>
                          <a:effectLst/>
                          <a:latin typeface="+mn-lt"/>
                          <a:ea typeface="+mn-ea"/>
                          <a:cs typeface="+mn-cs"/>
                        </a:rPr>
                        <a:t>Monitor for contextual data about a malicious payload, such as compilation times, file hashes, as well as watermarks or other identifiable configuration information</a:t>
                      </a:r>
                      <a:endParaRPr lang="en-US" sz="1600" dirty="0"/>
                    </a:p>
                  </a:txBody>
                  <a:tcPr/>
                </a:tc>
                <a:extLst>
                  <a:ext uri="{0D108BD9-81ED-4DB2-BD59-A6C34878D82A}">
                    <a16:rowId xmlns:a16="http://schemas.microsoft.com/office/drawing/2014/main" val="22352725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Data Source to be investigated</a:t>
                      </a:r>
                      <a:endParaRPr lang="en-US" sz="1600" b="0" i="0" u="none" strike="noStrike" dirty="0" smtClean="0">
                        <a:solidFill>
                          <a:srgbClr val="000000"/>
                        </a:solidFill>
                        <a:effectLst/>
                        <a:latin typeface="Calibri" panose="020F0502020204030204" pitchFamily="34" charset="0"/>
                      </a:endParaRPr>
                    </a:p>
                  </a:txBody>
                  <a:tcPr/>
                </a:tc>
                <a:tc>
                  <a:txBody>
                    <a:bodyPr/>
                    <a:lstStyle/>
                    <a:p>
                      <a:pPr algn="l" fontAlgn="b"/>
                      <a:r>
                        <a:rPr lang="en-US" sz="1600" u="none" strike="noStrike" dirty="0" smtClean="0">
                          <a:effectLst/>
                        </a:rPr>
                        <a:t>This rule is specifically applicable to all endpoints (laptops,</a:t>
                      </a:r>
                      <a:r>
                        <a:rPr lang="en-US" sz="1600" u="none" strike="noStrike" baseline="0" dirty="0" smtClean="0">
                          <a:effectLst/>
                        </a:rPr>
                        <a:t> desktops, servers, cloud based endpoints</a:t>
                      </a:r>
                      <a:r>
                        <a:rPr lang="en-US" sz="1600" u="none" strike="noStrike" dirty="0" smtClean="0">
                          <a:effectLst/>
                        </a:rPr>
                        <a:t>)</a:t>
                      </a:r>
                      <a:endParaRPr lang="en-US" sz="1600" b="0" i="0" u="none" strike="noStrike"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11906584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Possible Pro-active Actions</a:t>
                      </a:r>
                      <a:endParaRPr lang="en-US" sz="1600" b="0" i="0" u="none" strike="noStrike" dirty="0" smtClean="0">
                        <a:solidFill>
                          <a:srgbClr val="000000"/>
                        </a:solidFill>
                        <a:effectLst/>
                        <a:latin typeface="Calibri" panose="020F0502020204030204" pitchFamily="34" charset="0"/>
                      </a:endParaRPr>
                    </a:p>
                  </a:txBody>
                  <a:tcPr/>
                </a:tc>
                <a:tc>
                  <a:txBody>
                    <a:bodyPr/>
                    <a:lstStyle/>
                    <a:p>
                      <a:r>
                        <a:rPr lang="en-IE" sz="1600" b="0" i="0" kern="1200" dirty="0" smtClean="0">
                          <a:solidFill>
                            <a:schemeClr val="dk1"/>
                          </a:solidFill>
                          <a:effectLst/>
                          <a:latin typeface="+mn-lt"/>
                          <a:ea typeface="+mn-ea"/>
                          <a:cs typeface="+mn-cs"/>
                        </a:rPr>
                        <a:t>Using</a:t>
                      </a:r>
                      <a:r>
                        <a:rPr lang="en-IE" sz="1600" b="0" i="0" kern="1200" baseline="0" dirty="0" smtClean="0">
                          <a:solidFill>
                            <a:schemeClr val="dk1"/>
                          </a:solidFill>
                          <a:effectLst/>
                          <a:latin typeface="+mn-lt"/>
                          <a:ea typeface="+mn-ea"/>
                          <a:cs typeface="+mn-cs"/>
                        </a:rPr>
                        <a:t> the EDR prevention policy to kill the malware at the detection stage</a:t>
                      </a:r>
                      <a:endParaRPr lang="en-US" sz="1600" dirty="0"/>
                    </a:p>
                  </a:txBody>
                  <a:tcPr/>
                </a:tc>
                <a:extLst>
                  <a:ext uri="{0D108BD9-81ED-4DB2-BD59-A6C34878D82A}">
                    <a16:rowId xmlns:a16="http://schemas.microsoft.com/office/drawing/2014/main" val="403887898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Possible reactive Actions</a:t>
                      </a:r>
                      <a:endParaRPr lang="en-US" sz="1600" b="0" i="0" u="none" strike="noStrike" dirty="0" smtClean="0">
                        <a:solidFill>
                          <a:srgbClr val="000000"/>
                        </a:solidFill>
                        <a:effectLst/>
                        <a:latin typeface="Calibri" panose="020F0502020204030204" pitchFamily="34" charset="0"/>
                      </a:endParaRPr>
                    </a:p>
                  </a:txBody>
                  <a:tcPr/>
                </a:tc>
                <a:tc>
                  <a:txBody>
                    <a:bodyPr/>
                    <a:lstStyle/>
                    <a:p>
                      <a:r>
                        <a:rPr lang="en-IE" sz="1600" dirty="0" smtClean="0"/>
                        <a:t>Quarantining the</a:t>
                      </a:r>
                      <a:r>
                        <a:rPr lang="en-IE" sz="1600" baseline="0" dirty="0" smtClean="0"/>
                        <a:t> infected endpoint and performing a deep dive forensics on the machine</a:t>
                      </a:r>
                      <a:endParaRPr lang="en-US" sz="1600" dirty="0"/>
                    </a:p>
                  </a:txBody>
                  <a:tcPr/>
                </a:tc>
                <a:extLst>
                  <a:ext uri="{0D108BD9-81ED-4DB2-BD59-A6C34878D82A}">
                    <a16:rowId xmlns:a16="http://schemas.microsoft.com/office/drawing/2014/main" val="243140427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smtClean="0">
                          <a:effectLst/>
                        </a:rPr>
                        <a:t>Tips &amp; Tricks for Security</a:t>
                      </a:r>
                      <a:r>
                        <a:rPr lang="en-US" sz="1600" u="none" strike="noStrike" baseline="0" dirty="0" smtClean="0">
                          <a:effectLst/>
                        </a:rPr>
                        <a:t> Analyst</a:t>
                      </a:r>
                      <a:endParaRPr lang="en-US" sz="1600" b="0" i="0" u="none" strike="noStrike" dirty="0" smtClean="0">
                        <a:solidFill>
                          <a:srgbClr val="000000"/>
                        </a:solidFill>
                        <a:effectLst/>
                        <a:latin typeface="Calibri" panose="020F0502020204030204" pitchFamily="34" charset="0"/>
                      </a:endParaRPr>
                    </a:p>
                  </a:txBody>
                  <a:tcPr/>
                </a:tc>
                <a:tc>
                  <a:txBody>
                    <a:bodyPr/>
                    <a:lstStyle/>
                    <a:p>
                      <a:pPr marL="285750" indent="-285750">
                        <a:buFont typeface="Arial" panose="020B0604020202020204" pitchFamily="34" charset="0"/>
                        <a:buChar char="•"/>
                      </a:pPr>
                      <a:r>
                        <a:rPr lang="en-US" sz="1600" u="none" strike="noStrike" dirty="0" smtClean="0">
                          <a:effectLst/>
                        </a:rPr>
                        <a:t>Check the EDR detections for the endpoint</a:t>
                      </a:r>
                      <a:endParaRPr lang="en-US" sz="1600" u="none" strike="noStrike" baseline="0" dirty="0" smtClean="0">
                        <a:effectLst/>
                      </a:endParaRPr>
                    </a:p>
                    <a:p>
                      <a:pPr marL="285750" indent="-285750">
                        <a:buFont typeface="Arial" panose="020B0604020202020204" pitchFamily="34" charset="0"/>
                        <a:buChar char="•"/>
                      </a:pPr>
                      <a:r>
                        <a:rPr lang="en-US" sz="1600" u="none" strike="noStrike" baseline="0" dirty="0" smtClean="0">
                          <a:effectLst/>
                        </a:rPr>
                        <a:t>Identify the infected files and a </a:t>
                      </a:r>
                      <a:r>
                        <a:rPr lang="en-US" sz="1600" u="none" strike="noStrike" baseline="0" dirty="0" err="1" smtClean="0">
                          <a:effectLst/>
                        </a:rPr>
                        <a:t>cnc</a:t>
                      </a:r>
                      <a:r>
                        <a:rPr lang="en-US" sz="1600" u="none" strike="noStrike" baseline="0" dirty="0" smtClean="0">
                          <a:effectLst/>
                        </a:rPr>
                        <a:t> connection </a:t>
                      </a:r>
                    </a:p>
                    <a:p>
                      <a:pPr marL="285750" indent="-285750">
                        <a:buFont typeface="Arial" panose="020B0604020202020204" pitchFamily="34" charset="0"/>
                        <a:buChar char="•"/>
                      </a:pPr>
                      <a:r>
                        <a:rPr lang="en-US" sz="1600" u="none" strike="noStrike" dirty="0" smtClean="0">
                          <a:effectLst/>
                        </a:rPr>
                        <a:t>Check for</a:t>
                      </a:r>
                      <a:r>
                        <a:rPr lang="en-US" sz="1600" u="none" strike="noStrike" baseline="0" dirty="0" smtClean="0">
                          <a:effectLst/>
                        </a:rPr>
                        <a:t> the lateral movement in the network</a:t>
                      </a:r>
                    </a:p>
                    <a:p>
                      <a:pPr marL="285750" indent="-285750">
                        <a:buFont typeface="Arial" panose="020B0604020202020204" pitchFamily="34" charset="0"/>
                        <a:buChar char="•"/>
                      </a:pPr>
                      <a:r>
                        <a:rPr lang="en-US" sz="1600" u="none" strike="noStrike" dirty="0" smtClean="0">
                          <a:effectLst/>
                        </a:rPr>
                        <a:t>Verify</a:t>
                      </a:r>
                      <a:r>
                        <a:rPr lang="en-US" sz="1600" u="none" strike="noStrike" baseline="0" dirty="0" smtClean="0">
                          <a:effectLst/>
                        </a:rPr>
                        <a:t> the actions taken by an EDR (file quarantined and process blocked)</a:t>
                      </a:r>
                      <a:endParaRPr lang="en-US" sz="1600" u="none" strike="noStrike" dirty="0" smtClean="0">
                        <a:effectLst/>
                      </a:endParaRPr>
                    </a:p>
                    <a:p>
                      <a:pPr marL="285750" indent="-285750">
                        <a:buFont typeface="Arial" panose="020B0604020202020204" pitchFamily="34" charset="0"/>
                        <a:buChar char="•"/>
                      </a:pPr>
                      <a:r>
                        <a:rPr lang="en-US" sz="1600" u="none" strike="noStrike" dirty="0" smtClean="0">
                          <a:effectLst/>
                        </a:rPr>
                        <a:t>Escalate to L2 / CIRT for further investigation is analysts feel severity is high/insufficient information</a:t>
                      </a:r>
                      <a:endParaRPr lang="en-US" sz="1600" dirty="0"/>
                    </a:p>
                  </a:txBody>
                  <a:tcPr/>
                </a:tc>
                <a:extLst>
                  <a:ext uri="{0D108BD9-81ED-4DB2-BD59-A6C34878D82A}">
                    <a16:rowId xmlns:a16="http://schemas.microsoft.com/office/drawing/2014/main" val="4052822406"/>
                  </a:ext>
                </a:extLst>
              </a:tr>
            </a:tbl>
          </a:graphicData>
        </a:graphic>
      </p:graphicFrame>
    </p:spTree>
    <p:extLst>
      <p:ext uri="{BB962C8B-B14F-4D97-AF65-F5344CB8AC3E}">
        <p14:creationId xmlns:p14="http://schemas.microsoft.com/office/powerpoint/2010/main" val="441796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Compromised accounts</a:t>
            </a:r>
            <a:endParaRPr lang="en-US" dirty="0"/>
          </a:p>
        </p:txBody>
      </p:sp>
      <p:pic>
        <p:nvPicPr>
          <p:cNvPr id="5" name="Content Placeholder 4"/>
          <p:cNvPicPr>
            <a:picLocks noGrp="1" noChangeAspect="1"/>
          </p:cNvPicPr>
          <p:nvPr>
            <p:ph idx="1"/>
          </p:nvPr>
        </p:nvPicPr>
        <p:blipFill>
          <a:blip r:embed="rId2"/>
          <a:stretch>
            <a:fillRect/>
          </a:stretch>
        </p:blipFill>
        <p:spPr>
          <a:xfrm>
            <a:off x="463323" y="1922121"/>
            <a:ext cx="10874785" cy="3912621"/>
          </a:xfrm>
          <a:prstGeom prst="rect">
            <a:avLst/>
          </a:prstGeom>
        </p:spPr>
      </p:pic>
    </p:spTree>
    <p:extLst>
      <p:ext uri="{BB962C8B-B14F-4D97-AF65-F5344CB8AC3E}">
        <p14:creationId xmlns:p14="http://schemas.microsoft.com/office/powerpoint/2010/main" val="1150146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94</TotalTime>
  <Words>1216</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Wingdings 2</vt:lpstr>
      <vt:lpstr>Dividend</vt:lpstr>
      <vt:lpstr>Day 4</vt:lpstr>
      <vt:lpstr>What is a security usecase</vt:lpstr>
      <vt:lpstr>Security Devices/Technologies</vt:lpstr>
      <vt:lpstr>Data exfiltration</vt:lpstr>
      <vt:lpstr>Use Case scenario: identify data exfiltration (proxy)</vt:lpstr>
      <vt:lpstr>Use Case scenario: identify data exfiltration (email)</vt:lpstr>
      <vt:lpstr>Malware identification</vt:lpstr>
      <vt:lpstr>Use Case scenario: identify malware using an edr</vt:lpstr>
      <vt:lpstr>Compromised accounts</vt:lpstr>
      <vt:lpstr>Use Case scenario: identify suspicious activity</vt:lpstr>
      <vt:lpstr>Use Case scenario: identify suspicious activity</vt:lpstr>
      <vt:lpstr>Brute force attack</vt:lpstr>
      <vt:lpstr>ransomware</vt:lpstr>
      <vt:lpstr>Advanced persistent threats</vt:lpstr>
      <vt:lpstr>botnets</vt:lpstr>
      <vt:lpstr>Denial of service (DOS and DDOS)</vt:lpstr>
      <vt:lpstr>Thank you  Happy learning !!</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4</dc:title>
  <dc:creator>KALASGONDA Laxmi (RTD-EXT)</dc:creator>
  <cp:lastModifiedBy>KALASGONDA Laxmi (RTD-EXT)</cp:lastModifiedBy>
  <cp:revision>14</cp:revision>
  <dcterms:created xsi:type="dcterms:W3CDTF">2022-08-02T19:45:16Z</dcterms:created>
  <dcterms:modified xsi:type="dcterms:W3CDTF">2022-08-02T21:19:50Z</dcterms:modified>
</cp:coreProperties>
</file>