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5"/>
  </p:notesMasterIdLst>
  <p:sldIdLst>
    <p:sldId id="369" r:id="rId4"/>
    <p:sldId id="357" r:id="rId5"/>
    <p:sldId id="355" r:id="rId6"/>
    <p:sldId id="360" r:id="rId7"/>
    <p:sldId id="361" r:id="rId8"/>
    <p:sldId id="363" r:id="rId9"/>
    <p:sldId id="364" r:id="rId10"/>
    <p:sldId id="366" r:id="rId11"/>
    <p:sldId id="367" r:id="rId12"/>
    <p:sldId id="368" r:id="rId13"/>
    <p:sldId id="262"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4443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778" y="-86"/>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C4C47-B185-42CC-8A9D-8F27659DB0C6}" type="datetimeFigureOut">
              <a:rPr lang="en-US" smtClean="0"/>
              <a:t>10/16/2022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25B08-008E-430B-8FE8-063946FFE1C8}" type="slidenum">
              <a:rPr lang="en-US" smtClean="0"/>
              <a:t>‹#›</a:t>
            </a:fld>
            <a:endParaRPr lang="en-US"/>
          </a:p>
        </p:txBody>
      </p:sp>
    </p:spTree>
    <p:extLst>
      <p:ext uri="{BB962C8B-B14F-4D97-AF65-F5344CB8AC3E}">
        <p14:creationId xmlns:p14="http://schemas.microsoft.com/office/powerpoint/2010/main" val="194608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004048" y="3003798"/>
            <a:ext cx="3888432" cy="1152129"/>
          </a:xfrm>
          <a:prstGeom prst="rect">
            <a:avLst/>
          </a:prstGeom>
        </p:spPr>
        <p:txBody>
          <a:bodyPr anchor="ctr"/>
          <a:lstStyle>
            <a:lvl1pPr marL="0" indent="0" algn="r">
              <a:lnSpc>
                <a:spcPct val="100000"/>
              </a:lnSpc>
              <a:buNone/>
              <a:defRPr sz="3600" b="1" baseline="0">
                <a:solidFill>
                  <a:schemeClr val="accent2"/>
                </a:solidFill>
                <a:latin typeface="+mj-lt"/>
                <a:cs typeface="Arial" pitchFamily="34" charset="0"/>
              </a:defRPr>
            </a:lvl1pPr>
          </a:lstStyle>
          <a:p>
            <a:r>
              <a:rPr lang="en-US" altLang="ko-KR" dirty="0">
                <a:ea typeface="+mn-ea"/>
              </a:rPr>
              <a:t>FREE PPT TEMPLATES</a:t>
            </a:r>
            <a:endParaRPr lang="en-US" altLang="ko-KR" b="1" dirty="0"/>
          </a:p>
        </p:txBody>
      </p:sp>
      <p:sp>
        <p:nvSpPr>
          <p:cNvPr id="11" name="Text Placeholder 9"/>
          <p:cNvSpPr>
            <a:spLocks noGrp="1"/>
          </p:cNvSpPr>
          <p:nvPr>
            <p:ph type="body" sz="quarter" idx="11" hasCustomPrompt="1"/>
          </p:nvPr>
        </p:nvSpPr>
        <p:spPr>
          <a:xfrm>
            <a:off x="5003900" y="4155926"/>
            <a:ext cx="3888432" cy="504056"/>
          </a:xfrm>
          <a:prstGeom prst="rect">
            <a:avLst/>
          </a:prstGeom>
        </p:spPr>
        <p:txBody>
          <a:bodyPr anchor="ctr"/>
          <a:lstStyle>
            <a:lvl1pPr marL="0" indent="0" algn="r">
              <a:lnSpc>
                <a:spcPct val="100000"/>
              </a:lnSpc>
              <a:buNone/>
              <a:defRPr sz="1200" b="0" baseline="0">
                <a:solidFill>
                  <a:schemeClr val="accent2"/>
                </a:solidFill>
                <a:latin typeface="+mn-lt"/>
                <a:cs typeface="Arial" pitchFamily="34" charset="0"/>
              </a:defRPr>
            </a:lvl1pPr>
          </a:lstStyle>
          <a:p>
            <a:pPr>
              <a:spcBef>
                <a:spcPts val="0"/>
              </a:spcBef>
              <a:defRPr/>
            </a:pPr>
            <a:r>
              <a:rPr lang="en-US" altLang="ko-KR" sz="1200" b="1" dirty="0"/>
              <a:t>INSERT THE TITLE </a:t>
            </a:r>
          </a:p>
          <a:p>
            <a:pPr>
              <a:spcBef>
                <a:spcPts val="0"/>
              </a:spcBef>
              <a:defRPr/>
            </a:pPr>
            <a:r>
              <a:rPr lang="en-US" altLang="ko-KR" sz="1200" b="1" dirty="0"/>
              <a:t>OF YOUR PRESENTATION HERE</a:t>
            </a:r>
            <a:endParaRPr lang="en-US" altLang="ko-KR" sz="1200"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2919522"/>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3501681"/>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3887924" y="1089585"/>
            <a:ext cx="1368152" cy="14821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49005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53958"/>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323528" y="1341082"/>
            <a:ext cx="1440160" cy="1252711"/>
          </a:xfrm>
          <a:prstGeom prst="rect">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1907704" y="1341082"/>
            <a:ext cx="1440160" cy="1252711"/>
          </a:xfrm>
          <a:prstGeom prst="rect">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491880" y="1341082"/>
            <a:ext cx="1440160" cy="1252711"/>
          </a:xfrm>
          <a:prstGeom prst="rect">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5076056" y="1341082"/>
            <a:ext cx="1440160" cy="1252711"/>
          </a:xfrm>
          <a:prstGeom prst="rect">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2599209" y="3147814"/>
            <a:ext cx="1440160" cy="1252711"/>
          </a:xfrm>
          <a:prstGeom prst="rect">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6" hasCustomPrompt="1"/>
          </p:nvPr>
        </p:nvSpPr>
        <p:spPr>
          <a:xfrm>
            <a:off x="4183385" y="3147814"/>
            <a:ext cx="1440160" cy="1252711"/>
          </a:xfrm>
          <a:prstGeom prst="rect">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7" hasCustomPrompt="1"/>
          </p:nvPr>
        </p:nvSpPr>
        <p:spPr>
          <a:xfrm>
            <a:off x="5767561" y="3147814"/>
            <a:ext cx="1440160" cy="1252711"/>
          </a:xfrm>
          <a:prstGeom prst="rect">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8" hasCustomPrompt="1"/>
          </p:nvPr>
        </p:nvSpPr>
        <p:spPr>
          <a:xfrm>
            <a:off x="7351737" y="3147814"/>
            <a:ext cx="1440160" cy="1252711"/>
          </a:xfrm>
          <a:prstGeom prst="rect">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72509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357557" y="286543"/>
            <a:ext cx="2196000" cy="219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172774" y="1476771"/>
            <a:ext cx="2196000" cy="219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5357557" y="2662807"/>
            <a:ext cx="2196000" cy="219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6542340" y="1476771"/>
            <a:ext cx="2196000" cy="219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295" y="195486"/>
            <a:ext cx="1944216" cy="46805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4676775" y="195486"/>
            <a:ext cx="1944216" cy="46805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33784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67544" y="360041"/>
            <a:ext cx="3168352" cy="31478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3779912" y="360041"/>
            <a:ext cx="4752528" cy="17220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779912"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5418176"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7" hasCustomPrompt="1"/>
          </p:nvPr>
        </p:nvSpPr>
        <p:spPr>
          <a:xfrm>
            <a:off x="7056440"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40110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5" name="Picture Placeholder 2"/>
          <p:cNvSpPr>
            <a:spLocks noGrp="1"/>
          </p:cNvSpPr>
          <p:nvPr>
            <p:ph type="pic" idx="13" hasCustomPrompt="1"/>
          </p:nvPr>
        </p:nvSpPr>
        <p:spPr>
          <a:xfrm>
            <a:off x="3779912" y="920899"/>
            <a:ext cx="4752528" cy="17220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3779912" y="3147814"/>
            <a:ext cx="4752528" cy="17220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590550" y="915566"/>
            <a:ext cx="3117354" cy="3960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2811219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rgbClr val="444342"/>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0" y="339502"/>
            <a:ext cx="6084168" cy="2160240"/>
          </a:xfrm>
          <a:prstGeom prst="rect">
            <a:avLst/>
          </a:prstGeom>
          <a:solidFill>
            <a:schemeClr val="bg1">
              <a:lumMod val="95000"/>
            </a:schemeClr>
          </a:solidFill>
        </p:spPr>
        <p:txBody>
          <a:bodyPr anchor="ct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3059832" y="2624708"/>
            <a:ext cx="6084168" cy="2160240"/>
          </a:xfrm>
          <a:prstGeom prst="rect">
            <a:avLst/>
          </a:prstGeom>
          <a:solidFill>
            <a:schemeClr val="bg1">
              <a:lumMod val="95000"/>
            </a:schemeClr>
          </a:solidFill>
        </p:spPr>
        <p:txBody>
          <a:bodyPr anchor="ct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343166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2" hasCustomPrompt="1"/>
          </p:nvPr>
        </p:nvSpPr>
        <p:spPr>
          <a:xfrm>
            <a:off x="539552" y="1131590"/>
            <a:ext cx="4032448" cy="216024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539552" y="3291830"/>
            <a:ext cx="1656184" cy="144016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2267744" y="3377692"/>
            <a:ext cx="2304256" cy="13542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286467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3" hasCustomPrompt="1"/>
          </p:nvPr>
        </p:nvSpPr>
        <p:spPr>
          <a:xfrm>
            <a:off x="429444" y="1203598"/>
            <a:ext cx="4104456" cy="172851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5" hasCustomPrompt="1"/>
          </p:nvPr>
        </p:nvSpPr>
        <p:spPr>
          <a:xfrm>
            <a:off x="4644008" y="1203598"/>
            <a:ext cx="4104456" cy="172851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6" hasCustomPrompt="1"/>
          </p:nvPr>
        </p:nvSpPr>
        <p:spPr>
          <a:xfrm>
            <a:off x="4644008" y="3060973"/>
            <a:ext cx="4104456" cy="172851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29900" y="3061296"/>
            <a:ext cx="4104000" cy="17281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9683033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40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9526" y="1183060"/>
            <a:ext cx="9153525" cy="3960440"/>
          </a:xfrm>
          <a:custGeom>
            <a:avLst/>
            <a:gdLst>
              <a:gd name="connsiteX0" fmla="*/ 0 w 9144000"/>
              <a:gd name="connsiteY0" fmla="*/ 0 h 3960440"/>
              <a:gd name="connsiteX1" fmla="*/ 9144000 w 9144000"/>
              <a:gd name="connsiteY1" fmla="*/ 0 h 3960440"/>
              <a:gd name="connsiteX2" fmla="*/ 9144000 w 9144000"/>
              <a:gd name="connsiteY2" fmla="*/ 3960440 h 3960440"/>
              <a:gd name="connsiteX3" fmla="*/ 0 w 9144000"/>
              <a:gd name="connsiteY3" fmla="*/ 3960440 h 3960440"/>
              <a:gd name="connsiteX4" fmla="*/ 0 w 9144000"/>
              <a:gd name="connsiteY4" fmla="*/ 0 h 3960440"/>
              <a:gd name="connsiteX0" fmla="*/ 0 w 9153525"/>
              <a:gd name="connsiteY0" fmla="*/ 3276600 h 3960440"/>
              <a:gd name="connsiteX1" fmla="*/ 9153525 w 9153525"/>
              <a:gd name="connsiteY1" fmla="*/ 0 h 3960440"/>
              <a:gd name="connsiteX2" fmla="*/ 9153525 w 9153525"/>
              <a:gd name="connsiteY2" fmla="*/ 3960440 h 3960440"/>
              <a:gd name="connsiteX3" fmla="*/ 9525 w 9153525"/>
              <a:gd name="connsiteY3" fmla="*/ 3960440 h 3960440"/>
              <a:gd name="connsiteX4" fmla="*/ 0 w 9153525"/>
              <a:gd name="connsiteY4" fmla="*/ 3276600 h 3960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3525" h="3960440">
                <a:moveTo>
                  <a:pt x="0" y="3276600"/>
                </a:moveTo>
                <a:lnTo>
                  <a:pt x="9153525" y="0"/>
                </a:lnTo>
                <a:lnTo>
                  <a:pt x="9153525" y="3960440"/>
                </a:lnTo>
                <a:lnTo>
                  <a:pt x="9525" y="3960440"/>
                </a:lnTo>
                <a:lnTo>
                  <a:pt x="0" y="32766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77798" y="777418"/>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16216" y="915566"/>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5151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3363838"/>
            <a:ext cx="9144000" cy="144016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3587482"/>
            <a:ext cx="9144000" cy="576063"/>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235554"/>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solidFill>
          <a:schemeClr val="accent1"/>
        </a:solidFill>
        <a:effectLst/>
      </p:bgPr>
    </p:bg>
    <p:spTree>
      <p:nvGrpSpPr>
        <p:cNvPr id="1" name=""/>
        <p:cNvGrpSpPr/>
        <p:nvPr/>
      </p:nvGrpSpPr>
      <p:grpSpPr>
        <a:xfrm>
          <a:off x="0" y="0"/>
          <a:ext cx="0" cy="0"/>
          <a:chOff x="0" y="0"/>
          <a:chExt cx="0" cy="0"/>
        </a:xfrm>
      </p:grpSpPr>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03312" y="2730636"/>
            <a:ext cx="2040674" cy="20347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75342" y="2730636"/>
            <a:ext cx="2040674" cy="2034703"/>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2"/>
          <p:cNvSpPr>
            <a:spLocks noGrp="1"/>
          </p:cNvSpPr>
          <p:nvPr>
            <p:ph type="pic" idx="14" hasCustomPrompt="1"/>
          </p:nvPr>
        </p:nvSpPr>
        <p:spPr>
          <a:xfrm>
            <a:off x="2752750" y="2812503"/>
            <a:ext cx="1874748" cy="1273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6881512" y="2812503"/>
            <a:ext cx="1874748" cy="1273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4576763" y="2331939"/>
            <a:ext cx="2346784" cy="160579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171127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95521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004048" y="3003798"/>
            <a:ext cx="3888432" cy="1152129"/>
          </a:xfrm>
          <a:prstGeom prst="rect">
            <a:avLst/>
          </a:prstGeom>
        </p:spPr>
        <p:txBody>
          <a:bodyPr anchor="ctr"/>
          <a:lstStyle>
            <a:lvl1pPr marL="0" indent="0" algn="r">
              <a:lnSpc>
                <a:spcPct val="100000"/>
              </a:lnSpc>
              <a:buNone/>
              <a:defRPr sz="3600" b="1" baseline="0">
                <a:solidFill>
                  <a:schemeClr val="accent2"/>
                </a:solidFill>
                <a:latin typeface="+mj-lt"/>
                <a:cs typeface="Arial" pitchFamily="34" charset="0"/>
              </a:defRPr>
            </a:lvl1pPr>
          </a:lstStyle>
          <a:p>
            <a:r>
              <a:rPr lang="en-US" altLang="ko-KR" dirty="0">
                <a:ea typeface="+mn-ea"/>
              </a:rPr>
              <a:t>FREE PPT TEMPLATES</a:t>
            </a:r>
            <a:endParaRPr lang="en-US" altLang="ko-KR" b="1" dirty="0"/>
          </a:p>
        </p:txBody>
      </p:sp>
      <p:sp>
        <p:nvSpPr>
          <p:cNvPr id="11" name="Text Placeholder 9"/>
          <p:cNvSpPr>
            <a:spLocks noGrp="1"/>
          </p:cNvSpPr>
          <p:nvPr>
            <p:ph type="body" sz="quarter" idx="11" hasCustomPrompt="1"/>
          </p:nvPr>
        </p:nvSpPr>
        <p:spPr>
          <a:xfrm>
            <a:off x="5003900" y="4155926"/>
            <a:ext cx="3888432" cy="504056"/>
          </a:xfrm>
          <a:prstGeom prst="rect">
            <a:avLst/>
          </a:prstGeom>
        </p:spPr>
        <p:txBody>
          <a:bodyPr anchor="ctr"/>
          <a:lstStyle>
            <a:lvl1pPr marL="0" indent="0" algn="r">
              <a:lnSpc>
                <a:spcPct val="100000"/>
              </a:lnSpc>
              <a:buNone/>
              <a:defRPr sz="1200" b="0" baseline="0">
                <a:solidFill>
                  <a:schemeClr val="accent2"/>
                </a:solidFill>
                <a:latin typeface="+mn-lt"/>
                <a:cs typeface="Arial" pitchFamily="34" charset="0"/>
              </a:defRPr>
            </a:lvl1pPr>
          </a:lstStyle>
          <a:p>
            <a:pPr>
              <a:spcBef>
                <a:spcPts val="0"/>
              </a:spcBef>
              <a:defRPr/>
            </a:pPr>
            <a:r>
              <a:rPr lang="en-US" altLang="ko-KR" sz="1200" b="1" dirty="0"/>
              <a:t>INSERT THE TITLE </a:t>
            </a:r>
          </a:p>
          <a:p>
            <a:pPr>
              <a:spcBef>
                <a:spcPts val="0"/>
              </a:spcBef>
              <a:defRPr/>
            </a:pPr>
            <a:r>
              <a:rPr lang="en-US" altLang="ko-KR" sz="1200" b="1" dirty="0"/>
              <a:t>OF YOUR PRESENTATION HERE</a:t>
            </a:r>
            <a:endParaRPr lang="en-US" altLang="ko-KR" sz="1200" dirty="0"/>
          </a:p>
        </p:txBody>
      </p:sp>
    </p:spTree>
    <p:extLst>
      <p:ext uri="{BB962C8B-B14F-4D97-AF65-F5344CB8AC3E}">
        <p14:creationId xmlns:p14="http://schemas.microsoft.com/office/powerpoint/2010/main" val="28186211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val 1"/>
          <p:cNvSpPr/>
          <p:nvPr userDrawn="1"/>
        </p:nvSpPr>
        <p:spPr>
          <a:xfrm>
            <a:off x="4860032" y="987574"/>
            <a:ext cx="3168352" cy="3168352"/>
          </a:xfrm>
          <a:prstGeom prst="ellipse">
            <a:avLst/>
          </a:prstGeom>
          <a:solidFill>
            <a:schemeClr val="accent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860032" y="1851670"/>
            <a:ext cx="3168352" cy="1008112"/>
          </a:xfrm>
          <a:prstGeom prst="rect">
            <a:avLst/>
          </a:prstGeom>
        </p:spPr>
        <p:txBody>
          <a:bodyPr anchor="ctr"/>
          <a:lstStyle>
            <a:lvl1pPr marL="0" indent="0" algn="ctr">
              <a:lnSpc>
                <a:spcPct val="100000"/>
              </a:lnSpc>
              <a:buNone/>
              <a:defRPr sz="3600" b="0" baseline="0">
                <a:solidFill>
                  <a:schemeClr val="accent2"/>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860032" y="2859782"/>
            <a:ext cx="3168352" cy="504056"/>
          </a:xfrm>
          <a:prstGeom prst="rect">
            <a:avLst/>
          </a:prstGeom>
        </p:spPr>
        <p:txBody>
          <a:bodyPr anchor="ctr"/>
          <a:lstStyle>
            <a:lvl1pPr marL="0" indent="0" algn="ctr">
              <a:lnSpc>
                <a:spcPct val="100000"/>
              </a:lnSpc>
              <a:buNone/>
              <a:defRPr sz="1400" b="0" baseline="0">
                <a:solidFill>
                  <a:schemeClr val="accent2"/>
                </a:solidFill>
                <a:latin typeface="+mn-lt"/>
                <a:cs typeface="Arial" pitchFamily="34" charset="0"/>
              </a:defRPr>
            </a:lvl1pPr>
          </a:lstStyle>
          <a:p>
            <a:pPr lvl="0"/>
            <a:r>
              <a:rPr lang="en-US" altLang="ko-KR" dirty="0"/>
              <a:t>Insert the title</a:t>
            </a:r>
          </a:p>
          <a:p>
            <a:pPr lvl="0"/>
            <a:r>
              <a:rPr lang="en-US" altLang="ko-KR" dirty="0"/>
              <a:t>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rgbClr val="444342"/>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4059"/>
            <a:ext cx="3856106" cy="5135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53958"/>
            <a:ext cx="6408712" cy="576064"/>
          </a:xfrm>
          <a:prstGeom prst="rect">
            <a:avLst/>
          </a:prstGeom>
        </p:spPr>
        <p:txBody>
          <a:bodyPr anchor="ctr"/>
          <a:lstStyle>
            <a:lvl1pPr marL="0" indent="0" algn="l">
              <a:buNone/>
              <a:defRPr sz="3600" b="0" baseline="0">
                <a:solidFill>
                  <a:schemeClr val="accent2"/>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979712" y="153958"/>
            <a:ext cx="6984776" cy="576064"/>
          </a:xfrm>
          <a:prstGeom prst="rect">
            <a:avLst/>
          </a:prstGeom>
        </p:spPr>
        <p:txBody>
          <a:bodyPr anchor="ctr"/>
          <a:lstStyle>
            <a:lvl1pPr marL="0" indent="0" algn="l">
              <a:buNone/>
              <a:defRPr sz="3600" b="0" baseline="0">
                <a:solidFill>
                  <a:schemeClr val="accent2"/>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0292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53958"/>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503418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53958"/>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282058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53958"/>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037647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2">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5395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38364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62" r:id="rId5"/>
    <p:sldLayoutId id="2147483663" r:id="rId6"/>
    <p:sldLayoutId id="2147483664" r:id="rId7"/>
    <p:sldLayoutId id="2147483672" r:id="rId8"/>
    <p:sldLayoutId id="2147483676" r:id="rId9"/>
    <p:sldLayoutId id="2147483655" r:id="rId10"/>
    <p:sldLayoutId id="2147483665" r:id="rId11"/>
    <p:sldLayoutId id="2147483666" r:id="rId12"/>
    <p:sldLayoutId id="2147483667" r:id="rId13"/>
    <p:sldLayoutId id="2147483668" r:id="rId14"/>
    <p:sldLayoutId id="2147483670" r:id="rId15"/>
    <p:sldLayoutId id="2147483671" r:id="rId16"/>
    <p:sldLayoutId id="2147483669" r:id="rId17"/>
    <p:sldLayoutId id="2147483675" r:id="rId18"/>
    <p:sldLayoutId id="2147483677" r:id="rId19"/>
    <p:sldLayoutId id="2147483656" r:id="rId20"/>
    <p:sldLayoutId id="2147483678" r:id="rId2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wiftOnSecurity/sysmon-config/blob/master/sysmonconfig-export.xml"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sysinternals/" TargetMode="External"/><Relationship Id="rId2" Type="http://schemas.openxmlformats.org/officeDocument/2006/relationships/hyperlink" Target="https://learn.microsoft.com/en-us/sysinternals/downloads/sysmon"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www.blumira.com/sysmon-benefit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sysinternals/downloads/sysmon"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SwiftOnSecurity/sysmon-config"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139952" y="1275606"/>
            <a:ext cx="4680520" cy="2880321"/>
          </a:xfrm>
        </p:spPr>
        <p:txBody>
          <a:bodyPr/>
          <a:lstStyle/>
          <a:p>
            <a:pPr algn="ctr"/>
            <a:r>
              <a:rPr lang="en-US" altLang="ko-KR" dirty="0" smtClean="0">
                <a:ea typeface="맑은 고딕" pitchFamily="50" charset="-127"/>
              </a:rPr>
              <a:t>        Sysmon</a:t>
            </a:r>
            <a:endParaRPr lang="en-US" altLang="ko-KR" dirty="0"/>
          </a:p>
        </p:txBody>
      </p:sp>
      <p:sp>
        <p:nvSpPr>
          <p:cNvPr id="4" name="Text Placeholder 3"/>
          <p:cNvSpPr>
            <a:spLocks noGrp="1"/>
          </p:cNvSpPr>
          <p:nvPr>
            <p:ph type="body" sz="quarter" idx="11"/>
          </p:nvPr>
        </p:nvSpPr>
        <p:spPr>
          <a:xfrm>
            <a:off x="4608004" y="3656137"/>
            <a:ext cx="3888432" cy="504056"/>
          </a:xfrm>
        </p:spPr>
        <p:txBody>
          <a:bodyPr/>
          <a:lstStyle/>
          <a:p>
            <a:pPr>
              <a:spcBef>
                <a:spcPts val="0"/>
              </a:spcBef>
              <a:defRPr/>
            </a:pPr>
            <a:r>
              <a:rPr lang="en-GB" altLang="ko-KR" sz="2400" b="1" dirty="0" smtClean="0">
                <a:solidFill>
                  <a:schemeClr val="bg2"/>
                </a:solidFill>
              </a:rPr>
              <a:t>Mahesh Pavaskar</a:t>
            </a:r>
            <a:endParaRPr lang="en-US" altLang="ko-KR" sz="2400" dirty="0">
              <a:solidFill>
                <a:schemeClr val="bg2"/>
              </a:solidFill>
            </a:endParaRPr>
          </a:p>
        </p:txBody>
      </p:sp>
      <p:pic>
        <p:nvPicPr>
          <p:cNvPr id="1026" name="Picture 2" descr="Windows logo : histoire, signification et évolution, symbo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204032"/>
            <a:ext cx="4192054" cy="3672408"/>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Every Microsoft Company Logo From 1975-202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Every Microsoft Company Logo From 1975-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627534"/>
            <a:ext cx="4320480" cy="1040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115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2000" dirty="0">
                <a:solidFill>
                  <a:schemeClr val="bg1"/>
                </a:solidFill>
              </a:rPr>
              <a:t>Update </a:t>
            </a:r>
            <a:r>
              <a:rPr lang="en-GB" sz="2000" dirty="0" err="1">
                <a:solidFill>
                  <a:schemeClr val="bg1"/>
                </a:solidFill>
              </a:rPr>
              <a:t>sysmon</a:t>
            </a:r>
            <a:r>
              <a:rPr lang="en-GB" sz="2000" dirty="0">
                <a:solidFill>
                  <a:schemeClr val="bg1"/>
                </a:solidFill>
              </a:rPr>
              <a:t> configuration </a:t>
            </a:r>
          </a:p>
        </p:txBody>
      </p:sp>
      <p:sp>
        <p:nvSpPr>
          <p:cNvPr id="3" name="TextBox 2"/>
          <p:cNvSpPr txBox="1"/>
          <p:nvPr/>
        </p:nvSpPr>
        <p:spPr>
          <a:xfrm>
            <a:off x="3302968" y="5423148"/>
            <a:ext cx="5789880" cy="369332"/>
          </a:xfrm>
          <a:prstGeom prst="rect">
            <a:avLst/>
          </a:prstGeom>
          <a:noFill/>
        </p:spPr>
        <p:txBody>
          <a:bodyPr wrap="square" rtlCol="0">
            <a:spAutoFit/>
          </a:bodyPr>
          <a:lstStyle/>
          <a:p>
            <a:r>
              <a:rPr lang="en-US" dirty="0" smtClean="0">
                <a:solidFill>
                  <a:schemeClr val="bg1"/>
                </a:solidFill>
                <a:hlinkClick r:id="rId2" tooltip="sysmonconfig-export.xml"/>
              </a:rPr>
              <a:t>t.xml</a:t>
            </a:r>
            <a:endParaRPr lang="en-US" dirty="0">
              <a:solidFill>
                <a:schemeClr val="bg1"/>
              </a:solidFill>
            </a:endParaRPr>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24292F"/>
                </a:solidFill>
                <a:effectLst/>
                <a:latin typeface="ui-monospace"/>
              </a:rPr>
              <a:t>sysmon.exe -</a:t>
            </a:r>
            <a:r>
              <a:rPr kumimoji="0" lang="en-US" altLang="en-US" sz="900" b="0" i="0" u="none" strike="noStrike" cap="none" normalizeH="0" baseline="0" dirty="0" err="1" smtClean="0">
                <a:ln>
                  <a:noFill/>
                </a:ln>
                <a:solidFill>
                  <a:srgbClr val="24292F"/>
                </a:solidFill>
                <a:effectLst/>
                <a:latin typeface="ui-monospace"/>
              </a:rPr>
              <a:t>accepteula</a:t>
            </a:r>
            <a:r>
              <a:rPr kumimoji="0" lang="en-US" altLang="en-US" sz="900" b="0" i="0" u="none" strike="noStrike" cap="none" normalizeH="0" baseline="0" dirty="0" smtClean="0">
                <a:ln>
                  <a:noFill/>
                </a:ln>
                <a:solidFill>
                  <a:srgbClr val="24292F"/>
                </a:solidFill>
                <a:effectLst/>
                <a:latin typeface="ui-monospace"/>
              </a:rPr>
              <a:t> -</a:t>
            </a:r>
            <a:r>
              <a:rPr kumimoji="0" lang="en-US" altLang="en-US" sz="900" b="0" i="0" u="none" strike="noStrike" cap="none" normalizeH="0" baseline="0" dirty="0" err="1" smtClean="0">
                <a:ln>
                  <a:noFill/>
                </a:ln>
                <a:solidFill>
                  <a:srgbClr val="24292F"/>
                </a:solidFill>
                <a:effectLst/>
                <a:latin typeface="ui-monospace"/>
              </a:rPr>
              <a:t>i</a:t>
            </a:r>
            <a:r>
              <a:rPr kumimoji="0" lang="en-US" altLang="en-US" sz="900" b="0" i="0" u="none" strike="noStrike" cap="none" normalizeH="0" baseline="0" dirty="0" smtClean="0">
                <a:ln>
                  <a:noFill/>
                </a:ln>
                <a:solidFill>
                  <a:srgbClr val="24292F"/>
                </a:solidFill>
                <a:effectLst/>
                <a:latin typeface="ui-monospace"/>
              </a:rPr>
              <a:t> sysmonconfig-export.xml</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187624" y="1563638"/>
            <a:ext cx="6480720" cy="369332"/>
          </a:xfrm>
          <a:prstGeom prst="rect">
            <a:avLst/>
          </a:prstGeom>
        </p:spPr>
        <p:txBody>
          <a:bodyPr wrap="square">
            <a:spAutoFit/>
          </a:bodyPr>
          <a:lstStyle/>
          <a:p>
            <a:pPr lvl="0" eaLnBrk="0" fontAlgn="base" latinLnBrk="0" hangingPunct="0">
              <a:spcBef>
                <a:spcPct val="0"/>
              </a:spcBef>
              <a:spcAft>
                <a:spcPct val="0"/>
              </a:spcAft>
            </a:pPr>
            <a:r>
              <a:rPr lang="en-US" altLang="en-US" dirty="0">
                <a:solidFill>
                  <a:schemeClr val="bg1"/>
                </a:solidFill>
                <a:latin typeface="ui-monospace"/>
              </a:rPr>
              <a:t>sysmon.exe -</a:t>
            </a:r>
            <a:r>
              <a:rPr lang="en-US" altLang="en-US" dirty="0" err="1">
                <a:solidFill>
                  <a:schemeClr val="bg1"/>
                </a:solidFill>
                <a:latin typeface="ui-monospace"/>
              </a:rPr>
              <a:t>accepteula</a:t>
            </a:r>
            <a:r>
              <a:rPr lang="en-US" altLang="en-US" dirty="0">
                <a:solidFill>
                  <a:schemeClr val="bg1"/>
                </a:solidFill>
                <a:latin typeface="ui-monospace"/>
              </a:rPr>
              <a:t> -</a:t>
            </a:r>
            <a:r>
              <a:rPr lang="en-US" altLang="en-US" dirty="0" err="1">
                <a:solidFill>
                  <a:schemeClr val="bg1"/>
                </a:solidFill>
                <a:latin typeface="ui-monospace"/>
              </a:rPr>
              <a:t>i</a:t>
            </a:r>
            <a:r>
              <a:rPr lang="en-US" altLang="en-US" dirty="0">
                <a:solidFill>
                  <a:schemeClr val="bg1"/>
                </a:solidFill>
                <a:latin typeface="ui-monospace"/>
              </a:rPr>
              <a:t> sysmonconfig-export.xml</a:t>
            </a:r>
            <a:r>
              <a:rPr lang="en-US" altLang="en-US" dirty="0">
                <a:solidFill>
                  <a:schemeClr val="bg1"/>
                </a:solidFill>
              </a:rPr>
              <a:t> </a:t>
            </a:r>
            <a:endParaRPr lang="en-US" alt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3900619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Tree>
    <p:extLst>
      <p:ext uri="{BB962C8B-B14F-4D97-AF65-F5344CB8AC3E}">
        <p14:creationId xmlns:p14="http://schemas.microsoft.com/office/powerpoint/2010/main" val="61455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Content</a:t>
            </a:r>
            <a:endParaRPr lang="en-US" dirty="0"/>
          </a:p>
        </p:txBody>
      </p:sp>
      <p:sp>
        <p:nvSpPr>
          <p:cNvPr id="3" name="TextBox 2"/>
          <p:cNvSpPr txBox="1"/>
          <p:nvPr/>
        </p:nvSpPr>
        <p:spPr>
          <a:xfrm>
            <a:off x="319262" y="1275606"/>
            <a:ext cx="8496944" cy="2308324"/>
          </a:xfrm>
          <a:prstGeom prst="rect">
            <a:avLst/>
          </a:prstGeom>
          <a:noFill/>
        </p:spPr>
        <p:txBody>
          <a:bodyPr wrap="square" rtlCol="0">
            <a:spAutoFit/>
          </a:bodyPr>
          <a:lstStyle/>
          <a:p>
            <a:pPr marL="342900" indent="-342900" fontAlgn="base">
              <a:buFont typeface="+mj-lt"/>
              <a:buAutoNum type="arabicPeriod"/>
            </a:pPr>
            <a:r>
              <a:rPr lang="en-US" dirty="0">
                <a:solidFill>
                  <a:schemeClr val="bg1"/>
                </a:solidFill>
              </a:rPr>
              <a:t>What is Sysmon?</a:t>
            </a:r>
          </a:p>
          <a:p>
            <a:pPr marL="342900" indent="-342900" fontAlgn="base">
              <a:buFont typeface="+mj-lt"/>
              <a:buAutoNum type="arabicPeriod"/>
            </a:pPr>
            <a:r>
              <a:rPr lang="en-GB" dirty="0">
                <a:solidFill>
                  <a:schemeClr val="bg1"/>
                </a:solidFill>
              </a:rPr>
              <a:t>Purpose of </a:t>
            </a:r>
            <a:r>
              <a:rPr lang="en-GB" dirty="0" err="1">
                <a:solidFill>
                  <a:schemeClr val="bg1"/>
                </a:solidFill>
              </a:rPr>
              <a:t>Sysmon</a:t>
            </a:r>
            <a:r>
              <a:rPr lang="en-GB" dirty="0">
                <a:solidFill>
                  <a:schemeClr val="bg1"/>
                </a:solidFill>
              </a:rPr>
              <a:t> / why? </a:t>
            </a:r>
            <a:endParaRPr lang="en-GB" dirty="0" smtClean="0">
              <a:solidFill>
                <a:schemeClr val="bg1"/>
              </a:solidFill>
            </a:endParaRPr>
          </a:p>
          <a:p>
            <a:pPr marL="342900" indent="-342900" fontAlgn="base">
              <a:buFont typeface="+mj-lt"/>
              <a:buAutoNum type="arabicPeriod"/>
            </a:pPr>
            <a:r>
              <a:rPr lang="en-GB" dirty="0" smtClean="0">
                <a:solidFill>
                  <a:schemeClr val="bg1"/>
                </a:solidFill>
              </a:rPr>
              <a:t>Understand </a:t>
            </a:r>
            <a:r>
              <a:rPr lang="en-GB" dirty="0" err="1" smtClean="0">
                <a:solidFill>
                  <a:schemeClr val="bg1"/>
                </a:solidFill>
              </a:rPr>
              <a:t>Sysmon</a:t>
            </a:r>
            <a:r>
              <a:rPr lang="en-GB" dirty="0" smtClean="0">
                <a:solidFill>
                  <a:schemeClr val="bg1"/>
                </a:solidFill>
              </a:rPr>
              <a:t> few </a:t>
            </a:r>
            <a:r>
              <a:rPr lang="en-GB" dirty="0" err="1" smtClean="0">
                <a:solidFill>
                  <a:schemeClr val="bg1"/>
                </a:solidFill>
              </a:rPr>
              <a:t>EventID</a:t>
            </a:r>
            <a:endParaRPr lang="en-GB" dirty="0" smtClean="0">
              <a:solidFill>
                <a:schemeClr val="bg1"/>
              </a:solidFill>
            </a:endParaRPr>
          </a:p>
          <a:p>
            <a:pPr marL="342900" indent="-342900" fontAlgn="base">
              <a:buFont typeface="+mj-lt"/>
              <a:buAutoNum type="arabicPeriod"/>
            </a:pPr>
            <a:r>
              <a:rPr lang="en-GB" dirty="0" smtClean="0">
                <a:solidFill>
                  <a:schemeClr val="bg1"/>
                </a:solidFill>
              </a:rPr>
              <a:t>Download </a:t>
            </a:r>
            <a:r>
              <a:rPr lang="en-GB" dirty="0" err="1" smtClean="0">
                <a:solidFill>
                  <a:schemeClr val="bg1"/>
                </a:solidFill>
              </a:rPr>
              <a:t>Sysmon</a:t>
            </a:r>
            <a:r>
              <a:rPr lang="en-GB" dirty="0" smtClean="0">
                <a:solidFill>
                  <a:schemeClr val="bg1"/>
                </a:solidFill>
              </a:rPr>
              <a:t> </a:t>
            </a:r>
          </a:p>
          <a:p>
            <a:pPr marL="342900" indent="-342900" fontAlgn="base">
              <a:buFont typeface="+mj-lt"/>
              <a:buAutoNum type="arabicPeriod"/>
            </a:pPr>
            <a:r>
              <a:rPr lang="en-GB" dirty="0" smtClean="0">
                <a:solidFill>
                  <a:schemeClr val="bg1"/>
                </a:solidFill>
              </a:rPr>
              <a:t>Installation </a:t>
            </a:r>
            <a:r>
              <a:rPr lang="en-GB" dirty="0">
                <a:solidFill>
                  <a:schemeClr val="bg1"/>
                </a:solidFill>
              </a:rPr>
              <a:t>of </a:t>
            </a:r>
            <a:r>
              <a:rPr lang="en-GB" dirty="0" err="1">
                <a:solidFill>
                  <a:schemeClr val="bg1"/>
                </a:solidFill>
              </a:rPr>
              <a:t>Sysmon</a:t>
            </a:r>
            <a:endParaRPr lang="en-US" dirty="0">
              <a:solidFill>
                <a:schemeClr val="bg1"/>
              </a:solidFill>
            </a:endParaRPr>
          </a:p>
          <a:p>
            <a:pPr marL="342900" indent="-342900">
              <a:buFont typeface="+mj-lt"/>
              <a:buAutoNum type="arabicPeriod"/>
            </a:pPr>
            <a:r>
              <a:rPr lang="en-GB" dirty="0" smtClean="0">
                <a:solidFill>
                  <a:schemeClr val="bg1"/>
                </a:solidFill>
              </a:rPr>
              <a:t>Check logs of </a:t>
            </a:r>
            <a:r>
              <a:rPr lang="en-GB" dirty="0" err="1" smtClean="0">
                <a:solidFill>
                  <a:schemeClr val="bg1"/>
                </a:solidFill>
              </a:rPr>
              <a:t>sysmon</a:t>
            </a:r>
            <a:r>
              <a:rPr lang="en-GB" dirty="0" smtClean="0">
                <a:solidFill>
                  <a:schemeClr val="bg1"/>
                </a:solidFill>
              </a:rPr>
              <a:t> in </a:t>
            </a:r>
            <a:r>
              <a:rPr lang="en-GB" dirty="0" err="1" smtClean="0">
                <a:solidFill>
                  <a:schemeClr val="bg1"/>
                </a:solidFill>
              </a:rPr>
              <a:t>EventViewer</a:t>
            </a:r>
            <a:endParaRPr lang="en-GB" dirty="0" smtClean="0">
              <a:solidFill>
                <a:schemeClr val="bg1"/>
              </a:solidFill>
            </a:endParaRPr>
          </a:p>
          <a:p>
            <a:pPr marL="342900" indent="-342900">
              <a:buFont typeface="+mj-lt"/>
              <a:buAutoNum type="arabicPeriod"/>
            </a:pPr>
            <a:r>
              <a:rPr lang="en-GB" dirty="0" err="1">
                <a:solidFill>
                  <a:schemeClr val="bg1"/>
                </a:solidFill>
              </a:rPr>
              <a:t>S</a:t>
            </a:r>
            <a:r>
              <a:rPr lang="en-GB" dirty="0" err="1" smtClean="0">
                <a:solidFill>
                  <a:schemeClr val="bg1"/>
                </a:solidFill>
              </a:rPr>
              <a:t>wiftonsecurity</a:t>
            </a:r>
            <a:r>
              <a:rPr lang="en-GB" dirty="0" smtClean="0">
                <a:solidFill>
                  <a:schemeClr val="bg1"/>
                </a:solidFill>
              </a:rPr>
              <a:t> - </a:t>
            </a:r>
            <a:r>
              <a:rPr lang="en-GB" dirty="0" err="1">
                <a:solidFill>
                  <a:schemeClr val="bg1"/>
                </a:solidFill>
              </a:rPr>
              <a:t>Sysmon</a:t>
            </a:r>
            <a:r>
              <a:rPr lang="en-GB" dirty="0">
                <a:solidFill>
                  <a:schemeClr val="bg1"/>
                </a:solidFill>
              </a:rPr>
              <a:t> </a:t>
            </a:r>
            <a:r>
              <a:rPr lang="en-GB" dirty="0" err="1">
                <a:solidFill>
                  <a:schemeClr val="bg1"/>
                </a:solidFill>
              </a:rPr>
              <a:t>config</a:t>
            </a:r>
            <a:r>
              <a:rPr lang="en-GB" dirty="0">
                <a:solidFill>
                  <a:schemeClr val="bg1"/>
                </a:solidFill>
              </a:rPr>
              <a:t> </a:t>
            </a:r>
            <a:r>
              <a:rPr lang="en-GB" dirty="0" smtClean="0">
                <a:solidFill>
                  <a:schemeClr val="bg1"/>
                </a:solidFill>
              </a:rPr>
              <a:t>file</a:t>
            </a:r>
          </a:p>
          <a:p>
            <a:pPr marL="342900" indent="-342900">
              <a:buFont typeface="+mj-lt"/>
              <a:buAutoNum type="arabicPeriod"/>
            </a:pPr>
            <a:r>
              <a:rPr lang="en-GB" dirty="0" smtClean="0">
                <a:solidFill>
                  <a:schemeClr val="bg1"/>
                </a:solidFill>
              </a:rPr>
              <a:t>Update </a:t>
            </a:r>
            <a:r>
              <a:rPr lang="en-GB" dirty="0" err="1" smtClean="0">
                <a:solidFill>
                  <a:schemeClr val="bg1"/>
                </a:solidFill>
              </a:rPr>
              <a:t>sysmon</a:t>
            </a:r>
            <a:r>
              <a:rPr lang="en-GB" dirty="0" smtClean="0">
                <a:solidFill>
                  <a:schemeClr val="bg1"/>
                </a:solidFill>
              </a:rPr>
              <a:t> configuration </a:t>
            </a:r>
          </a:p>
        </p:txBody>
      </p:sp>
    </p:spTree>
    <p:extLst>
      <p:ext uri="{BB962C8B-B14F-4D97-AF65-F5344CB8AC3E}">
        <p14:creationId xmlns:p14="http://schemas.microsoft.com/office/powerpoint/2010/main" val="3672652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fontAlgn="base"/>
            <a:r>
              <a:rPr lang="en-US" sz="2000" dirty="0">
                <a:solidFill>
                  <a:schemeClr val="bg1"/>
                </a:solidFill>
              </a:rPr>
              <a:t>What is Sysmon?</a:t>
            </a:r>
          </a:p>
        </p:txBody>
      </p:sp>
      <p:sp>
        <p:nvSpPr>
          <p:cNvPr id="3" name="TextBox 2"/>
          <p:cNvSpPr txBox="1"/>
          <p:nvPr/>
        </p:nvSpPr>
        <p:spPr>
          <a:xfrm>
            <a:off x="395536" y="1203598"/>
            <a:ext cx="7992888" cy="341632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2"/>
                </a:solidFill>
              </a:rPr>
              <a:t>URL : </a:t>
            </a:r>
            <a:r>
              <a:rPr lang="en-GB" dirty="0">
                <a:solidFill>
                  <a:schemeClr val="bg2"/>
                </a:solidFill>
                <a:hlinkClick r:id="rId2"/>
              </a:rPr>
              <a:t>https://</a:t>
            </a:r>
            <a:r>
              <a:rPr lang="en-GB" dirty="0" smtClean="0">
                <a:solidFill>
                  <a:schemeClr val="bg2"/>
                </a:solidFill>
                <a:hlinkClick r:id="rId2"/>
              </a:rPr>
              <a:t>learn.microsoft.com/en-us/sysinternals/downloads/sysmon</a:t>
            </a:r>
            <a:endParaRPr lang="en-GB" dirty="0" smtClean="0">
              <a:solidFill>
                <a:schemeClr val="bg2"/>
              </a:solidFill>
            </a:endParaRPr>
          </a:p>
          <a:p>
            <a:pPr marL="285750" indent="-285750">
              <a:buFont typeface="Arial" panose="020B0604020202020204" pitchFamily="34" charset="0"/>
              <a:buChar char="•"/>
            </a:pPr>
            <a:endParaRPr lang="en-GB" dirty="0">
              <a:solidFill>
                <a:schemeClr val="bg2"/>
              </a:solidFill>
            </a:endParaRPr>
          </a:p>
          <a:p>
            <a:pPr marL="285750" indent="-285750">
              <a:buFont typeface="Arial" panose="020B0604020202020204" pitchFamily="34" charset="0"/>
              <a:buChar char="•"/>
            </a:pPr>
            <a:endParaRPr lang="en-GB" dirty="0" smtClean="0">
              <a:solidFill>
                <a:schemeClr val="bg2"/>
              </a:solidFill>
            </a:endParaRPr>
          </a:p>
          <a:p>
            <a:pPr marL="285750" indent="-285750">
              <a:buFont typeface="Arial" panose="020B0604020202020204" pitchFamily="34" charset="0"/>
              <a:buChar char="•"/>
            </a:pPr>
            <a:r>
              <a:rPr lang="en-US" dirty="0">
                <a:solidFill>
                  <a:schemeClr val="bg1"/>
                </a:solidFill>
              </a:rPr>
              <a:t>System Monitor (Sysmon) is a Windows system service and device driver that, once installed on a system, remains resident across system reboots to monitor and log system activity to the Windows event log. It provides detailed information about process creations, network connections, and changes to file creation time</a:t>
            </a:r>
            <a:r>
              <a:rPr lang="en-US" dirty="0" smtClean="0">
                <a:solidFill>
                  <a:schemeClr val="bg1"/>
                </a:solidFill>
              </a:rPr>
              <a:t>.</a:t>
            </a:r>
          </a:p>
          <a:p>
            <a:r>
              <a:rPr lang="en-GB" dirty="0" smtClean="0">
                <a:solidFill>
                  <a:schemeClr val="bg1"/>
                </a:solidFill>
              </a:rPr>
              <a:t>                                                                     OR </a:t>
            </a:r>
          </a:p>
          <a:p>
            <a:pPr marL="285750" indent="-285750">
              <a:buFont typeface="Arial" panose="020B0604020202020204" pitchFamily="34" charset="0"/>
              <a:buChar char="•"/>
            </a:pPr>
            <a:r>
              <a:rPr lang="en-US" dirty="0">
                <a:solidFill>
                  <a:schemeClr val="bg1"/>
                </a:solidFill>
              </a:rPr>
              <a:t>Sysmon (short for System Monitor) is part of the </a:t>
            </a:r>
            <a:r>
              <a:rPr lang="en-US" u="sng" dirty="0" err="1">
                <a:solidFill>
                  <a:schemeClr val="bg1"/>
                </a:solidFill>
                <a:hlinkClick r:id="rId3"/>
              </a:rPr>
              <a:t>Sysinternals</a:t>
            </a:r>
            <a:r>
              <a:rPr lang="en-US" u="sng" dirty="0">
                <a:solidFill>
                  <a:schemeClr val="bg1"/>
                </a:solidFill>
                <a:hlinkClick r:id="rId3"/>
              </a:rPr>
              <a:t> software </a:t>
            </a:r>
            <a:r>
              <a:rPr lang="en-US" u="sng" dirty="0" smtClean="0">
                <a:solidFill>
                  <a:schemeClr val="bg1"/>
                </a:solidFill>
                <a:hlinkClick r:id="rId3"/>
              </a:rPr>
              <a:t>package</a:t>
            </a:r>
            <a:r>
              <a:rPr lang="en-US" dirty="0" smtClean="0">
                <a:solidFill>
                  <a:schemeClr val="bg1"/>
                </a:solidFill>
              </a:rPr>
              <a:t>,  </a:t>
            </a:r>
            <a:r>
              <a:rPr lang="en-US" dirty="0">
                <a:solidFill>
                  <a:schemeClr val="bg1"/>
                </a:solidFill>
              </a:rPr>
              <a:t>a set of free tools intended to troubleshoot, diagnose, manage and monitor Windows environments. </a:t>
            </a:r>
          </a:p>
        </p:txBody>
      </p:sp>
    </p:spTree>
    <p:extLst>
      <p:ext uri="{BB962C8B-B14F-4D97-AF65-F5344CB8AC3E}">
        <p14:creationId xmlns:p14="http://schemas.microsoft.com/office/powerpoint/2010/main" val="770548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2000" dirty="0">
                <a:solidFill>
                  <a:schemeClr val="bg1"/>
                </a:solidFill>
              </a:rPr>
              <a:t>Purpose of </a:t>
            </a:r>
            <a:r>
              <a:rPr lang="en-GB" sz="2000" dirty="0" err="1">
                <a:solidFill>
                  <a:schemeClr val="bg1"/>
                </a:solidFill>
              </a:rPr>
              <a:t>Sysmon</a:t>
            </a:r>
            <a:r>
              <a:rPr lang="en-GB" sz="2000" dirty="0">
                <a:solidFill>
                  <a:schemeClr val="bg1"/>
                </a:solidFill>
              </a:rPr>
              <a:t> / why? </a:t>
            </a:r>
          </a:p>
        </p:txBody>
      </p:sp>
      <p:sp>
        <p:nvSpPr>
          <p:cNvPr id="4" name="TextBox 3"/>
          <p:cNvSpPr txBox="1"/>
          <p:nvPr/>
        </p:nvSpPr>
        <p:spPr>
          <a:xfrm>
            <a:off x="683568" y="1347614"/>
            <a:ext cx="7704856"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Extends Windows Logging Capabilities</a:t>
            </a:r>
          </a:p>
          <a:p>
            <a:pPr marL="285750" indent="-285750">
              <a:buFont typeface="Arial" panose="020B0604020202020204" pitchFamily="34" charset="0"/>
              <a:buChar char="•"/>
            </a:pPr>
            <a:r>
              <a:rPr lang="en-US" dirty="0">
                <a:solidFill>
                  <a:schemeClr val="bg1"/>
                </a:solidFill>
              </a:rPr>
              <a:t>Detect Indicators of Compromise</a:t>
            </a:r>
          </a:p>
          <a:p>
            <a:pPr marL="285750" indent="-285750">
              <a:buFont typeface="Arial" panose="020B0604020202020204" pitchFamily="34" charset="0"/>
              <a:buChar char="•"/>
            </a:pPr>
            <a:r>
              <a:rPr lang="en-US" dirty="0">
                <a:solidFill>
                  <a:schemeClr val="bg1"/>
                </a:solidFill>
              </a:rPr>
              <a:t>Sysmon Provides a Breadcrumb Trail</a:t>
            </a:r>
          </a:p>
          <a:p>
            <a:endParaRPr lang="en-GB" dirty="0" smtClean="0">
              <a:solidFill>
                <a:schemeClr val="bg1"/>
              </a:solidFill>
            </a:endParaRPr>
          </a:p>
          <a:p>
            <a:endParaRPr lang="en-GB" dirty="0">
              <a:solidFill>
                <a:schemeClr val="bg1"/>
              </a:solidFill>
            </a:endParaRPr>
          </a:p>
          <a:p>
            <a:endParaRPr lang="en-GB" dirty="0" smtClean="0">
              <a:solidFill>
                <a:schemeClr val="bg1"/>
              </a:solidFill>
            </a:endParaRPr>
          </a:p>
          <a:p>
            <a:r>
              <a:rPr lang="en-GB" dirty="0" smtClean="0">
                <a:solidFill>
                  <a:schemeClr val="bg1"/>
                </a:solidFill>
              </a:rPr>
              <a:t>IMP </a:t>
            </a:r>
            <a:r>
              <a:rPr lang="en-GB" dirty="0">
                <a:solidFill>
                  <a:schemeClr val="bg1"/>
                </a:solidFill>
              </a:rPr>
              <a:t>URL : </a:t>
            </a:r>
            <a:r>
              <a:rPr lang="en-GB" dirty="0">
                <a:solidFill>
                  <a:srgbClr val="00B0F0"/>
                </a:solidFill>
                <a:hlinkClick r:id="rId2"/>
              </a:rPr>
              <a:t>https://www.blumira.com/sysmon-benefits/</a:t>
            </a:r>
            <a:endParaRPr lang="en-US" dirty="0">
              <a:solidFill>
                <a:srgbClr val="00B0F0"/>
              </a:solidFill>
            </a:endParaRPr>
          </a:p>
        </p:txBody>
      </p:sp>
    </p:spTree>
    <p:extLst>
      <p:ext uri="{BB962C8B-B14F-4D97-AF65-F5344CB8AC3E}">
        <p14:creationId xmlns:p14="http://schemas.microsoft.com/office/powerpoint/2010/main" val="1106408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2000" dirty="0">
                <a:solidFill>
                  <a:schemeClr val="bg1"/>
                </a:solidFill>
              </a:rPr>
              <a:t>Understand </a:t>
            </a:r>
            <a:r>
              <a:rPr lang="en-GB" sz="2000" dirty="0" err="1">
                <a:solidFill>
                  <a:schemeClr val="bg1"/>
                </a:solidFill>
              </a:rPr>
              <a:t>Sysmon</a:t>
            </a:r>
            <a:r>
              <a:rPr lang="en-GB" sz="2000" dirty="0">
                <a:solidFill>
                  <a:schemeClr val="bg1"/>
                </a:solidFill>
              </a:rPr>
              <a:t> </a:t>
            </a:r>
            <a:r>
              <a:rPr lang="en-GB" sz="2000" dirty="0" smtClean="0">
                <a:solidFill>
                  <a:schemeClr val="bg1"/>
                </a:solidFill>
              </a:rPr>
              <a:t>few </a:t>
            </a:r>
            <a:r>
              <a:rPr lang="en-GB" sz="2000" dirty="0" err="1" smtClean="0">
                <a:solidFill>
                  <a:schemeClr val="bg1"/>
                </a:solidFill>
              </a:rPr>
              <a:t>EventID</a:t>
            </a:r>
            <a:endParaRPr lang="en-GB" sz="2000" dirty="0">
              <a:solidFill>
                <a:schemeClr val="bg1"/>
              </a:solidFill>
            </a:endParaRPr>
          </a:p>
        </p:txBody>
      </p:sp>
      <p:sp>
        <p:nvSpPr>
          <p:cNvPr id="3" name="TextBox 2"/>
          <p:cNvSpPr txBox="1"/>
          <p:nvPr/>
        </p:nvSpPr>
        <p:spPr>
          <a:xfrm>
            <a:off x="251520" y="1203598"/>
            <a:ext cx="6192688"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Event ID 1: Process creation</a:t>
            </a:r>
          </a:p>
          <a:p>
            <a:pPr marL="285750" indent="-285750">
              <a:buFont typeface="Arial" panose="020B0604020202020204" pitchFamily="34" charset="0"/>
              <a:buChar char="•"/>
            </a:pPr>
            <a:r>
              <a:rPr lang="en-US" b="1" dirty="0">
                <a:solidFill>
                  <a:schemeClr val="bg1"/>
                </a:solidFill>
              </a:rPr>
              <a:t>Event ID 2: A process changed a file creation time</a:t>
            </a:r>
          </a:p>
          <a:p>
            <a:pPr marL="285750" indent="-285750">
              <a:buFont typeface="Arial" panose="020B0604020202020204" pitchFamily="34" charset="0"/>
              <a:buChar char="•"/>
            </a:pPr>
            <a:r>
              <a:rPr lang="en-US" b="1" dirty="0">
                <a:solidFill>
                  <a:schemeClr val="bg1"/>
                </a:solidFill>
              </a:rPr>
              <a:t>Event ID 3: Network </a:t>
            </a:r>
            <a:r>
              <a:rPr lang="en-US" b="1" dirty="0" smtClean="0">
                <a:solidFill>
                  <a:schemeClr val="bg1"/>
                </a:solidFill>
              </a:rPr>
              <a:t>connection</a:t>
            </a:r>
          </a:p>
          <a:p>
            <a:pPr marL="285750" indent="-285750">
              <a:buFont typeface="Arial" panose="020B0604020202020204" pitchFamily="34" charset="0"/>
              <a:buChar char="•"/>
            </a:pPr>
            <a:r>
              <a:rPr lang="en-US" b="1" dirty="0">
                <a:solidFill>
                  <a:schemeClr val="bg1"/>
                </a:solidFill>
              </a:rPr>
              <a:t>Event ID 4: Sysmon service state changed</a:t>
            </a:r>
          </a:p>
          <a:p>
            <a:pPr marL="285750" indent="-285750">
              <a:buFont typeface="Arial" panose="020B0604020202020204" pitchFamily="34" charset="0"/>
              <a:buChar char="•"/>
            </a:pPr>
            <a:r>
              <a:rPr lang="en-US" b="1" dirty="0">
                <a:solidFill>
                  <a:schemeClr val="bg1"/>
                </a:solidFill>
              </a:rPr>
              <a:t>Event ID 5: Process terminated</a:t>
            </a:r>
          </a:p>
          <a:p>
            <a:pPr marL="285750" indent="-285750">
              <a:buFont typeface="Arial" panose="020B0604020202020204" pitchFamily="34" charset="0"/>
              <a:buChar char="•"/>
            </a:pPr>
            <a:r>
              <a:rPr lang="en-US" b="1" dirty="0">
                <a:solidFill>
                  <a:schemeClr val="bg1"/>
                </a:solidFill>
              </a:rPr>
              <a:t>Event ID 6: Driver </a:t>
            </a:r>
            <a:r>
              <a:rPr lang="en-US" b="1" dirty="0" smtClean="0">
                <a:solidFill>
                  <a:schemeClr val="bg1"/>
                </a:solidFill>
              </a:rPr>
              <a:t>loaded</a:t>
            </a:r>
          </a:p>
          <a:p>
            <a:pPr marL="285750" indent="-285750">
              <a:buFont typeface="Arial" panose="020B0604020202020204" pitchFamily="34" charset="0"/>
              <a:buChar char="•"/>
            </a:pPr>
            <a:r>
              <a:rPr lang="en-US" b="1" dirty="0">
                <a:solidFill>
                  <a:schemeClr val="bg1"/>
                </a:solidFill>
              </a:rPr>
              <a:t>Event ID 7: Image loaded</a:t>
            </a:r>
          </a:p>
          <a:p>
            <a:pPr marL="285750" indent="-285750">
              <a:buFont typeface="Arial" panose="020B0604020202020204" pitchFamily="34" charset="0"/>
              <a:buChar char="•"/>
            </a:pPr>
            <a:r>
              <a:rPr lang="en-US" b="1" dirty="0" smtClean="0">
                <a:solidFill>
                  <a:schemeClr val="bg1"/>
                </a:solidFill>
              </a:rPr>
              <a:t>Event </a:t>
            </a:r>
            <a:r>
              <a:rPr lang="en-US" b="1" dirty="0">
                <a:solidFill>
                  <a:schemeClr val="bg1"/>
                </a:solidFill>
              </a:rPr>
              <a:t>ID 11: </a:t>
            </a:r>
            <a:r>
              <a:rPr lang="en-US" b="1" dirty="0" err="1">
                <a:solidFill>
                  <a:schemeClr val="bg1"/>
                </a:solidFill>
              </a:rPr>
              <a:t>FileCreate</a:t>
            </a: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Event ID 21: </a:t>
            </a:r>
            <a:r>
              <a:rPr lang="en-US" b="1" dirty="0" err="1">
                <a:solidFill>
                  <a:schemeClr val="bg1"/>
                </a:solidFill>
              </a:rPr>
              <a:t>WmiEvent</a:t>
            </a:r>
            <a:r>
              <a:rPr lang="en-US" b="1" dirty="0">
                <a:solidFill>
                  <a:schemeClr val="bg1"/>
                </a:solidFill>
              </a:rPr>
              <a:t> (</a:t>
            </a:r>
            <a:r>
              <a:rPr lang="en-US" b="1" dirty="0" err="1">
                <a:solidFill>
                  <a:schemeClr val="bg1"/>
                </a:solidFill>
              </a:rPr>
              <a:t>WmiEventConsumerToFilter</a:t>
            </a:r>
            <a:r>
              <a:rPr lang="en-US" b="1" dirty="0">
                <a:solidFill>
                  <a:schemeClr val="bg1"/>
                </a:solidFill>
              </a:rPr>
              <a:t> activity detected)</a:t>
            </a:r>
          </a:p>
          <a:p>
            <a:pPr marL="285750" indent="-285750">
              <a:buFont typeface="Arial" panose="020B0604020202020204" pitchFamily="34" charset="0"/>
              <a:buChar char="•"/>
            </a:pPr>
            <a:r>
              <a:rPr lang="fr-FR" b="1" dirty="0">
                <a:solidFill>
                  <a:schemeClr val="bg1"/>
                </a:solidFill>
              </a:rPr>
              <a:t>Event ID 22: </a:t>
            </a:r>
            <a:r>
              <a:rPr lang="fr-FR" b="1" dirty="0" err="1">
                <a:solidFill>
                  <a:schemeClr val="bg1"/>
                </a:solidFill>
              </a:rPr>
              <a:t>DNSEvent</a:t>
            </a:r>
            <a:r>
              <a:rPr lang="fr-FR" b="1" dirty="0">
                <a:solidFill>
                  <a:schemeClr val="bg1"/>
                </a:solidFill>
              </a:rPr>
              <a:t> (DNS </a:t>
            </a:r>
            <a:r>
              <a:rPr lang="fr-FR" b="1" dirty="0" err="1">
                <a:solidFill>
                  <a:schemeClr val="bg1"/>
                </a:solidFill>
              </a:rPr>
              <a:t>query</a:t>
            </a:r>
            <a:r>
              <a:rPr lang="fr-FR" b="1" dirty="0">
                <a:solidFill>
                  <a:schemeClr val="bg1"/>
                </a:solidFill>
              </a:rPr>
              <a:t>)</a:t>
            </a:r>
          </a:p>
          <a:p>
            <a:pPr marL="285750" indent="-285750">
              <a:buFont typeface="Arial" panose="020B0604020202020204" pitchFamily="34" charset="0"/>
              <a:buChar char="•"/>
            </a:pPr>
            <a:r>
              <a:rPr lang="en-US" b="1" dirty="0">
                <a:solidFill>
                  <a:schemeClr val="bg1"/>
                </a:solidFill>
              </a:rPr>
              <a:t>Event ID 23: </a:t>
            </a:r>
            <a:r>
              <a:rPr lang="en-US" b="1" dirty="0" err="1">
                <a:solidFill>
                  <a:schemeClr val="bg1"/>
                </a:solidFill>
              </a:rPr>
              <a:t>FileDelete</a:t>
            </a:r>
            <a:r>
              <a:rPr lang="en-US" b="1" dirty="0">
                <a:solidFill>
                  <a:schemeClr val="bg1"/>
                </a:solidFill>
              </a:rPr>
              <a:t> (File Delete archived)</a:t>
            </a:r>
          </a:p>
          <a:p>
            <a:endParaRPr lang="en-US" dirty="0"/>
          </a:p>
        </p:txBody>
      </p:sp>
    </p:spTree>
    <p:extLst>
      <p:ext uri="{BB962C8B-B14F-4D97-AF65-F5344CB8AC3E}">
        <p14:creationId xmlns:p14="http://schemas.microsoft.com/office/powerpoint/2010/main" val="247034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fontAlgn="base"/>
            <a:r>
              <a:rPr lang="en-GB" sz="2000" dirty="0">
                <a:solidFill>
                  <a:schemeClr val="bg1"/>
                </a:solidFill>
              </a:rPr>
              <a:t>Download </a:t>
            </a:r>
            <a:r>
              <a:rPr lang="en-GB" sz="2000" dirty="0" err="1">
                <a:solidFill>
                  <a:schemeClr val="bg1"/>
                </a:solidFill>
              </a:rPr>
              <a:t>Sysmon</a:t>
            </a:r>
            <a:r>
              <a:rPr lang="en-GB" sz="2000" dirty="0">
                <a:solidFill>
                  <a:schemeClr val="bg1"/>
                </a:solidFill>
              </a:rPr>
              <a:t> </a:t>
            </a:r>
          </a:p>
        </p:txBody>
      </p:sp>
      <p:sp>
        <p:nvSpPr>
          <p:cNvPr id="3" name="TextBox 2"/>
          <p:cNvSpPr txBox="1"/>
          <p:nvPr/>
        </p:nvSpPr>
        <p:spPr>
          <a:xfrm>
            <a:off x="611560" y="1635646"/>
            <a:ext cx="6840334" cy="369332"/>
          </a:xfrm>
          <a:prstGeom prst="rect">
            <a:avLst/>
          </a:prstGeom>
          <a:noFill/>
        </p:spPr>
        <p:txBody>
          <a:bodyPr wrap="none" rtlCol="0">
            <a:spAutoFit/>
          </a:bodyPr>
          <a:lstStyle/>
          <a:p>
            <a:r>
              <a:rPr lang="en-US" dirty="0">
                <a:solidFill>
                  <a:schemeClr val="bg1"/>
                </a:solidFill>
                <a:hlinkClick r:id="rId2"/>
              </a:rPr>
              <a:t>https://learn.microsoft.com/en-us/sysinternals/downloads/sysmon</a:t>
            </a:r>
            <a:endParaRPr lang="en-US" dirty="0">
              <a:solidFill>
                <a:schemeClr val="bg1"/>
              </a:solidFill>
            </a:endParaRPr>
          </a:p>
        </p:txBody>
      </p:sp>
    </p:spTree>
    <p:extLst>
      <p:ext uri="{BB962C8B-B14F-4D97-AF65-F5344CB8AC3E}">
        <p14:creationId xmlns:p14="http://schemas.microsoft.com/office/powerpoint/2010/main" val="2973307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fontAlgn="base"/>
            <a:r>
              <a:rPr lang="en-GB" sz="2000" dirty="0">
                <a:solidFill>
                  <a:schemeClr val="bg1"/>
                </a:solidFill>
              </a:rPr>
              <a:t>Installation of </a:t>
            </a:r>
            <a:r>
              <a:rPr lang="en-GB" sz="2000" dirty="0" err="1">
                <a:solidFill>
                  <a:schemeClr val="bg1"/>
                </a:solidFill>
              </a:rPr>
              <a:t>Sysmon</a:t>
            </a:r>
            <a:endParaRPr lang="en-US" sz="2000" dirty="0">
              <a:solidFill>
                <a:schemeClr val="bg1"/>
              </a:solidFill>
            </a:endParaRPr>
          </a:p>
        </p:txBody>
      </p:sp>
      <p:sp>
        <p:nvSpPr>
          <p:cNvPr id="3" name="TextBox 2"/>
          <p:cNvSpPr txBox="1"/>
          <p:nvPr/>
        </p:nvSpPr>
        <p:spPr>
          <a:xfrm>
            <a:off x="395536" y="1419622"/>
            <a:ext cx="7173759" cy="2308324"/>
          </a:xfrm>
          <a:prstGeom prst="rect">
            <a:avLst/>
          </a:prstGeom>
          <a:noFill/>
        </p:spPr>
        <p:txBody>
          <a:bodyPr wrap="none" rtlCol="0">
            <a:spAutoFit/>
          </a:bodyPr>
          <a:lstStyle/>
          <a:p>
            <a:r>
              <a:rPr lang="en-US" b="1" u="sng" dirty="0">
                <a:solidFill>
                  <a:schemeClr val="bg1"/>
                </a:solidFill>
              </a:rPr>
              <a:t>Install with default settings (process images hashed with SHA1 </a:t>
            </a:r>
            <a:endParaRPr lang="en-US" b="1" u="sng" dirty="0" smtClean="0">
              <a:solidFill>
                <a:schemeClr val="bg1"/>
              </a:solidFill>
            </a:endParaRPr>
          </a:p>
          <a:p>
            <a:r>
              <a:rPr lang="en-US" b="1" u="sng" dirty="0" smtClean="0">
                <a:solidFill>
                  <a:schemeClr val="bg1"/>
                </a:solidFill>
              </a:rPr>
              <a:t>and </a:t>
            </a:r>
            <a:r>
              <a:rPr lang="en-US" b="1" u="sng" dirty="0">
                <a:solidFill>
                  <a:schemeClr val="bg1"/>
                </a:solidFill>
              </a:rPr>
              <a:t>no network monitoring</a:t>
            </a:r>
            <a:r>
              <a:rPr lang="en-US" b="1" u="sng" dirty="0" smtClean="0">
                <a:solidFill>
                  <a:schemeClr val="bg1"/>
                </a:solidFill>
              </a:rPr>
              <a:t>)</a:t>
            </a:r>
          </a:p>
          <a:p>
            <a:endParaRPr lang="en-GB" dirty="0">
              <a:solidFill>
                <a:schemeClr val="bg1"/>
              </a:solidFill>
            </a:endParaRPr>
          </a:p>
          <a:p>
            <a:endParaRPr lang="en-US" dirty="0" smtClean="0">
              <a:solidFill>
                <a:schemeClr val="bg1"/>
              </a:solidFill>
            </a:endParaRPr>
          </a:p>
          <a:p>
            <a:endParaRPr lang="en-US" dirty="0">
              <a:solidFill>
                <a:schemeClr val="bg1"/>
              </a:solidFill>
            </a:endParaRPr>
          </a:p>
          <a:p>
            <a:r>
              <a:rPr lang="en-US" dirty="0" smtClean="0">
                <a:solidFill>
                  <a:schemeClr val="bg1"/>
                </a:solidFill>
              </a:rPr>
              <a:t># </a:t>
            </a:r>
            <a:r>
              <a:rPr lang="en-US" dirty="0" smtClean="0">
                <a:solidFill>
                  <a:schemeClr val="bg1"/>
                </a:solidFill>
              </a:rPr>
              <a:t>sysmon64.exe </a:t>
            </a:r>
            <a:r>
              <a:rPr lang="en-US" dirty="0">
                <a:solidFill>
                  <a:schemeClr val="bg1"/>
                </a:solidFill>
              </a:rPr>
              <a:t>-</a:t>
            </a:r>
            <a:r>
              <a:rPr lang="en-US" dirty="0" err="1">
                <a:solidFill>
                  <a:schemeClr val="bg1"/>
                </a:solidFill>
              </a:rPr>
              <a:t>accepteula</a:t>
            </a:r>
            <a:r>
              <a:rPr lang="en-US" dirty="0">
                <a:solidFill>
                  <a:schemeClr val="bg1"/>
                </a:solidFill>
              </a:rPr>
              <a:t> </a:t>
            </a:r>
            <a:r>
              <a:rPr lang="en-US" dirty="0" smtClean="0">
                <a:solidFill>
                  <a:schemeClr val="bg1"/>
                </a:solidFill>
              </a:rPr>
              <a:t>–</a:t>
            </a:r>
            <a:r>
              <a:rPr lang="en-US" dirty="0" err="1" smtClean="0">
                <a:solidFill>
                  <a:schemeClr val="bg1"/>
                </a:solidFill>
              </a:rPr>
              <a:t>i</a:t>
            </a:r>
            <a:endParaRPr lang="en-US" dirty="0" smtClean="0">
              <a:solidFill>
                <a:schemeClr val="bg1"/>
              </a:solidFill>
            </a:endParaRPr>
          </a:p>
          <a:p>
            <a:endParaRPr lang="en-GB" dirty="0"/>
          </a:p>
          <a:p>
            <a:endParaRPr lang="en-US" dirty="0"/>
          </a:p>
        </p:txBody>
      </p:sp>
    </p:spTree>
    <p:extLst>
      <p:ext uri="{BB962C8B-B14F-4D97-AF65-F5344CB8AC3E}">
        <p14:creationId xmlns:p14="http://schemas.microsoft.com/office/powerpoint/2010/main" val="758789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2000" dirty="0">
                <a:solidFill>
                  <a:schemeClr val="bg1"/>
                </a:solidFill>
              </a:rPr>
              <a:t>Check logs of </a:t>
            </a:r>
            <a:r>
              <a:rPr lang="en-GB" sz="2000" dirty="0" err="1">
                <a:solidFill>
                  <a:schemeClr val="bg1"/>
                </a:solidFill>
              </a:rPr>
              <a:t>sysmon</a:t>
            </a:r>
            <a:r>
              <a:rPr lang="en-GB" sz="2000" dirty="0">
                <a:solidFill>
                  <a:schemeClr val="bg1"/>
                </a:solidFill>
              </a:rPr>
              <a:t> in </a:t>
            </a:r>
            <a:r>
              <a:rPr lang="en-GB" sz="2000" dirty="0" err="1">
                <a:solidFill>
                  <a:schemeClr val="bg1"/>
                </a:solidFill>
              </a:rPr>
              <a:t>EventViewer</a:t>
            </a:r>
            <a:endParaRPr lang="en-GB" sz="2000" dirty="0">
              <a:solidFill>
                <a:schemeClr val="bg1"/>
              </a:solidFill>
            </a:endParaRPr>
          </a:p>
        </p:txBody>
      </p:sp>
      <p:pic>
        <p:nvPicPr>
          <p:cNvPr id="3" name="Picture 2"/>
          <p:cNvPicPr>
            <a:picLocks noChangeAspect="1"/>
          </p:cNvPicPr>
          <p:nvPr/>
        </p:nvPicPr>
        <p:blipFill>
          <a:blip r:embed="rId2"/>
          <a:stretch>
            <a:fillRect/>
          </a:stretch>
        </p:blipFill>
        <p:spPr>
          <a:xfrm>
            <a:off x="4211960" y="915566"/>
            <a:ext cx="4712766" cy="3981450"/>
          </a:xfrm>
          <a:prstGeom prst="rect">
            <a:avLst/>
          </a:prstGeom>
        </p:spPr>
      </p:pic>
      <p:pic>
        <p:nvPicPr>
          <p:cNvPr id="4" name="Picture 3"/>
          <p:cNvPicPr>
            <a:picLocks noChangeAspect="1"/>
          </p:cNvPicPr>
          <p:nvPr/>
        </p:nvPicPr>
        <p:blipFill>
          <a:blip r:embed="rId3"/>
          <a:stretch>
            <a:fillRect/>
          </a:stretch>
        </p:blipFill>
        <p:spPr>
          <a:xfrm>
            <a:off x="539552" y="930994"/>
            <a:ext cx="1880919" cy="3920068"/>
          </a:xfrm>
          <a:prstGeom prst="rect">
            <a:avLst/>
          </a:prstGeom>
        </p:spPr>
      </p:pic>
      <p:sp>
        <p:nvSpPr>
          <p:cNvPr id="5" name="Right Arrow 4"/>
          <p:cNvSpPr/>
          <p:nvPr/>
        </p:nvSpPr>
        <p:spPr>
          <a:xfrm>
            <a:off x="2532360" y="2499742"/>
            <a:ext cx="1656184" cy="122413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69685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2000" dirty="0" err="1">
                <a:solidFill>
                  <a:schemeClr val="bg1"/>
                </a:solidFill>
              </a:rPr>
              <a:t>Swiftonsecurity</a:t>
            </a:r>
            <a:r>
              <a:rPr lang="en-GB" sz="2000" dirty="0">
                <a:solidFill>
                  <a:schemeClr val="bg1"/>
                </a:solidFill>
              </a:rPr>
              <a:t> - </a:t>
            </a:r>
            <a:r>
              <a:rPr lang="en-GB" sz="2000" dirty="0" err="1">
                <a:solidFill>
                  <a:schemeClr val="bg1"/>
                </a:solidFill>
              </a:rPr>
              <a:t>Sysmon</a:t>
            </a:r>
            <a:r>
              <a:rPr lang="en-GB" sz="2000" dirty="0">
                <a:solidFill>
                  <a:schemeClr val="bg1"/>
                </a:solidFill>
              </a:rPr>
              <a:t> </a:t>
            </a:r>
            <a:r>
              <a:rPr lang="en-GB" sz="2000" dirty="0" err="1">
                <a:solidFill>
                  <a:schemeClr val="bg1"/>
                </a:solidFill>
              </a:rPr>
              <a:t>config</a:t>
            </a:r>
            <a:r>
              <a:rPr lang="en-GB" sz="2000" dirty="0">
                <a:solidFill>
                  <a:schemeClr val="bg1"/>
                </a:solidFill>
              </a:rPr>
              <a:t> file</a:t>
            </a:r>
          </a:p>
        </p:txBody>
      </p:sp>
      <p:sp>
        <p:nvSpPr>
          <p:cNvPr id="3" name="TextBox 2"/>
          <p:cNvSpPr txBox="1"/>
          <p:nvPr/>
        </p:nvSpPr>
        <p:spPr>
          <a:xfrm>
            <a:off x="179512" y="1131590"/>
            <a:ext cx="5262979" cy="369332"/>
          </a:xfrm>
          <a:prstGeom prst="rect">
            <a:avLst/>
          </a:prstGeom>
          <a:noFill/>
        </p:spPr>
        <p:txBody>
          <a:bodyPr wrap="none" rtlCol="0">
            <a:spAutoFit/>
          </a:bodyPr>
          <a:lstStyle/>
          <a:p>
            <a:r>
              <a:rPr lang="en-US" dirty="0">
                <a:solidFill>
                  <a:schemeClr val="bg1"/>
                </a:solidFill>
                <a:hlinkClick r:id="rId2"/>
              </a:rPr>
              <a:t>https://github.com/SwiftOnSecurity/sysmon-config</a:t>
            </a:r>
            <a:endParaRPr lang="en-US" dirty="0">
              <a:solidFill>
                <a:schemeClr val="bg1"/>
              </a:solidFill>
            </a:endParaRPr>
          </a:p>
        </p:txBody>
      </p:sp>
      <p:pic>
        <p:nvPicPr>
          <p:cNvPr id="4" name="Picture 3"/>
          <p:cNvPicPr>
            <a:picLocks noChangeAspect="1"/>
          </p:cNvPicPr>
          <p:nvPr/>
        </p:nvPicPr>
        <p:blipFill>
          <a:blip r:embed="rId3"/>
          <a:stretch>
            <a:fillRect/>
          </a:stretch>
        </p:blipFill>
        <p:spPr>
          <a:xfrm>
            <a:off x="971600" y="1635646"/>
            <a:ext cx="7524328" cy="3207969"/>
          </a:xfrm>
          <a:prstGeom prst="rect">
            <a:avLst/>
          </a:prstGeom>
        </p:spPr>
      </p:pic>
    </p:spTree>
    <p:extLst>
      <p:ext uri="{BB962C8B-B14F-4D97-AF65-F5344CB8AC3E}">
        <p14:creationId xmlns:p14="http://schemas.microsoft.com/office/powerpoint/2010/main" val="2173433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5">
      <a:dk1>
        <a:sysClr val="windowText" lastClr="000000"/>
      </a:dk1>
      <a:lt1>
        <a:sysClr val="window" lastClr="FFFFFF"/>
      </a:lt1>
      <a:dk2>
        <a:srgbClr val="1F497D"/>
      </a:dk2>
      <a:lt2>
        <a:srgbClr val="EEECE1"/>
      </a:lt2>
      <a:accent1>
        <a:srgbClr val="444342"/>
      </a:accent1>
      <a:accent2>
        <a:srgbClr val="FFC000"/>
      </a:accent2>
      <a:accent3>
        <a:srgbClr val="444342"/>
      </a:accent3>
      <a:accent4>
        <a:srgbClr val="FFC000"/>
      </a:accent4>
      <a:accent5>
        <a:srgbClr val="444342"/>
      </a:accent5>
      <a:accent6>
        <a:srgbClr val="FFC000"/>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5">
      <a:dk1>
        <a:sysClr val="windowText" lastClr="000000"/>
      </a:dk1>
      <a:lt1>
        <a:sysClr val="window" lastClr="FFFFFF"/>
      </a:lt1>
      <a:dk2>
        <a:srgbClr val="1F497D"/>
      </a:dk2>
      <a:lt2>
        <a:srgbClr val="EEECE1"/>
      </a:lt2>
      <a:accent1>
        <a:srgbClr val="444342"/>
      </a:accent1>
      <a:accent2>
        <a:srgbClr val="FFC000"/>
      </a:accent2>
      <a:accent3>
        <a:srgbClr val="444342"/>
      </a:accent3>
      <a:accent4>
        <a:srgbClr val="FFC000"/>
      </a:accent4>
      <a:accent5>
        <a:srgbClr val="444342"/>
      </a:accent5>
      <a:accent6>
        <a:srgbClr val="FFC000"/>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5">
      <a:dk1>
        <a:sysClr val="windowText" lastClr="000000"/>
      </a:dk1>
      <a:lt1>
        <a:sysClr val="window" lastClr="FFFFFF"/>
      </a:lt1>
      <a:dk2>
        <a:srgbClr val="1F497D"/>
      </a:dk2>
      <a:lt2>
        <a:srgbClr val="EEECE1"/>
      </a:lt2>
      <a:accent1>
        <a:srgbClr val="444342"/>
      </a:accent1>
      <a:accent2>
        <a:srgbClr val="FFC000"/>
      </a:accent2>
      <a:accent3>
        <a:srgbClr val="444342"/>
      </a:accent3>
      <a:accent4>
        <a:srgbClr val="FFC000"/>
      </a:accent4>
      <a:accent5>
        <a:srgbClr val="444342"/>
      </a:accent5>
      <a:accent6>
        <a:srgbClr val="FFC000"/>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4782</TotalTime>
  <Words>223</Words>
  <Application>Microsoft Office PowerPoint</Application>
  <PresentationFormat>On-screen Show (16:9)</PresentationFormat>
  <Paragraphs>55</Paragraphs>
  <Slides>11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Arial Unicode MS</vt:lpstr>
      <vt:lpstr>Malgun Gothic</vt:lpstr>
      <vt:lpstr>Arial</vt:lpstr>
      <vt:lpstr>Calibri</vt:lpstr>
      <vt:lpstr>ui-monospace</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mahesh pavaskar</cp:lastModifiedBy>
  <cp:revision>204</cp:revision>
  <dcterms:created xsi:type="dcterms:W3CDTF">2016-12-05T23:26:54Z</dcterms:created>
  <dcterms:modified xsi:type="dcterms:W3CDTF">2022-10-16T11:14:10Z</dcterms:modified>
</cp:coreProperties>
</file>