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sldIdLst>
    <p:sldId id="359" r:id="rId4"/>
    <p:sldId id="357" r:id="rId5"/>
    <p:sldId id="355" r:id="rId6"/>
    <p:sldId id="354" r:id="rId7"/>
    <p:sldId id="360" r:id="rId8"/>
    <p:sldId id="371" r:id="rId9"/>
    <p:sldId id="361" r:id="rId10"/>
    <p:sldId id="362" r:id="rId11"/>
    <p:sldId id="366" r:id="rId12"/>
    <p:sldId id="363" r:id="rId13"/>
    <p:sldId id="364" r:id="rId14"/>
    <p:sldId id="367" r:id="rId15"/>
    <p:sldId id="368" r:id="rId16"/>
    <p:sldId id="369" r:id="rId17"/>
    <p:sldId id="370" r:id="rId18"/>
    <p:sldId id="365" r:id="rId19"/>
    <p:sldId id="26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682" y="8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C4C47-B185-42CC-8A9D-8F27659DB0C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25B08-008E-430B-8FE8-063946FFE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18621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  <p:sldLayoutId id="2147483678" r:id="rId2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eafortuna.org/2019/06/12/windows-security-event-logs-my-own-cheatsheet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39952" y="1275606"/>
            <a:ext cx="4680520" cy="2880321"/>
          </a:xfrm>
        </p:spPr>
        <p:txBody>
          <a:bodyPr/>
          <a:lstStyle/>
          <a:p>
            <a:pPr algn="ctr"/>
            <a:r>
              <a:rPr lang="en-US" altLang="ko-KR" dirty="0" smtClean="0">
                <a:ea typeface="맑은 고딕" pitchFamily="50" charset="-127"/>
              </a:rPr>
              <a:t>         Windows Logs</a:t>
            </a:r>
            <a:endParaRPr lang="en-US" altLang="ko-KR" sz="2000" dirty="0" smtClean="0">
              <a:ea typeface="맑은 고딕" pitchFamily="50" charset="-127"/>
            </a:endParaRPr>
          </a:p>
          <a:p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08004" y="3656137"/>
            <a:ext cx="3888432" cy="50405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altLang="ko-KR" sz="2400" b="1" dirty="0" smtClean="0">
                <a:solidFill>
                  <a:schemeClr val="bg2"/>
                </a:solidFill>
              </a:rPr>
              <a:t>Mahesh Pavaskar</a:t>
            </a:r>
            <a:endParaRPr lang="en-US" altLang="ko-KR" sz="2400" dirty="0">
              <a:solidFill>
                <a:schemeClr val="bg2"/>
              </a:solidFill>
            </a:endParaRPr>
          </a:p>
        </p:txBody>
      </p:sp>
      <p:pic>
        <p:nvPicPr>
          <p:cNvPr id="1026" name="Picture 2" descr="Windows logo : histoire, signification et évolution, symbo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4032"/>
            <a:ext cx="419205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Every Microsoft Company Logo From 1975-202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Every Microsoft Company Logo From 1975-20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627534"/>
            <a:ext cx="4320480" cy="104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2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GB" sz="2000" dirty="0">
                <a:solidFill>
                  <a:schemeClr val="bg1"/>
                </a:solidFill>
              </a:rPr>
              <a:t>Possible Data sources based on types of logs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03598"/>
            <a:ext cx="4824536" cy="357728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084168" y="1419622"/>
            <a:ext cx="2160240" cy="86409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Log Source - Win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53496" y="3147814"/>
            <a:ext cx="720080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26944" y="3648422"/>
            <a:ext cx="720080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100392" y="3291830"/>
            <a:ext cx="720080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14392" y="2355726"/>
            <a:ext cx="108012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72200" y="2643758"/>
            <a:ext cx="79208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5" idx="7"/>
          </p:cNvCxnSpPr>
          <p:nvPr/>
        </p:nvCxnSpPr>
        <p:spPr>
          <a:xfrm flipH="1">
            <a:off x="5968123" y="2283718"/>
            <a:ext cx="1196165" cy="96954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7" idx="0"/>
          </p:cNvCxnSpPr>
          <p:nvPr/>
        </p:nvCxnSpPr>
        <p:spPr>
          <a:xfrm flipH="1">
            <a:off x="7086984" y="2283718"/>
            <a:ext cx="77304" cy="136470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8" idx="1"/>
          </p:cNvCxnSpPr>
          <p:nvPr/>
        </p:nvCxnSpPr>
        <p:spPr>
          <a:xfrm>
            <a:off x="7164288" y="2283718"/>
            <a:ext cx="1041557" cy="11135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1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768752" cy="576064"/>
          </a:xfrm>
        </p:spPr>
        <p:txBody>
          <a:bodyPr/>
          <a:lstStyle/>
          <a:p>
            <a:pPr fontAlgn="base"/>
            <a:r>
              <a:rPr lang="en-GB" sz="2000" dirty="0">
                <a:solidFill>
                  <a:schemeClr val="bg1"/>
                </a:solidFill>
              </a:rPr>
              <a:t>How to send logs towards syslog server / Collector / SIEM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23528" y="1131590"/>
            <a:ext cx="2664296" cy="338437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Window Log 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5580112" y="1059582"/>
            <a:ext cx="2232248" cy="3096344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9699" y="4331300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Syslog Server/ Log Collector / SIEM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triped Right Arrow 5"/>
          <p:cNvSpPr/>
          <p:nvPr/>
        </p:nvSpPr>
        <p:spPr>
          <a:xfrm>
            <a:off x="2987824" y="2499742"/>
            <a:ext cx="2520280" cy="64807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768752" cy="576064"/>
          </a:xfrm>
        </p:spPr>
        <p:txBody>
          <a:bodyPr/>
          <a:lstStyle/>
          <a:p>
            <a:pPr fontAlgn="base"/>
            <a:r>
              <a:rPr lang="en-GB" sz="2000" dirty="0" smtClean="0">
                <a:solidFill>
                  <a:schemeClr val="bg1"/>
                </a:solidFill>
              </a:rPr>
              <a:t>Windows logs to Splunk SIEM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23528" y="1131590"/>
            <a:ext cx="2664296" cy="338437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Window Log 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5580112" y="1059582"/>
            <a:ext cx="2232248" cy="3096344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1798" y="430082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SIEM - </a:t>
            </a:r>
            <a:r>
              <a:rPr lang="en-GB" dirty="0">
                <a:solidFill>
                  <a:schemeClr val="bg1"/>
                </a:solidFill>
              </a:rPr>
              <a:t>Splunk </a:t>
            </a:r>
            <a:r>
              <a:rPr lang="en-GB" dirty="0" smtClean="0">
                <a:solidFill>
                  <a:schemeClr val="bg1"/>
                </a:solidFill>
              </a:rPr>
              <a:t>SIEM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triped Right Arrow 5"/>
          <p:cNvSpPr/>
          <p:nvPr/>
        </p:nvSpPr>
        <p:spPr>
          <a:xfrm>
            <a:off x="2987824" y="2499742"/>
            <a:ext cx="2520280" cy="64807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1520" y="3291830"/>
            <a:ext cx="2736304" cy="1008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Splunk Universal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Forwarder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Agent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3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768752" cy="576064"/>
          </a:xfrm>
        </p:spPr>
        <p:txBody>
          <a:bodyPr/>
          <a:lstStyle/>
          <a:p>
            <a:pPr fontAlgn="base"/>
            <a:r>
              <a:rPr lang="en-GB" sz="2000" dirty="0" smtClean="0">
                <a:solidFill>
                  <a:schemeClr val="bg1"/>
                </a:solidFill>
              </a:rPr>
              <a:t>Windows logs to IBM QRadar SIEM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23528" y="1131590"/>
            <a:ext cx="2664296" cy="338437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Window Log 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5580112" y="1059582"/>
            <a:ext cx="2232248" cy="3096344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1798" y="430082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SIEM – IBM QRadar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triped Right Arrow 5"/>
          <p:cNvSpPr/>
          <p:nvPr/>
        </p:nvSpPr>
        <p:spPr>
          <a:xfrm>
            <a:off x="2987824" y="2499742"/>
            <a:ext cx="2520280" cy="64807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9552" y="3158083"/>
            <a:ext cx="1944216" cy="1008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WinCollect</a:t>
            </a:r>
            <a:r>
              <a:rPr lang="en-GB" dirty="0" smtClean="0">
                <a:solidFill>
                  <a:schemeClr val="tx1"/>
                </a:solidFill>
              </a:rPr>
              <a:t> Agent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Solutions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1282" y="1275606"/>
            <a:ext cx="489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Agent Based Solution – Push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Agentless Solution – Pull logs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Note : Each solution has pros and cons…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53958"/>
            <a:ext cx="6768752" cy="576064"/>
          </a:xfrm>
        </p:spPr>
        <p:txBody>
          <a:bodyPr/>
          <a:lstStyle/>
          <a:p>
            <a:pPr fontAlgn="base"/>
            <a:r>
              <a:rPr lang="en-GB" sz="2000" dirty="0" smtClean="0">
                <a:solidFill>
                  <a:schemeClr val="bg1"/>
                </a:solidFill>
              </a:rPr>
              <a:t>Vendors in market who provide agents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8772" y="967248"/>
            <a:ext cx="5121300" cy="405277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Window Log 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7596336" y="967249"/>
            <a:ext cx="1224136" cy="3096344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3942" y="416707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SIEM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triped Right Arrow 5"/>
          <p:cNvSpPr/>
          <p:nvPr/>
        </p:nvSpPr>
        <p:spPr>
          <a:xfrm>
            <a:off x="5148064" y="2067694"/>
            <a:ext cx="2520280" cy="64807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90414" y="1378721"/>
            <a:ext cx="1944216" cy="1008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WinCollect</a:t>
            </a:r>
            <a:r>
              <a:rPr lang="en-GB" dirty="0" smtClean="0">
                <a:solidFill>
                  <a:schemeClr val="tx1"/>
                </a:solidFill>
              </a:rPr>
              <a:t>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58691" y="1378721"/>
            <a:ext cx="1944216" cy="1008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Splunk UF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8772" y="3184376"/>
            <a:ext cx="1944216" cy="1008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Snare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31640" y="4351739"/>
            <a:ext cx="1944216" cy="4677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NXLOG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07233" y="3290875"/>
            <a:ext cx="2401341" cy="8596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BalaBit</a:t>
            </a:r>
            <a:r>
              <a:rPr lang="en-GB" dirty="0" smtClean="0">
                <a:solidFill>
                  <a:schemeClr val="tx1"/>
                </a:solidFill>
              </a:rPr>
              <a:t> Syslog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6552728" cy="576064"/>
          </a:xfrm>
        </p:spPr>
        <p:txBody>
          <a:bodyPr/>
          <a:lstStyle/>
          <a:p>
            <a:pPr fontAlgn="base"/>
            <a:r>
              <a:rPr lang="en-GB" sz="2000" dirty="0">
                <a:solidFill>
                  <a:schemeClr val="bg1"/>
                </a:solidFill>
              </a:rPr>
              <a:t>Important </a:t>
            </a:r>
            <a:r>
              <a:rPr lang="en-GB" sz="2000" dirty="0" err="1">
                <a:solidFill>
                  <a:schemeClr val="bg1"/>
                </a:solidFill>
              </a:rPr>
              <a:t>EventID</a:t>
            </a:r>
            <a:r>
              <a:rPr lang="en-GB" sz="2000" dirty="0">
                <a:solidFill>
                  <a:schemeClr val="bg1"/>
                </a:solidFill>
              </a:rPr>
              <a:t> in Windows – might be useful to write security use cases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520" y="1347614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hlinkClick r:id="rId2"/>
              </a:rPr>
              <a:t>https://prophecyinternational.atlassian.net/wiki/spaces/WADOC/pages/1233224059/Appendix+C+-+</a:t>
            </a:r>
            <a:r>
              <a:rPr lang="en-US" dirty="0" smtClean="0">
                <a:solidFill>
                  <a:schemeClr val="bg2"/>
                </a:solidFill>
                <a:hlinkClick r:id="rId2"/>
              </a:rPr>
              <a:t>Audit+Policies+and+Security+Event+IDs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2"/>
              </a:solidFill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hlinkClick r:id="rId2"/>
              </a:rPr>
              <a:t>https</a:t>
            </a:r>
            <a:r>
              <a:rPr lang="en-US" dirty="0">
                <a:solidFill>
                  <a:schemeClr val="bg2"/>
                </a:solidFill>
                <a:hlinkClick r:id="rId2"/>
              </a:rPr>
              <a:t>://andreafortuna.org/2019/06/12/windows-security-event-logs-my-own-cheatsheet</a:t>
            </a:r>
            <a:r>
              <a:rPr lang="en-US" dirty="0" smtClean="0">
                <a:solidFill>
                  <a:schemeClr val="bg2"/>
                </a:solidFill>
                <a:hlinkClick r:id="rId2"/>
              </a:rPr>
              <a:t>/</a:t>
            </a:r>
            <a:endParaRPr lang="en-US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8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Content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9190" y="1059582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Why logs are important?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Where logs are stored?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How log looks &amp; important fields in logs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Types of logs?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Possible Data sources based on types of logs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dirty="0" err="1" smtClean="0">
                <a:solidFill>
                  <a:schemeClr val="bg1"/>
                </a:solidFill>
              </a:rPr>
              <a:t>EventViewer</a:t>
            </a:r>
            <a:endParaRPr lang="en-GB" dirty="0" smtClean="0">
              <a:solidFill>
                <a:schemeClr val="bg1"/>
              </a:solidFill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How to send logs towards syslog server / Collector / SIEM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Important </a:t>
            </a:r>
            <a:r>
              <a:rPr lang="en-GB" dirty="0" err="1" smtClean="0">
                <a:solidFill>
                  <a:schemeClr val="bg1"/>
                </a:solidFill>
              </a:rPr>
              <a:t>EventID</a:t>
            </a:r>
            <a:r>
              <a:rPr lang="en-GB" dirty="0" smtClean="0">
                <a:solidFill>
                  <a:schemeClr val="bg1"/>
                </a:solidFill>
              </a:rPr>
              <a:t> in Windows – might be useful to write security use cases </a:t>
            </a:r>
            <a:endParaRPr lang="en-GB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GB" sz="2000" dirty="0">
                <a:solidFill>
                  <a:schemeClr val="bg1"/>
                </a:solidFill>
              </a:rPr>
              <a:t>Why logs are important?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203598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/>
                </a:solidFill>
              </a:rPr>
              <a:t>To trace the activity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/>
                </a:solidFill>
              </a:rPr>
              <a:t>Analyse the logs and identify the suspicious behaviour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/>
                </a:solidFill>
              </a:rPr>
              <a:t>Prevent attacker before more damage to organization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/>
                </a:solidFill>
              </a:rPr>
              <a:t>Behavioural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/>
                </a:solidFill>
              </a:rPr>
              <a:t>Anomaly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/>
                </a:solidFill>
              </a:rPr>
              <a:t>Outlier </a:t>
            </a:r>
          </a:p>
        </p:txBody>
      </p:sp>
    </p:spTree>
    <p:extLst>
      <p:ext uri="{BB962C8B-B14F-4D97-AF65-F5344CB8AC3E}">
        <p14:creationId xmlns:p14="http://schemas.microsoft.com/office/powerpoint/2010/main" val="7705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GB" sz="2000" dirty="0">
                <a:solidFill>
                  <a:schemeClr val="bg1"/>
                </a:solidFill>
              </a:rPr>
              <a:t>Where logs are stored?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134761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/>
                </a:solidFill>
              </a:rPr>
              <a:t>Windows </a:t>
            </a:r>
          </a:p>
          <a:p>
            <a:r>
              <a:rPr lang="en-US" dirty="0">
                <a:solidFill>
                  <a:schemeClr val="bg2"/>
                </a:solidFill>
              </a:rPr>
              <a:t>C:\Windows\System32\winevt\Logs</a:t>
            </a:r>
          </a:p>
        </p:txBody>
      </p:sp>
    </p:spTree>
    <p:extLst>
      <p:ext uri="{BB962C8B-B14F-4D97-AF65-F5344CB8AC3E}">
        <p14:creationId xmlns:p14="http://schemas.microsoft.com/office/powerpoint/2010/main" val="7434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GB" sz="2000" dirty="0">
                <a:solidFill>
                  <a:schemeClr val="bg1"/>
                </a:solidFill>
              </a:rPr>
              <a:t>How log </a:t>
            </a:r>
            <a:r>
              <a:rPr lang="en-GB" sz="2000" dirty="0" smtClean="0">
                <a:solidFill>
                  <a:schemeClr val="bg1"/>
                </a:solidFill>
              </a:rPr>
              <a:t>looks &amp; important </a:t>
            </a:r>
            <a:r>
              <a:rPr lang="en-GB" sz="2000" dirty="0">
                <a:solidFill>
                  <a:schemeClr val="bg1"/>
                </a:solidFill>
              </a:rPr>
              <a:t>fields in logs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203598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/>
                </a:solidFill>
              </a:rPr>
              <a:t>Original Format : XML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/>
                </a:solidFill>
              </a:rPr>
              <a:t>Important Fields </a:t>
            </a:r>
          </a:p>
          <a:p>
            <a:r>
              <a:rPr lang="en-GB" dirty="0" smtClean="0">
                <a:solidFill>
                  <a:schemeClr val="bg2"/>
                </a:solidFill>
              </a:rPr>
              <a:t>Timestamp, </a:t>
            </a:r>
            <a:r>
              <a:rPr lang="en-GB" dirty="0" err="1" smtClean="0">
                <a:solidFill>
                  <a:schemeClr val="bg2"/>
                </a:solidFill>
              </a:rPr>
              <a:t>Hostname,EventID,SubjectUser</a:t>
            </a:r>
            <a:r>
              <a:rPr lang="en-GB" dirty="0" smtClean="0">
                <a:solidFill>
                  <a:schemeClr val="bg2"/>
                </a:solidFill>
              </a:rPr>
              <a:t>, </a:t>
            </a:r>
            <a:r>
              <a:rPr lang="en-GB" dirty="0" err="1" smtClean="0">
                <a:solidFill>
                  <a:schemeClr val="bg2"/>
                </a:solidFill>
              </a:rPr>
              <a:t>TargetUser</a:t>
            </a:r>
            <a:r>
              <a:rPr lang="en-GB" dirty="0" smtClean="0">
                <a:solidFill>
                  <a:schemeClr val="bg2"/>
                </a:solidFill>
              </a:rPr>
              <a:t> </a:t>
            </a:r>
            <a:r>
              <a:rPr lang="en-GB" dirty="0" err="1" smtClean="0">
                <a:solidFill>
                  <a:schemeClr val="bg2"/>
                </a:solidFill>
              </a:rPr>
              <a:t>etc</a:t>
            </a:r>
            <a:endParaRPr lang="en-GB" dirty="0" smtClean="0">
              <a:solidFill>
                <a:schemeClr val="bg2"/>
              </a:solidFill>
            </a:endParaRPr>
          </a:p>
          <a:p>
            <a:endParaRPr lang="en-GB" dirty="0">
              <a:solidFill>
                <a:schemeClr val="bg2"/>
              </a:solidFill>
            </a:endParaRPr>
          </a:p>
          <a:p>
            <a:r>
              <a:rPr lang="en-GB" dirty="0" smtClean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3577" y="2802875"/>
            <a:ext cx="3024336" cy="43204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Different Languages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9331" y="3604254"/>
            <a:ext cx="3018581" cy="43204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Different Words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3577" y="4371950"/>
            <a:ext cx="3024335" cy="43204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Express Feelings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88024" y="2802875"/>
            <a:ext cx="4032448" cy="4320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Log sources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88024" y="3604254"/>
            <a:ext cx="4032448" cy="4320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Different Log format - </a:t>
            </a:r>
            <a:r>
              <a:rPr lang="en-GB" dirty="0" smtClean="0">
                <a:solidFill>
                  <a:srgbClr val="FF0000"/>
                </a:solidFill>
              </a:rPr>
              <a:t>fields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88024" y="4371950"/>
            <a:ext cx="4032448" cy="4320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Purpose – Security 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3417912" y="2931790"/>
            <a:ext cx="1370112" cy="216024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3417912" y="3724014"/>
            <a:ext cx="1370112" cy="192528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3417912" y="4460799"/>
            <a:ext cx="1370112" cy="254349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800" dirty="0"/>
              <a:t>https://prophecyinternational.atlassian.net/wiki/spaces/WADOC/pages/1233224043/Appendix+A+-+Windows+Event+Output+Format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9582"/>
            <a:ext cx="871296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GB" sz="2000" dirty="0">
                <a:solidFill>
                  <a:schemeClr val="bg1"/>
                </a:solidFill>
              </a:rPr>
              <a:t>Types of logs?</a:t>
            </a:r>
          </a:p>
        </p:txBody>
      </p:sp>
      <p:sp>
        <p:nvSpPr>
          <p:cNvPr id="3" name="Sun 2"/>
          <p:cNvSpPr/>
          <p:nvPr/>
        </p:nvSpPr>
        <p:spPr>
          <a:xfrm>
            <a:off x="1907704" y="1716946"/>
            <a:ext cx="4680520" cy="2016224"/>
          </a:xfrm>
          <a:prstGeom prst="su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Win Log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868144" y="1635646"/>
            <a:ext cx="2160240" cy="5040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88224" y="2473030"/>
            <a:ext cx="2160240" cy="5040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Powershell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33588" y="3733170"/>
            <a:ext cx="2160240" cy="5040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5536" y="1719526"/>
            <a:ext cx="2160240" cy="5040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3759" y="2473030"/>
            <a:ext cx="2160240" cy="5040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Security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2481" y="3229114"/>
            <a:ext cx="2160240" cy="5040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26794" y="3462814"/>
            <a:ext cx="2160240" cy="5040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Sysmon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52998" y="1176157"/>
            <a:ext cx="2160240" cy="5040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IIS - 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300198"/>
            <a:ext cx="2160240" cy="50405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2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GB" sz="2000" dirty="0" err="1">
                <a:solidFill>
                  <a:schemeClr val="bg1"/>
                </a:solidFill>
              </a:rPr>
              <a:t>EventViewer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746" y="153958"/>
            <a:ext cx="4698987" cy="24775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87574"/>
            <a:ext cx="2963433" cy="3882519"/>
          </a:xfrm>
          <a:prstGeom prst="rect">
            <a:avLst/>
          </a:prstGeom>
        </p:spPr>
      </p:pic>
      <p:sp>
        <p:nvSpPr>
          <p:cNvPr id="5" name="Bent-Up Arrow 4"/>
          <p:cNvSpPr/>
          <p:nvPr/>
        </p:nvSpPr>
        <p:spPr>
          <a:xfrm>
            <a:off x="3070937" y="2644317"/>
            <a:ext cx="2406716" cy="489430"/>
          </a:xfrm>
          <a:prstGeom prst="bent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dirty="0" err="1">
                <a:solidFill>
                  <a:schemeClr val="bg1"/>
                </a:solidFill>
              </a:rPr>
              <a:t>EventViewer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459700"/>
            <a:ext cx="1880919" cy="457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4793</TotalTime>
  <Words>292</Words>
  <Application>Microsoft Office PowerPoint</Application>
  <PresentationFormat>On-screen Show (16:9)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mahesh pavaskar</cp:lastModifiedBy>
  <cp:revision>207</cp:revision>
  <dcterms:created xsi:type="dcterms:W3CDTF">2016-12-05T23:26:54Z</dcterms:created>
  <dcterms:modified xsi:type="dcterms:W3CDTF">2022-10-16T10:47:53Z</dcterms:modified>
</cp:coreProperties>
</file>