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4" r:id="rId16"/>
    <p:sldId id="272" r:id="rId17"/>
    <p:sldId id="271" r:id="rId18"/>
    <p:sldId id="273" r:id="rId19"/>
    <p:sldId id="276" r:id="rId20"/>
    <p:sldId id="275" r:id="rId21"/>
    <p:sldId id="277" r:id="rId22"/>
    <p:sldId id="278" r:id="rId23"/>
    <p:sldId id="279" r:id="rId24"/>
    <p:sldId id="280" r:id="rId25"/>
    <p:sldId id="281" r:id="rId26"/>
    <p:sldId id="27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A1110C-D63B-447E-B052-00E04B839BB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E62B625-B60E-49C7-A37E-704683C9BDCB}">
      <dgm:prSet phldrT="[Text]"/>
      <dgm:spPr/>
      <dgm:t>
        <a:bodyPr/>
        <a:lstStyle/>
        <a:p>
          <a:r>
            <a:rPr lang="en-IE" dirty="0" smtClean="0"/>
            <a:t>Monitoring</a:t>
          </a:r>
          <a:endParaRPr lang="en-US" dirty="0"/>
        </a:p>
      </dgm:t>
    </dgm:pt>
    <dgm:pt modelId="{1A50E30F-9CDA-43B0-9902-4EDE053AFE81}" type="parTrans" cxnId="{BCAB59BF-824D-4FAF-8135-A5B545035907}">
      <dgm:prSet/>
      <dgm:spPr/>
      <dgm:t>
        <a:bodyPr/>
        <a:lstStyle/>
        <a:p>
          <a:endParaRPr lang="en-US"/>
        </a:p>
      </dgm:t>
    </dgm:pt>
    <dgm:pt modelId="{769E526D-D6E8-45DC-836F-43D90C654BC9}" type="sibTrans" cxnId="{BCAB59BF-824D-4FAF-8135-A5B545035907}">
      <dgm:prSet/>
      <dgm:spPr/>
      <dgm:t>
        <a:bodyPr/>
        <a:lstStyle/>
        <a:p>
          <a:endParaRPr lang="en-US"/>
        </a:p>
      </dgm:t>
    </dgm:pt>
    <dgm:pt modelId="{2725C4EB-546E-42AF-9834-FF9EC5E89FA4}">
      <dgm:prSet phldrT="[Text]"/>
      <dgm:spPr/>
      <dgm:t>
        <a:bodyPr/>
        <a:lstStyle/>
        <a:p>
          <a:r>
            <a:rPr lang="en-IE" dirty="0" smtClean="0"/>
            <a:t>Triage</a:t>
          </a:r>
          <a:endParaRPr lang="en-US" dirty="0"/>
        </a:p>
      </dgm:t>
    </dgm:pt>
    <dgm:pt modelId="{70781985-04FA-4D92-AE44-D057F2531BFE}" type="parTrans" cxnId="{5F7E0A24-B93A-4D4B-9CA0-EAD28919D628}">
      <dgm:prSet/>
      <dgm:spPr/>
      <dgm:t>
        <a:bodyPr/>
        <a:lstStyle/>
        <a:p>
          <a:endParaRPr lang="en-US"/>
        </a:p>
      </dgm:t>
    </dgm:pt>
    <dgm:pt modelId="{6B7C5880-52BD-4AB6-A92B-AF119872343B}" type="sibTrans" cxnId="{5F7E0A24-B93A-4D4B-9CA0-EAD28919D628}">
      <dgm:prSet/>
      <dgm:spPr/>
      <dgm:t>
        <a:bodyPr/>
        <a:lstStyle/>
        <a:p>
          <a:endParaRPr lang="en-US"/>
        </a:p>
      </dgm:t>
    </dgm:pt>
    <dgm:pt modelId="{282D5921-05EE-4654-AFFD-0EAD4F8800C4}">
      <dgm:prSet phldrT="[Text]"/>
      <dgm:spPr/>
      <dgm:t>
        <a:bodyPr/>
        <a:lstStyle/>
        <a:p>
          <a:r>
            <a:rPr lang="en-IE" dirty="0" smtClean="0"/>
            <a:t>Basic Investigation</a:t>
          </a:r>
          <a:endParaRPr lang="en-US" dirty="0"/>
        </a:p>
      </dgm:t>
    </dgm:pt>
    <dgm:pt modelId="{7FE609E8-17FA-4DCD-9DFF-7AF3560A0E58}" type="parTrans" cxnId="{ED6E600C-F9DA-4CDB-B40A-8A3C5B3C813E}">
      <dgm:prSet/>
      <dgm:spPr/>
      <dgm:t>
        <a:bodyPr/>
        <a:lstStyle/>
        <a:p>
          <a:endParaRPr lang="en-US"/>
        </a:p>
      </dgm:t>
    </dgm:pt>
    <dgm:pt modelId="{1EBB4775-D5AE-4FB0-9DE4-BBDACA7E7321}" type="sibTrans" cxnId="{ED6E600C-F9DA-4CDB-B40A-8A3C5B3C813E}">
      <dgm:prSet/>
      <dgm:spPr/>
      <dgm:t>
        <a:bodyPr/>
        <a:lstStyle/>
        <a:p>
          <a:endParaRPr lang="en-US"/>
        </a:p>
      </dgm:t>
    </dgm:pt>
    <dgm:pt modelId="{25D9904F-407D-4E7C-951C-8AEC4542D906}">
      <dgm:prSet phldrT="[Text]"/>
      <dgm:spPr/>
      <dgm:t>
        <a:bodyPr/>
        <a:lstStyle/>
        <a:p>
          <a:r>
            <a:rPr lang="en-IE" dirty="0" smtClean="0"/>
            <a:t>Deep Dive Investigation</a:t>
          </a:r>
          <a:endParaRPr lang="en-US" dirty="0"/>
        </a:p>
      </dgm:t>
    </dgm:pt>
    <dgm:pt modelId="{17E0FC01-60BE-41EF-820B-35EFADC01F2F}" type="parTrans" cxnId="{3CF51552-382B-418B-BA68-4A7CB3FD5589}">
      <dgm:prSet/>
      <dgm:spPr/>
      <dgm:t>
        <a:bodyPr/>
        <a:lstStyle/>
        <a:p>
          <a:endParaRPr lang="en-US"/>
        </a:p>
      </dgm:t>
    </dgm:pt>
    <dgm:pt modelId="{D513EA78-BF27-4E40-B21A-6969A20303D3}" type="sibTrans" cxnId="{3CF51552-382B-418B-BA68-4A7CB3FD5589}">
      <dgm:prSet/>
      <dgm:spPr/>
      <dgm:t>
        <a:bodyPr/>
        <a:lstStyle/>
        <a:p>
          <a:endParaRPr lang="en-US"/>
        </a:p>
      </dgm:t>
    </dgm:pt>
    <dgm:pt modelId="{7F62C82E-D08D-405C-B261-AD68E9E167D9}">
      <dgm:prSet phldrT="[Text]"/>
      <dgm:spPr/>
      <dgm:t>
        <a:bodyPr/>
        <a:lstStyle/>
        <a:p>
          <a:r>
            <a:rPr lang="en-IE" dirty="0" smtClean="0"/>
            <a:t>Remediation</a:t>
          </a:r>
          <a:endParaRPr lang="en-US" dirty="0"/>
        </a:p>
      </dgm:t>
    </dgm:pt>
    <dgm:pt modelId="{1AD93330-7F49-4689-8F37-D13F871D50E8}" type="parTrans" cxnId="{96A9F429-7AA0-4726-9E93-9F09DD0BF7BD}">
      <dgm:prSet/>
      <dgm:spPr/>
      <dgm:t>
        <a:bodyPr/>
        <a:lstStyle/>
        <a:p>
          <a:endParaRPr lang="en-US"/>
        </a:p>
      </dgm:t>
    </dgm:pt>
    <dgm:pt modelId="{D161AA38-7E74-4EAE-BE2E-CA30901EAA95}" type="sibTrans" cxnId="{96A9F429-7AA0-4726-9E93-9F09DD0BF7BD}">
      <dgm:prSet/>
      <dgm:spPr/>
      <dgm:t>
        <a:bodyPr/>
        <a:lstStyle/>
        <a:p>
          <a:endParaRPr lang="en-US"/>
        </a:p>
      </dgm:t>
    </dgm:pt>
    <dgm:pt modelId="{2D2FA592-4C4B-450B-9ECF-FACF32C157E3}">
      <dgm:prSet phldrT="[Text]"/>
      <dgm:spPr/>
      <dgm:t>
        <a:bodyPr/>
        <a:lstStyle/>
        <a:p>
          <a:r>
            <a:rPr lang="en-IE" dirty="0" smtClean="0"/>
            <a:t>Closure</a:t>
          </a:r>
          <a:endParaRPr lang="en-US" dirty="0"/>
        </a:p>
      </dgm:t>
    </dgm:pt>
    <dgm:pt modelId="{1BA21D36-9AFB-4875-9464-5E4AE3B76A5C}" type="parTrans" cxnId="{E6B418E4-36A3-4071-8BD0-6CD853732CA6}">
      <dgm:prSet/>
      <dgm:spPr/>
      <dgm:t>
        <a:bodyPr/>
        <a:lstStyle/>
        <a:p>
          <a:endParaRPr lang="en-US"/>
        </a:p>
      </dgm:t>
    </dgm:pt>
    <dgm:pt modelId="{EDD79FE0-FF36-4D6A-B436-CCF6AA4C2917}" type="sibTrans" cxnId="{E6B418E4-36A3-4071-8BD0-6CD853732CA6}">
      <dgm:prSet/>
      <dgm:spPr/>
      <dgm:t>
        <a:bodyPr/>
        <a:lstStyle/>
        <a:p>
          <a:endParaRPr lang="en-US"/>
        </a:p>
      </dgm:t>
    </dgm:pt>
    <dgm:pt modelId="{0AFD7061-B4B5-4011-B3EF-5B857BF2E437}" type="pres">
      <dgm:prSet presAssocID="{67A1110C-D63B-447E-B052-00E04B839BBD}" presName="linear" presStyleCnt="0">
        <dgm:presLayoutVars>
          <dgm:dir/>
          <dgm:animLvl val="lvl"/>
          <dgm:resizeHandles val="exact"/>
        </dgm:presLayoutVars>
      </dgm:prSet>
      <dgm:spPr/>
      <dgm:t>
        <a:bodyPr/>
        <a:lstStyle/>
        <a:p>
          <a:endParaRPr lang="en-US"/>
        </a:p>
      </dgm:t>
    </dgm:pt>
    <dgm:pt modelId="{AB69249A-13CD-4AA3-B342-E141BA6CF6CA}" type="pres">
      <dgm:prSet presAssocID="{3E62B625-B60E-49C7-A37E-704683C9BDCB}" presName="parentLin" presStyleCnt="0"/>
      <dgm:spPr/>
    </dgm:pt>
    <dgm:pt modelId="{4A6F715C-97F3-4B40-95E8-1319BFE3BD70}" type="pres">
      <dgm:prSet presAssocID="{3E62B625-B60E-49C7-A37E-704683C9BDCB}" presName="parentLeftMargin" presStyleLbl="node1" presStyleIdx="0" presStyleCnt="6"/>
      <dgm:spPr/>
      <dgm:t>
        <a:bodyPr/>
        <a:lstStyle/>
        <a:p>
          <a:endParaRPr lang="en-US"/>
        </a:p>
      </dgm:t>
    </dgm:pt>
    <dgm:pt modelId="{2B42C27B-3DBB-4851-85C9-40D5E92542DA}" type="pres">
      <dgm:prSet presAssocID="{3E62B625-B60E-49C7-A37E-704683C9BDCB}" presName="parentText" presStyleLbl="node1" presStyleIdx="0" presStyleCnt="6">
        <dgm:presLayoutVars>
          <dgm:chMax val="0"/>
          <dgm:bulletEnabled val="1"/>
        </dgm:presLayoutVars>
      </dgm:prSet>
      <dgm:spPr/>
      <dgm:t>
        <a:bodyPr/>
        <a:lstStyle/>
        <a:p>
          <a:endParaRPr lang="en-US"/>
        </a:p>
      </dgm:t>
    </dgm:pt>
    <dgm:pt modelId="{F0BCB198-CFB2-40C7-8544-038BF1ED3F20}" type="pres">
      <dgm:prSet presAssocID="{3E62B625-B60E-49C7-A37E-704683C9BDCB}" presName="negativeSpace" presStyleCnt="0"/>
      <dgm:spPr/>
    </dgm:pt>
    <dgm:pt modelId="{FA4D7249-58EA-4AB1-ACC2-3EA3CA2F704C}" type="pres">
      <dgm:prSet presAssocID="{3E62B625-B60E-49C7-A37E-704683C9BDCB}" presName="childText" presStyleLbl="conFgAcc1" presStyleIdx="0" presStyleCnt="6">
        <dgm:presLayoutVars>
          <dgm:bulletEnabled val="1"/>
        </dgm:presLayoutVars>
      </dgm:prSet>
      <dgm:spPr/>
    </dgm:pt>
    <dgm:pt modelId="{8D4E1C4E-1551-4512-B772-06608A253EC6}" type="pres">
      <dgm:prSet presAssocID="{769E526D-D6E8-45DC-836F-43D90C654BC9}" presName="spaceBetweenRectangles" presStyleCnt="0"/>
      <dgm:spPr/>
    </dgm:pt>
    <dgm:pt modelId="{480C5A9F-74A5-4044-ADB7-ACAEAC057995}" type="pres">
      <dgm:prSet presAssocID="{2725C4EB-546E-42AF-9834-FF9EC5E89FA4}" presName="parentLin" presStyleCnt="0"/>
      <dgm:spPr/>
    </dgm:pt>
    <dgm:pt modelId="{BB5E7A83-F7BE-491E-9AD5-A98FB4575002}" type="pres">
      <dgm:prSet presAssocID="{2725C4EB-546E-42AF-9834-FF9EC5E89FA4}" presName="parentLeftMargin" presStyleLbl="node1" presStyleIdx="0" presStyleCnt="6"/>
      <dgm:spPr/>
      <dgm:t>
        <a:bodyPr/>
        <a:lstStyle/>
        <a:p>
          <a:endParaRPr lang="en-US"/>
        </a:p>
      </dgm:t>
    </dgm:pt>
    <dgm:pt modelId="{D86DEE21-DA5A-494A-B822-8A4548461C4A}" type="pres">
      <dgm:prSet presAssocID="{2725C4EB-546E-42AF-9834-FF9EC5E89FA4}" presName="parentText" presStyleLbl="node1" presStyleIdx="1" presStyleCnt="6">
        <dgm:presLayoutVars>
          <dgm:chMax val="0"/>
          <dgm:bulletEnabled val="1"/>
        </dgm:presLayoutVars>
      </dgm:prSet>
      <dgm:spPr/>
      <dgm:t>
        <a:bodyPr/>
        <a:lstStyle/>
        <a:p>
          <a:endParaRPr lang="en-US"/>
        </a:p>
      </dgm:t>
    </dgm:pt>
    <dgm:pt modelId="{BD26CDC4-B46A-4288-A30F-878C18CB684C}" type="pres">
      <dgm:prSet presAssocID="{2725C4EB-546E-42AF-9834-FF9EC5E89FA4}" presName="negativeSpace" presStyleCnt="0"/>
      <dgm:spPr/>
    </dgm:pt>
    <dgm:pt modelId="{8DE54A5C-D721-4074-AFFD-AB68F29BD2DC}" type="pres">
      <dgm:prSet presAssocID="{2725C4EB-546E-42AF-9834-FF9EC5E89FA4}" presName="childText" presStyleLbl="conFgAcc1" presStyleIdx="1" presStyleCnt="6">
        <dgm:presLayoutVars>
          <dgm:bulletEnabled val="1"/>
        </dgm:presLayoutVars>
      </dgm:prSet>
      <dgm:spPr/>
    </dgm:pt>
    <dgm:pt modelId="{CC66E9AB-E9A9-483D-8547-2390BEA765B2}" type="pres">
      <dgm:prSet presAssocID="{6B7C5880-52BD-4AB6-A92B-AF119872343B}" presName="spaceBetweenRectangles" presStyleCnt="0"/>
      <dgm:spPr/>
    </dgm:pt>
    <dgm:pt modelId="{D8EA442A-E679-4A1A-A087-F90FC12B4A54}" type="pres">
      <dgm:prSet presAssocID="{282D5921-05EE-4654-AFFD-0EAD4F8800C4}" presName="parentLin" presStyleCnt="0"/>
      <dgm:spPr/>
    </dgm:pt>
    <dgm:pt modelId="{064F037C-94E7-4E58-B512-DC469C5B11DA}" type="pres">
      <dgm:prSet presAssocID="{282D5921-05EE-4654-AFFD-0EAD4F8800C4}" presName="parentLeftMargin" presStyleLbl="node1" presStyleIdx="1" presStyleCnt="6"/>
      <dgm:spPr/>
      <dgm:t>
        <a:bodyPr/>
        <a:lstStyle/>
        <a:p>
          <a:endParaRPr lang="en-US"/>
        </a:p>
      </dgm:t>
    </dgm:pt>
    <dgm:pt modelId="{7480464D-8709-4651-A0E3-169C30E6E13A}" type="pres">
      <dgm:prSet presAssocID="{282D5921-05EE-4654-AFFD-0EAD4F8800C4}" presName="parentText" presStyleLbl="node1" presStyleIdx="2" presStyleCnt="6">
        <dgm:presLayoutVars>
          <dgm:chMax val="0"/>
          <dgm:bulletEnabled val="1"/>
        </dgm:presLayoutVars>
      </dgm:prSet>
      <dgm:spPr/>
      <dgm:t>
        <a:bodyPr/>
        <a:lstStyle/>
        <a:p>
          <a:endParaRPr lang="en-US"/>
        </a:p>
      </dgm:t>
    </dgm:pt>
    <dgm:pt modelId="{735B602A-C7C5-485E-BC45-E4B0228E5092}" type="pres">
      <dgm:prSet presAssocID="{282D5921-05EE-4654-AFFD-0EAD4F8800C4}" presName="negativeSpace" presStyleCnt="0"/>
      <dgm:spPr/>
    </dgm:pt>
    <dgm:pt modelId="{A6833455-35D2-4392-A9FF-E142CFB20439}" type="pres">
      <dgm:prSet presAssocID="{282D5921-05EE-4654-AFFD-0EAD4F8800C4}" presName="childText" presStyleLbl="conFgAcc1" presStyleIdx="2" presStyleCnt="6">
        <dgm:presLayoutVars>
          <dgm:bulletEnabled val="1"/>
        </dgm:presLayoutVars>
      </dgm:prSet>
      <dgm:spPr/>
    </dgm:pt>
    <dgm:pt modelId="{562E2350-0E5C-436C-8673-2D8D9E8B3558}" type="pres">
      <dgm:prSet presAssocID="{1EBB4775-D5AE-4FB0-9DE4-BBDACA7E7321}" presName="spaceBetweenRectangles" presStyleCnt="0"/>
      <dgm:spPr/>
    </dgm:pt>
    <dgm:pt modelId="{87E83D0D-3558-4293-86C1-B4CAAEB10083}" type="pres">
      <dgm:prSet presAssocID="{25D9904F-407D-4E7C-951C-8AEC4542D906}" presName="parentLin" presStyleCnt="0"/>
      <dgm:spPr/>
    </dgm:pt>
    <dgm:pt modelId="{0705A64C-2A02-4F4D-8546-C6B28CBF63AA}" type="pres">
      <dgm:prSet presAssocID="{25D9904F-407D-4E7C-951C-8AEC4542D906}" presName="parentLeftMargin" presStyleLbl="node1" presStyleIdx="2" presStyleCnt="6"/>
      <dgm:spPr/>
      <dgm:t>
        <a:bodyPr/>
        <a:lstStyle/>
        <a:p>
          <a:endParaRPr lang="en-US"/>
        </a:p>
      </dgm:t>
    </dgm:pt>
    <dgm:pt modelId="{CFE274EE-35F1-4771-A570-858E653DAB31}" type="pres">
      <dgm:prSet presAssocID="{25D9904F-407D-4E7C-951C-8AEC4542D906}" presName="parentText" presStyleLbl="node1" presStyleIdx="3" presStyleCnt="6">
        <dgm:presLayoutVars>
          <dgm:chMax val="0"/>
          <dgm:bulletEnabled val="1"/>
        </dgm:presLayoutVars>
      </dgm:prSet>
      <dgm:spPr/>
      <dgm:t>
        <a:bodyPr/>
        <a:lstStyle/>
        <a:p>
          <a:endParaRPr lang="en-US"/>
        </a:p>
      </dgm:t>
    </dgm:pt>
    <dgm:pt modelId="{F7EC98A8-F5AB-414C-8134-37068ED1D4CB}" type="pres">
      <dgm:prSet presAssocID="{25D9904F-407D-4E7C-951C-8AEC4542D906}" presName="negativeSpace" presStyleCnt="0"/>
      <dgm:spPr/>
    </dgm:pt>
    <dgm:pt modelId="{790A2CBA-28F4-43C9-BAB2-EFE2BAD5379E}" type="pres">
      <dgm:prSet presAssocID="{25D9904F-407D-4E7C-951C-8AEC4542D906}" presName="childText" presStyleLbl="conFgAcc1" presStyleIdx="3" presStyleCnt="6">
        <dgm:presLayoutVars>
          <dgm:bulletEnabled val="1"/>
        </dgm:presLayoutVars>
      </dgm:prSet>
      <dgm:spPr/>
    </dgm:pt>
    <dgm:pt modelId="{314B90E4-128F-4FAE-9560-16D2C2BC3626}" type="pres">
      <dgm:prSet presAssocID="{D513EA78-BF27-4E40-B21A-6969A20303D3}" presName="spaceBetweenRectangles" presStyleCnt="0"/>
      <dgm:spPr/>
    </dgm:pt>
    <dgm:pt modelId="{6F741635-0629-41BC-9A03-F254AF17F02F}" type="pres">
      <dgm:prSet presAssocID="{7F62C82E-D08D-405C-B261-AD68E9E167D9}" presName="parentLin" presStyleCnt="0"/>
      <dgm:spPr/>
    </dgm:pt>
    <dgm:pt modelId="{DA46903B-B475-4F7F-B432-909201DDE127}" type="pres">
      <dgm:prSet presAssocID="{7F62C82E-D08D-405C-B261-AD68E9E167D9}" presName="parentLeftMargin" presStyleLbl="node1" presStyleIdx="3" presStyleCnt="6"/>
      <dgm:spPr/>
      <dgm:t>
        <a:bodyPr/>
        <a:lstStyle/>
        <a:p>
          <a:endParaRPr lang="en-US"/>
        </a:p>
      </dgm:t>
    </dgm:pt>
    <dgm:pt modelId="{B76BDCC3-9A88-42C0-B160-67BC73F93089}" type="pres">
      <dgm:prSet presAssocID="{7F62C82E-D08D-405C-B261-AD68E9E167D9}" presName="parentText" presStyleLbl="node1" presStyleIdx="4" presStyleCnt="6">
        <dgm:presLayoutVars>
          <dgm:chMax val="0"/>
          <dgm:bulletEnabled val="1"/>
        </dgm:presLayoutVars>
      </dgm:prSet>
      <dgm:spPr/>
      <dgm:t>
        <a:bodyPr/>
        <a:lstStyle/>
        <a:p>
          <a:endParaRPr lang="en-US"/>
        </a:p>
      </dgm:t>
    </dgm:pt>
    <dgm:pt modelId="{F974C788-B8BC-4B7C-83E5-757DCB59E2DF}" type="pres">
      <dgm:prSet presAssocID="{7F62C82E-D08D-405C-B261-AD68E9E167D9}" presName="negativeSpace" presStyleCnt="0"/>
      <dgm:spPr/>
    </dgm:pt>
    <dgm:pt modelId="{70EA69B3-0EA9-451F-AC38-C6BD864C6485}" type="pres">
      <dgm:prSet presAssocID="{7F62C82E-D08D-405C-B261-AD68E9E167D9}" presName="childText" presStyleLbl="conFgAcc1" presStyleIdx="4" presStyleCnt="6">
        <dgm:presLayoutVars>
          <dgm:bulletEnabled val="1"/>
        </dgm:presLayoutVars>
      </dgm:prSet>
      <dgm:spPr/>
    </dgm:pt>
    <dgm:pt modelId="{974035DB-3378-44EF-8596-2AB8B030680E}" type="pres">
      <dgm:prSet presAssocID="{D161AA38-7E74-4EAE-BE2E-CA30901EAA95}" presName="spaceBetweenRectangles" presStyleCnt="0"/>
      <dgm:spPr/>
    </dgm:pt>
    <dgm:pt modelId="{8C81DAB8-A95F-4881-9096-F8DF4A886F77}" type="pres">
      <dgm:prSet presAssocID="{2D2FA592-4C4B-450B-9ECF-FACF32C157E3}" presName="parentLin" presStyleCnt="0"/>
      <dgm:spPr/>
    </dgm:pt>
    <dgm:pt modelId="{1CC71722-5765-4D08-BBA8-76CD90AD5BEC}" type="pres">
      <dgm:prSet presAssocID="{2D2FA592-4C4B-450B-9ECF-FACF32C157E3}" presName="parentLeftMargin" presStyleLbl="node1" presStyleIdx="4" presStyleCnt="6"/>
      <dgm:spPr/>
      <dgm:t>
        <a:bodyPr/>
        <a:lstStyle/>
        <a:p>
          <a:endParaRPr lang="en-US"/>
        </a:p>
      </dgm:t>
    </dgm:pt>
    <dgm:pt modelId="{38AE12F8-270C-4E86-927E-6CDCD0C26783}" type="pres">
      <dgm:prSet presAssocID="{2D2FA592-4C4B-450B-9ECF-FACF32C157E3}" presName="parentText" presStyleLbl="node1" presStyleIdx="5" presStyleCnt="6">
        <dgm:presLayoutVars>
          <dgm:chMax val="0"/>
          <dgm:bulletEnabled val="1"/>
        </dgm:presLayoutVars>
      </dgm:prSet>
      <dgm:spPr/>
      <dgm:t>
        <a:bodyPr/>
        <a:lstStyle/>
        <a:p>
          <a:endParaRPr lang="en-US"/>
        </a:p>
      </dgm:t>
    </dgm:pt>
    <dgm:pt modelId="{A2BB2DE7-4249-477D-AB11-44C5943CD396}" type="pres">
      <dgm:prSet presAssocID="{2D2FA592-4C4B-450B-9ECF-FACF32C157E3}" presName="negativeSpace" presStyleCnt="0"/>
      <dgm:spPr/>
    </dgm:pt>
    <dgm:pt modelId="{1F7C741B-BF60-4E29-90A8-950F3BB45FED}" type="pres">
      <dgm:prSet presAssocID="{2D2FA592-4C4B-450B-9ECF-FACF32C157E3}" presName="childText" presStyleLbl="conFgAcc1" presStyleIdx="5" presStyleCnt="6">
        <dgm:presLayoutVars>
          <dgm:bulletEnabled val="1"/>
        </dgm:presLayoutVars>
      </dgm:prSet>
      <dgm:spPr/>
    </dgm:pt>
  </dgm:ptLst>
  <dgm:cxnLst>
    <dgm:cxn modelId="{96A9F429-7AA0-4726-9E93-9F09DD0BF7BD}" srcId="{67A1110C-D63B-447E-B052-00E04B839BBD}" destId="{7F62C82E-D08D-405C-B261-AD68E9E167D9}" srcOrd="4" destOrd="0" parTransId="{1AD93330-7F49-4689-8F37-D13F871D50E8}" sibTransId="{D161AA38-7E74-4EAE-BE2E-CA30901EAA95}"/>
    <dgm:cxn modelId="{A88056ED-D1A9-4181-BD05-6EDAD7D734C5}" type="presOf" srcId="{3E62B625-B60E-49C7-A37E-704683C9BDCB}" destId="{4A6F715C-97F3-4B40-95E8-1319BFE3BD70}" srcOrd="0" destOrd="0" presId="urn:microsoft.com/office/officeart/2005/8/layout/list1"/>
    <dgm:cxn modelId="{EAC5A727-62F0-471C-890B-7B1B6795D932}" type="presOf" srcId="{282D5921-05EE-4654-AFFD-0EAD4F8800C4}" destId="{064F037C-94E7-4E58-B512-DC469C5B11DA}" srcOrd="0" destOrd="0" presId="urn:microsoft.com/office/officeart/2005/8/layout/list1"/>
    <dgm:cxn modelId="{3CF51552-382B-418B-BA68-4A7CB3FD5589}" srcId="{67A1110C-D63B-447E-B052-00E04B839BBD}" destId="{25D9904F-407D-4E7C-951C-8AEC4542D906}" srcOrd="3" destOrd="0" parTransId="{17E0FC01-60BE-41EF-820B-35EFADC01F2F}" sibTransId="{D513EA78-BF27-4E40-B21A-6969A20303D3}"/>
    <dgm:cxn modelId="{E6B418E4-36A3-4071-8BD0-6CD853732CA6}" srcId="{67A1110C-D63B-447E-B052-00E04B839BBD}" destId="{2D2FA592-4C4B-450B-9ECF-FACF32C157E3}" srcOrd="5" destOrd="0" parTransId="{1BA21D36-9AFB-4875-9464-5E4AE3B76A5C}" sibTransId="{EDD79FE0-FF36-4D6A-B436-CCF6AA4C2917}"/>
    <dgm:cxn modelId="{652429AB-E21A-4047-AD55-AAED425CDE53}" type="presOf" srcId="{67A1110C-D63B-447E-B052-00E04B839BBD}" destId="{0AFD7061-B4B5-4011-B3EF-5B857BF2E437}" srcOrd="0" destOrd="0" presId="urn:microsoft.com/office/officeart/2005/8/layout/list1"/>
    <dgm:cxn modelId="{2AE73248-F6F1-4804-A45D-E7C1B5BDF4C0}" type="presOf" srcId="{7F62C82E-D08D-405C-B261-AD68E9E167D9}" destId="{DA46903B-B475-4F7F-B432-909201DDE127}" srcOrd="0" destOrd="0" presId="urn:microsoft.com/office/officeart/2005/8/layout/list1"/>
    <dgm:cxn modelId="{7C104601-FA78-486F-AC6D-4AD3F9BD4007}" type="presOf" srcId="{2D2FA592-4C4B-450B-9ECF-FACF32C157E3}" destId="{38AE12F8-270C-4E86-927E-6CDCD0C26783}" srcOrd="1" destOrd="0" presId="urn:microsoft.com/office/officeart/2005/8/layout/list1"/>
    <dgm:cxn modelId="{BCAB59BF-824D-4FAF-8135-A5B545035907}" srcId="{67A1110C-D63B-447E-B052-00E04B839BBD}" destId="{3E62B625-B60E-49C7-A37E-704683C9BDCB}" srcOrd="0" destOrd="0" parTransId="{1A50E30F-9CDA-43B0-9902-4EDE053AFE81}" sibTransId="{769E526D-D6E8-45DC-836F-43D90C654BC9}"/>
    <dgm:cxn modelId="{A7950608-898A-4C01-A3E2-7F22DAF08E66}" type="presOf" srcId="{25D9904F-407D-4E7C-951C-8AEC4542D906}" destId="{0705A64C-2A02-4F4D-8546-C6B28CBF63AA}" srcOrd="0" destOrd="0" presId="urn:microsoft.com/office/officeart/2005/8/layout/list1"/>
    <dgm:cxn modelId="{B047A19D-A9B7-472D-BFF9-7DA95A25E3A7}" type="presOf" srcId="{25D9904F-407D-4E7C-951C-8AEC4542D906}" destId="{CFE274EE-35F1-4771-A570-858E653DAB31}" srcOrd="1" destOrd="0" presId="urn:microsoft.com/office/officeart/2005/8/layout/list1"/>
    <dgm:cxn modelId="{5F7E0A24-B93A-4D4B-9CA0-EAD28919D628}" srcId="{67A1110C-D63B-447E-B052-00E04B839BBD}" destId="{2725C4EB-546E-42AF-9834-FF9EC5E89FA4}" srcOrd="1" destOrd="0" parTransId="{70781985-04FA-4D92-AE44-D057F2531BFE}" sibTransId="{6B7C5880-52BD-4AB6-A92B-AF119872343B}"/>
    <dgm:cxn modelId="{48E95C97-0915-4A85-8732-3D763F74150A}" type="presOf" srcId="{7F62C82E-D08D-405C-B261-AD68E9E167D9}" destId="{B76BDCC3-9A88-42C0-B160-67BC73F93089}" srcOrd="1" destOrd="0" presId="urn:microsoft.com/office/officeart/2005/8/layout/list1"/>
    <dgm:cxn modelId="{ED6E600C-F9DA-4CDB-B40A-8A3C5B3C813E}" srcId="{67A1110C-D63B-447E-B052-00E04B839BBD}" destId="{282D5921-05EE-4654-AFFD-0EAD4F8800C4}" srcOrd="2" destOrd="0" parTransId="{7FE609E8-17FA-4DCD-9DFF-7AF3560A0E58}" sibTransId="{1EBB4775-D5AE-4FB0-9DE4-BBDACA7E7321}"/>
    <dgm:cxn modelId="{F9876631-0412-4524-9A40-3B21B7957963}" type="presOf" srcId="{2725C4EB-546E-42AF-9834-FF9EC5E89FA4}" destId="{BB5E7A83-F7BE-491E-9AD5-A98FB4575002}" srcOrd="0" destOrd="0" presId="urn:microsoft.com/office/officeart/2005/8/layout/list1"/>
    <dgm:cxn modelId="{19BFAA54-D018-4446-BD3A-60785205ED52}" type="presOf" srcId="{3E62B625-B60E-49C7-A37E-704683C9BDCB}" destId="{2B42C27B-3DBB-4851-85C9-40D5E92542DA}" srcOrd="1" destOrd="0" presId="urn:microsoft.com/office/officeart/2005/8/layout/list1"/>
    <dgm:cxn modelId="{E0C48359-52D5-464B-B11A-5B8CECF13837}" type="presOf" srcId="{2D2FA592-4C4B-450B-9ECF-FACF32C157E3}" destId="{1CC71722-5765-4D08-BBA8-76CD90AD5BEC}" srcOrd="0" destOrd="0" presId="urn:microsoft.com/office/officeart/2005/8/layout/list1"/>
    <dgm:cxn modelId="{EF9D33DC-9E44-4F80-8482-85813B920D18}" type="presOf" srcId="{282D5921-05EE-4654-AFFD-0EAD4F8800C4}" destId="{7480464D-8709-4651-A0E3-169C30E6E13A}" srcOrd="1" destOrd="0" presId="urn:microsoft.com/office/officeart/2005/8/layout/list1"/>
    <dgm:cxn modelId="{F9D9E107-C0A0-40B2-96AC-1A5838232FDE}" type="presOf" srcId="{2725C4EB-546E-42AF-9834-FF9EC5E89FA4}" destId="{D86DEE21-DA5A-494A-B822-8A4548461C4A}" srcOrd="1" destOrd="0" presId="urn:microsoft.com/office/officeart/2005/8/layout/list1"/>
    <dgm:cxn modelId="{CE25184B-061B-4E20-AEE4-C6703035193B}" type="presParOf" srcId="{0AFD7061-B4B5-4011-B3EF-5B857BF2E437}" destId="{AB69249A-13CD-4AA3-B342-E141BA6CF6CA}" srcOrd="0" destOrd="0" presId="urn:microsoft.com/office/officeart/2005/8/layout/list1"/>
    <dgm:cxn modelId="{9FF5ECD5-E869-44C3-897E-FA5B3F49E1EA}" type="presParOf" srcId="{AB69249A-13CD-4AA3-B342-E141BA6CF6CA}" destId="{4A6F715C-97F3-4B40-95E8-1319BFE3BD70}" srcOrd="0" destOrd="0" presId="urn:microsoft.com/office/officeart/2005/8/layout/list1"/>
    <dgm:cxn modelId="{CEE5882D-F15E-4408-B27B-F3484CC1B394}" type="presParOf" srcId="{AB69249A-13CD-4AA3-B342-E141BA6CF6CA}" destId="{2B42C27B-3DBB-4851-85C9-40D5E92542DA}" srcOrd="1" destOrd="0" presId="urn:microsoft.com/office/officeart/2005/8/layout/list1"/>
    <dgm:cxn modelId="{42FDABA7-F7DD-489E-9327-1734294C4494}" type="presParOf" srcId="{0AFD7061-B4B5-4011-B3EF-5B857BF2E437}" destId="{F0BCB198-CFB2-40C7-8544-038BF1ED3F20}" srcOrd="1" destOrd="0" presId="urn:microsoft.com/office/officeart/2005/8/layout/list1"/>
    <dgm:cxn modelId="{23A79824-2DD9-4800-820A-6E64D2F2DC84}" type="presParOf" srcId="{0AFD7061-B4B5-4011-B3EF-5B857BF2E437}" destId="{FA4D7249-58EA-4AB1-ACC2-3EA3CA2F704C}" srcOrd="2" destOrd="0" presId="urn:microsoft.com/office/officeart/2005/8/layout/list1"/>
    <dgm:cxn modelId="{04221056-813A-43B4-ADFD-8F16396961A7}" type="presParOf" srcId="{0AFD7061-B4B5-4011-B3EF-5B857BF2E437}" destId="{8D4E1C4E-1551-4512-B772-06608A253EC6}" srcOrd="3" destOrd="0" presId="urn:microsoft.com/office/officeart/2005/8/layout/list1"/>
    <dgm:cxn modelId="{BC5448BF-523A-4E63-B1BD-585C79B2A787}" type="presParOf" srcId="{0AFD7061-B4B5-4011-B3EF-5B857BF2E437}" destId="{480C5A9F-74A5-4044-ADB7-ACAEAC057995}" srcOrd="4" destOrd="0" presId="urn:microsoft.com/office/officeart/2005/8/layout/list1"/>
    <dgm:cxn modelId="{B5201A1B-9501-45D0-86A5-3B2C1073FDEA}" type="presParOf" srcId="{480C5A9F-74A5-4044-ADB7-ACAEAC057995}" destId="{BB5E7A83-F7BE-491E-9AD5-A98FB4575002}" srcOrd="0" destOrd="0" presId="urn:microsoft.com/office/officeart/2005/8/layout/list1"/>
    <dgm:cxn modelId="{963EA478-E571-43B2-B4AC-CC7BAF9060E7}" type="presParOf" srcId="{480C5A9F-74A5-4044-ADB7-ACAEAC057995}" destId="{D86DEE21-DA5A-494A-B822-8A4548461C4A}" srcOrd="1" destOrd="0" presId="urn:microsoft.com/office/officeart/2005/8/layout/list1"/>
    <dgm:cxn modelId="{A404B51E-5EA3-4257-9D1F-A1F1F4B7A603}" type="presParOf" srcId="{0AFD7061-B4B5-4011-B3EF-5B857BF2E437}" destId="{BD26CDC4-B46A-4288-A30F-878C18CB684C}" srcOrd="5" destOrd="0" presId="urn:microsoft.com/office/officeart/2005/8/layout/list1"/>
    <dgm:cxn modelId="{AD99A8B7-E3A3-4403-ACC6-7EF5AEC79ED9}" type="presParOf" srcId="{0AFD7061-B4B5-4011-B3EF-5B857BF2E437}" destId="{8DE54A5C-D721-4074-AFFD-AB68F29BD2DC}" srcOrd="6" destOrd="0" presId="urn:microsoft.com/office/officeart/2005/8/layout/list1"/>
    <dgm:cxn modelId="{1741E771-49ED-4972-A60C-BAB3957CFF3F}" type="presParOf" srcId="{0AFD7061-B4B5-4011-B3EF-5B857BF2E437}" destId="{CC66E9AB-E9A9-483D-8547-2390BEA765B2}" srcOrd="7" destOrd="0" presId="urn:microsoft.com/office/officeart/2005/8/layout/list1"/>
    <dgm:cxn modelId="{7F704613-38C6-4341-BDA2-6A200CE84477}" type="presParOf" srcId="{0AFD7061-B4B5-4011-B3EF-5B857BF2E437}" destId="{D8EA442A-E679-4A1A-A087-F90FC12B4A54}" srcOrd="8" destOrd="0" presId="urn:microsoft.com/office/officeart/2005/8/layout/list1"/>
    <dgm:cxn modelId="{1CCA05C1-5268-4E9F-B4D9-B181856DD47E}" type="presParOf" srcId="{D8EA442A-E679-4A1A-A087-F90FC12B4A54}" destId="{064F037C-94E7-4E58-B512-DC469C5B11DA}" srcOrd="0" destOrd="0" presId="urn:microsoft.com/office/officeart/2005/8/layout/list1"/>
    <dgm:cxn modelId="{B22F4E66-0B40-41DD-88A3-F8A4ED1CD87B}" type="presParOf" srcId="{D8EA442A-E679-4A1A-A087-F90FC12B4A54}" destId="{7480464D-8709-4651-A0E3-169C30E6E13A}" srcOrd="1" destOrd="0" presId="urn:microsoft.com/office/officeart/2005/8/layout/list1"/>
    <dgm:cxn modelId="{0506C913-F33C-457B-A22B-C55704B80EEB}" type="presParOf" srcId="{0AFD7061-B4B5-4011-B3EF-5B857BF2E437}" destId="{735B602A-C7C5-485E-BC45-E4B0228E5092}" srcOrd="9" destOrd="0" presId="urn:microsoft.com/office/officeart/2005/8/layout/list1"/>
    <dgm:cxn modelId="{A4692F8E-0379-475A-A77C-91307F06A205}" type="presParOf" srcId="{0AFD7061-B4B5-4011-B3EF-5B857BF2E437}" destId="{A6833455-35D2-4392-A9FF-E142CFB20439}" srcOrd="10" destOrd="0" presId="urn:microsoft.com/office/officeart/2005/8/layout/list1"/>
    <dgm:cxn modelId="{CE138D2A-B087-4A37-83FB-826F42FF95A5}" type="presParOf" srcId="{0AFD7061-B4B5-4011-B3EF-5B857BF2E437}" destId="{562E2350-0E5C-436C-8673-2D8D9E8B3558}" srcOrd="11" destOrd="0" presId="urn:microsoft.com/office/officeart/2005/8/layout/list1"/>
    <dgm:cxn modelId="{5FDB5C63-0CD4-4478-A05F-39D5582689C0}" type="presParOf" srcId="{0AFD7061-B4B5-4011-B3EF-5B857BF2E437}" destId="{87E83D0D-3558-4293-86C1-B4CAAEB10083}" srcOrd="12" destOrd="0" presId="urn:microsoft.com/office/officeart/2005/8/layout/list1"/>
    <dgm:cxn modelId="{0387A8D8-127C-4A45-A4EA-BC80B00999EB}" type="presParOf" srcId="{87E83D0D-3558-4293-86C1-B4CAAEB10083}" destId="{0705A64C-2A02-4F4D-8546-C6B28CBF63AA}" srcOrd="0" destOrd="0" presId="urn:microsoft.com/office/officeart/2005/8/layout/list1"/>
    <dgm:cxn modelId="{1547915A-F331-4B32-90BF-87467A8746FE}" type="presParOf" srcId="{87E83D0D-3558-4293-86C1-B4CAAEB10083}" destId="{CFE274EE-35F1-4771-A570-858E653DAB31}" srcOrd="1" destOrd="0" presId="urn:microsoft.com/office/officeart/2005/8/layout/list1"/>
    <dgm:cxn modelId="{735E8802-189D-42B8-939A-2B1AE3754CE6}" type="presParOf" srcId="{0AFD7061-B4B5-4011-B3EF-5B857BF2E437}" destId="{F7EC98A8-F5AB-414C-8134-37068ED1D4CB}" srcOrd="13" destOrd="0" presId="urn:microsoft.com/office/officeart/2005/8/layout/list1"/>
    <dgm:cxn modelId="{DFCB39BB-672E-45F2-87A2-23B74606A9EE}" type="presParOf" srcId="{0AFD7061-B4B5-4011-B3EF-5B857BF2E437}" destId="{790A2CBA-28F4-43C9-BAB2-EFE2BAD5379E}" srcOrd="14" destOrd="0" presId="urn:microsoft.com/office/officeart/2005/8/layout/list1"/>
    <dgm:cxn modelId="{C2DB28AE-C8E3-461B-97D9-4B430F1EC2AB}" type="presParOf" srcId="{0AFD7061-B4B5-4011-B3EF-5B857BF2E437}" destId="{314B90E4-128F-4FAE-9560-16D2C2BC3626}" srcOrd="15" destOrd="0" presId="urn:microsoft.com/office/officeart/2005/8/layout/list1"/>
    <dgm:cxn modelId="{F6E7A4D0-C845-4E4C-B09A-1CEA3C13DE6F}" type="presParOf" srcId="{0AFD7061-B4B5-4011-B3EF-5B857BF2E437}" destId="{6F741635-0629-41BC-9A03-F254AF17F02F}" srcOrd="16" destOrd="0" presId="urn:microsoft.com/office/officeart/2005/8/layout/list1"/>
    <dgm:cxn modelId="{A555187A-A345-41F5-AD88-C9975DBA0F45}" type="presParOf" srcId="{6F741635-0629-41BC-9A03-F254AF17F02F}" destId="{DA46903B-B475-4F7F-B432-909201DDE127}" srcOrd="0" destOrd="0" presId="urn:microsoft.com/office/officeart/2005/8/layout/list1"/>
    <dgm:cxn modelId="{90675C06-3F1A-4220-BECA-0042C44ACBC0}" type="presParOf" srcId="{6F741635-0629-41BC-9A03-F254AF17F02F}" destId="{B76BDCC3-9A88-42C0-B160-67BC73F93089}" srcOrd="1" destOrd="0" presId="urn:microsoft.com/office/officeart/2005/8/layout/list1"/>
    <dgm:cxn modelId="{00AEC7DC-E65D-45DF-AC88-A86FF5EAAADD}" type="presParOf" srcId="{0AFD7061-B4B5-4011-B3EF-5B857BF2E437}" destId="{F974C788-B8BC-4B7C-83E5-757DCB59E2DF}" srcOrd="17" destOrd="0" presId="urn:microsoft.com/office/officeart/2005/8/layout/list1"/>
    <dgm:cxn modelId="{91DCE509-BC85-46C9-846C-B8FC3CAD59D7}" type="presParOf" srcId="{0AFD7061-B4B5-4011-B3EF-5B857BF2E437}" destId="{70EA69B3-0EA9-451F-AC38-C6BD864C6485}" srcOrd="18" destOrd="0" presId="urn:microsoft.com/office/officeart/2005/8/layout/list1"/>
    <dgm:cxn modelId="{CEC7690A-F3E4-4E07-AEB6-21305C559261}" type="presParOf" srcId="{0AFD7061-B4B5-4011-B3EF-5B857BF2E437}" destId="{974035DB-3378-44EF-8596-2AB8B030680E}" srcOrd="19" destOrd="0" presId="urn:microsoft.com/office/officeart/2005/8/layout/list1"/>
    <dgm:cxn modelId="{2328B253-9737-4C90-818E-3E8CCB509666}" type="presParOf" srcId="{0AFD7061-B4B5-4011-B3EF-5B857BF2E437}" destId="{8C81DAB8-A95F-4881-9096-F8DF4A886F77}" srcOrd="20" destOrd="0" presId="urn:microsoft.com/office/officeart/2005/8/layout/list1"/>
    <dgm:cxn modelId="{6B2FA587-B337-4399-A26E-2B49D191B80B}" type="presParOf" srcId="{8C81DAB8-A95F-4881-9096-F8DF4A886F77}" destId="{1CC71722-5765-4D08-BBA8-76CD90AD5BEC}" srcOrd="0" destOrd="0" presId="urn:microsoft.com/office/officeart/2005/8/layout/list1"/>
    <dgm:cxn modelId="{C9D11D10-82B9-480B-970A-ED104CFBB09C}" type="presParOf" srcId="{8C81DAB8-A95F-4881-9096-F8DF4A886F77}" destId="{38AE12F8-270C-4E86-927E-6CDCD0C26783}" srcOrd="1" destOrd="0" presId="urn:microsoft.com/office/officeart/2005/8/layout/list1"/>
    <dgm:cxn modelId="{702B2199-14C2-4FB8-B19E-F2BB3EBAAB5F}" type="presParOf" srcId="{0AFD7061-B4B5-4011-B3EF-5B857BF2E437}" destId="{A2BB2DE7-4249-477D-AB11-44C5943CD396}" srcOrd="21" destOrd="0" presId="urn:microsoft.com/office/officeart/2005/8/layout/list1"/>
    <dgm:cxn modelId="{ADF26CF4-CAF6-4091-95F6-BEFD8EB6BAA6}" type="presParOf" srcId="{0AFD7061-B4B5-4011-B3EF-5B857BF2E437}" destId="{1F7C741B-BF60-4E29-90A8-950F3BB45FED}"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D176D3-FE27-42A6-81CF-204299A8D51F}"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B29DC55-3009-4450-A04A-17F1B25D2C5D}">
      <dgm:prSet phldrT="[Text]"/>
      <dgm:spPr/>
      <dgm:t>
        <a:bodyPr/>
        <a:lstStyle/>
        <a:p>
          <a:r>
            <a:rPr lang="en-IE" dirty="0" smtClean="0"/>
            <a:t>Alerts</a:t>
          </a:r>
          <a:endParaRPr lang="en-US" dirty="0"/>
        </a:p>
      </dgm:t>
    </dgm:pt>
    <dgm:pt modelId="{8A59454D-694D-4047-BBA3-30B08D498A17}" type="parTrans" cxnId="{3C034C0B-D6F2-4DC9-9398-B806813F3E2C}">
      <dgm:prSet/>
      <dgm:spPr/>
      <dgm:t>
        <a:bodyPr/>
        <a:lstStyle/>
        <a:p>
          <a:endParaRPr lang="en-US"/>
        </a:p>
      </dgm:t>
    </dgm:pt>
    <dgm:pt modelId="{405A9DBA-C6E8-4C80-8A2C-DE5CB01A4104}" type="sibTrans" cxnId="{3C034C0B-D6F2-4DC9-9398-B806813F3E2C}">
      <dgm:prSet/>
      <dgm:spPr/>
      <dgm:t>
        <a:bodyPr/>
        <a:lstStyle/>
        <a:p>
          <a:endParaRPr lang="en-US"/>
        </a:p>
      </dgm:t>
    </dgm:pt>
    <dgm:pt modelId="{BFFB63BC-B4D2-48D6-82D9-8CE1C20BE726}">
      <dgm:prSet phldrT="[Text]"/>
      <dgm:spPr/>
      <dgm:t>
        <a:bodyPr/>
        <a:lstStyle/>
        <a:p>
          <a:r>
            <a:rPr lang="en-US" b="0" i="0" dirty="0" smtClean="0"/>
            <a:t>An alert is based on a scheduled saved or real time search that whenever certain conditions are overcome, generates one or more actions to be executed</a:t>
          </a:r>
          <a:endParaRPr lang="en-US" dirty="0"/>
        </a:p>
      </dgm:t>
    </dgm:pt>
    <dgm:pt modelId="{B0C9068D-94C7-49F0-86AF-D5DB0354CAB2}" type="parTrans" cxnId="{6F4FC665-2B09-4CF3-80C5-24091C703279}">
      <dgm:prSet/>
      <dgm:spPr/>
      <dgm:t>
        <a:bodyPr/>
        <a:lstStyle/>
        <a:p>
          <a:endParaRPr lang="en-US"/>
        </a:p>
      </dgm:t>
    </dgm:pt>
    <dgm:pt modelId="{F023DD8D-5E19-445D-9D83-0D687F52272E}" type="sibTrans" cxnId="{6F4FC665-2B09-4CF3-80C5-24091C703279}">
      <dgm:prSet/>
      <dgm:spPr/>
      <dgm:t>
        <a:bodyPr/>
        <a:lstStyle/>
        <a:p>
          <a:endParaRPr lang="en-US"/>
        </a:p>
      </dgm:t>
    </dgm:pt>
    <dgm:pt modelId="{93743D80-F798-41E8-A53E-FED9D59A745E}">
      <dgm:prSet phldrT="[Text]"/>
      <dgm:spPr/>
      <dgm:t>
        <a:bodyPr/>
        <a:lstStyle/>
        <a:p>
          <a:r>
            <a:rPr lang="en-IE" dirty="0" smtClean="0"/>
            <a:t>Dashboards</a:t>
          </a:r>
          <a:endParaRPr lang="en-US" dirty="0"/>
        </a:p>
      </dgm:t>
    </dgm:pt>
    <dgm:pt modelId="{88868587-5D79-4E1B-81C4-24CB3EC26FF1}" type="parTrans" cxnId="{8909E5BF-2FEB-4416-B125-1BC1BA385665}">
      <dgm:prSet/>
      <dgm:spPr/>
      <dgm:t>
        <a:bodyPr/>
        <a:lstStyle/>
        <a:p>
          <a:endParaRPr lang="en-US"/>
        </a:p>
      </dgm:t>
    </dgm:pt>
    <dgm:pt modelId="{C2B1CFB4-E9A6-4EE0-9398-59ABA13613D5}" type="sibTrans" cxnId="{8909E5BF-2FEB-4416-B125-1BC1BA385665}">
      <dgm:prSet/>
      <dgm:spPr/>
      <dgm:t>
        <a:bodyPr/>
        <a:lstStyle/>
        <a:p>
          <a:endParaRPr lang="en-US"/>
        </a:p>
      </dgm:t>
    </dgm:pt>
    <dgm:pt modelId="{18077024-0CEB-4C07-AF4E-C0B649D0C2FE}">
      <dgm:prSet phldrT="[Text]"/>
      <dgm:spPr/>
      <dgm:t>
        <a:bodyPr/>
        <a:lstStyle/>
        <a:p>
          <a:r>
            <a:rPr lang="en-US" b="0" i="0" dirty="0" smtClean="0"/>
            <a:t>A dashboard is a visual display of all of your data. While it can be used in all kinds of different ways, its primary intention is to provide information at-a-glance, such as KPIs</a:t>
          </a:r>
          <a:endParaRPr lang="en-US" b="0" dirty="0"/>
        </a:p>
      </dgm:t>
    </dgm:pt>
    <dgm:pt modelId="{877C5FE7-CF14-40DF-B0B3-82257C3BA581}" type="parTrans" cxnId="{1F2FDEE0-4FF7-4C79-B004-9E566383278A}">
      <dgm:prSet/>
      <dgm:spPr/>
      <dgm:t>
        <a:bodyPr/>
        <a:lstStyle/>
        <a:p>
          <a:endParaRPr lang="en-US"/>
        </a:p>
      </dgm:t>
    </dgm:pt>
    <dgm:pt modelId="{C1496373-280C-4ABC-B4B4-9193345ECDB5}" type="sibTrans" cxnId="{1F2FDEE0-4FF7-4C79-B004-9E566383278A}">
      <dgm:prSet/>
      <dgm:spPr/>
      <dgm:t>
        <a:bodyPr/>
        <a:lstStyle/>
        <a:p>
          <a:endParaRPr lang="en-US"/>
        </a:p>
      </dgm:t>
    </dgm:pt>
    <dgm:pt modelId="{EB9B4196-1B85-4458-A8C7-B93D857C81A8}">
      <dgm:prSet phldrT="[Text]"/>
      <dgm:spPr/>
      <dgm:t>
        <a:bodyPr/>
        <a:lstStyle/>
        <a:p>
          <a:r>
            <a:rPr lang="en-IE" dirty="0" smtClean="0"/>
            <a:t>Reports</a:t>
          </a:r>
          <a:endParaRPr lang="en-US" dirty="0"/>
        </a:p>
      </dgm:t>
    </dgm:pt>
    <dgm:pt modelId="{AEC26B3C-48B3-4F28-9D7C-708CD5866264}" type="parTrans" cxnId="{3AC60ACE-CA56-40B6-B96C-EB24653C8563}">
      <dgm:prSet/>
      <dgm:spPr/>
      <dgm:t>
        <a:bodyPr/>
        <a:lstStyle/>
        <a:p>
          <a:endParaRPr lang="en-US"/>
        </a:p>
      </dgm:t>
    </dgm:pt>
    <dgm:pt modelId="{1EAEA6A7-467A-4F32-A129-45E89DA56731}" type="sibTrans" cxnId="{3AC60ACE-CA56-40B6-B96C-EB24653C8563}">
      <dgm:prSet/>
      <dgm:spPr/>
      <dgm:t>
        <a:bodyPr/>
        <a:lstStyle/>
        <a:p>
          <a:endParaRPr lang="en-US"/>
        </a:p>
      </dgm:t>
    </dgm:pt>
    <dgm:pt modelId="{AB592768-530E-4C2E-93DF-C7674A2BC68A}">
      <dgm:prSet phldrT="[Text]"/>
      <dgm:spPr/>
      <dgm:t>
        <a:bodyPr/>
        <a:lstStyle/>
        <a:p>
          <a:r>
            <a:rPr lang="en-US" b="0" i="0" dirty="0" smtClean="0"/>
            <a:t>A cybersecurity report presents critical information about cybersecurity threats, risks within a digital ecosystem, gaps in security controls, and the performance of security programs at regular intervals</a:t>
          </a:r>
          <a:endParaRPr lang="en-US" b="0" dirty="0"/>
        </a:p>
      </dgm:t>
    </dgm:pt>
    <dgm:pt modelId="{24CE6BD6-062E-4A24-830B-1AEA595953AA}" type="parTrans" cxnId="{4ED7610C-5B3D-40E1-A6B9-81632D3252DE}">
      <dgm:prSet/>
      <dgm:spPr/>
      <dgm:t>
        <a:bodyPr/>
        <a:lstStyle/>
        <a:p>
          <a:endParaRPr lang="en-US"/>
        </a:p>
      </dgm:t>
    </dgm:pt>
    <dgm:pt modelId="{DC3E763F-6CB5-44AD-8921-38E78F03C8FE}" type="sibTrans" cxnId="{4ED7610C-5B3D-40E1-A6B9-81632D3252DE}">
      <dgm:prSet/>
      <dgm:spPr/>
      <dgm:t>
        <a:bodyPr/>
        <a:lstStyle/>
        <a:p>
          <a:endParaRPr lang="en-US"/>
        </a:p>
      </dgm:t>
    </dgm:pt>
    <dgm:pt modelId="{7501F16F-E34F-4BB2-9C13-2DE91C28879F}" type="pres">
      <dgm:prSet presAssocID="{48D176D3-FE27-42A6-81CF-204299A8D51F}" presName="Name0" presStyleCnt="0">
        <dgm:presLayoutVars>
          <dgm:dir/>
          <dgm:animLvl val="lvl"/>
          <dgm:resizeHandles val="exact"/>
        </dgm:presLayoutVars>
      </dgm:prSet>
      <dgm:spPr/>
      <dgm:t>
        <a:bodyPr/>
        <a:lstStyle/>
        <a:p>
          <a:endParaRPr lang="en-US"/>
        </a:p>
      </dgm:t>
    </dgm:pt>
    <dgm:pt modelId="{4AAC287C-4E29-49EA-95F6-C9DFE29457C1}" type="pres">
      <dgm:prSet presAssocID="{BB29DC55-3009-4450-A04A-17F1B25D2C5D}" presName="composite" presStyleCnt="0"/>
      <dgm:spPr/>
    </dgm:pt>
    <dgm:pt modelId="{F78B030C-8757-491E-8F0E-ADE0D88C6501}" type="pres">
      <dgm:prSet presAssocID="{BB29DC55-3009-4450-A04A-17F1B25D2C5D}" presName="parTx" presStyleLbl="alignNode1" presStyleIdx="0" presStyleCnt="3">
        <dgm:presLayoutVars>
          <dgm:chMax val="0"/>
          <dgm:chPref val="0"/>
          <dgm:bulletEnabled val="1"/>
        </dgm:presLayoutVars>
      </dgm:prSet>
      <dgm:spPr/>
      <dgm:t>
        <a:bodyPr/>
        <a:lstStyle/>
        <a:p>
          <a:endParaRPr lang="en-US"/>
        </a:p>
      </dgm:t>
    </dgm:pt>
    <dgm:pt modelId="{C30A58BB-8EF8-4ACF-85B4-5FE542DB881D}" type="pres">
      <dgm:prSet presAssocID="{BB29DC55-3009-4450-A04A-17F1B25D2C5D}" presName="desTx" presStyleLbl="alignAccFollowNode1" presStyleIdx="0" presStyleCnt="3">
        <dgm:presLayoutVars>
          <dgm:bulletEnabled val="1"/>
        </dgm:presLayoutVars>
      </dgm:prSet>
      <dgm:spPr/>
      <dgm:t>
        <a:bodyPr/>
        <a:lstStyle/>
        <a:p>
          <a:endParaRPr lang="en-US"/>
        </a:p>
      </dgm:t>
    </dgm:pt>
    <dgm:pt modelId="{3F8B3024-12D0-4F21-B3BB-C0F716134B3A}" type="pres">
      <dgm:prSet presAssocID="{405A9DBA-C6E8-4C80-8A2C-DE5CB01A4104}" presName="space" presStyleCnt="0"/>
      <dgm:spPr/>
    </dgm:pt>
    <dgm:pt modelId="{311583E2-0DCB-4435-900E-CD839A56AD0F}" type="pres">
      <dgm:prSet presAssocID="{93743D80-F798-41E8-A53E-FED9D59A745E}" presName="composite" presStyleCnt="0"/>
      <dgm:spPr/>
    </dgm:pt>
    <dgm:pt modelId="{639F6AC1-94A0-4AF8-BC7A-2CE70ED5CEEA}" type="pres">
      <dgm:prSet presAssocID="{93743D80-F798-41E8-A53E-FED9D59A745E}" presName="parTx" presStyleLbl="alignNode1" presStyleIdx="1" presStyleCnt="3">
        <dgm:presLayoutVars>
          <dgm:chMax val="0"/>
          <dgm:chPref val="0"/>
          <dgm:bulletEnabled val="1"/>
        </dgm:presLayoutVars>
      </dgm:prSet>
      <dgm:spPr/>
      <dgm:t>
        <a:bodyPr/>
        <a:lstStyle/>
        <a:p>
          <a:endParaRPr lang="en-US"/>
        </a:p>
      </dgm:t>
    </dgm:pt>
    <dgm:pt modelId="{015D98D2-0A1B-428A-A1E8-A86FF6D868E1}" type="pres">
      <dgm:prSet presAssocID="{93743D80-F798-41E8-A53E-FED9D59A745E}" presName="desTx" presStyleLbl="alignAccFollowNode1" presStyleIdx="1" presStyleCnt="3">
        <dgm:presLayoutVars>
          <dgm:bulletEnabled val="1"/>
        </dgm:presLayoutVars>
      </dgm:prSet>
      <dgm:spPr/>
      <dgm:t>
        <a:bodyPr/>
        <a:lstStyle/>
        <a:p>
          <a:endParaRPr lang="en-US"/>
        </a:p>
      </dgm:t>
    </dgm:pt>
    <dgm:pt modelId="{DF8C04AF-F349-4C88-A2BB-675BF4C87E41}" type="pres">
      <dgm:prSet presAssocID="{C2B1CFB4-E9A6-4EE0-9398-59ABA13613D5}" presName="space" presStyleCnt="0"/>
      <dgm:spPr/>
    </dgm:pt>
    <dgm:pt modelId="{21C685C3-A0DD-4A27-B37A-1A5B98B6ECA6}" type="pres">
      <dgm:prSet presAssocID="{EB9B4196-1B85-4458-A8C7-B93D857C81A8}" presName="composite" presStyleCnt="0"/>
      <dgm:spPr/>
    </dgm:pt>
    <dgm:pt modelId="{5108A408-387A-4806-89F9-1AC52A1E451D}" type="pres">
      <dgm:prSet presAssocID="{EB9B4196-1B85-4458-A8C7-B93D857C81A8}" presName="parTx" presStyleLbl="alignNode1" presStyleIdx="2" presStyleCnt="3">
        <dgm:presLayoutVars>
          <dgm:chMax val="0"/>
          <dgm:chPref val="0"/>
          <dgm:bulletEnabled val="1"/>
        </dgm:presLayoutVars>
      </dgm:prSet>
      <dgm:spPr/>
      <dgm:t>
        <a:bodyPr/>
        <a:lstStyle/>
        <a:p>
          <a:endParaRPr lang="en-US"/>
        </a:p>
      </dgm:t>
    </dgm:pt>
    <dgm:pt modelId="{1522C245-AC79-4AC7-B4B5-07E4CB5EE56A}" type="pres">
      <dgm:prSet presAssocID="{EB9B4196-1B85-4458-A8C7-B93D857C81A8}" presName="desTx" presStyleLbl="alignAccFollowNode1" presStyleIdx="2" presStyleCnt="3">
        <dgm:presLayoutVars>
          <dgm:bulletEnabled val="1"/>
        </dgm:presLayoutVars>
      </dgm:prSet>
      <dgm:spPr/>
      <dgm:t>
        <a:bodyPr/>
        <a:lstStyle/>
        <a:p>
          <a:endParaRPr lang="en-US"/>
        </a:p>
      </dgm:t>
    </dgm:pt>
  </dgm:ptLst>
  <dgm:cxnLst>
    <dgm:cxn modelId="{6F4FC665-2B09-4CF3-80C5-24091C703279}" srcId="{BB29DC55-3009-4450-A04A-17F1B25D2C5D}" destId="{BFFB63BC-B4D2-48D6-82D9-8CE1C20BE726}" srcOrd="0" destOrd="0" parTransId="{B0C9068D-94C7-49F0-86AF-D5DB0354CAB2}" sibTransId="{F023DD8D-5E19-445D-9D83-0D687F52272E}"/>
    <dgm:cxn modelId="{D6FB7EA7-BF38-4179-BC96-41D171D4857A}" type="presOf" srcId="{EB9B4196-1B85-4458-A8C7-B93D857C81A8}" destId="{5108A408-387A-4806-89F9-1AC52A1E451D}" srcOrd="0" destOrd="0" presId="urn:microsoft.com/office/officeart/2005/8/layout/hList1"/>
    <dgm:cxn modelId="{E32A2465-5631-44C9-9B12-A2796AF8FB9B}" type="presOf" srcId="{93743D80-F798-41E8-A53E-FED9D59A745E}" destId="{639F6AC1-94A0-4AF8-BC7A-2CE70ED5CEEA}" srcOrd="0" destOrd="0" presId="urn:microsoft.com/office/officeart/2005/8/layout/hList1"/>
    <dgm:cxn modelId="{3AC60ACE-CA56-40B6-B96C-EB24653C8563}" srcId="{48D176D3-FE27-42A6-81CF-204299A8D51F}" destId="{EB9B4196-1B85-4458-A8C7-B93D857C81A8}" srcOrd="2" destOrd="0" parTransId="{AEC26B3C-48B3-4F28-9D7C-708CD5866264}" sibTransId="{1EAEA6A7-467A-4F32-A129-45E89DA56731}"/>
    <dgm:cxn modelId="{39BE566F-11F4-43EC-9B1F-DDA84371F799}" type="presOf" srcId="{BFFB63BC-B4D2-48D6-82D9-8CE1C20BE726}" destId="{C30A58BB-8EF8-4ACF-85B4-5FE542DB881D}" srcOrd="0" destOrd="0" presId="urn:microsoft.com/office/officeart/2005/8/layout/hList1"/>
    <dgm:cxn modelId="{3C034C0B-D6F2-4DC9-9398-B806813F3E2C}" srcId="{48D176D3-FE27-42A6-81CF-204299A8D51F}" destId="{BB29DC55-3009-4450-A04A-17F1B25D2C5D}" srcOrd="0" destOrd="0" parTransId="{8A59454D-694D-4047-BBA3-30B08D498A17}" sibTransId="{405A9DBA-C6E8-4C80-8A2C-DE5CB01A4104}"/>
    <dgm:cxn modelId="{C0D7D1DB-2790-4248-835C-3A0278735F7C}" type="presOf" srcId="{BB29DC55-3009-4450-A04A-17F1B25D2C5D}" destId="{F78B030C-8757-491E-8F0E-ADE0D88C6501}" srcOrd="0" destOrd="0" presId="urn:microsoft.com/office/officeart/2005/8/layout/hList1"/>
    <dgm:cxn modelId="{8909E5BF-2FEB-4416-B125-1BC1BA385665}" srcId="{48D176D3-FE27-42A6-81CF-204299A8D51F}" destId="{93743D80-F798-41E8-A53E-FED9D59A745E}" srcOrd="1" destOrd="0" parTransId="{88868587-5D79-4E1B-81C4-24CB3EC26FF1}" sibTransId="{C2B1CFB4-E9A6-4EE0-9398-59ABA13613D5}"/>
    <dgm:cxn modelId="{1F2FDEE0-4FF7-4C79-B004-9E566383278A}" srcId="{93743D80-F798-41E8-A53E-FED9D59A745E}" destId="{18077024-0CEB-4C07-AF4E-C0B649D0C2FE}" srcOrd="0" destOrd="0" parTransId="{877C5FE7-CF14-40DF-B0B3-82257C3BA581}" sibTransId="{C1496373-280C-4ABC-B4B4-9193345ECDB5}"/>
    <dgm:cxn modelId="{166CCB23-BE9C-4ABB-BD49-179946D994E5}" type="presOf" srcId="{48D176D3-FE27-42A6-81CF-204299A8D51F}" destId="{7501F16F-E34F-4BB2-9C13-2DE91C28879F}" srcOrd="0" destOrd="0" presId="urn:microsoft.com/office/officeart/2005/8/layout/hList1"/>
    <dgm:cxn modelId="{DE2E78F4-9A3D-497F-BA80-6A34C9D9A825}" type="presOf" srcId="{AB592768-530E-4C2E-93DF-C7674A2BC68A}" destId="{1522C245-AC79-4AC7-B4B5-07E4CB5EE56A}" srcOrd="0" destOrd="0" presId="urn:microsoft.com/office/officeart/2005/8/layout/hList1"/>
    <dgm:cxn modelId="{7ADC552E-158B-434D-A80D-81F44D4FD676}" type="presOf" srcId="{18077024-0CEB-4C07-AF4E-C0B649D0C2FE}" destId="{015D98D2-0A1B-428A-A1E8-A86FF6D868E1}" srcOrd="0" destOrd="0" presId="urn:microsoft.com/office/officeart/2005/8/layout/hList1"/>
    <dgm:cxn modelId="{4ED7610C-5B3D-40E1-A6B9-81632D3252DE}" srcId="{EB9B4196-1B85-4458-A8C7-B93D857C81A8}" destId="{AB592768-530E-4C2E-93DF-C7674A2BC68A}" srcOrd="0" destOrd="0" parTransId="{24CE6BD6-062E-4A24-830B-1AEA595953AA}" sibTransId="{DC3E763F-6CB5-44AD-8921-38E78F03C8FE}"/>
    <dgm:cxn modelId="{D662B8B7-B113-427B-96E9-00F381FF40EA}" type="presParOf" srcId="{7501F16F-E34F-4BB2-9C13-2DE91C28879F}" destId="{4AAC287C-4E29-49EA-95F6-C9DFE29457C1}" srcOrd="0" destOrd="0" presId="urn:microsoft.com/office/officeart/2005/8/layout/hList1"/>
    <dgm:cxn modelId="{9D267D39-D69D-4DE0-82B9-9080EE866C43}" type="presParOf" srcId="{4AAC287C-4E29-49EA-95F6-C9DFE29457C1}" destId="{F78B030C-8757-491E-8F0E-ADE0D88C6501}" srcOrd="0" destOrd="0" presId="urn:microsoft.com/office/officeart/2005/8/layout/hList1"/>
    <dgm:cxn modelId="{3CDD058E-3239-4922-911C-6FE9212F5310}" type="presParOf" srcId="{4AAC287C-4E29-49EA-95F6-C9DFE29457C1}" destId="{C30A58BB-8EF8-4ACF-85B4-5FE542DB881D}" srcOrd="1" destOrd="0" presId="urn:microsoft.com/office/officeart/2005/8/layout/hList1"/>
    <dgm:cxn modelId="{9FB9DDA9-756B-47CD-BF13-D2CE03764F1C}" type="presParOf" srcId="{7501F16F-E34F-4BB2-9C13-2DE91C28879F}" destId="{3F8B3024-12D0-4F21-B3BB-C0F716134B3A}" srcOrd="1" destOrd="0" presId="urn:microsoft.com/office/officeart/2005/8/layout/hList1"/>
    <dgm:cxn modelId="{02602276-1A02-43D5-96A4-16651390D035}" type="presParOf" srcId="{7501F16F-E34F-4BB2-9C13-2DE91C28879F}" destId="{311583E2-0DCB-4435-900E-CD839A56AD0F}" srcOrd="2" destOrd="0" presId="urn:microsoft.com/office/officeart/2005/8/layout/hList1"/>
    <dgm:cxn modelId="{70E3D633-DAA1-4474-9C92-F1F06DE37B86}" type="presParOf" srcId="{311583E2-0DCB-4435-900E-CD839A56AD0F}" destId="{639F6AC1-94A0-4AF8-BC7A-2CE70ED5CEEA}" srcOrd="0" destOrd="0" presId="urn:microsoft.com/office/officeart/2005/8/layout/hList1"/>
    <dgm:cxn modelId="{68C33283-F3FA-481E-A8A0-552018E7B8D4}" type="presParOf" srcId="{311583E2-0DCB-4435-900E-CD839A56AD0F}" destId="{015D98D2-0A1B-428A-A1E8-A86FF6D868E1}" srcOrd="1" destOrd="0" presId="urn:microsoft.com/office/officeart/2005/8/layout/hList1"/>
    <dgm:cxn modelId="{25E83054-4894-43BB-A27E-31531C99A634}" type="presParOf" srcId="{7501F16F-E34F-4BB2-9C13-2DE91C28879F}" destId="{DF8C04AF-F349-4C88-A2BB-675BF4C87E41}" srcOrd="3" destOrd="0" presId="urn:microsoft.com/office/officeart/2005/8/layout/hList1"/>
    <dgm:cxn modelId="{DEB455E0-81A2-43F7-BFA3-0934E15E7FA0}" type="presParOf" srcId="{7501F16F-E34F-4BB2-9C13-2DE91C28879F}" destId="{21C685C3-A0DD-4A27-B37A-1A5B98B6ECA6}" srcOrd="4" destOrd="0" presId="urn:microsoft.com/office/officeart/2005/8/layout/hList1"/>
    <dgm:cxn modelId="{B1C5C70D-E603-4EBB-B1BD-D5F9D24F1537}" type="presParOf" srcId="{21C685C3-A0DD-4A27-B37A-1A5B98B6ECA6}" destId="{5108A408-387A-4806-89F9-1AC52A1E451D}" srcOrd="0" destOrd="0" presId="urn:microsoft.com/office/officeart/2005/8/layout/hList1"/>
    <dgm:cxn modelId="{747DE1E0-07CF-46E8-8134-33E02202535E}" type="presParOf" srcId="{21C685C3-A0DD-4A27-B37A-1A5B98B6ECA6}" destId="{1522C245-AC79-4AC7-B4B5-07E4CB5EE56A}"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4D7249-58EA-4AB1-ACC2-3EA3CA2F704C}">
      <dsp:nvSpPr>
        <dsp:cNvPr id="0" name=""/>
        <dsp:cNvSpPr/>
      </dsp:nvSpPr>
      <dsp:spPr>
        <a:xfrm>
          <a:off x="0" y="284836"/>
          <a:ext cx="11029950" cy="4284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B42C27B-3DBB-4851-85C9-40D5E92542DA}">
      <dsp:nvSpPr>
        <dsp:cNvPr id="0" name=""/>
        <dsp:cNvSpPr/>
      </dsp:nvSpPr>
      <dsp:spPr>
        <a:xfrm>
          <a:off x="551497" y="33916"/>
          <a:ext cx="7720965" cy="50184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834" tIns="0" rIns="291834" bIns="0" numCol="1" spcCol="1270" anchor="ctr" anchorCtr="0">
          <a:noAutofit/>
        </a:bodyPr>
        <a:lstStyle/>
        <a:p>
          <a:pPr lvl="0" algn="l" defTabSz="755650">
            <a:lnSpc>
              <a:spcPct val="90000"/>
            </a:lnSpc>
            <a:spcBef>
              <a:spcPct val="0"/>
            </a:spcBef>
            <a:spcAft>
              <a:spcPct val="35000"/>
            </a:spcAft>
          </a:pPr>
          <a:r>
            <a:rPr lang="en-IE" sz="1700" kern="1200" dirty="0" smtClean="0"/>
            <a:t>Monitoring</a:t>
          </a:r>
          <a:endParaRPr lang="en-US" sz="1700" kern="1200" dirty="0"/>
        </a:p>
      </dsp:txBody>
      <dsp:txXfrm>
        <a:off x="575995" y="58414"/>
        <a:ext cx="7671969" cy="452844"/>
      </dsp:txXfrm>
    </dsp:sp>
    <dsp:sp modelId="{8DE54A5C-D721-4074-AFFD-AB68F29BD2DC}">
      <dsp:nvSpPr>
        <dsp:cNvPr id="0" name=""/>
        <dsp:cNvSpPr/>
      </dsp:nvSpPr>
      <dsp:spPr>
        <a:xfrm>
          <a:off x="0" y="1055956"/>
          <a:ext cx="11029950" cy="4284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86DEE21-DA5A-494A-B822-8A4548461C4A}">
      <dsp:nvSpPr>
        <dsp:cNvPr id="0" name=""/>
        <dsp:cNvSpPr/>
      </dsp:nvSpPr>
      <dsp:spPr>
        <a:xfrm>
          <a:off x="551497" y="805036"/>
          <a:ext cx="7720965" cy="50184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834" tIns="0" rIns="291834" bIns="0" numCol="1" spcCol="1270" anchor="ctr" anchorCtr="0">
          <a:noAutofit/>
        </a:bodyPr>
        <a:lstStyle/>
        <a:p>
          <a:pPr lvl="0" algn="l" defTabSz="755650">
            <a:lnSpc>
              <a:spcPct val="90000"/>
            </a:lnSpc>
            <a:spcBef>
              <a:spcPct val="0"/>
            </a:spcBef>
            <a:spcAft>
              <a:spcPct val="35000"/>
            </a:spcAft>
          </a:pPr>
          <a:r>
            <a:rPr lang="en-IE" sz="1700" kern="1200" dirty="0" smtClean="0"/>
            <a:t>Triage</a:t>
          </a:r>
          <a:endParaRPr lang="en-US" sz="1700" kern="1200" dirty="0"/>
        </a:p>
      </dsp:txBody>
      <dsp:txXfrm>
        <a:off x="575995" y="829534"/>
        <a:ext cx="7671969" cy="452844"/>
      </dsp:txXfrm>
    </dsp:sp>
    <dsp:sp modelId="{A6833455-35D2-4392-A9FF-E142CFB20439}">
      <dsp:nvSpPr>
        <dsp:cNvPr id="0" name=""/>
        <dsp:cNvSpPr/>
      </dsp:nvSpPr>
      <dsp:spPr>
        <a:xfrm>
          <a:off x="0" y="1827076"/>
          <a:ext cx="11029950" cy="4284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480464D-8709-4651-A0E3-169C30E6E13A}">
      <dsp:nvSpPr>
        <dsp:cNvPr id="0" name=""/>
        <dsp:cNvSpPr/>
      </dsp:nvSpPr>
      <dsp:spPr>
        <a:xfrm>
          <a:off x="551497" y="1576156"/>
          <a:ext cx="7720965" cy="50184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834" tIns="0" rIns="291834" bIns="0" numCol="1" spcCol="1270" anchor="ctr" anchorCtr="0">
          <a:noAutofit/>
        </a:bodyPr>
        <a:lstStyle/>
        <a:p>
          <a:pPr lvl="0" algn="l" defTabSz="755650">
            <a:lnSpc>
              <a:spcPct val="90000"/>
            </a:lnSpc>
            <a:spcBef>
              <a:spcPct val="0"/>
            </a:spcBef>
            <a:spcAft>
              <a:spcPct val="35000"/>
            </a:spcAft>
          </a:pPr>
          <a:r>
            <a:rPr lang="en-IE" sz="1700" kern="1200" dirty="0" smtClean="0"/>
            <a:t>Basic Investigation</a:t>
          </a:r>
          <a:endParaRPr lang="en-US" sz="1700" kern="1200" dirty="0"/>
        </a:p>
      </dsp:txBody>
      <dsp:txXfrm>
        <a:off x="575995" y="1600654"/>
        <a:ext cx="7671969" cy="452844"/>
      </dsp:txXfrm>
    </dsp:sp>
    <dsp:sp modelId="{790A2CBA-28F4-43C9-BAB2-EFE2BAD5379E}">
      <dsp:nvSpPr>
        <dsp:cNvPr id="0" name=""/>
        <dsp:cNvSpPr/>
      </dsp:nvSpPr>
      <dsp:spPr>
        <a:xfrm>
          <a:off x="0" y="2598196"/>
          <a:ext cx="11029950" cy="4284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FE274EE-35F1-4771-A570-858E653DAB31}">
      <dsp:nvSpPr>
        <dsp:cNvPr id="0" name=""/>
        <dsp:cNvSpPr/>
      </dsp:nvSpPr>
      <dsp:spPr>
        <a:xfrm>
          <a:off x="551497" y="2347276"/>
          <a:ext cx="7720965" cy="50184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834" tIns="0" rIns="291834" bIns="0" numCol="1" spcCol="1270" anchor="ctr" anchorCtr="0">
          <a:noAutofit/>
        </a:bodyPr>
        <a:lstStyle/>
        <a:p>
          <a:pPr lvl="0" algn="l" defTabSz="755650">
            <a:lnSpc>
              <a:spcPct val="90000"/>
            </a:lnSpc>
            <a:spcBef>
              <a:spcPct val="0"/>
            </a:spcBef>
            <a:spcAft>
              <a:spcPct val="35000"/>
            </a:spcAft>
          </a:pPr>
          <a:r>
            <a:rPr lang="en-IE" sz="1700" kern="1200" dirty="0" smtClean="0"/>
            <a:t>Deep Dive Investigation</a:t>
          </a:r>
          <a:endParaRPr lang="en-US" sz="1700" kern="1200" dirty="0"/>
        </a:p>
      </dsp:txBody>
      <dsp:txXfrm>
        <a:off x="575995" y="2371774"/>
        <a:ext cx="7671969" cy="452844"/>
      </dsp:txXfrm>
    </dsp:sp>
    <dsp:sp modelId="{70EA69B3-0EA9-451F-AC38-C6BD864C6485}">
      <dsp:nvSpPr>
        <dsp:cNvPr id="0" name=""/>
        <dsp:cNvSpPr/>
      </dsp:nvSpPr>
      <dsp:spPr>
        <a:xfrm>
          <a:off x="0" y="3369316"/>
          <a:ext cx="11029950" cy="4284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76BDCC3-9A88-42C0-B160-67BC73F93089}">
      <dsp:nvSpPr>
        <dsp:cNvPr id="0" name=""/>
        <dsp:cNvSpPr/>
      </dsp:nvSpPr>
      <dsp:spPr>
        <a:xfrm>
          <a:off x="551497" y="3118396"/>
          <a:ext cx="7720965" cy="50184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834" tIns="0" rIns="291834" bIns="0" numCol="1" spcCol="1270" anchor="ctr" anchorCtr="0">
          <a:noAutofit/>
        </a:bodyPr>
        <a:lstStyle/>
        <a:p>
          <a:pPr lvl="0" algn="l" defTabSz="755650">
            <a:lnSpc>
              <a:spcPct val="90000"/>
            </a:lnSpc>
            <a:spcBef>
              <a:spcPct val="0"/>
            </a:spcBef>
            <a:spcAft>
              <a:spcPct val="35000"/>
            </a:spcAft>
          </a:pPr>
          <a:r>
            <a:rPr lang="en-IE" sz="1700" kern="1200" dirty="0" smtClean="0"/>
            <a:t>Remediation</a:t>
          </a:r>
          <a:endParaRPr lang="en-US" sz="1700" kern="1200" dirty="0"/>
        </a:p>
      </dsp:txBody>
      <dsp:txXfrm>
        <a:off x="575995" y="3142894"/>
        <a:ext cx="7671969" cy="452844"/>
      </dsp:txXfrm>
    </dsp:sp>
    <dsp:sp modelId="{1F7C741B-BF60-4E29-90A8-950F3BB45FED}">
      <dsp:nvSpPr>
        <dsp:cNvPr id="0" name=""/>
        <dsp:cNvSpPr/>
      </dsp:nvSpPr>
      <dsp:spPr>
        <a:xfrm>
          <a:off x="0" y="4140436"/>
          <a:ext cx="11029950" cy="4284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8AE12F8-270C-4E86-927E-6CDCD0C26783}">
      <dsp:nvSpPr>
        <dsp:cNvPr id="0" name=""/>
        <dsp:cNvSpPr/>
      </dsp:nvSpPr>
      <dsp:spPr>
        <a:xfrm>
          <a:off x="551497" y="3889516"/>
          <a:ext cx="7720965" cy="50184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834" tIns="0" rIns="291834" bIns="0" numCol="1" spcCol="1270" anchor="ctr" anchorCtr="0">
          <a:noAutofit/>
        </a:bodyPr>
        <a:lstStyle/>
        <a:p>
          <a:pPr lvl="0" algn="l" defTabSz="755650">
            <a:lnSpc>
              <a:spcPct val="90000"/>
            </a:lnSpc>
            <a:spcBef>
              <a:spcPct val="0"/>
            </a:spcBef>
            <a:spcAft>
              <a:spcPct val="35000"/>
            </a:spcAft>
          </a:pPr>
          <a:r>
            <a:rPr lang="en-IE" sz="1700" kern="1200" dirty="0" smtClean="0"/>
            <a:t>Closure</a:t>
          </a:r>
          <a:endParaRPr lang="en-US" sz="1700" kern="1200" dirty="0"/>
        </a:p>
      </dsp:txBody>
      <dsp:txXfrm>
        <a:off x="575995" y="3914014"/>
        <a:ext cx="7671969" cy="4528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8B030C-8757-491E-8F0E-ADE0D88C6501}">
      <dsp:nvSpPr>
        <dsp:cNvPr id="0" name=""/>
        <dsp:cNvSpPr/>
      </dsp:nvSpPr>
      <dsp:spPr>
        <a:xfrm>
          <a:off x="3446" y="79112"/>
          <a:ext cx="3360687" cy="576000"/>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IE" sz="2000" kern="1200" dirty="0" smtClean="0"/>
            <a:t>Alerts</a:t>
          </a:r>
          <a:endParaRPr lang="en-US" sz="2000" kern="1200" dirty="0"/>
        </a:p>
      </dsp:txBody>
      <dsp:txXfrm>
        <a:off x="3446" y="79112"/>
        <a:ext cx="3360687" cy="576000"/>
      </dsp:txXfrm>
    </dsp:sp>
    <dsp:sp modelId="{C30A58BB-8EF8-4ACF-85B4-5FE542DB881D}">
      <dsp:nvSpPr>
        <dsp:cNvPr id="0" name=""/>
        <dsp:cNvSpPr/>
      </dsp:nvSpPr>
      <dsp:spPr>
        <a:xfrm>
          <a:off x="3446" y="655112"/>
          <a:ext cx="3360687" cy="2944012"/>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b="0" i="0" kern="1200" dirty="0" smtClean="0"/>
            <a:t>An alert is based on a scheduled saved or real time search that whenever certain conditions are overcome, generates one or more actions to be executed</a:t>
          </a:r>
          <a:endParaRPr lang="en-US" sz="2000" kern="1200" dirty="0"/>
        </a:p>
      </dsp:txBody>
      <dsp:txXfrm>
        <a:off x="3446" y="655112"/>
        <a:ext cx="3360687" cy="2944012"/>
      </dsp:txXfrm>
    </dsp:sp>
    <dsp:sp modelId="{639F6AC1-94A0-4AF8-BC7A-2CE70ED5CEEA}">
      <dsp:nvSpPr>
        <dsp:cNvPr id="0" name=""/>
        <dsp:cNvSpPr/>
      </dsp:nvSpPr>
      <dsp:spPr>
        <a:xfrm>
          <a:off x="3834631" y="79112"/>
          <a:ext cx="3360687" cy="576000"/>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IE" sz="2000" kern="1200" dirty="0" smtClean="0"/>
            <a:t>Dashboards</a:t>
          </a:r>
          <a:endParaRPr lang="en-US" sz="2000" kern="1200" dirty="0"/>
        </a:p>
      </dsp:txBody>
      <dsp:txXfrm>
        <a:off x="3834631" y="79112"/>
        <a:ext cx="3360687" cy="576000"/>
      </dsp:txXfrm>
    </dsp:sp>
    <dsp:sp modelId="{015D98D2-0A1B-428A-A1E8-A86FF6D868E1}">
      <dsp:nvSpPr>
        <dsp:cNvPr id="0" name=""/>
        <dsp:cNvSpPr/>
      </dsp:nvSpPr>
      <dsp:spPr>
        <a:xfrm>
          <a:off x="3834631" y="655112"/>
          <a:ext cx="3360687" cy="2944012"/>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b="0" i="0" kern="1200" dirty="0" smtClean="0"/>
            <a:t>A dashboard is a visual display of all of your data. While it can be used in all kinds of different ways, its primary intention is to provide information at-a-glance, such as KPIs</a:t>
          </a:r>
          <a:endParaRPr lang="en-US" sz="2000" b="0" kern="1200" dirty="0"/>
        </a:p>
      </dsp:txBody>
      <dsp:txXfrm>
        <a:off x="3834631" y="655112"/>
        <a:ext cx="3360687" cy="2944012"/>
      </dsp:txXfrm>
    </dsp:sp>
    <dsp:sp modelId="{5108A408-387A-4806-89F9-1AC52A1E451D}">
      <dsp:nvSpPr>
        <dsp:cNvPr id="0" name=""/>
        <dsp:cNvSpPr/>
      </dsp:nvSpPr>
      <dsp:spPr>
        <a:xfrm>
          <a:off x="7665815" y="79112"/>
          <a:ext cx="3360687" cy="576000"/>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IE" sz="2000" kern="1200" dirty="0" smtClean="0"/>
            <a:t>Reports</a:t>
          </a:r>
          <a:endParaRPr lang="en-US" sz="2000" kern="1200" dirty="0"/>
        </a:p>
      </dsp:txBody>
      <dsp:txXfrm>
        <a:off x="7665815" y="79112"/>
        <a:ext cx="3360687" cy="576000"/>
      </dsp:txXfrm>
    </dsp:sp>
    <dsp:sp modelId="{1522C245-AC79-4AC7-B4B5-07E4CB5EE56A}">
      <dsp:nvSpPr>
        <dsp:cNvPr id="0" name=""/>
        <dsp:cNvSpPr/>
      </dsp:nvSpPr>
      <dsp:spPr>
        <a:xfrm>
          <a:off x="7665815" y="655112"/>
          <a:ext cx="3360687" cy="2944012"/>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b="0" i="0" kern="1200" dirty="0" smtClean="0"/>
            <a:t>A cybersecurity report presents critical information about cybersecurity threats, risks within a digital ecosystem, gaps in security controls, and the performance of security programs at regular intervals</a:t>
          </a:r>
          <a:endParaRPr lang="en-US" sz="2000" b="0" kern="1200" dirty="0"/>
        </a:p>
      </dsp:txBody>
      <dsp:txXfrm>
        <a:off x="7665815" y="655112"/>
        <a:ext cx="3360687" cy="294401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8/6/2022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8/6/2022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8/6/2022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8/6/2022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8/6/2022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BE" dirty="0" smtClean="0"/>
              <a:t>Day 5</a:t>
            </a:r>
            <a:endParaRPr lang="en-US" dirty="0"/>
          </a:p>
        </p:txBody>
      </p:sp>
      <p:sp>
        <p:nvSpPr>
          <p:cNvPr id="3" name="Subtitle 2"/>
          <p:cNvSpPr>
            <a:spLocks noGrp="1"/>
          </p:cNvSpPr>
          <p:nvPr>
            <p:ph type="subTitle" idx="1"/>
          </p:nvPr>
        </p:nvSpPr>
        <p:spPr>
          <a:xfrm>
            <a:off x="581194" y="4062988"/>
            <a:ext cx="10993546" cy="590321"/>
          </a:xfrm>
        </p:spPr>
        <p:txBody>
          <a:bodyPr>
            <a:noAutofit/>
          </a:bodyPr>
          <a:lstStyle/>
          <a:p>
            <a:r>
              <a:rPr lang="en-IE" sz="4400" dirty="0" err="1" smtClean="0">
                <a:solidFill>
                  <a:schemeClr val="bg1"/>
                </a:solidFill>
              </a:rPr>
              <a:t>Soc</a:t>
            </a:r>
            <a:r>
              <a:rPr lang="en-IE" sz="4400" dirty="0" smtClean="0">
                <a:solidFill>
                  <a:schemeClr val="bg1"/>
                </a:solidFill>
              </a:rPr>
              <a:t> investigation process</a:t>
            </a:r>
          </a:p>
          <a:p>
            <a:endParaRPr lang="en-IE" sz="4400" dirty="0" smtClean="0">
              <a:solidFill>
                <a:schemeClr val="bg1"/>
              </a:solidFill>
            </a:endParaRPr>
          </a:p>
          <a:p>
            <a:pPr algn="r"/>
            <a:r>
              <a:rPr lang="en-IE" dirty="0" smtClean="0">
                <a:solidFill>
                  <a:schemeClr val="bg1"/>
                </a:solidFill>
              </a:rPr>
              <a:t>- Presented by: Aditya </a:t>
            </a:r>
            <a:r>
              <a:rPr lang="en-IE" dirty="0" err="1" smtClean="0">
                <a:solidFill>
                  <a:schemeClr val="bg1"/>
                </a:solidFill>
              </a:rPr>
              <a:t>jamkhande</a:t>
            </a:r>
            <a:endParaRPr lang="en-IE" dirty="0">
              <a:solidFill>
                <a:schemeClr val="bg1"/>
              </a:solidFill>
            </a:endParaRPr>
          </a:p>
        </p:txBody>
      </p:sp>
    </p:spTree>
    <p:extLst>
      <p:ext uri="{BB962C8B-B14F-4D97-AF65-F5344CB8AC3E}">
        <p14:creationId xmlns:p14="http://schemas.microsoft.com/office/powerpoint/2010/main" val="1622500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smtClean="0"/>
              <a:t>Splunk</a:t>
            </a:r>
            <a:r>
              <a:rPr lang="en-IE" dirty="0" smtClean="0"/>
              <a:t> reports example</a:t>
            </a:r>
            <a:endParaRPr lang="en-US" dirty="0"/>
          </a:p>
        </p:txBody>
      </p:sp>
      <p:pic>
        <p:nvPicPr>
          <p:cNvPr id="5122" name="Picture 2" descr="Save and share your reports - Splunk Documentati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084" y="1850299"/>
            <a:ext cx="8869797" cy="4922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4747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b="1" dirty="0">
                <a:cs typeface="Arial" pitchFamily="34" charset="0"/>
              </a:rPr>
              <a:t>Triage</a:t>
            </a:r>
            <a:endParaRPr lang="en-US" dirty="0"/>
          </a:p>
        </p:txBody>
      </p:sp>
      <p:sp>
        <p:nvSpPr>
          <p:cNvPr id="3" name="Content Placeholder 2"/>
          <p:cNvSpPr>
            <a:spLocks noGrp="1"/>
          </p:cNvSpPr>
          <p:nvPr>
            <p:ph idx="1"/>
          </p:nvPr>
        </p:nvSpPr>
        <p:spPr/>
        <p:txBody>
          <a:bodyPr/>
          <a:lstStyle/>
          <a:p>
            <a:r>
              <a:rPr lang="en-US" dirty="0"/>
              <a:t>To triage means to assign a level of importance or urgency to incidents, which then determines the order in which they will be </a:t>
            </a:r>
            <a:r>
              <a:rPr lang="en-US" dirty="0" smtClean="0"/>
              <a:t>investigated</a:t>
            </a:r>
          </a:p>
          <a:p>
            <a:r>
              <a:rPr lang="en-IE" dirty="0"/>
              <a:t>Done in the following way:</a:t>
            </a:r>
          </a:p>
          <a:p>
            <a:pPr lvl="2"/>
            <a:r>
              <a:rPr lang="en-US" dirty="0"/>
              <a:t>Review the </a:t>
            </a:r>
            <a:r>
              <a:rPr lang="en-US" dirty="0" smtClean="0"/>
              <a:t>alerts </a:t>
            </a:r>
            <a:r>
              <a:rPr lang="en-US" dirty="0"/>
              <a:t>by </a:t>
            </a:r>
            <a:r>
              <a:rPr lang="en-US" dirty="0" smtClean="0"/>
              <a:t>actively investigating the trigger</a:t>
            </a:r>
          </a:p>
          <a:p>
            <a:pPr lvl="2"/>
            <a:r>
              <a:rPr lang="en-US" dirty="0" smtClean="0"/>
              <a:t>Close an alert </a:t>
            </a:r>
            <a:r>
              <a:rPr lang="en-US" dirty="0"/>
              <a:t>if </a:t>
            </a:r>
            <a:r>
              <a:rPr lang="en-US" dirty="0" smtClean="0"/>
              <a:t>it is qualified as false </a:t>
            </a:r>
            <a:r>
              <a:rPr lang="en-US" dirty="0"/>
              <a:t>positive </a:t>
            </a:r>
          </a:p>
          <a:p>
            <a:pPr lvl="2"/>
            <a:r>
              <a:rPr lang="en-US" dirty="0"/>
              <a:t>Park </a:t>
            </a:r>
            <a:r>
              <a:rPr lang="en-US" dirty="0" smtClean="0"/>
              <a:t>the alert </a:t>
            </a:r>
            <a:r>
              <a:rPr lang="en-US" dirty="0"/>
              <a:t>if same offense triggered multiple time to understand it is false positive or legit </a:t>
            </a:r>
            <a:r>
              <a:rPr lang="en-US" dirty="0" smtClean="0"/>
              <a:t>one</a:t>
            </a:r>
          </a:p>
          <a:p>
            <a:pPr lvl="2"/>
            <a:r>
              <a:rPr lang="en-IE" dirty="0" smtClean="0"/>
              <a:t>Categorize the alerts based on severity and impact</a:t>
            </a:r>
            <a:endParaRPr lang="en-US" dirty="0"/>
          </a:p>
        </p:txBody>
      </p:sp>
    </p:spTree>
    <p:extLst>
      <p:ext uri="{BB962C8B-B14F-4D97-AF65-F5344CB8AC3E}">
        <p14:creationId xmlns:p14="http://schemas.microsoft.com/office/powerpoint/2010/main" val="534203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b="1" dirty="0">
                <a:cs typeface="Arial" pitchFamily="34" charset="0"/>
              </a:rPr>
              <a:t>Basic </a:t>
            </a:r>
            <a:r>
              <a:rPr lang="en-US" altLang="ko-KR" b="1" dirty="0" smtClean="0">
                <a:cs typeface="Arial" pitchFamily="34" charset="0"/>
              </a:rPr>
              <a:t>Investigation</a:t>
            </a:r>
            <a:endParaRPr lang="en-US" dirty="0"/>
          </a:p>
        </p:txBody>
      </p:sp>
      <p:sp>
        <p:nvSpPr>
          <p:cNvPr id="3" name="Content Placeholder 2"/>
          <p:cNvSpPr>
            <a:spLocks noGrp="1"/>
          </p:cNvSpPr>
          <p:nvPr>
            <p:ph idx="1"/>
          </p:nvPr>
        </p:nvSpPr>
        <p:spPr/>
        <p:txBody>
          <a:bodyPr>
            <a:normAutofit lnSpcReduction="10000"/>
          </a:bodyPr>
          <a:lstStyle/>
          <a:p>
            <a:r>
              <a:rPr lang="en-US" dirty="0" smtClean="0"/>
              <a:t>It is </a:t>
            </a:r>
            <a:r>
              <a:rPr lang="en-US" dirty="0"/>
              <a:t>the process </a:t>
            </a:r>
            <a:r>
              <a:rPr lang="en-US" dirty="0" smtClean="0"/>
              <a:t>of </a:t>
            </a:r>
            <a:r>
              <a:rPr lang="en-US" dirty="0"/>
              <a:t>investigating, </a:t>
            </a:r>
            <a:r>
              <a:rPr lang="en-US" dirty="0" smtClean="0"/>
              <a:t>analyzing </a:t>
            </a:r>
            <a:r>
              <a:rPr lang="en-US" dirty="0"/>
              <a:t>and </a:t>
            </a:r>
            <a:r>
              <a:rPr lang="en-US" dirty="0" smtClean="0"/>
              <a:t>gathering relevant evidences about the security incident</a:t>
            </a:r>
          </a:p>
          <a:p>
            <a:r>
              <a:rPr lang="en-IE" dirty="0"/>
              <a:t>Done in the following way:</a:t>
            </a:r>
          </a:p>
          <a:p>
            <a:pPr lvl="2"/>
            <a:r>
              <a:rPr lang="en-US" dirty="0"/>
              <a:t>Identify which Rule triggered </a:t>
            </a:r>
            <a:r>
              <a:rPr lang="en-US" dirty="0" smtClean="0"/>
              <a:t>an alert</a:t>
            </a:r>
            <a:endParaRPr lang="en-US" dirty="0"/>
          </a:p>
          <a:p>
            <a:pPr lvl="2"/>
            <a:r>
              <a:rPr lang="en-US" dirty="0" smtClean="0"/>
              <a:t>Try to </a:t>
            </a:r>
            <a:r>
              <a:rPr lang="en-US" dirty="0"/>
              <a:t>collect </a:t>
            </a:r>
            <a:r>
              <a:rPr lang="en-US" dirty="0" smtClean="0"/>
              <a:t>as much </a:t>
            </a:r>
            <a:r>
              <a:rPr lang="en-US" dirty="0"/>
              <a:t>information </a:t>
            </a:r>
            <a:r>
              <a:rPr lang="en-US" dirty="0" smtClean="0"/>
              <a:t>as possible.</a:t>
            </a:r>
            <a:endParaRPr lang="en-US" dirty="0"/>
          </a:p>
          <a:p>
            <a:pPr lvl="2"/>
            <a:r>
              <a:rPr lang="en-US" dirty="0"/>
              <a:t>Identify which log sources &amp; systems </a:t>
            </a:r>
            <a:r>
              <a:rPr lang="en-US" dirty="0" smtClean="0"/>
              <a:t>triggered the alert</a:t>
            </a:r>
            <a:endParaRPr lang="en-US" dirty="0"/>
          </a:p>
          <a:p>
            <a:pPr lvl="2"/>
            <a:r>
              <a:rPr lang="en-US" dirty="0"/>
              <a:t>Identify </a:t>
            </a:r>
            <a:r>
              <a:rPr lang="en-US" dirty="0" smtClean="0"/>
              <a:t>users </a:t>
            </a:r>
            <a:r>
              <a:rPr lang="en-US" dirty="0"/>
              <a:t>or potential actors involved in the </a:t>
            </a:r>
            <a:r>
              <a:rPr lang="en-US" dirty="0" smtClean="0"/>
              <a:t>an incident</a:t>
            </a:r>
            <a:endParaRPr lang="en-US" dirty="0"/>
          </a:p>
          <a:p>
            <a:pPr lvl="2"/>
            <a:r>
              <a:rPr lang="en-US" dirty="0"/>
              <a:t>Search past </a:t>
            </a:r>
            <a:r>
              <a:rPr lang="en-US" dirty="0" smtClean="0"/>
              <a:t>alerts/incidents </a:t>
            </a:r>
            <a:endParaRPr lang="en-US" dirty="0"/>
          </a:p>
          <a:p>
            <a:pPr lvl="2"/>
            <a:r>
              <a:rPr lang="en-US" dirty="0"/>
              <a:t>Understand attack </a:t>
            </a:r>
            <a:r>
              <a:rPr lang="en-US" dirty="0" smtClean="0"/>
              <a:t>vectors</a:t>
            </a:r>
          </a:p>
          <a:p>
            <a:pPr lvl="2"/>
            <a:r>
              <a:rPr lang="en-IE" dirty="0" smtClean="0"/>
              <a:t>Use the available threat intelligence</a:t>
            </a:r>
            <a:endParaRPr lang="en-US" dirty="0"/>
          </a:p>
          <a:p>
            <a:pPr lvl="2"/>
            <a:r>
              <a:rPr lang="en-US" dirty="0"/>
              <a:t>Search related events, </a:t>
            </a:r>
            <a:r>
              <a:rPr lang="en-US" dirty="0" smtClean="0"/>
              <a:t>flows, vulnerabilities and active exploits</a:t>
            </a:r>
            <a:endParaRPr lang="en-US" dirty="0"/>
          </a:p>
        </p:txBody>
      </p:sp>
    </p:spTree>
    <p:extLst>
      <p:ext uri="{BB962C8B-B14F-4D97-AF65-F5344CB8AC3E}">
        <p14:creationId xmlns:p14="http://schemas.microsoft.com/office/powerpoint/2010/main" val="1098632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Deep dive investigation</a:t>
            </a:r>
            <a:endParaRPr lang="en-US" dirty="0"/>
          </a:p>
        </p:txBody>
      </p:sp>
      <p:sp>
        <p:nvSpPr>
          <p:cNvPr id="3" name="Content Placeholder 2"/>
          <p:cNvSpPr>
            <a:spLocks noGrp="1"/>
          </p:cNvSpPr>
          <p:nvPr>
            <p:ph idx="1"/>
          </p:nvPr>
        </p:nvSpPr>
        <p:spPr/>
        <p:txBody>
          <a:bodyPr/>
          <a:lstStyle/>
          <a:p>
            <a:r>
              <a:rPr lang="en-US" dirty="0" smtClean="0"/>
              <a:t>Perform threat hunting based on the IOC’s and IOA’s</a:t>
            </a:r>
          </a:p>
          <a:p>
            <a:r>
              <a:rPr lang="en-IE" dirty="0" smtClean="0"/>
              <a:t>Identify the related activity during the given timeline</a:t>
            </a:r>
          </a:p>
          <a:p>
            <a:r>
              <a:rPr lang="en-IE" dirty="0" smtClean="0"/>
              <a:t>Try to correlate the actions and identify the source of infection or the root cause of the activity</a:t>
            </a:r>
          </a:p>
          <a:p>
            <a:r>
              <a:rPr lang="en-IE" dirty="0" smtClean="0"/>
              <a:t>Use advanced detection and remediation mechanisms like EDR</a:t>
            </a:r>
          </a:p>
          <a:p>
            <a:endParaRPr lang="en-US" dirty="0"/>
          </a:p>
          <a:p>
            <a:endParaRPr lang="en-US" dirty="0"/>
          </a:p>
        </p:txBody>
      </p:sp>
    </p:spTree>
    <p:extLst>
      <p:ext uri="{BB962C8B-B14F-4D97-AF65-F5344CB8AC3E}">
        <p14:creationId xmlns:p14="http://schemas.microsoft.com/office/powerpoint/2010/main" val="713122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b="1" dirty="0">
                <a:cs typeface="Arial" pitchFamily="34" charset="0"/>
              </a:rPr>
              <a:t>Remediation</a:t>
            </a:r>
            <a:endParaRPr lang="en-US" dirty="0"/>
          </a:p>
        </p:txBody>
      </p:sp>
      <p:sp>
        <p:nvSpPr>
          <p:cNvPr id="3" name="Content Placeholder 2"/>
          <p:cNvSpPr>
            <a:spLocks noGrp="1"/>
          </p:cNvSpPr>
          <p:nvPr>
            <p:ph idx="1"/>
          </p:nvPr>
        </p:nvSpPr>
        <p:spPr/>
        <p:txBody>
          <a:bodyPr/>
          <a:lstStyle/>
          <a:p>
            <a:r>
              <a:rPr lang="en-US" dirty="0"/>
              <a:t>Gather incident </a:t>
            </a:r>
            <a:r>
              <a:rPr lang="en-US" dirty="0" smtClean="0"/>
              <a:t>information as below </a:t>
            </a:r>
            <a:r>
              <a:rPr lang="en-US" dirty="0"/>
              <a:t>and forward </a:t>
            </a:r>
            <a:r>
              <a:rPr lang="en-US" dirty="0" smtClean="0"/>
              <a:t>it to respective </a:t>
            </a:r>
            <a:r>
              <a:rPr lang="en-US" dirty="0"/>
              <a:t>t</a:t>
            </a:r>
            <a:r>
              <a:rPr lang="en-US" dirty="0" smtClean="0"/>
              <a:t>eams</a:t>
            </a:r>
            <a:endParaRPr lang="en-US" dirty="0"/>
          </a:p>
          <a:p>
            <a:pPr lvl="1"/>
            <a:r>
              <a:rPr lang="en-US" dirty="0" smtClean="0"/>
              <a:t>List </a:t>
            </a:r>
            <a:r>
              <a:rPr lang="en-US" dirty="0"/>
              <a:t>of affected hosts</a:t>
            </a:r>
          </a:p>
          <a:p>
            <a:pPr lvl="1"/>
            <a:r>
              <a:rPr lang="en-US" dirty="0" smtClean="0"/>
              <a:t>Potentials </a:t>
            </a:r>
            <a:r>
              <a:rPr lang="en-US" dirty="0"/>
              <a:t>Actors / users</a:t>
            </a:r>
          </a:p>
          <a:p>
            <a:pPr lvl="1"/>
            <a:r>
              <a:rPr lang="en-US" dirty="0" smtClean="0"/>
              <a:t>attack </a:t>
            </a:r>
            <a:r>
              <a:rPr lang="en-US" dirty="0"/>
              <a:t>vector information</a:t>
            </a:r>
          </a:p>
          <a:p>
            <a:endParaRPr lang="en-US" dirty="0"/>
          </a:p>
          <a:p>
            <a:r>
              <a:rPr lang="en-US" dirty="0" smtClean="0"/>
              <a:t>If the incident is a false </a:t>
            </a:r>
            <a:r>
              <a:rPr lang="en-US" dirty="0"/>
              <a:t>positive – create tuning request and send to SOC Admin Team</a:t>
            </a:r>
          </a:p>
          <a:p>
            <a:endParaRPr lang="en-US" dirty="0"/>
          </a:p>
        </p:txBody>
      </p:sp>
    </p:spTree>
    <p:extLst>
      <p:ext uri="{BB962C8B-B14F-4D97-AF65-F5344CB8AC3E}">
        <p14:creationId xmlns:p14="http://schemas.microsoft.com/office/powerpoint/2010/main" val="3896494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Incident detection and response – complete picture</a:t>
            </a:r>
            <a:endParaRPr lang="en-US" dirty="0"/>
          </a:p>
        </p:txBody>
      </p:sp>
      <p:sp>
        <p:nvSpPr>
          <p:cNvPr id="4" name="Rectangle 3"/>
          <p:cNvSpPr/>
          <p:nvPr/>
        </p:nvSpPr>
        <p:spPr>
          <a:xfrm>
            <a:off x="905690" y="2180004"/>
            <a:ext cx="2011680" cy="696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EDR / AV</a:t>
            </a:r>
            <a:endParaRPr lang="en-US" dirty="0"/>
          </a:p>
        </p:txBody>
      </p:sp>
      <p:sp>
        <p:nvSpPr>
          <p:cNvPr id="5" name="Rectangle 4"/>
          <p:cNvSpPr/>
          <p:nvPr/>
        </p:nvSpPr>
        <p:spPr>
          <a:xfrm>
            <a:off x="905690" y="3258007"/>
            <a:ext cx="2011680" cy="696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IDS,IPS and FIREWALL</a:t>
            </a:r>
            <a:endParaRPr lang="en-US" dirty="0"/>
          </a:p>
        </p:txBody>
      </p:sp>
      <p:sp>
        <p:nvSpPr>
          <p:cNvPr id="6" name="Rectangle 5"/>
          <p:cNvSpPr/>
          <p:nvPr/>
        </p:nvSpPr>
        <p:spPr>
          <a:xfrm>
            <a:off x="905690" y="5598609"/>
            <a:ext cx="2011680" cy="696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CLOUD</a:t>
            </a:r>
            <a:endParaRPr lang="en-US" dirty="0"/>
          </a:p>
        </p:txBody>
      </p:sp>
      <p:sp>
        <p:nvSpPr>
          <p:cNvPr id="7" name="Rectangle 6"/>
          <p:cNvSpPr/>
          <p:nvPr/>
        </p:nvSpPr>
        <p:spPr>
          <a:xfrm>
            <a:off x="905690" y="4428308"/>
            <a:ext cx="2011680" cy="696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SERVER</a:t>
            </a:r>
            <a:endParaRPr lang="en-US" dirty="0"/>
          </a:p>
        </p:txBody>
      </p:sp>
      <p:sp>
        <p:nvSpPr>
          <p:cNvPr id="8" name="Rectangle 7"/>
          <p:cNvSpPr/>
          <p:nvPr/>
        </p:nvSpPr>
        <p:spPr>
          <a:xfrm>
            <a:off x="5525588" y="3731622"/>
            <a:ext cx="2011680" cy="696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SIEM</a:t>
            </a:r>
            <a:endParaRPr lang="en-US" dirty="0"/>
          </a:p>
        </p:txBody>
      </p:sp>
      <p:sp>
        <p:nvSpPr>
          <p:cNvPr id="9" name="Rectangle 8"/>
          <p:cNvSpPr/>
          <p:nvPr/>
        </p:nvSpPr>
        <p:spPr>
          <a:xfrm>
            <a:off x="9300753" y="3731622"/>
            <a:ext cx="2011680" cy="696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t>SOAR</a:t>
            </a:r>
            <a:endParaRPr lang="en-US" dirty="0"/>
          </a:p>
        </p:txBody>
      </p:sp>
      <p:cxnSp>
        <p:nvCxnSpPr>
          <p:cNvPr id="11" name="Straight Arrow Connector 10"/>
          <p:cNvCxnSpPr>
            <a:stCxn id="4" idx="3"/>
            <a:endCxn id="8" idx="1"/>
          </p:cNvCxnSpPr>
          <p:nvPr/>
        </p:nvCxnSpPr>
        <p:spPr>
          <a:xfrm>
            <a:off x="2917370" y="2528347"/>
            <a:ext cx="2608218" cy="1551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3"/>
            <a:endCxn id="8" idx="1"/>
          </p:cNvCxnSpPr>
          <p:nvPr/>
        </p:nvCxnSpPr>
        <p:spPr>
          <a:xfrm>
            <a:off x="2917370" y="3606350"/>
            <a:ext cx="2608218" cy="4736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3"/>
            <a:endCxn id="8" idx="1"/>
          </p:cNvCxnSpPr>
          <p:nvPr/>
        </p:nvCxnSpPr>
        <p:spPr>
          <a:xfrm flipV="1">
            <a:off x="2917370" y="4079965"/>
            <a:ext cx="2608218" cy="696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3"/>
            <a:endCxn id="8" idx="1"/>
          </p:cNvCxnSpPr>
          <p:nvPr/>
        </p:nvCxnSpPr>
        <p:spPr>
          <a:xfrm flipV="1">
            <a:off x="2917370" y="4079965"/>
            <a:ext cx="2608218" cy="18669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9" idx="0"/>
            <a:endCxn id="4" idx="3"/>
          </p:cNvCxnSpPr>
          <p:nvPr/>
        </p:nvCxnSpPr>
        <p:spPr>
          <a:xfrm rot="16200000" flipV="1">
            <a:off x="6010345" y="-564627"/>
            <a:ext cx="1203275" cy="738922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9" idx="2"/>
            <a:endCxn id="6" idx="3"/>
          </p:cNvCxnSpPr>
          <p:nvPr/>
        </p:nvCxnSpPr>
        <p:spPr>
          <a:xfrm rot="5400000">
            <a:off x="5852660" y="1493019"/>
            <a:ext cx="1518644" cy="738922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9" idx="0"/>
            <a:endCxn id="5" idx="3"/>
          </p:cNvCxnSpPr>
          <p:nvPr/>
        </p:nvCxnSpPr>
        <p:spPr>
          <a:xfrm rot="16200000" flipV="1">
            <a:off x="6549346" y="-25626"/>
            <a:ext cx="125272" cy="738922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9" idx="2"/>
            <a:endCxn id="7" idx="3"/>
          </p:cNvCxnSpPr>
          <p:nvPr/>
        </p:nvCxnSpPr>
        <p:spPr>
          <a:xfrm rot="5400000">
            <a:off x="6437811" y="907868"/>
            <a:ext cx="348343" cy="738922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783771" y="2020389"/>
            <a:ext cx="2429692" cy="44674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5246924" y="2016030"/>
            <a:ext cx="2429692" cy="44674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9074353" y="2020394"/>
            <a:ext cx="2429692" cy="44674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1147539" y="6466902"/>
            <a:ext cx="1527982" cy="369332"/>
          </a:xfrm>
          <a:prstGeom prst="rect">
            <a:avLst/>
          </a:prstGeom>
          <a:noFill/>
        </p:spPr>
        <p:txBody>
          <a:bodyPr wrap="none" rtlCol="0">
            <a:spAutoFit/>
          </a:bodyPr>
          <a:lstStyle/>
          <a:p>
            <a:r>
              <a:rPr lang="en-IE" dirty="0" smtClean="0"/>
              <a:t>Log Sources</a:t>
            </a:r>
            <a:endParaRPr lang="en-US" dirty="0"/>
          </a:p>
        </p:txBody>
      </p:sp>
      <p:sp>
        <p:nvSpPr>
          <p:cNvPr id="43" name="TextBox 42"/>
          <p:cNvSpPr txBox="1"/>
          <p:nvPr/>
        </p:nvSpPr>
        <p:spPr>
          <a:xfrm>
            <a:off x="5062052" y="6458179"/>
            <a:ext cx="3095719" cy="369332"/>
          </a:xfrm>
          <a:prstGeom prst="rect">
            <a:avLst/>
          </a:prstGeom>
          <a:noFill/>
        </p:spPr>
        <p:txBody>
          <a:bodyPr wrap="none" rtlCol="0">
            <a:spAutoFit/>
          </a:bodyPr>
          <a:lstStyle/>
          <a:p>
            <a:r>
              <a:rPr lang="en-IE" dirty="0" smtClean="0"/>
              <a:t>Detection and correlation</a:t>
            </a:r>
            <a:endParaRPr lang="en-US" dirty="0"/>
          </a:p>
        </p:txBody>
      </p:sp>
      <p:sp>
        <p:nvSpPr>
          <p:cNvPr id="44" name="TextBox 43"/>
          <p:cNvSpPr txBox="1"/>
          <p:nvPr/>
        </p:nvSpPr>
        <p:spPr>
          <a:xfrm>
            <a:off x="1262747" y="2854388"/>
            <a:ext cx="1301959" cy="369332"/>
          </a:xfrm>
          <a:prstGeom prst="rect">
            <a:avLst/>
          </a:prstGeom>
          <a:noFill/>
        </p:spPr>
        <p:txBody>
          <a:bodyPr wrap="none" rtlCol="0">
            <a:spAutoFit/>
          </a:bodyPr>
          <a:lstStyle/>
          <a:p>
            <a:r>
              <a:rPr lang="en-IE" dirty="0" smtClean="0"/>
              <a:t>Detection</a:t>
            </a:r>
            <a:endParaRPr lang="en-US" dirty="0"/>
          </a:p>
        </p:txBody>
      </p:sp>
      <p:sp>
        <p:nvSpPr>
          <p:cNvPr id="45" name="Rectangle 44"/>
          <p:cNvSpPr/>
          <p:nvPr/>
        </p:nvSpPr>
        <p:spPr>
          <a:xfrm>
            <a:off x="829490" y="2064299"/>
            <a:ext cx="2266406" cy="20562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8638927" y="6466902"/>
            <a:ext cx="3360215" cy="369332"/>
          </a:xfrm>
          <a:prstGeom prst="rect">
            <a:avLst/>
          </a:prstGeom>
          <a:noFill/>
        </p:spPr>
        <p:txBody>
          <a:bodyPr wrap="none" rtlCol="0">
            <a:spAutoFit/>
          </a:bodyPr>
          <a:lstStyle/>
          <a:p>
            <a:r>
              <a:rPr lang="en-IE" dirty="0" smtClean="0"/>
              <a:t>Orchestration and Response</a:t>
            </a:r>
            <a:endParaRPr lang="en-US" dirty="0"/>
          </a:p>
        </p:txBody>
      </p:sp>
    </p:spTree>
    <p:extLst>
      <p:ext uri="{BB962C8B-B14F-4D97-AF65-F5344CB8AC3E}">
        <p14:creationId xmlns:p14="http://schemas.microsoft.com/office/powerpoint/2010/main" val="1909899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What is an </a:t>
            </a:r>
            <a:r>
              <a:rPr lang="en-IE" dirty="0" err="1" smtClean="0"/>
              <a:t>edr</a:t>
            </a:r>
            <a:endParaRPr lang="en-US" dirty="0"/>
          </a:p>
        </p:txBody>
      </p:sp>
      <p:sp>
        <p:nvSpPr>
          <p:cNvPr id="3" name="Content Placeholder 2"/>
          <p:cNvSpPr>
            <a:spLocks noGrp="1"/>
          </p:cNvSpPr>
          <p:nvPr>
            <p:ph idx="1"/>
          </p:nvPr>
        </p:nvSpPr>
        <p:spPr/>
        <p:txBody>
          <a:bodyPr>
            <a:normAutofit lnSpcReduction="10000"/>
          </a:bodyPr>
          <a:lstStyle/>
          <a:p>
            <a:r>
              <a:rPr lang="en-US" dirty="0"/>
              <a:t>Endpoint detection and response (EDR), also known as endpoint threat detection and response (ETDR), is an integrated endpoint security solution that combines real-time continuous monitoring and collection of endpoint data with rules-based automated response and analysis capabilities</a:t>
            </a:r>
            <a:r>
              <a:rPr lang="en-US" dirty="0" smtClean="0"/>
              <a:t>.</a:t>
            </a:r>
          </a:p>
          <a:p>
            <a:endParaRPr lang="en-IE" dirty="0"/>
          </a:p>
          <a:p>
            <a:r>
              <a:rPr lang="en-US" dirty="0"/>
              <a:t>The </a:t>
            </a:r>
            <a:r>
              <a:rPr lang="en-US" dirty="0"/>
              <a:t>primary functions of an EDR security system are to:</a:t>
            </a:r>
          </a:p>
          <a:p>
            <a:pPr lvl="1"/>
            <a:r>
              <a:rPr lang="en-US" sz="1800" dirty="0"/>
              <a:t>Monitor and collect activity data from endpoints that could indicate a threat</a:t>
            </a:r>
          </a:p>
          <a:p>
            <a:pPr lvl="1"/>
            <a:r>
              <a:rPr lang="en-US" sz="1800" dirty="0"/>
              <a:t>Analyze this data to identify threat patterns</a:t>
            </a:r>
          </a:p>
          <a:p>
            <a:pPr lvl="1"/>
            <a:r>
              <a:rPr lang="en-US" sz="1800" dirty="0"/>
              <a:t>Automatically respond to identified threats to remove or contain them, and notify security personnel</a:t>
            </a:r>
          </a:p>
          <a:p>
            <a:pPr lvl="1"/>
            <a:r>
              <a:rPr lang="en-US" sz="1800" dirty="0"/>
              <a:t>Forensics and analysis tools to research identified threats and search for suspicious </a:t>
            </a:r>
            <a:r>
              <a:rPr lang="en-US" sz="1800" dirty="0"/>
              <a:t>activities</a:t>
            </a:r>
            <a:endParaRPr lang="en-US" sz="1800" dirty="0"/>
          </a:p>
          <a:p>
            <a:endParaRPr lang="en-US" dirty="0"/>
          </a:p>
        </p:txBody>
      </p:sp>
      <p:sp>
        <p:nvSpPr>
          <p:cNvPr id="4" name="TextBox 3"/>
          <p:cNvSpPr txBox="1"/>
          <p:nvPr/>
        </p:nvSpPr>
        <p:spPr>
          <a:xfrm>
            <a:off x="581192" y="6419133"/>
            <a:ext cx="6599884" cy="230832"/>
          </a:xfrm>
          <a:prstGeom prst="rect">
            <a:avLst/>
          </a:prstGeom>
          <a:noFill/>
        </p:spPr>
        <p:txBody>
          <a:bodyPr wrap="none" rtlCol="0">
            <a:spAutoFit/>
          </a:bodyPr>
          <a:lstStyle/>
          <a:p>
            <a:r>
              <a:rPr lang="en-IE" sz="900" dirty="0"/>
              <a:t>Credits: https://www.trellix.com/en-us/security-awareness/endpoint/what-is-endpoint-detection-and-response.html</a:t>
            </a:r>
            <a:endParaRPr lang="en-US" sz="900" dirty="0"/>
          </a:p>
        </p:txBody>
      </p:sp>
    </p:spTree>
    <p:extLst>
      <p:ext uri="{BB962C8B-B14F-4D97-AF65-F5344CB8AC3E}">
        <p14:creationId xmlns:p14="http://schemas.microsoft.com/office/powerpoint/2010/main" val="846884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HOW EDR works</a:t>
            </a:r>
            <a:endParaRPr lang="en-US" dirty="0"/>
          </a:p>
        </p:txBody>
      </p:sp>
      <p:pic>
        <p:nvPicPr>
          <p:cNvPr id="4" name="Content Placeholder 3"/>
          <p:cNvPicPr>
            <a:picLocks noGrp="1" noChangeAspect="1"/>
          </p:cNvPicPr>
          <p:nvPr>
            <p:ph idx="1"/>
          </p:nvPr>
        </p:nvPicPr>
        <p:blipFill>
          <a:blip r:embed="rId2"/>
          <a:stretch>
            <a:fillRect/>
          </a:stretch>
        </p:blipFill>
        <p:spPr>
          <a:xfrm>
            <a:off x="1933788" y="1859007"/>
            <a:ext cx="8324424" cy="4912124"/>
          </a:xfrm>
          <a:prstGeom prst="rect">
            <a:avLst/>
          </a:prstGeom>
        </p:spPr>
      </p:pic>
    </p:spTree>
    <p:extLst>
      <p:ext uri="{BB962C8B-B14F-4D97-AF65-F5344CB8AC3E}">
        <p14:creationId xmlns:p14="http://schemas.microsoft.com/office/powerpoint/2010/main" val="1239871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components of EDR </a:t>
            </a:r>
            <a:r>
              <a:rPr lang="en-US" dirty="0" smtClean="0"/>
              <a:t>security</a:t>
            </a:r>
            <a:endParaRPr lang="en-US" dirty="0"/>
          </a:p>
        </p:txBody>
      </p:sp>
      <p:sp>
        <p:nvSpPr>
          <p:cNvPr id="3" name="Content Placeholder 2"/>
          <p:cNvSpPr>
            <a:spLocks noGrp="1"/>
          </p:cNvSpPr>
          <p:nvPr>
            <p:ph idx="1"/>
          </p:nvPr>
        </p:nvSpPr>
        <p:spPr/>
        <p:txBody>
          <a:bodyPr>
            <a:normAutofit lnSpcReduction="10000"/>
          </a:bodyPr>
          <a:lstStyle/>
          <a:p>
            <a:r>
              <a:rPr lang="en-US" dirty="0"/>
              <a:t>EDR security provides an integrated hub for the collection, correlation, and analysis of endpoint data, as well as for coordinating alerts and responses to immediate threats. EDR tools have three basic components</a:t>
            </a:r>
            <a:r>
              <a:rPr lang="en-US" dirty="0" smtClean="0"/>
              <a:t>:</a:t>
            </a:r>
          </a:p>
          <a:p>
            <a:r>
              <a:rPr lang="en-US" b="1" dirty="0"/>
              <a:t>Endpoint data collection </a:t>
            </a:r>
            <a:r>
              <a:rPr lang="en-US" b="1" dirty="0" smtClean="0"/>
              <a:t>agents:</a:t>
            </a:r>
            <a:r>
              <a:rPr lang="en-US" dirty="0"/>
              <a:t> Software agents conduct endpoint monitoring and collect data—such as processes, connections, volume of activity, and data transfers—into a central </a:t>
            </a:r>
            <a:r>
              <a:rPr lang="en-US" dirty="0" smtClean="0"/>
              <a:t>database</a:t>
            </a:r>
          </a:p>
          <a:p>
            <a:r>
              <a:rPr lang="en-US" b="1" dirty="0"/>
              <a:t>Automated </a:t>
            </a:r>
            <a:r>
              <a:rPr lang="en-US" b="1" dirty="0" smtClean="0"/>
              <a:t>response:</a:t>
            </a:r>
            <a:r>
              <a:rPr lang="en-US" dirty="0"/>
              <a:t> Pre-configured rules in an EDR solution can recognize when incoming data indicates a known type of security breach and triggers an automatic response, such as to log off the end user or send an alert to a staff </a:t>
            </a:r>
            <a:r>
              <a:rPr lang="en-US" dirty="0" smtClean="0"/>
              <a:t>member</a:t>
            </a:r>
          </a:p>
          <a:p>
            <a:r>
              <a:rPr lang="en-US" b="1" dirty="0"/>
              <a:t>Automated </a:t>
            </a:r>
            <a:r>
              <a:rPr lang="en-US" b="1" dirty="0" smtClean="0"/>
              <a:t>response:</a:t>
            </a:r>
            <a:r>
              <a:rPr lang="en-US" dirty="0"/>
              <a:t> Pre-configured rules in an EDR solution can recognize when incoming data indicates a known type of security breach and triggers an automatic response, such as to log off the end user or send an alert to a staff </a:t>
            </a:r>
            <a:r>
              <a:rPr lang="en-US" dirty="0" smtClean="0"/>
              <a:t>member</a:t>
            </a:r>
            <a:endParaRPr lang="en-US" dirty="0"/>
          </a:p>
        </p:txBody>
      </p:sp>
      <p:sp>
        <p:nvSpPr>
          <p:cNvPr id="4" name="TextBox 3"/>
          <p:cNvSpPr txBox="1"/>
          <p:nvPr/>
        </p:nvSpPr>
        <p:spPr>
          <a:xfrm>
            <a:off x="581192" y="6419133"/>
            <a:ext cx="6599884" cy="230832"/>
          </a:xfrm>
          <a:prstGeom prst="rect">
            <a:avLst/>
          </a:prstGeom>
          <a:noFill/>
        </p:spPr>
        <p:txBody>
          <a:bodyPr wrap="none" rtlCol="0">
            <a:spAutoFit/>
          </a:bodyPr>
          <a:lstStyle/>
          <a:p>
            <a:r>
              <a:rPr lang="en-IE" sz="900" dirty="0"/>
              <a:t>Credits: https://www.trellix.com/en-us/security-awareness/endpoint/what-is-endpoint-detection-and-response.html</a:t>
            </a:r>
            <a:endParaRPr lang="en-US" sz="900" dirty="0"/>
          </a:p>
        </p:txBody>
      </p:sp>
    </p:spTree>
    <p:extLst>
      <p:ext uri="{BB962C8B-B14F-4D97-AF65-F5344CB8AC3E}">
        <p14:creationId xmlns:p14="http://schemas.microsoft.com/office/powerpoint/2010/main" val="123393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Sample EDR detection</a:t>
            </a:r>
            <a:endParaRPr lang="en-US" dirty="0"/>
          </a:p>
        </p:txBody>
      </p:sp>
      <p:sp>
        <p:nvSpPr>
          <p:cNvPr id="5" name="TextBox 4"/>
          <p:cNvSpPr txBox="1"/>
          <p:nvPr/>
        </p:nvSpPr>
        <p:spPr>
          <a:xfrm>
            <a:off x="441733" y="6604590"/>
            <a:ext cx="5020926" cy="230832"/>
          </a:xfrm>
          <a:prstGeom prst="rect">
            <a:avLst/>
          </a:prstGeom>
          <a:noFill/>
        </p:spPr>
        <p:txBody>
          <a:bodyPr wrap="none" rtlCol="0">
            <a:spAutoFit/>
          </a:bodyPr>
          <a:lstStyle/>
          <a:p>
            <a:r>
              <a:rPr lang="en-IE" sz="900" dirty="0"/>
              <a:t>Credits: https://www.crowdstrike.com/blog/tech-center/generate-your-first-detection/</a:t>
            </a:r>
            <a:endParaRPr lang="en-US" sz="900" dirty="0"/>
          </a:p>
        </p:txBody>
      </p:sp>
      <p:pic>
        <p:nvPicPr>
          <p:cNvPr id="2052" name="Picture 4" descr="Choice detection 12-2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1732" y="1885134"/>
            <a:ext cx="11296815" cy="381898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5833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NIST Cyber Security framework</a:t>
            </a:r>
            <a:endParaRPr lang="en-US" dirty="0"/>
          </a:p>
        </p:txBody>
      </p:sp>
      <p:pic>
        <p:nvPicPr>
          <p:cNvPr id="6" name="Content Placeholder 5"/>
          <p:cNvPicPr>
            <a:picLocks noGrp="1" noChangeAspect="1"/>
          </p:cNvPicPr>
          <p:nvPr>
            <p:ph idx="1"/>
          </p:nvPr>
        </p:nvPicPr>
        <p:blipFill>
          <a:blip r:embed="rId2"/>
          <a:stretch>
            <a:fillRect/>
          </a:stretch>
        </p:blipFill>
        <p:spPr>
          <a:xfrm>
            <a:off x="401414" y="1859007"/>
            <a:ext cx="9447979" cy="4843999"/>
          </a:xfrm>
          <a:prstGeom prst="rect">
            <a:avLst/>
          </a:prstGeom>
        </p:spPr>
      </p:pic>
    </p:spTree>
    <p:extLst>
      <p:ext uri="{BB962C8B-B14F-4D97-AF65-F5344CB8AC3E}">
        <p14:creationId xmlns:p14="http://schemas.microsoft.com/office/powerpoint/2010/main" val="41689852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Sample EDR detection</a:t>
            </a:r>
            <a:endParaRPr lang="en-US" dirty="0"/>
          </a:p>
        </p:txBody>
      </p:sp>
      <p:pic>
        <p:nvPicPr>
          <p:cNvPr id="1026" name="Picture 2" descr="Choice Process Tree 12-2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1733" y="1815465"/>
            <a:ext cx="8632599" cy="4689616"/>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41733" y="6604590"/>
            <a:ext cx="5020926" cy="230832"/>
          </a:xfrm>
          <a:prstGeom prst="rect">
            <a:avLst/>
          </a:prstGeom>
          <a:noFill/>
        </p:spPr>
        <p:txBody>
          <a:bodyPr wrap="none" rtlCol="0">
            <a:spAutoFit/>
          </a:bodyPr>
          <a:lstStyle/>
          <a:p>
            <a:r>
              <a:rPr lang="en-IE" sz="900" dirty="0"/>
              <a:t>Credits: https://www.crowdstrike.com/blog/tech-center/generate-your-first-detection/</a:t>
            </a:r>
            <a:endParaRPr lang="en-US" sz="900" dirty="0"/>
          </a:p>
        </p:txBody>
      </p:sp>
    </p:spTree>
    <p:extLst>
      <p:ext uri="{BB962C8B-B14F-4D97-AF65-F5344CB8AC3E}">
        <p14:creationId xmlns:p14="http://schemas.microsoft.com/office/powerpoint/2010/main" val="36097187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What is a soar</a:t>
            </a:r>
            <a:endParaRPr lang="en-US" dirty="0"/>
          </a:p>
        </p:txBody>
      </p:sp>
      <p:sp>
        <p:nvSpPr>
          <p:cNvPr id="3" name="Content Placeholder 2"/>
          <p:cNvSpPr>
            <a:spLocks noGrp="1"/>
          </p:cNvSpPr>
          <p:nvPr>
            <p:ph idx="1"/>
          </p:nvPr>
        </p:nvSpPr>
        <p:spPr>
          <a:xfrm>
            <a:off x="407021" y="1788611"/>
            <a:ext cx="11029615" cy="3678303"/>
          </a:xfrm>
        </p:spPr>
        <p:txBody>
          <a:bodyPr/>
          <a:lstStyle/>
          <a:p>
            <a:r>
              <a:rPr lang="en-US" dirty="0"/>
              <a:t>SOAR refers to technologies that enable organizations to collect inputs monitored by the security operations </a:t>
            </a:r>
            <a:r>
              <a:rPr lang="en-US" dirty="0" smtClean="0"/>
              <a:t>team</a:t>
            </a:r>
          </a:p>
          <a:p>
            <a:endParaRPr lang="en-IE" dirty="0"/>
          </a:p>
          <a:p>
            <a:endParaRPr lang="en-IE" dirty="0" smtClean="0"/>
          </a:p>
          <a:p>
            <a:endParaRPr lang="en-IE" dirty="0"/>
          </a:p>
          <a:p>
            <a:endParaRPr lang="en-IE" dirty="0" smtClean="0"/>
          </a:p>
          <a:p>
            <a:endParaRPr lang="en-IE" dirty="0"/>
          </a:p>
          <a:p>
            <a:endParaRPr lang="en-US" dirty="0" smtClean="0"/>
          </a:p>
          <a:p>
            <a:endParaRPr lang="en-US" dirty="0"/>
          </a:p>
        </p:txBody>
      </p:sp>
      <p:pic>
        <p:nvPicPr>
          <p:cNvPr id="7" name="Picture 6"/>
          <p:cNvPicPr>
            <a:picLocks noChangeAspect="1"/>
          </p:cNvPicPr>
          <p:nvPr/>
        </p:nvPicPr>
        <p:blipFill>
          <a:blip r:embed="rId2"/>
          <a:stretch>
            <a:fillRect/>
          </a:stretch>
        </p:blipFill>
        <p:spPr>
          <a:xfrm>
            <a:off x="2649990" y="2553516"/>
            <a:ext cx="6543675" cy="4171950"/>
          </a:xfrm>
          <a:prstGeom prst="rect">
            <a:avLst/>
          </a:prstGeom>
        </p:spPr>
      </p:pic>
      <p:sp>
        <p:nvSpPr>
          <p:cNvPr id="8" name="TextBox 7"/>
          <p:cNvSpPr txBox="1"/>
          <p:nvPr/>
        </p:nvSpPr>
        <p:spPr>
          <a:xfrm>
            <a:off x="441733" y="6604590"/>
            <a:ext cx="4860626" cy="230832"/>
          </a:xfrm>
          <a:prstGeom prst="rect">
            <a:avLst/>
          </a:prstGeom>
          <a:noFill/>
        </p:spPr>
        <p:txBody>
          <a:bodyPr wrap="none" rtlCol="0">
            <a:spAutoFit/>
          </a:bodyPr>
          <a:lstStyle/>
          <a:p>
            <a:r>
              <a:rPr lang="en-IE" sz="900" dirty="0"/>
              <a:t>Credits: https://www.ibm.com/security/digital-assets/soar/how-to-be-a-soar-winner/</a:t>
            </a:r>
            <a:endParaRPr lang="en-US" sz="900" dirty="0"/>
          </a:p>
        </p:txBody>
      </p:sp>
    </p:spTree>
    <p:extLst>
      <p:ext uri="{BB962C8B-B14F-4D97-AF65-F5344CB8AC3E}">
        <p14:creationId xmlns:p14="http://schemas.microsoft.com/office/powerpoint/2010/main" val="16782509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The </a:t>
            </a:r>
            <a:r>
              <a:rPr lang="en-US" b="1" dirty="0" smtClean="0"/>
              <a:t>ABC’s </a:t>
            </a:r>
            <a:r>
              <a:rPr lang="en-US" b="1" dirty="0"/>
              <a:t>of </a:t>
            </a:r>
            <a:r>
              <a:rPr lang="en-US" b="1" dirty="0" smtClean="0"/>
              <a:t>SOAR</a:t>
            </a:r>
            <a:endParaRPr lang="en-US" dirty="0"/>
          </a:p>
        </p:txBody>
      </p:sp>
      <p:sp>
        <p:nvSpPr>
          <p:cNvPr id="3" name="Content Placeholder 2"/>
          <p:cNvSpPr>
            <a:spLocks noGrp="1"/>
          </p:cNvSpPr>
          <p:nvPr>
            <p:ph idx="1"/>
          </p:nvPr>
        </p:nvSpPr>
        <p:spPr>
          <a:xfrm>
            <a:off x="581192" y="2180496"/>
            <a:ext cx="11029615" cy="4020007"/>
          </a:xfrm>
        </p:spPr>
        <p:txBody>
          <a:bodyPr>
            <a:normAutofit/>
          </a:bodyPr>
          <a:lstStyle/>
          <a:p>
            <a:r>
              <a:rPr lang="en-US" b="1" dirty="0" smtClean="0"/>
              <a:t>Automation</a:t>
            </a:r>
          </a:p>
          <a:p>
            <a:pPr lvl="1"/>
            <a:r>
              <a:rPr lang="en-US" dirty="0"/>
              <a:t>The ability to perform functions without human intervention. These functions may be </a:t>
            </a:r>
            <a:r>
              <a:rPr lang="en-US" dirty="0" smtClean="0"/>
              <a:t>internal</a:t>
            </a:r>
          </a:p>
          <a:p>
            <a:r>
              <a:rPr lang="en-US" b="1" dirty="0" smtClean="0"/>
              <a:t>Orchestration</a:t>
            </a:r>
          </a:p>
          <a:p>
            <a:pPr lvl="1"/>
            <a:r>
              <a:rPr lang="en-US" dirty="0"/>
              <a:t>The creation of a sequence of multiple steps and/or actions that drive a particular process or </a:t>
            </a:r>
            <a:r>
              <a:rPr lang="en-US" dirty="0" smtClean="0"/>
              <a:t>response</a:t>
            </a:r>
          </a:p>
          <a:p>
            <a:pPr lvl="1"/>
            <a:r>
              <a:rPr lang="en-US" dirty="0" smtClean="0"/>
              <a:t>Orchestration </a:t>
            </a:r>
            <a:r>
              <a:rPr lang="en-US" dirty="0"/>
              <a:t>typically involves human action as well as automated </a:t>
            </a:r>
            <a:r>
              <a:rPr lang="en-US" dirty="0" smtClean="0"/>
              <a:t>steps</a:t>
            </a:r>
          </a:p>
          <a:p>
            <a:r>
              <a:rPr lang="en-US" b="1" dirty="0" smtClean="0"/>
              <a:t>Case/Incident</a:t>
            </a:r>
          </a:p>
          <a:p>
            <a:pPr lvl="1"/>
            <a:r>
              <a:rPr lang="en-US" dirty="0"/>
              <a:t>This refers to the end-to-end process of investigation, containment and </a:t>
            </a:r>
            <a:r>
              <a:rPr lang="en-US" dirty="0" smtClean="0"/>
              <a:t>remediation</a:t>
            </a:r>
          </a:p>
          <a:p>
            <a:pPr lvl="1"/>
            <a:r>
              <a:rPr lang="en-US" dirty="0" smtClean="0"/>
              <a:t>A </a:t>
            </a:r>
            <a:r>
              <a:rPr lang="en-US" dirty="0"/>
              <a:t>case/incident may include multiple workflows, depending on how an attack </a:t>
            </a:r>
            <a:r>
              <a:rPr lang="en-US" dirty="0" smtClean="0"/>
              <a:t>evolves</a:t>
            </a:r>
          </a:p>
        </p:txBody>
      </p:sp>
      <p:sp>
        <p:nvSpPr>
          <p:cNvPr id="4" name="TextBox 3"/>
          <p:cNvSpPr txBox="1"/>
          <p:nvPr/>
        </p:nvSpPr>
        <p:spPr>
          <a:xfrm>
            <a:off x="441733" y="6604590"/>
            <a:ext cx="4860626" cy="230832"/>
          </a:xfrm>
          <a:prstGeom prst="rect">
            <a:avLst/>
          </a:prstGeom>
          <a:noFill/>
        </p:spPr>
        <p:txBody>
          <a:bodyPr wrap="none" rtlCol="0">
            <a:spAutoFit/>
          </a:bodyPr>
          <a:lstStyle/>
          <a:p>
            <a:r>
              <a:rPr lang="en-IE" sz="900" dirty="0"/>
              <a:t>Credits: https://www.ibm.com/security/digital-assets/soar/how-to-be-a-soar-winner/</a:t>
            </a:r>
            <a:endParaRPr lang="en-US" sz="900" dirty="0"/>
          </a:p>
        </p:txBody>
      </p:sp>
    </p:spTree>
    <p:extLst>
      <p:ext uri="{BB962C8B-B14F-4D97-AF65-F5344CB8AC3E}">
        <p14:creationId xmlns:p14="http://schemas.microsoft.com/office/powerpoint/2010/main" val="4048048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The </a:t>
            </a:r>
            <a:r>
              <a:rPr lang="en-US" b="1" dirty="0" smtClean="0"/>
              <a:t>ABC’s </a:t>
            </a:r>
            <a:r>
              <a:rPr lang="en-US" b="1" dirty="0"/>
              <a:t>of </a:t>
            </a:r>
            <a:r>
              <a:rPr lang="en-US" b="1" dirty="0" smtClean="0"/>
              <a:t>SOAR</a:t>
            </a:r>
            <a:endParaRPr lang="en-US" dirty="0"/>
          </a:p>
        </p:txBody>
      </p:sp>
      <p:sp>
        <p:nvSpPr>
          <p:cNvPr id="3" name="Content Placeholder 2"/>
          <p:cNvSpPr>
            <a:spLocks noGrp="1"/>
          </p:cNvSpPr>
          <p:nvPr>
            <p:ph idx="1"/>
          </p:nvPr>
        </p:nvSpPr>
        <p:spPr>
          <a:xfrm>
            <a:off x="581192" y="2180496"/>
            <a:ext cx="11029615" cy="4020007"/>
          </a:xfrm>
        </p:spPr>
        <p:txBody>
          <a:bodyPr>
            <a:normAutofit fontScale="92500" lnSpcReduction="20000"/>
          </a:bodyPr>
          <a:lstStyle/>
          <a:p>
            <a:r>
              <a:rPr lang="en-US" b="1" dirty="0"/>
              <a:t>Playbook</a:t>
            </a:r>
          </a:p>
          <a:p>
            <a:pPr lvl="1"/>
            <a:r>
              <a:rPr lang="en-US" dirty="0"/>
              <a:t>A set of tasks that may or may not include external automation, which is associated with a specific threat type such as phishing or network intrusion</a:t>
            </a:r>
          </a:p>
          <a:p>
            <a:pPr lvl="1"/>
            <a:r>
              <a:rPr lang="en-US" dirty="0"/>
              <a:t>A playbook determines the organizational response to a particular threat and should include business processes as well as technical tasks</a:t>
            </a:r>
          </a:p>
          <a:p>
            <a:pPr lvl="1"/>
            <a:r>
              <a:rPr lang="en-US" dirty="0"/>
              <a:t> Playbooks are additive, such that a complex incident may consist of multiple playbooks</a:t>
            </a:r>
          </a:p>
          <a:p>
            <a:r>
              <a:rPr lang="en-US" b="1" dirty="0"/>
              <a:t>Workflow</a:t>
            </a:r>
          </a:p>
          <a:p>
            <a:pPr lvl="1"/>
            <a:r>
              <a:rPr lang="en-US" dirty="0"/>
              <a:t>A workflow describes a specific set of actions around a particular security process. A playbook is made up of multiple </a:t>
            </a:r>
            <a:r>
              <a:rPr lang="en-US" dirty="0" smtClean="0"/>
              <a:t>workflows</a:t>
            </a:r>
          </a:p>
          <a:p>
            <a:pPr fontAlgn="base"/>
            <a:r>
              <a:rPr lang="en-US" b="1" dirty="0"/>
              <a:t>App/Integration</a:t>
            </a:r>
          </a:p>
          <a:p>
            <a:pPr lvl="1" fontAlgn="base"/>
            <a:r>
              <a:rPr lang="en-US" dirty="0"/>
              <a:t>An Application (App) or Integration is a packaged set of functions, rules, scripts and workflows that links the </a:t>
            </a:r>
            <a:r>
              <a:rPr lang="en-US" dirty="0" smtClean="0"/>
              <a:t>y </a:t>
            </a:r>
            <a:r>
              <a:rPr lang="en-US" dirty="0"/>
              <a:t>SOAR API to third-party </a:t>
            </a:r>
            <a:r>
              <a:rPr lang="en-US" dirty="0" smtClean="0"/>
              <a:t>security</a:t>
            </a:r>
          </a:p>
          <a:p>
            <a:pPr lvl="1" fontAlgn="base"/>
            <a:r>
              <a:rPr lang="en-US" dirty="0" smtClean="0"/>
              <a:t>It can also be IT </a:t>
            </a:r>
            <a:r>
              <a:rPr lang="en-US" dirty="0"/>
              <a:t>ops tools in order to leverage that external tools capabilities as part of the incident response </a:t>
            </a:r>
            <a:r>
              <a:rPr lang="en-US" dirty="0" smtClean="0"/>
              <a:t>process</a:t>
            </a:r>
            <a:endParaRPr lang="en-US" dirty="0"/>
          </a:p>
        </p:txBody>
      </p:sp>
      <p:sp>
        <p:nvSpPr>
          <p:cNvPr id="4" name="TextBox 3"/>
          <p:cNvSpPr txBox="1"/>
          <p:nvPr/>
        </p:nvSpPr>
        <p:spPr>
          <a:xfrm>
            <a:off x="441733" y="6604590"/>
            <a:ext cx="4860626" cy="230832"/>
          </a:xfrm>
          <a:prstGeom prst="rect">
            <a:avLst/>
          </a:prstGeom>
          <a:noFill/>
        </p:spPr>
        <p:txBody>
          <a:bodyPr wrap="none" rtlCol="0">
            <a:spAutoFit/>
          </a:bodyPr>
          <a:lstStyle/>
          <a:p>
            <a:r>
              <a:rPr lang="en-IE" sz="900" dirty="0"/>
              <a:t>Credits: https://www.ibm.com/security/digital-assets/soar/how-to-be-a-soar-winner/</a:t>
            </a:r>
            <a:endParaRPr lang="en-US" sz="900" dirty="0"/>
          </a:p>
        </p:txBody>
      </p:sp>
    </p:spTree>
    <p:extLst>
      <p:ext uri="{BB962C8B-B14F-4D97-AF65-F5344CB8AC3E}">
        <p14:creationId xmlns:p14="http://schemas.microsoft.com/office/powerpoint/2010/main" val="32279727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Cyber threat hunting</a:t>
            </a:r>
            <a:endParaRPr lang="en-US" dirty="0"/>
          </a:p>
        </p:txBody>
      </p:sp>
      <p:pic>
        <p:nvPicPr>
          <p:cNvPr id="4" name="Content Placeholder 3"/>
          <p:cNvPicPr>
            <a:picLocks noGrp="1" noChangeAspect="1"/>
          </p:cNvPicPr>
          <p:nvPr>
            <p:ph idx="1"/>
          </p:nvPr>
        </p:nvPicPr>
        <p:blipFill>
          <a:blip r:embed="rId2"/>
          <a:stretch>
            <a:fillRect/>
          </a:stretch>
        </p:blipFill>
        <p:spPr>
          <a:xfrm>
            <a:off x="1976365" y="1902550"/>
            <a:ext cx="8239269" cy="4376329"/>
          </a:xfrm>
          <a:prstGeom prst="rect">
            <a:avLst/>
          </a:prstGeom>
        </p:spPr>
      </p:pic>
    </p:spTree>
    <p:extLst>
      <p:ext uri="{BB962C8B-B14F-4D97-AF65-F5344CB8AC3E}">
        <p14:creationId xmlns:p14="http://schemas.microsoft.com/office/powerpoint/2010/main" val="11204904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Threat Hunting </a:t>
            </a:r>
            <a:r>
              <a:rPr lang="en-US" b="1" dirty="0" smtClean="0"/>
              <a:t>Methodologies</a:t>
            </a:r>
            <a:endParaRPr lang="en-US" dirty="0"/>
          </a:p>
        </p:txBody>
      </p:sp>
      <p:sp>
        <p:nvSpPr>
          <p:cNvPr id="3" name="Content Placeholder 2"/>
          <p:cNvSpPr>
            <a:spLocks noGrp="1"/>
          </p:cNvSpPr>
          <p:nvPr>
            <p:ph idx="1"/>
          </p:nvPr>
        </p:nvSpPr>
        <p:spPr>
          <a:xfrm>
            <a:off x="531224" y="2198915"/>
            <a:ext cx="11079584" cy="4659085"/>
          </a:xfrm>
        </p:spPr>
        <p:txBody>
          <a:bodyPr>
            <a:normAutofit fontScale="92500" lnSpcReduction="10000"/>
          </a:bodyPr>
          <a:lstStyle/>
          <a:p>
            <a:r>
              <a:rPr lang="en-US" sz="1600" dirty="0"/>
              <a:t>In proactive threat hunting, </a:t>
            </a:r>
            <a:r>
              <a:rPr lang="en-US" sz="1600" dirty="0"/>
              <a:t>the </a:t>
            </a:r>
            <a:r>
              <a:rPr lang="en-US" sz="1600" dirty="0"/>
              <a:t>initiation of investigation typically falls into three main categories</a:t>
            </a:r>
            <a:r>
              <a:rPr lang="en-US" sz="1600" dirty="0"/>
              <a:t>:</a:t>
            </a:r>
          </a:p>
          <a:p>
            <a:r>
              <a:rPr lang="en-US" b="1" dirty="0"/>
              <a:t>Hypothesis-driven </a:t>
            </a:r>
            <a:r>
              <a:rPr lang="en-US" b="1" dirty="0" smtClean="0"/>
              <a:t>investigation</a:t>
            </a:r>
          </a:p>
          <a:p>
            <a:pPr lvl="1"/>
            <a:r>
              <a:rPr lang="en-US" dirty="0"/>
              <a:t>Hypothesis-driven investigations are often triggered by a new threat that’s been identified through a large pool of crowdsourced attack data, giving insights into attackers’ latest tactics, techniques, and procedures (TTP)</a:t>
            </a:r>
          </a:p>
          <a:p>
            <a:pPr lvl="1"/>
            <a:r>
              <a:rPr lang="en-US" dirty="0"/>
              <a:t>Once a new TTP has been identified, threat hunters will then look to discover if the attacker’s specific behaviors are found in their own </a:t>
            </a:r>
            <a:r>
              <a:rPr lang="en-US" dirty="0" smtClean="0"/>
              <a:t>environment</a:t>
            </a:r>
            <a:endParaRPr lang="en-US" b="1" dirty="0" smtClean="0"/>
          </a:p>
          <a:p>
            <a:r>
              <a:rPr lang="en-US" b="1" dirty="0" smtClean="0"/>
              <a:t>Investigation based on known IOC and IOA</a:t>
            </a:r>
          </a:p>
          <a:p>
            <a:pPr lvl="1"/>
            <a:r>
              <a:rPr lang="en-US" dirty="0"/>
              <a:t>This approach to threat hunting involves leveraging tactical threat intelligence to catalog  known IOCs and IOAs associated with new </a:t>
            </a:r>
            <a:r>
              <a:rPr lang="en-US" dirty="0" smtClean="0"/>
              <a:t>threats</a:t>
            </a:r>
          </a:p>
          <a:p>
            <a:pPr lvl="1"/>
            <a:r>
              <a:rPr lang="en-US" dirty="0"/>
              <a:t>These then become triggers that threat hunters use to uncover potential hidden attacks or ongoing malicious activity</a:t>
            </a:r>
            <a:endParaRPr lang="en-US" dirty="0" smtClean="0"/>
          </a:p>
          <a:p>
            <a:r>
              <a:rPr lang="en-US" b="1" dirty="0"/>
              <a:t>Advanced analytics and machine learning </a:t>
            </a:r>
            <a:r>
              <a:rPr lang="en-US" b="1" dirty="0" smtClean="0"/>
              <a:t>investigations</a:t>
            </a:r>
          </a:p>
          <a:p>
            <a:pPr lvl="1"/>
            <a:r>
              <a:rPr lang="en-US" dirty="0"/>
              <a:t>The third approach combines powerful data analysis and machine learning to sift through a massive amount of information in order to detect irregularities that may suggest potential malicious </a:t>
            </a:r>
            <a:r>
              <a:rPr lang="en-US" dirty="0" smtClean="0"/>
              <a:t>activity</a:t>
            </a:r>
          </a:p>
          <a:p>
            <a:pPr lvl="1"/>
            <a:r>
              <a:rPr lang="en-US" dirty="0"/>
              <a:t>These anomalies become hunting leads that are investigated by skilled analysts to identify stealthy </a:t>
            </a:r>
            <a:r>
              <a:rPr lang="en-US" dirty="0" smtClean="0"/>
              <a:t>threats</a:t>
            </a:r>
            <a:endParaRPr lang="en-US" dirty="0"/>
          </a:p>
          <a:p>
            <a:pPr marL="0" indent="0">
              <a:buNone/>
            </a:pPr>
            <a:endParaRPr lang="en-US" dirty="0" smtClean="0"/>
          </a:p>
          <a:p>
            <a:endParaRPr lang="en-US" b="1" dirty="0"/>
          </a:p>
        </p:txBody>
      </p:sp>
      <p:sp>
        <p:nvSpPr>
          <p:cNvPr id="4" name="TextBox 3"/>
          <p:cNvSpPr txBox="1"/>
          <p:nvPr/>
        </p:nvSpPr>
        <p:spPr>
          <a:xfrm>
            <a:off x="441733" y="6604590"/>
            <a:ext cx="4214615" cy="230832"/>
          </a:xfrm>
          <a:prstGeom prst="rect">
            <a:avLst/>
          </a:prstGeom>
          <a:noFill/>
        </p:spPr>
        <p:txBody>
          <a:bodyPr wrap="none" rtlCol="0">
            <a:spAutoFit/>
          </a:bodyPr>
          <a:lstStyle/>
          <a:p>
            <a:r>
              <a:rPr lang="en-IE" sz="900" dirty="0"/>
              <a:t>Credits: https://www.crowdstrike.com/cybersecurity-101/threat-hunting/</a:t>
            </a:r>
            <a:endParaRPr lang="en-US" sz="900" dirty="0"/>
          </a:p>
        </p:txBody>
      </p:sp>
    </p:spTree>
    <p:extLst>
      <p:ext uri="{BB962C8B-B14F-4D97-AF65-F5344CB8AC3E}">
        <p14:creationId xmlns:p14="http://schemas.microsoft.com/office/powerpoint/2010/main" val="18030723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11523" y="3154031"/>
            <a:ext cx="10993549" cy="2706838"/>
          </a:xfrm>
        </p:spPr>
        <p:txBody>
          <a:bodyPr>
            <a:normAutofit/>
          </a:bodyPr>
          <a:lstStyle/>
          <a:p>
            <a:r>
              <a:rPr lang="en-IE" sz="4000" dirty="0" smtClean="0">
                <a:solidFill>
                  <a:schemeClr val="bg1"/>
                </a:solidFill>
              </a:rPr>
              <a:t>Thank you</a:t>
            </a:r>
            <a:br>
              <a:rPr lang="en-IE" sz="4000" dirty="0" smtClean="0">
                <a:solidFill>
                  <a:schemeClr val="bg1"/>
                </a:solidFill>
              </a:rPr>
            </a:br>
            <a:r>
              <a:rPr lang="en-IE" sz="4000" dirty="0">
                <a:solidFill>
                  <a:schemeClr val="bg1"/>
                </a:solidFill>
              </a:rPr>
              <a:t/>
            </a:r>
            <a:br>
              <a:rPr lang="en-IE" sz="4000" dirty="0">
                <a:solidFill>
                  <a:schemeClr val="bg1"/>
                </a:solidFill>
              </a:rPr>
            </a:br>
            <a:r>
              <a:rPr lang="en-IE" sz="4000" dirty="0" smtClean="0">
                <a:solidFill>
                  <a:schemeClr val="bg1"/>
                </a:solidFill>
              </a:rPr>
              <a:t>Have a happy weekend</a:t>
            </a:r>
            <a:endParaRPr lang="en-US" sz="4000" dirty="0">
              <a:solidFill>
                <a:schemeClr val="bg1"/>
              </a:solidFill>
            </a:endParaRPr>
          </a:p>
        </p:txBody>
      </p:sp>
    </p:spTree>
    <p:extLst>
      <p:ext uri="{BB962C8B-B14F-4D97-AF65-F5344CB8AC3E}">
        <p14:creationId xmlns:p14="http://schemas.microsoft.com/office/powerpoint/2010/main" val="734063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Core responsibilities</a:t>
            </a:r>
            <a:endParaRPr lang="en-US" dirty="0"/>
          </a:p>
        </p:txBody>
      </p:sp>
      <p:sp>
        <p:nvSpPr>
          <p:cNvPr id="3" name="Content Placeholder 2"/>
          <p:cNvSpPr>
            <a:spLocks noGrp="1"/>
          </p:cNvSpPr>
          <p:nvPr>
            <p:ph idx="1"/>
          </p:nvPr>
        </p:nvSpPr>
        <p:spPr/>
        <p:txBody>
          <a:bodyPr/>
          <a:lstStyle/>
          <a:p>
            <a:r>
              <a:rPr lang="en-US" dirty="0"/>
              <a:t>A SOC team has two core responsibilities:</a:t>
            </a:r>
          </a:p>
          <a:p>
            <a:r>
              <a:rPr lang="en-US" b="1" dirty="0"/>
              <a:t>Maintaining security monitoring tools</a:t>
            </a:r>
            <a:r>
              <a:rPr lang="en-US" dirty="0"/>
              <a:t> – The team must maintain and update tools regularly. Without the correct and most up-to-date tools, they can’t properly secure systems and networks. Team members should maintain the tools used in every part of the security process.</a:t>
            </a:r>
          </a:p>
          <a:p>
            <a:r>
              <a:rPr lang="en-US" b="1" dirty="0"/>
              <a:t>Investigate suspicious activities</a:t>
            </a:r>
            <a:r>
              <a:rPr lang="en-US" dirty="0"/>
              <a:t> – The SOC team should investigate suspicious and malicious activity within the networks and systems. Generally, your SIEM or analytics software will issue alerts which the team then analyzes and examines, triages, and discovers the extent of the threat.</a:t>
            </a:r>
          </a:p>
          <a:p>
            <a:endParaRPr lang="en-US" dirty="0"/>
          </a:p>
        </p:txBody>
      </p:sp>
    </p:spTree>
    <p:extLst>
      <p:ext uri="{BB962C8B-B14F-4D97-AF65-F5344CB8AC3E}">
        <p14:creationId xmlns:p14="http://schemas.microsoft.com/office/powerpoint/2010/main" val="3968395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Steps followed by analyst</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203022998"/>
              </p:ext>
            </p:extLst>
          </p:nvPr>
        </p:nvGraphicFramePr>
        <p:xfrm>
          <a:off x="581025" y="1972218"/>
          <a:ext cx="11029950" cy="46027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5812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Monitoring</a:t>
            </a:r>
            <a:endParaRPr lang="en-US" dirty="0"/>
          </a:p>
        </p:txBody>
      </p:sp>
      <p:sp>
        <p:nvSpPr>
          <p:cNvPr id="3" name="Content Placeholder 2"/>
          <p:cNvSpPr>
            <a:spLocks noGrp="1"/>
          </p:cNvSpPr>
          <p:nvPr>
            <p:ph idx="1"/>
          </p:nvPr>
        </p:nvSpPr>
        <p:spPr/>
        <p:txBody>
          <a:bodyPr/>
          <a:lstStyle/>
          <a:p>
            <a:r>
              <a:rPr lang="en-US" dirty="0"/>
              <a:t>Cybersecurity </a:t>
            </a:r>
            <a:r>
              <a:rPr lang="en-US" dirty="0" smtClean="0"/>
              <a:t>monitoring</a:t>
            </a:r>
            <a:r>
              <a:rPr lang="en-US" dirty="0"/>
              <a:t> is the process of continuously observing what is happening in your organization’s </a:t>
            </a:r>
            <a:r>
              <a:rPr lang="en-US" dirty="0" smtClean="0"/>
              <a:t>ecosystem </a:t>
            </a:r>
            <a:r>
              <a:rPr lang="en-US" dirty="0"/>
              <a:t>with the aim of detecting cyber threats and data breaches</a:t>
            </a:r>
            <a:r>
              <a:rPr lang="en-US" dirty="0" smtClean="0"/>
              <a:t>.</a:t>
            </a:r>
          </a:p>
          <a:p>
            <a:r>
              <a:rPr lang="en-IE" dirty="0" smtClean="0"/>
              <a:t>Done in the following way:</a:t>
            </a:r>
          </a:p>
          <a:p>
            <a:pPr lvl="1"/>
            <a:r>
              <a:rPr lang="en-IE" dirty="0" smtClean="0"/>
              <a:t>Monitor alerts, dashboards and reports</a:t>
            </a:r>
          </a:p>
          <a:p>
            <a:pPr lvl="1"/>
            <a:r>
              <a:rPr lang="en-IE" dirty="0" smtClean="0"/>
              <a:t>Identify Indicators of compromise or indicators of attack</a:t>
            </a:r>
          </a:p>
          <a:p>
            <a:pPr lvl="1"/>
            <a:r>
              <a:rPr lang="en-IE" dirty="0" smtClean="0"/>
              <a:t>Perform </a:t>
            </a:r>
            <a:r>
              <a:rPr lang="en-IE" dirty="0" err="1" smtClean="0"/>
              <a:t>adhoc</a:t>
            </a:r>
            <a:r>
              <a:rPr lang="en-IE" dirty="0" smtClean="0"/>
              <a:t> investigation</a:t>
            </a:r>
            <a:endParaRPr lang="en-US" dirty="0"/>
          </a:p>
        </p:txBody>
      </p:sp>
    </p:spTree>
    <p:extLst>
      <p:ext uri="{BB962C8B-B14F-4D97-AF65-F5344CB8AC3E}">
        <p14:creationId xmlns:p14="http://schemas.microsoft.com/office/powerpoint/2010/main" val="529983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Alerts, dashboard and reports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91280760"/>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5781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smtClean="0"/>
              <a:t>Splunk</a:t>
            </a:r>
            <a:r>
              <a:rPr lang="en-IE" dirty="0" smtClean="0"/>
              <a:t> notables (Alerts) example</a:t>
            </a:r>
            <a:endParaRPr lang="en-US" dirty="0"/>
          </a:p>
        </p:txBody>
      </p:sp>
      <p:pic>
        <p:nvPicPr>
          <p:cNvPr id="5" name="Content Placeholder 4"/>
          <p:cNvPicPr>
            <a:picLocks noGrp="1" noChangeAspect="1"/>
          </p:cNvPicPr>
          <p:nvPr>
            <p:ph idx="1"/>
          </p:nvPr>
        </p:nvPicPr>
        <p:blipFill>
          <a:blip r:embed="rId2"/>
          <a:stretch>
            <a:fillRect/>
          </a:stretch>
        </p:blipFill>
        <p:spPr>
          <a:xfrm>
            <a:off x="414096" y="1980928"/>
            <a:ext cx="10139106" cy="4541792"/>
          </a:xfrm>
          <a:prstGeom prst="rect">
            <a:avLst/>
          </a:prstGeom>
        </p:spPr>
      </p:pic>
    </p:spTree>
    <p:extLst>
      <p:ext uri="{BB962C8B-B14F-4D97-AF65-F5344CB8AC3E}">
        <p14:creationId xmlns:p14="http://schemas.microsoft.com/office/powerpoint/2010/main" val="4273899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smtClean="0"/>
              <a:t>Splunk</a:t>
            </a:r>
            <a:r>
              <a:rPr lang="en-IE" dirty="0" smtClean="0"/>
              <a:t> notables (Alerts) example</a:t>
            </a:r>
            <a:endParaRPr lang="en-US" dirty="0"/>
          </a:p>
        </p:txBody>
      </p:sp>
      <p:pic>
        <p:nvPicPr>
          <p:cNvPr id="3076" name="Picture 4" descr="https://www.splunk.com/content/dam/splunk-blogs/images/2019/02/attack3-image3.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1673" y="1911259"/>
            <a:ext cx="7184453" cy="4690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9306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smtClean="0"/>
              <a:t>Splunk</a:t>
            </a:r>
            <a:r>
              <a:rPr lang="en-IE" dirty="0" smtClean="0"/>
              <a:t> dashboard example</a:t>
            </a:r>
            <a:endParaRPr lang="en-US" dirty="0"/>
          </a:p>
        </p:txBody>
      </p:sp>
      <p:pic>
        <p:nvPicPr>
          <p:cNvPr id="4098" name="Picture 2" descr="Intrusion Detecti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4868" y="1902549"/>
            <a:ext cx="8262411" cy="4912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38066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177</TotalTime>
  <Words>1312</Words>
  <Application>Microsoft Office PowerPoint</Application>
  <PresentationFormat>Widescreen</PresentationFormat>
  <Paragraphs>137</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Gill Sans MT</vt:lpstr>
      <vt:lpstr>휴먼매직체</vt:lpstr>
      <vt:lpstr>Wingdings 2</vt:lpstr>
      <vt:lpstr>Dividend</vt:lpstr>
      <vt:lpstr>Day 5</vt:lpstr>
      <vt:lpstr>NIST Cyber Security framework</vt:lpstr>
      <vt:lpstr>Core responsibilities</vt:lpstr>
      <vt:lpstr>Steps followed by analyst</vt:lpstr>
      <vt:lpstr>Monitoring</vt:lpstr>
      <vt:lpstr>Alerts, dashboard and reports</vt:lpstr>
      <vt:lpstr>Splunk notables (Alerts) example</vt:lpstr>
      <vt:lpstr>Splunk notables (Alerts) example</vt:lpstr>
      <vt:lpstr>Splunk dashboard example</vt:lpstr>
      <vt:lpstr>Splunk reports example</vt:lpstr>
      <vt:lpstr>Triage</vt:lpstr>
      <vt:lpstr>Basic Investigation</vt:lpstr>
      <vt:lpstr>Deep dive investigation</vt:lpstr>
      <vt:lpstr>Remediation</vt:lpstr>
      <vt:lpstr>Incident detection and response – complete picture</vt:lpstr>
      <vt:lpstr>What is an edr</vt:lpstr>
      <vt:lpstr>HOW EDR works</vt:lpstr>
      <vt:lpstr>Key components of EDR security</vt:lpstr>
      <vt:lpstr>Sample EDR detection</vt:lpstr>
      <vt:lpstr>Sample EDR detection</vt:lpstr>
      <vt:lpstr>What is a soar</vt:lpstr>
      <vt:lpstr>The ABC’s of SOAR</vt:lpstr>
      <vt:lpstr>The ABC’s of SOAR</vt:lpstr>
      <vt:lpstr>Cyber threat hunting</vt:lpstr>
      <vt:lpstr>Threat Hunting Methodologies</vt:lpstr>
      <vt:lpstr>Thank you  Have a happy weekend</vt:lpstr>
    </vt:vector>
  </TitlesOfParts>
  <Company>European Commission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5</dc:title>
  <dc:creator>KALASGONDA Laxmi (RTD-EXT)</dc:creator>
  <cp:lastModifiedBy>KALASGONDA Laxmi (RTD-EXT)</cp:lastModifiedBy>
  <cp:revision>27</cp:revision>
  <dcterms:created xsi:type="dcterms:W3CDTF">2022-08-03T17:06:57Z</dcterms:created>
  <dcterms:modified xsi:type="dcterms:W3CDTF">2022-08-06T08:29:32Z</dcterms:modified>
</cp:coreProperties>
</file>