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0"/>
  </p:notesMasterIdLst>
  <p:sldIdLst>
    <p:sldId id="264" r:id="rId4"/>
    <p:sldId id="369" r:id="rId5"/>
    <p:sldId id="351" r:id="rId6"/>
    <p:sldId id="356" r:id="rId7"/>
    <p:sldId id="355" r:id="rId8"/>
    <p:sldId id="353" r:id="rId9"/>
    <p:sldId id="357" r:id="rId10"/>
    <p:sldId id="359" r:id="rId11"/>
    <p:sldId id="360" r:id="rId12"/>
    <p:sldId id="361" r:id="rId13"/>
    <p:sldId id="362" r:id="rId14"/>
    <p:sldId id="363" r:id="rId15"/>
    <p:sldId id="364" r:id="rId16"/>
    <p:sldId id="365" r:id="rId17"/>
    <p:sldId id="366" r:id="rId18"/>
    <p:sldId id="262" r:id="rId19"/>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4443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94660"/>
  </p:normalViewPr>
  <p:slideViewPr>
    <p:cSldViewPr>
      <p:cViewPr varScale="1">
        <p:scale>
          <a:sx n="107" d="100"/>
          <a:sy n="107" d="100"/>
        </p:scale>
        <p:origin x="730" y="72"/>
      </p:cViewPr>
      <p:guideLst>
        <p:guide orient="horz" pos="184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4C4C47-B185-42CC-8A9D-8F27659DB0C6}" type="datetimeFigureOut">
              <a:rPr lang="en-US" smtClean="0"/>
              <a:t>3/18/2022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C25B08-008E-430B-8FE8-063946FFE1C8}" type="slidenum">
              <a:rPr lang="en-US" smtClean="0"/>
              <a:t>‹#›</a:t>
            </a:fld>
            <a:endParaRPr lang="en-US"/>
          </a:p>
        </p:txBody>
      </p:sp>
    </p:spTree>
    <p:extLst>
      <p:ext uri="{BB962C8B-B14F-4D97-AF65-F5344CB8AC3E}">
        <p14:creationId xmlns:p14="http://schemas.microsoft.com/office/powerpoint/2010/main" val="1946084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5004048" y="3003798"/>
            <a:ext cx="3888432" cy="1152129"/>
          </a:xfrm>
          <a:prstGeom prst="rect">
            <a:avLst/>
          </a:prstGeom>
        </p:spPr>
        <p:txBody>
          <a:bodyPr anchor="ctr"/>
          <a:lstStyle>
            <a:lvl1pPr marL="0" indent="0" algn="r">
              <a:lnSpc>
                <a:spcPct val="100000"/>
              </a:lnSpc>
              <a:buNone/>
              <a:defRPr sz="3600" b="1" baseline="0">
                <a:solidFill>
                  <a:schemeClr val="accent2"/>
                </a:solidFill>
                <a:latin typeface="+mj-lt"/>
                <a:cs typeface="Arial" pitchFamily="34" charset="0"/>
              </a:defRPr>
            </a:lvl1pPr>
          </a:lstStyle>
          <a:p>
            <a:r>
              <a:rPr lang="en-US" altLang="ko-KR" dirty="0">
                <a:ea typeface="+mn-ea"/>
              </a:rPr>
              <a:t>FREE PPT TEMPLATES</a:t>
            </a:r>
            <a:endParaRPr lang="en-US" altLang="ko-KR" b="1" dirty="0"/>
          </a:p>
        </p:txBody>
      </p:sp>
      <p:sp>
        <p:nvSpPr>
          <p:cNvPr id="11" name="Text Placeholder 9"/>
          <p:cNvSpPr>
            <a:spLocks noGrp="1"/>
          </p:cNvSpPr>
          <p:nvPr>
            <p:ph type="body" sz="quarter" idx="11" hasCustomPrompt="1"/>
          </p:nvPr>
        </p:nvSpPr>
        <p:spPr>
          <a:xfrm>
            <a:off x="5003900" y="4155926"/>
            <a:ext cx="3888432" cy="504056"/>
          </a:xfrm>
          <a:prstGeom prst="rect">
            <a:avLst/>
          </a:prstGeom>
        </p:spPr>
        <p:txBody>
          <a:bodyPr anchor="ctr"/>
          <a:lstStyle>
            <a:lvl1pPr marL="0" indent="0" algn="r">
              <a:lnSpc>
                <a:spcPct val="100000"/>
              </a:lnSpc>
              <a:buNone/>
              <a:defRPr sz="1200" b="0" baseline="0">
                <a:solidFill>
                  <a:schemeClr val="accent2"/>
                </a:solidFill>
                <a:latin typeface="+mn-lt"/>
                <a:cs typeface="Arial" pitchFamily="34" charset="0"/>
              </a:defRPr>
            </a:lvl1pPr>
          </a:lstStyle>
          <a:p>
            <a:pPr>
              <a:spcBef>
                <a:spcPts val="0"/>
              </a:spcBef>
              <a:defRPr/>
            </a:pPr>
            <a:r>
              <a:rPr lang="en-US" altLang="ko-KR" sz="1200" b="1" dirty="0"/>
              <a:t>INSERT THE TITLE </a:t>
            </a:r>
          </a:p>
          <a:p>
            <a:pPr>
              <a:spcBef>
                <a:spcPts val="0"/>
              </a:spcBef>
              <a:defRPr/>
            </a:pPr>
            <a:r>
              <a:rPr lang="en-US" altLang="ko-KR" sz="1200" b="1" dirty="0"/>
              <a:t>OF YOUR PRESENTATION HERE</a:t>
            </a:r>
            <a:endParaRPr lang="en-US" altLang="ko-KR" sz="1200"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2919522"/>
            <a:ext cx="9144000" cy="576064"/>
          </a:xfrm>
          <a:prstGeom prst="rect">
            <a:avLst/>
          </a:prstGeom>
        </p:spPr>
        <p:txBody>
          <a:bodyPr anchor="ctr"/>
          <a:lstStyle>
            <a:lvl1pPr marL="0" indent="0" algn="ctr">
              <a:buNone/>
              <a:defRPr sz="3600" b="0" baseline="0">
                <a:solidFill>
                  <a:schemeClr val="accent2"/>
                </a:solidFill>
                <a:latin typeface="+mj-lt"/>
                <a:cs typeface="Arial" pitchFamily="34" charset="0"/>
              </a:defRPr>
            </a:lvl1pPr>
          </a:lstStyle>
          <a:p>
            <a:pPr lvl="0"/>
            <a:r>
              <a:rPr lang="en-US" altLang="ko-KR" dirty="0"/>
              <a:t>BASIC LAYOUT</a:t>
            </a:r>
          </a:p>
        </p:txBody>
      </p:sp>
      <p:sp>
        <p:nvSpPr>
          <p:cNvPr id="3" name="Text Placeholder 9"/>
          <p:cNvSpPr>
            <a:spLocks noGrp="1"/>
          </p:cNvSpPr>
          <p:nvPr>
            <p:ph type="body" sz="quarter" idx="11" hasCustomPrompt="1"/>
          </p:nvPr>
        </p:nvSpPr>
        <p:spPr>
          <a:xfrm>
            <a:off x="0" y="3501681"/>
            <a:ext cx="9144000" cy="288032"/>
          </a:xfrm>
          <a:prstGeom prst="rect">
            <a:avLst/>
          </a:prstGeom>
        </p:spPr>
        <p:txBody>
          <a:bodyPr anchor="ctr"/>
          <a:lstStyle>
            <a:lvl1pPr marL="0" indent="0" algn="ctr">
              <a:buNone/>
              <a:defRPr sz="1400" b="0" baseline="0">
                <a:solidFill>
                  <a:schemeClr val="accent2"/>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3887924" y="1089585"/>
            <a:ext cx="1368152" cy="14821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49005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Basic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53958"/>
            <a:ext cx="9144000" cy="576064"/>
          </a:xfrm>
          <a:prstGeom prst="rect">
            <a:avLst/>
          </a:prstGeom>
        </p:spPr>
        <p:txBody>
          <a:bodyPr anchor="ctr"/>
          <a:lstStyle>
            <a:lvl1pPr marL="0" indent="0" algn="ctr">
              <a:buNone/>
              <a:defRPr sz="3600" b="0" baseline="0">
                <a:solidFill>
                  <a:schemeClr val="accent2"/>
                </a:solidFill>
                <a:latin typeface="+mj-lt"/>
                <a:cs typeface="Arial" pitchFamily="34" charset="0"/>
              </a:defRPr>
            </a:lvl1pPr>
          </a:lstStyle>
          <a:p>
            <a:pPr lvl="0"/>
            <a:r>
              <a:rPr lang="en-US" altLang="ko-KR" dirty="0"/>
              <a:t>BASIC LAYOUT</a:t>
            </a:r>
          </a:p>
        </p:txBody>
      </p:sp>
      <p:sp>
        <p:nvSpPr>
          <p:cNvPr id="3"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2"/>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323528" y="1341082"/>
            <a:ext cx="1440160" cy="1252711"/>
          </a:xfrm>
          <a:prstGeom prst="rect">
            <a:avLst/>
          </a:prstGeom>
          <a:solidFill>
            <a:schemeClr val="bg1">
              <a:lumMod val="95000"/>
            </a:schemeClr>
          </a:solidFill>
          <a:ln w="3810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1907704" y="1341082"/>
            <a:ext cx="1440160" cy="1252711"/>
          </a:xfrm>
          <a:prstGeom prst="rect">
            <a:avLst/>
          </a:prstGeom>
          <a:solidFill>
            <a:schemeClr val="bg1">
              <a:lumMod val="95000"/>
            </a:schemeClr>
          </a:solidFill>
          <a:ln w="3810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3491880" y="1341082"/>
            <a:ext cx="1440160" cy="1252711"/>
          </a:xfrm>
          <a:prstGeom prst="rect">
            <a:avLst/>
          </a:prstGeom>
          <a:solidFill>
            <a:schemeClr val="bg1">
              <a:lumMod val="95000"/>
            </a:schemeClr>
          </a:solidFill>
          <a:ln w="3810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5076056" y="1341082"/>
            <a:ext cx="1440160" cy="1252711"/>
          </a:xfrm>
          <a:prstGeom prst="rect">
            <a:avLst/>
          </a:prstGeom>
          <a:solidFill>
            <a:schemeClr val="bg1">
              <a:lumMod val="95000"/>
            </a:schemeClr>
          </a:solidFill>
          <a:ln w="3810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2599209" y="3147814"/>
            <a:ext cx="1440160" cy="1252711"/>
          </a:xfrm>
          <a:prstGeom prst="rect">
            <a:avLst/>
          </a:prstGeom>
          <a:solidFill>
            <a:schemeClr val="bg1">
              <a:lumMod val="95000"/>
            </a:schemeClr>
          </a:solidFill>
          <a:ln w="3810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6" hasCustomPrompt="1"/>
          </p:nvPr>
        </p:nvSpPr>
        <p:spPr>
          <a:xfrm>
            <a:off x="4183385" y="3147814"/>
            <a:ext cx="1440160" cy="1252711"/>
          </a:xfrm>
          <a:prstGeom prst="rect">
            <a:avLst/>
          </a:prstGeom>
          <a:solidFill>
            <a:schemeClr val="bg1">
              <a:lumMod val="95000"/>
            </a:schemeClr>
          </a:solidFill>
          <a:ln w="3810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7" hasCustomPrompt="1"/>
          </p:nvPr>
        </p:nvSpPr>
        <p:spPr>
          <a:xfrm>
            <a:off x="5767561" y="3147814"/>
            <a:ext cx="1440160" cy="1252711"/>
          </a:xfrm>
          <a:prstGeom prst="rect">
            <a:avLst/>
          </a:prstGeom>
          <a:solidFill>
            <a:schemeClr val="bg1">
              <a:lumMod val="95000"/>
            </a:schemeClr>
          </a:solidFill>
          <a:ln w="3810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8" hasCustomPrompt="1"/>
          </p:nvPr>
        </p:nvSpPr>
        <p:spPr>
          <a:xfrm>
            <a:off x="7351737" y="3147814"/>
            <a:ext cx="1440160" cy="1252711"/>
          </a:xfrm>
          <a:prstGeom prst="rect">
            <a:avLst/>
          </a:prstGeom>
          <a:solidFill>
            <a:schemeClr val="bg1">
              <a:lumMod val="95000"/>
            </a:schemeClr>
          </a:solidFill>
          <a:ln w="3810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72509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5357557" y="286543"/>
            <a:ext cx="2196000" cy="2196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172774" y="1476771"/>
            <a:ext cx="2196000" cy="2196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5357557" y="2662807"/>
            <a:ext cx="2196000" cy="2196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6542340" y="1476771"/>
            <a:ext cx="2196000" cy="2196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56295" y="195486"/>
            <a:ext cx="1944216" cy="468052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1" hasCustomPrompt="1"/>
          </p:nvPr>
        </p:nvSpPr>
        <p:spPr>
          <a:xfrm>
            <a:off x="4676775" y="195486"/>
            <a:ext cx="1944216" cy="468052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433784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467544" y="360041"/>
            <a:ext cx="3168352" cy="31478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3779912" y="360041"/>
            <a:ext cx="4752528" cy="172207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3779912" y="2211711"/>
            <a:ext cx="1476000" cy="12961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6" hasCustomPrompt="1"/>
          </p:nvPr>
        </p:nvSpPr>
        <p:spPr>
          <a:xfrm>
            <a:off x="5418176" y="2211711"/>
            <a:ext cx="1476000" cy="12961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7" hasCustomPrompt="1"/>
          </p:nvPr>
        </p:nvSpPr>
        <p:spPr>
          <a:xfrm>
            <a:off x="7056440" y="2211711"/>
            <a:ext cx="1476000" cy="12961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540110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5" name="Picture Placeholder 2"/>
          <p:cNvSpPr>
            <a:spLocks noGrp="1"/>
          </p:cNvSpPr>
          <p:nvPr>
            <p:ph type="pic" idx="13" hasCustomPrompt="1"/>
          </p:nvPr>
        </p:nvSpPr>
        <p:spPr>
          <a:xfrm>
            <a:off x="3779912" y="920899"/>
            <a:ext cx="4752528" cy="172207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3779912" y="3147814"/>
            <a:ext cx="4752528" cy="172207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590550" y="915566"/>
            <a:ext cx="3117354" cy="3960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2811219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solidFill>
          <a:srgbClr val="444342"/>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3" hasCustomPrompt="1"/>
          </p:nvPr>
        </p:nvSpPr>
        <p:spPr>
          <a:xfrm>
            <a:off x="0" y="339502"/>
            <a:ext cx="6084168" cy="2160240"/>
          </a:xfrm>
          <a:prstGeom prst="rect">
            <a:avLst/>
          </a:prstGeom>
          <a:solidFill>
            <a:schemeClr val="bg1">
              <a:lumMod val="95000"/>
            </a:schemeClr>
          </a:solidFill>
        </p:spPr>
        <p:txBody>
          <a:bodyPr anchor="ct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3059832" y="2624708"/>
            <a:ext cx="6084168" cy="2160240"/>
          </a:xfrm>
          <a:prstGeom prst="rect">
            <a:avLst/>
          </a:prstGeom>
          <a:solidFill>
            <a:schemeClr val="bg1">
              <a:lumMod val="95000"/>
            </a:schemeClr>
          </a:solidFill>
        </p:spPr>
        <p:txBody>
          <a:bodyPr anchor="ct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343166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2" hasCustomPrompt="1"/>
          </p:nvPr>
        </p:nvSpPr>
        <p:spPr>
          <a:xfrm>
            <a:off x="539552" y="1131590"/>
            <a:ext cx="4032448" cy="216024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539552" y="3291830"/>
            <a:ext cx="1656184" cy="144016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2267744" y="3377692"/>
            <a:ext cx="2304256" cy="13542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286467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3" hasCustomPrompt="1"/>
          </p:nvPr>
        </p:nvSpPr>
        <p:spPr>
          <a:xfrm>
            <a:off x="429444" y="1203598"/>
            <a:ext cx="4104456" cy="172851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5" hasCustomPrompt="1"/>
          </p:nvPr>
        </p:nvSpPr>
        <p:spPr>
          <a:xfrm>
            <a:off x="4644008" y="1203598"/>
            <a:ext cx="4104456" cy="172851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6" hasCustomPrompt="1"/>
          </p:nvPr>
        </p:nvSpPr>
        <p:spPr>
          <a:xfrm>
            <a:off x="4644008" y="3060973"/>
            <a:ext cx="4104456" cy="172851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29900" y="3061296"/>
            <a:ext cx="4104000" cy="17281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19683033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40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9526" y="1183060"/>
            <a:ext cx="9153525" cy="3960440"/>
          </a:xfrm>
          <a:custGeom>
            <a:avLst/>
            <a:gdLst>
              <a:gd name="connsiteX0" fmla="*/ 0 w 9144000"/>
              <a:gd name="connsiteY0" fmla="*/ 0 h 3960440"/>
              <a:gd name="connsiteX1" fmla="*/ 9144000 w 9144000"/>
              <a:gd name="connsiteY1" fmla="*/ 0 h 3960440"/>
              <a:gd name="connsiteX2" fmla="*/ 9144000 w 9144000"/>
              <a:gd name="connsiteY2" fmla="*/ 3960440 h 3960440"/>
              <a:gd name="connsiteX3" fmla="*/ 0 w 9144000"/>
              <a:gd name="connsiteY3" fmla="*/ 3960440 h 3960440"/>
              <a:gd name="connsiteX4" fmla="*/ 0 w 9144000"/>
              <a:gd name="connsiteY4" fmla="*/ 0 h 3960440"/>
              <a:gd name="connsiteX0" fmla="*/ 0 w 9153525"/>
              <a:gd name="connsiteY0" fmla="*/ 3276600 h 3960440"/>
              <a:gd name="connsiteX1" fmla="*/ 9153525 w 9153525"/>
              <a:gd name="connsiteY1" fmla="*/ 0 h 3960440"/>
              <a:gd name="connsiteX2" fmla="*/ 9153525 w 9153525"/>
              <a:gd name="connsiteY2" fmla="*/ 3960440 h 3960440"/>
              <a:gd name="connsiteX3" fmla="*/ 9525 w 9153525"/>
              <a:gd name="connsiteY3" fmla="*/ 3960440 h 3960440"/>
              <a:gd name="connsiteX4" fmla="*/ 0 w 9153525"/>
              <a:gd name="connsiteY4" fmla="*/ 3276600 h 3960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3525" h="3960440">
                <a:moveTo>
                  <a:pt x="0" y="3276600"/>
                </a:moveTo>
                <a:lnTo>
                  <a:pt x="9153525" y="0"/>
                </a:lnTo>
                <a:lnTo>
                  <a:pt x="9153525" y="3960440"/>
                </a:lnTo>
                <a:lnTo>
                  <a:pt x="9525" y="3960440"/>
                </a:lnTo>
                <a:lnTo>
                  <a:pt x="0" y="32766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77798" y="777418"/>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6516216" y="915566"/>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51512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3363838"/>
            <a:ext cx="9144000" cy="144016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3587482"/>
            <a:ext cx="9144000" cy="576063"/>
          </a:xfrm>
          <a:prstGeom prst="rect">
            <a:avLst/>
          </a:prstGeom>
        </p:spPr>
        <p:txBody>
          <a:bodyPr anchor="ctr"/>
          <a:lstStyle>
            <a:lvl1pPr marL="0" indent="0" algn="ctr">
              <a:buNone/>
              <a:defRPr sz="3600" b="0" baseline="0">
                <a:solidFill>
                  <a:schemeClr val="accent2"/>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235554"/>
            <a:ext cx="9144000" cy="288032"/>
          </a:xfrm>
          <a:prstGeom prst="rect">
            <a:avLst/>
          </a:prstGeom>
        </p:spPr>
        <p:txBody>
          <a:bodyPr anchor="ctr"/>
          <a:lstStyle>
            <a:lvl1pPr marL="0" indent="0" algn="ctr">
              <a:buNone/>
              <a:defRPr sz="1400" b="0" baseline="0">
                <a:solidFill>
                  <a:schemeClr val="accent2"/>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9_Images and Contents Layout">
    <p:bg>
      <p:bgPr>
        <a:solidFill>
          <a:schemeClr val="accent1"/>
        </a:solidFill>
        <a:effectLst/>
      </p:bgPr>
    </p:bg>
    <p:spTree>
      <p:nvGrpSpPr>
        <p:cNvPr id="1" name=""/>
        <p:cNvGrpSpPr/>
        <p:nvPr/>
      </p:nvGrpSpPr>
      <p:grpSpPr>
        <a:xfrm>
          <a:off x="0" y="0"/>
          <a:ext cx="0" cy="0"/>
          <a:chOff x="0" y="0"/>
          <a:chExt cx="0" cy="0"/>
        </a:xfrm>
      </p:grpSpPr>
      <p:pic>
        <p:nvPicPr>
          <p:cNvPr id="7"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03312" y="2730636"/>
            <a:ext cx="2040674" cy="203470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675342" y="2730636"/>
            <a:ext cx="2040674" cy="2034703"/>
          </a:xfrm>
          <a:prstGeom prst="rect">
            <a:avLst/>
          </a:prstGeom>
          <a:noFill/>
          <a:extLst>
            <a:ext uri="{909E8E84-426E-40DD-AFC4-6F175D3DCCD1}">
              <a14:hiddenFill xmlns:a14="http://schemas.microsoft.com/office/drawing/2010/main">
                <a:solidFill>
                  <a:srgbClr val="FFFFFF"/>
                </a:solidFill>
              </a14:hiddenFill>
            </a:ext>
          </a:extLst>
        </p:spPr>
      </p:pic>
      <p:sp>
        <p:nvSpPr>
          <p:cNvPr id="9" name="Picture Placeholder 2"/>
          <p:cNvSpPr>
            <a:spLocks noGrp="1"/>
          </p:cNvSpPr>
          <p:nvPr>
            <p:ph type="pic" idx="14" hasCustomPrompt="1"/>
          </p:nvPr>
        </p:nvSpPr>
        <p:spPr>
          <a:xfrm>
            <a:off x="2752750" y="2812503"/>
            <a:ext cx="1874748" cy="127322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6881512" y="2812503"/>
            <a:ext cx="1874748" cy="127322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4576763" y="2331939"/>
            <a:ext cx="2346784" cy="160579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171127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1955214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val 1"/>
          <p:cNvSpPr/>
          <p:nvPr userDrawn="1"/>
        </p:nvSpPr>
        <p:spPr>
          <a:xfrm>
            <a:off x="4860032" y="987574"/>
            <a:ext cx="3168352" cy="3168352"/>
          </a:xfrm>
          <a:prstGeom prst="ellipse">
            <a:avLst/>
          </a:prstGeom>
          <a:solidFill>
            <a:schemeClr val="accent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4860032" y="1851670"/>
            <a:ext cx="3168352" cy="1008112"/>
          </a:xfrm>
          <a:prstGeom prst="rect">
            <a:avLst/>
          </a:prstGeom>
        </p:spPr>
        <p:txBody>
          <a:bodyPr anchor="ctr"/>
          <a:lstStyle>
            <a:lvl1pPr marL="0" indent="0" algn="ctr">
              <a:lnSpc>
                <a:spcPct val="100000"/>
              </a:lnSpc>
              <a:buNone/>
              <a:defRPr sz="3600" b="0" baseline="0">
                <a:solidFill>
                  <a:schemeClr val="accent2"/>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860032" y="2859782"/>
            <a:ext cx="3168352" cy="504056"/>
          </a:xfrm>
          <a:prstGeom prst="rect">
            <a:avLst/>
          </a:prstGeom>
        </p:spPr>
        <p:txBody>
          <a:bodyPr anchor="ctr"/>
          <a:lstStyle>
            <a:lvl1pPr marL="0" indent="0" algn="ctr">
              <a:lnSpc>
                <a:spcPct val="100000"/>
              </a:lnSpc>
              <a:buNone/>
              <a:defRPr sz="1400" b="0" baseline="0">
                <a:solidFill>
                  <a:schemeClr val="accent2"/>
                </a:solidFill>
                <a:latin typeface="+mn-lt"/>
                <a:cs typeface="Arial" pitchFamily="34" charset="0"/>
              </a:defRPr>
            </a:lvl1pPr>
          </a:lstStyle>
          <a:p>
            <a:pPr lvl="0"/>
            <a:r>
              <a:rPr lang="en-US" altLang="ko-KR" dirty="0"/>
              <a:t>Insert the title</a:t>
            </a:r>
          </a:p>
          <a:p>
            <a:pPr lvl="0"/>
            <a:r>
              <a:rPr lang="en-US" altLang="ko-KR" dirty="0"/>
              <a:t>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153958"/>
            <a:ext cx="6408712" cy="576064"/>
          </a:xfrm>
          <a:prstGeom prst="rect">
            <a:avLst/>
          </a:prstGeom>
        </p:spPr>
        <p:txBody>
          <a:bodyPr anchor="ctr"/>
          <a:lstStyle>
            <a:lvl1pPr marL="0" indent="0" algn="l">
              <a:buNone/>
              <a:defRPr sz="3600" b="0" baseline="0">
                <a:solidFill>
                  <a:schemeClr val="accent2"/>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928675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solidFill>
          <a:srgbClr val="444342"/>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4059"/>
            <a:ext cx="3856106" cy="5135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153958"/>
            <a:ext cx="6408712" cy="576064"/>
          </a:xfrm>
          <a:prstGeom prst="rect">
            <a:avLst/>
          </a:prstGeom>
        </p:spPr>
        <p:txBody>
          <a:bodyPr anchor="ctr"/>
          <a:lstStyle>
            <a:lvl1pPr marL="0" indent="0" algn="l">
              <a:buNone/>
              <a:defRPr sz="3600" b="0" baseline="0">
                <a:solidFill>
                  <a:schemeClr val="accent2"/>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979712" y="153958"/>
            <a:ext cx="6984776" cy="576064"/>
          </a:xfrm>
          <a:prstGeom prst="rect">
            <a:avLst/>
          </a:prstGeom>
        </p:spPr>
        <p:txBody>
          <a:bodyPr anchor="ctr"/>
          <a:lstStyle>
            <a:lvl1pPr marL="0" indent="0" algn="l">
              <a:buNone/>
              <a:defRPr sz="3600" b="0" baseline="0">
                <a:solidFill>
                  <a:schemeClr val="accent2"/>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02921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53958"/>
            <a:ext cx="9144000" cy="576064"/>
          </a:xfrm>
          <a:prstGeom prst="rect">
            <a:avLst/>
          </a:prstGeom>
        </p:spPr>
        <p:txBody>
          <a:bodyPr anchor="ctr"/>
          <a:lstStyle>
            <a:lvl1pPr marL="0" indent="0" algn="ctr">
              <a:buNone/>
              <a:defRPr sz="3600" b="0" baseline="0">
                <a:solidFill>
                  <a:schemeClr val="accent2"/>
                </a:solidFill>
                <a:latin typeface="+mj-lt"/>
                <a:cs typeface="Arial" pitchFamily="34" charset="0"/>
              </a:defRPr>
            </a:lvl1pPr>
          </a:lstStyle>
          <a:p>
            <a:pPr lvl="0"/>
            <a:r>
              <a:rPr lang="en-US" altLang="ko-KR" dirty="0"/>
              <a:t>BASIC LAYOUT</a:t>
            </a:r>
          </a:p>
        </p:txBody>
      </p:sp>
      <p:sp>
        <p:nvSpPr>
          <p:cNvPr id="3"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2"/>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503418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53958"/>
            <a:ext cx="9144000" cy="576064"/>
          </a:xfrm>
          <a:prstGeom prst="rect">
            <a:avLst/>
          </a:prstGeom>
        </p:spPr>
        <p:txBody>
          <a:bodyPr anchor="ctr"/>
          <a:lstStyle>
            <a:lvl1pPr marL="0" indent="0" algn="ctr">
              <a:buNone/>
              <a:defRPr sz="3600" b="0" baseline="0">
                <a:solidFill>
                  <a:schemeClr val="accent2"/>
                </a:solidFill>
                <a:latin typeface="+mj-lt"/>
                <a:cs typeface="Arial" pitchFamily="34" charset="0"/>
              </a:defRPr>
            </a:lvl1pPr>
          </a:lstStyle>
          <a:p>
            <a:pPr lvl="0"/>
            <a:r>
              <a:rPr lang="en-US" altLang="ko-KR" dirty="0"/>
              <a:t>BASIC LAYOUT</a:t>
            </a:r>
          </a:p>
        </p:txBody>
      </p:sp>
      <p:sp>
        <p:nvSpPr>
          <p:cNvPr id="3"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2"/>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282058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accent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53958"/>
            <a:ext cx="9144000" cy="576064"/>
          </a:xfrm>
          <a:prstGeom prst="rect">
            <a:avLst/>
          </a:prstGeom>
        </p:spPr>
        <p:txBody>
          <a:bodyPr anchor="ctr"/>
          <a:lstStyle>
            <a:lvl1pPr marL="0" indent="0" algn="ctr">
              <a:buNone/>
              <a:defRPr sz="3600" b="0" baseline="0">
                <a:solidFill>
                  <a:schemeClr val="accent2"/>
                </a:solidFill>
                <a:latin typeface="+mj-lt"/>
                <a:cs typeface="Arial" pitchFamily="34" charset="0"/>
              </a:defRPr>
            </a:lvl1pPr>
          </a:lstStyle>
          <a:p>
            <a:pPr lvl="0"/>
            <a:r>
              <a:rPr lang="en-US" altLang="ko-KR" dirty="0"/>
              <a:t>BASIC LAYOUT</a:t>
            </a:r>
          </a:p>
        </p:txBody>
      </p:sp>
      <p:sp>
        <p:nvSpPr>
          <p:cNvPr id="3"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2"/>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037647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accent2">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5395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BASIC LAYOUT</a:t>
            </a:r>
          </a:p>
        </p:txBody>
      </p:sp>
      <p:sp>
        <p:nvSpPr>
          <p:cNvPr id="3"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2383642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theme" Target="../theme/theme2.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61" r:id="rId4"/>
    <p:sldLayoutId id="2147483662" r:id="rId5"/>
    <p:sldLayoutId id="2147483663" r:id="rId6"/>
    <p:sldLayoutId id="2147483664" r:id="rId7"/>
    <p:sldLayoutId id="2147483672" r:id="rId8"/>
    <p:sldLayoutId id="2147483676" r:id="rId9"/>
    <p:sldLayoutId id="2147483655" r:id="rId10"/>
    <p:sldLayoutId id="2147483665" r:id="rId11"/>
    <p:sldLayoutId id="2147483666" r:id="rId12"/>
    <p:sldLayoutId id="2147483667" r:id="rId13"/>
    <p:sldLayoutId id="2147483668" r:id="rId14"/>
    <p:sldLayoutId id="2147483670" r:id="rId15"/>
    <p:sldLayoutId id="2147483671" r:id="rId16"/>
    <p:sldLayoutId id="2147483669" r:id="rId17"/>
    <p:sldLayoutId id="2147483675" r:id="rId18"/>
    <p:sldLayoutId id="2147483677" r:id="rId19"/>
    <p:sldLayoutId id="2147483656" r:id="rId20"/>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 id="2147483679"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ultimatewindowssecurity.com/securitylog/encyclopedia/event.aspx?eventid=1102" TargetMode="External"/><Relationship Id="rId2" Type="http://schemas.openxmlformats.org/officeDocument/2006/relationships/hyperlink" Target="https://www.ultimatewindowssecurity.com/securitylog/encyclopedia/event.aspx?eventid=517"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884266" y="1419622"/>
            <a:ext cx="3168352" cy="1008112"/>
          </a:xfrm>
        </p:spPr>
        <p:txBody>
          <a:bodyPr/>
          <a:lstStyle/>
          <a:p>
            <a:r>
              <a:rPr lang="en-US" b="1" dirty="0" smtClean="0"/>
              <a:t>Day 5</a:t>
            </a:r>
            <a:endParaRPr lang="en-US" dirty="0"/>
          </a:p>
        </p:txBody>
      </p:sp>
      <p:sp>
        <p:nvSpPr>
          <p:cNvPr id="3" name="Text Placeholder 2"/>
          <p:cNvSpPr>
            <a:spLocks noGrp="1"/>
          </p:cNvSpPr>
          <p:nvPr>
            <p:ph type="body" sz="quarter" idx="11"/>
          </p:nvPr>
        </p:nvSpPr>
        <p:spPr>
          <a:xfrm>
            <a:off x="4884266" y="2499742"/>
            <a:ext cx="3168352" cy="1296144"/>
          </a:xfrm>
        </p:spPr>
        <p:txBody>
          <a:bodyPr/>
          <a:lstStyle/>
          <a:p>
            <a:r>
              <a:rPr lang="en-GB" sz="2000" b="1" dirty="0" smtClean="0"/>
              <a:t>Use Cases – </a:t>
            </a:r>
          </a:p>
          <a:p>
            <a:r>
              <a:rPr lang="en-GB" sz="1100" b="1" dirty="0" smtClean="0"/>
              <a:t>Learn Attack Pattern</a:t>
            </a:r>
          </a:p>
          <a:p>
            <a:r>
              <a:rPr lang="en-GB" sz="1100" b="1" dirty="0" smtClean="0"/>
              <a:t>Data Sources</a:t>
            </a:r>
          </a:p>
          <a:p>
            <a:r>
              <a:rPr lang="en-GB" sz="1100" b="1" dirty="0" smtClean="0"/>
              <a:t>Log analysis</a:t>
            </a:r>
          </a:p>
          <a:p>
            <a:r>
              <a:rPr lang="en-GB" sz="1100" b="1" dirty="0" smtClean="0"/>
              <a:t>Rule Writing</a:t>
            </a:r>
          </a:p>
          <a:p>
            <a:endParaRPr lang="en-US" sz="2000" b="1" dirty="0" smtClean="0"/>
          </a:p>
        </p:txBody>
      </p:sp>
    </p:spTree>
    <p:extLst>
      <p:ext uri="{BB962C8B-B14F-4D97-AF65-F5344CB8AC3E}">
        <p14:creationId xmlns:p14="http://schemas.microsoft.com/office/powerpoint/2010/main" val="31012342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pic>
        <p:nvPicPr>
          <p:cNvPr id="11266" name="Picture 2" descr="https://lh3.googleusercontent.com/O_yJOUWG0dh-5rzsR85dfYmBQVvDZQMxRxW4iOQAnhrnQgXsZsA4h1sy016wPcas658VgA0XTuYVVkboVHEkySkHcmznxyAaJGVYbE3JGeAgIZP0LUja4Dgvni3ZyoXuB6MovQ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15566"/>
            <a:ext cx="8928992" cy="396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91674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pic>
        <p:nvPicPr>
          <p:cNvPr id="12290" name="Picture 2" descr="https://lh6.googleusercontent.com/Y9MYXEtjVjwBM6UEzrOXSskcrSrtr-_vT9k3m4GJqVCoYws2ml9oxKpoU7V8VovpaB-qpR-xWZqnHJdJX90f9Nmr5naSiOHDMrLt3wOXus6cWLLw04LKFaQAOEQ_F7M5AWMZj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15566"/>
            <a:ext cx="8928992" cy="410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107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pic>
        <p:nvPicPr>
          <p:cNvPr id="13314" name="Picture 2" descr="https://lh3.googleusercontent.com/D8MNPuxMvJj0i9bSVOE0udxlPGf4VommApiuEwQ967K1mjCTXkx91EDueevvbEOg7-ij8NZtXxxH2QyL5IT6JcMk7u37WDkob8PMIsRMH2mQOqpOSPeh4MFvpwmSjqlkJ60vQQ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915566"/>
            <a:ext cx="9001000" cy="410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3689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pic>
        <p:nvPicPr>
          <p:cNvPr id="14338" name="Picture 2" descr="https://lh4.googleusercontent.com/zVqO5wj5LC-kCuwOjFhjmXJQEmDNvFx0zQzhBq18qeVFJes9fpm4NjgvPVPQxoPqpKMiMwtZRTXNv2W7Xy2TFzT9Dt5kBhQSd5ljhsccTXgtyY9dodpX2QwFKisOBBYPV_RzO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7574"/>
            <a:ext cx="9001000" cy="396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7686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pic>
        <p:nvPicPr>
          <p:cNvPr id="15362" name="Picture 2" descr="https://lh4.googleusercontent.com/aiHwZOzbCZ2b3VkhE3rvJZ6y0t6drnA4SZMVAxHGFBC_i3zo1PsPX65G_Y_NgSOx7nP53RbyVTvg5QAEmnOKVRTx7XpI_M-LNTUNkI0zw0Fr9OBHKboq5ZAqC0NPf3KguzuC0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987574"/>
            <a:ext cx="8784976" cy="396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8574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pic>
        <p:nvPicPr>
          <p:cNvPr id="16386" name="Picture 2" descr="https://lh6.googleusercontent.com/GqQ2DFdC4UmSg1iWRRDJPZNSqqWI97A16BoUTOkyJ2iP3XQUySiCfB3C3g1AVg4hFkeqG1dQBdc8CE3QdUF9gsXWFcmXxJ1SLWz91jCip85QC0yFCAGSDjWrYOEdiiMJdWI9Wv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7574"/>
            <a:ext cx="8928992" cy="403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7136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 you</a:t>
            </a:r>
            <a:endParaRPr lang="ko-KR" altLang="en-US" dirty="0"/>
          </a:p>
        </p:txBody>
      </p:sp>
    </p:spTree>
    <p:extLst>
      <p:ext uri="{BB962C8B-B14F-4D97-AF65-F5344CB8AC3E}">
        <p14:creationId xmlns:p14="http://schemas.microsoft.com/office/powerpoint/2010/main" val="61455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Security device concepts </a:t>
            </a:r>
          </a:p>
        </p:txBody>
      </p:sp>
      <p:sp>
        <p:nvSpPr>
          <p:cNvPr id="3" name="TextBox 2"/>
          <p:cNvSpPr txBox="1"/>
          <p:nvPr/>
        </p:nvSpPr>
        <p:spPr>
          <a:xfrm>
            <a:off x="323528" y="1131590"/>
            <a:ext cx="8352928" cy="3754874"/>
          </a:xfrm>
          <a:prstGeom prst="rect">
            <a:avLst/>
          </a:prstGeom>
          <a:noFill/>
        </p:spPr>
        <p:txBody>
          <a:bodyPr wrap="square" rtlCol="0">
            <a:spAutoFit/>
          </a:bodyPr>
          <a:lstStyle/>
          <a:p>
            <a:pPr marL="285750" indent="-285750">
              <a:buFont typeface="Wingdings" panose="05000000000000000000" pitchFamily="2" charset="2"/>
              <a:buChar char="v"/>
            </a:pPr>
            <a:r>
              <a:rPr lang="en-GB" sz="1400" dirty="0" smtClean="0">
                <a:solidFill>
                  <a:schemeClr val="bg1"/>
                </a:solidFill>
              </a:rPr>
              <a:t>Firewall    </a:t>
            </a:r>
          </a:p>
          <a:p>
            <a:pPr marL="285750" indent="-285750">
              <a:buFont typeface="Wingdings" panose="05000000000000000000" pitchFamily="2" charset="2"/>
              <a:buChar char="v"/>
            </a:pPr>
            <a:r>
              <a:rPr lang="en-GB" sz="1400" dirty="0" smtClean="0">
                <a:solidFill>
                  <a:schemeClr val="bg1"/>
                </a:solidFill>
              </a:rPr>
              <a:t>Proxy / Forward proxy</a:t>
            </a:r>
          </a:p>
          <a:p>
            <a:pPr marL="285750" indent="-285750">
              <a:buFont typeface="Wingdings" panose="05000000000000000000" pitchFamily="2" charset="2"/>
              <a:buChar char="v"/>
            </a:pPr>
            <a:r>
              <a:rPr lang="en-GB" sz="1400" dirty="0" smtClean="0">
                <a:solidFill>
                  <a:schemeClr val="bg1"/>
                </a:solidFill>
              </a:rPr>
              <a:t>WAF (Web application firewall) – application level attack </a:t>
            </a:r>
          </a:p>
          <a:p>
            <a:pPr marL="285750" indent="-285750">
              <a:buFont typeface="Wingdings" panose="05000000000000000000" pitchFamily="2" charset="2"/>
              <a:buChar char="v"/>
            </a:pPr>
            <a:r>
              <a:rPr lang="en-GB" sz="1400" dirty="0" smtClean="0">
                <a:solidFill>
                  <a:schemeClr val="bg1"/>
                </a:solidFill>
              </a:rPr>
              <a:t>Antivirus software's</a:t>
            </a:r>
          </a:p>
          <a:p>
            <a:pPr marL="285750" indent="-285750">
              <a:buFont typeface="Wingdings" panose="05000000000000000000" pitchFamily="2" charset="2"/>
              <a:buChar char="v"/>
            </a:pPr>
            <a:r>
              <a:rPr lang="en-GB" sz="1400" dirty="0" smtClean="0">
                <a:solidFill>
                  <a:schemeClr val="bg1"/>
                </a:solidFill>
              </a:rPr>
              <a:t>EDR</a:t>
            </a:r>
          </a:p>
          <a:p>
            <a:pPr marL="285750" indent="-285750">
              <a:buFont typeface="Wingdings" panose="05000000000000000000" pitchFamily="2" charset="2"/>
              <a:buChar char="v"/>
            </a:pPr>
            <a:r>
              <a:rPr lang="en-GB" sz="1400" dirty="0" smtClean="0">
                <a:solidFill>
                  <a:schemeClr val="bg1"/>
                </a:solidFill>
              </a:rPr>
              <a:t>Authentication devices (AAA</a:t>
            </a:r>
            <a:r>
              <a:rPr lang="en-GB" sz="1400" smtClean="0">
                <a:solidFill>
                  <a:schemeClr val="bg1"/>
                </a:solidFill>
              </a:rPr>
              <a:t>) – Radius / TACACS+ </a:t>
            </a:r>
            <a:endParaRPr lang="en-GB" sz="1400" dirty="0" smtClean="0">
              <a:solidFill>
                <a:schemeClr val="bg1"/>
              </a:solidFill>
            </a:endParaRPr>
          </a:p>
          <a:p>
            <a:pPr marL="285750" indent="-285750">
              <a:buFont typeface="Wingdings" panose="05000000000000000000" pitchFamily="2" charset="2"/>
              <a:buChar char="v"/>
            </a:pPr>
            <a:r>
              <a:rPr lang="en-GB" sz="1400" dirty="0" smtClean="0">
                <a:solidFill>
                  <a:schemeClr val="bg1"/>
                </a:solidFill>
              </a:rPr>
              <a:t>PAM </a:t>
            </a:r>
          </a:p>
          <a:p>
            <a:pPr marL="285750" indent="-285750">
              <a:buFont typeface="Wingdings" panose="05000000000000000000" pitchFamily="2" charset="2"/>
              <a:buChar char="v"/>
            </a:pPr>
            <a:r>
              <a:rPr lang="en-GB" sz="1400" dirty="0" smtClean="0">
                <a:solidFill>
                  <a:schemeClr val="bg1"/>
                </a:solidFill>
              </a:rPr>
              <a:t>IDS / IPS</a:t>
            </a:r>
          </a:p>
          <a:p>
            <a:pPr marL="285750" indent="-285750">
              <a:buFont typeface="Wingdings" panose="05000000000000000000" pitchFamily="2" charset="2"/>
              <a:buChar char="v"/>
            </a:pPr>
            <a:r>
              <a:rPr lang="en-GB" sz="1400" dirty="0" smtClean="0">
                <a:solidFill>
                  <a:schemeClr val="bg1"/>
                </a:solidFill>
              </a:rPr>
              <a:t>Sandboxes</a:t>
            </a:r>
            <a:endParaRPr lang="en-GB" sz="1400" dirty="0">
              <a:solidFill>
                <a:schemeClr val="bg1"/>
              </a:solidFill>
            </a:endParaRPr>
          </a:p>
          <a:p>
            <a:pPr marL="285750" indent="-285750">
              <a:buFont typeface="Wingdings" panose="05000000000000000000" pitchFamily="2" charset="2"/>
              <a:buChar char="v"/>
            </a:pPr>
            <a:r>
              <a:rPr lang="en-GB" sz="1400" dirty="0" smtClean="0">
                <a:solidFill>
                  <a:schemeClr val="bg1"/>
                </a:solidFill>
              </a:rPr>
              <a:t>DLP</a:t>
            </a:r>
          </a:p>
          <a:p>
            <a:pPr marL="285750" indent="-285750">
              <a:buFont typeface="Wingdings" panose="05000000000000000000" pitchFamily="2" charset="2"/>
              <a:buChar char="v"/>
            </a:pPr>
            <a:r>
              <a:rPr lang="en-GB" sz="1400" dirty="0" smtClean="0">
                <a:solidFill>
                  <a:schemeClr val="bg1"/>
                </a:solidFill>
              </a:rPr>
              <a:t>CASB</a:t>
            </a:r>
          </a:p>
          <a:p>
            <a:pPr marL="285750" indent="-285750">
              <a:buFont typeface="Wingdings" panose="05000000000000000000" pitchFamily="2" charset="2"/>
              <a:buChar char="v"/>
            </a:pPr>
            <a:r>
              <a:rPr lang="en-GB" sz="1400" dirty="0" smtClean="0">
                <a:solidFill>
                  <a:schemeClr val="bg1"/>
                </a:solidFill>
              </a:rPr>
              <a:t>Email gateway appliances</a:t>
            </a:r>
          </a:p>
          <a:p>
            <a:pPr marL="285750" indent="-285750">
              <a:buFont typeface="Wingdings" panose="05000000000000000000" pitchFamily="2" charset="2"/>
              <a:buChar char="v"/>
            </a:pPr>
            <a:r>
              <a:rPr lang="en-GB" sz="1400" dirty="0" smtClean="0">
                <a:solidFill>
                  <a:schemeClr val="bg1"/>
                </a:solidFill>
              </a:rPr>
              <a:t>IOT </a:t>
            </a:r>
          </a:p>
          <a:p>
            <a:pPr marL="285750" indent="-285750">
              <a:buFont typeface="Wingdings" panose="05000000000000000000" pitchFamily="2" charset="2"/>
              <a:buChar char="v"/>
            </a:pPr>
            <a:r>
              <a:rPr lang="en-GB" sz="1400" dirty="0" smtClean="0">
                <a:solidFill>
                  <a:schemeClr val="bg1"/>
                </a:solidFill>
              </a:rPr>
              <a:t>Cloud endpoints </a:t>
            </a:r>
          </a:p>
          <a:p>
            <a:pPr marL="285750" indent="-285750">
              <a:buFont typeface="Wingdings" panose="05000000000000000000" pitchFamily="2" charset="2"/>
              <a:buChar char="v"/>
            </a:pPr>
            <a:r>
              <a:rPr lang="en-GB" sz="1400" dirty="0" smtClean="0">
                <a:solidFill>
                  <a:schemeClr val="bg1"/>
                </a:solidFill>
              </a:rPr>
              <a:t>OS logs </a:t>
            </a:r>
          </a:p>
          <a:p>
            <a:endParaRPr lang="en-GB" sz="1400" dirty="0">
              <a:solidFill>
                <a:schemeClr val="bg1"/>
              </a:solidFill>
            </a:endParaRPr>
          </a:p>
          <a:p>
            <a:r>
              <a:rPr lang="en-GB" sz="1400" dirty="0" smtClean="0">
                <a:solidFill>
                  <a:schemeClr val="bg1"/>
                </a:solidFill>
              </a:rPr>
              <a:t>Home work : Vendors </a:t>
            </a:r>
            <a:endParaRPr lang="en-US" sz="1400" dirty="0">
              <a:solidFill>
                <a:schemeClr val="bg1"/>
              </a:solidFill>
            </a:endParaRPr>
          </a:p>
        </p:txBody>
      </p:sp>
    </p:spTree>
    <p:extLst>
      <p:ext uri="{BB962C8B-B14F-4D97-AF65-F5344CB8AC3E}">
        <p14:creationId xmlns:p14="http://schemas.microsoft.com/office/powerpoint/2010/main" val="21841093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Use Case </a:t>
            </a:r>
            <a:r>
              <a:rPr lang="en-GB" dirty="0" smtClean="0"/>
              <a:t>1</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857560567"/>
              </p:ext>
            </p:extLst>
          </p:nvPr>
        </p:nvGraphicFramePr>
        <p:xfrm>
          <a:off x="107504" y="1059580"/>
          <a:ext cx="8928992" cy="3816425"/>
        </p:xfrm>
        <a:graphic>
          <a:graphicData uri="http://schemas.openxmlformats.org/drawingml/2006/table">
            <a:tbl>
              <a:tblPr>
                <a:tableStyleId>{5C22544A-7EE6-4342-B048-85BDC9FD1C3A}</a:tableStyleId>
              </a:tblPr>
              <a:tblGrid>
                <a:gridCol w="1576464"/>
                <a:gridCol w="7352528"/>
              </a:tblGrid>
              <a:tr h="227271">
                <a:tc>
                  <a:txBody>
                    <a:bodyPr/>
                    <a:lstStyle/>
                    <a:p>
                      <a:pPr algn="l" fontAlgn="b"/>
                      <a:r>
                        <a:rPr lang="en-US" sz="1000" u="none" strike="noStrike" dirty="0">
                          <a:effectLst/>
                        </a:rPr>
                        <a:t>Use Case</a:t>
                      </a:r>
                      <a:endParaRPr lang="en-US" sz="1000" b="0" i="0" u="none" strike="noStrike" dirty="0">
                        <a:solidFill>
                          <a:srgbClr val="000000"/>
                        </a:solidFill>
                        <a:effectLst/>
                        <a:latin typeface="Calibri" panose="020F0502020204030204" pitchFamily="34" charset="0"/>
                      </a:endParaRPr>
                    </a:p>
                  </a:txBody>
                  <a:tcPr marL="6848" marR="6848" marT="6848" marB="0" anchor="b"/>
                </a:tc>
                <a:tc>
                  <a:txBody>
                    <a:bodyPr/>
                    <a:lstStyle/>
                    <a:p>
                      <a:pPr algn="l" fontAlgn="b"/>
                      <a:r>
                        <a:rPr lang="en-US" sz="1000" u="none" strike="noStrike">
                          <a:effectLst/>
                        </a:rPr>
                        <a:t>Data exfiltration</a:t>
                      </a:r>
                      <a:endParaRPr lang="en-US" sz="1000" b="0" i="0" u="none" strike="noStrike">
                        <a:solidFill>
                          <a:srgbClr val="000000"/>
                        </a:solidFill>
                        <a:effectLst/>
                        <a:latin typeface="Calibri" panose="020F0502020204030204" pitchFamily="34" charset="0"/>
                      </a:endParaRPr>
                    </a:p>
                  </a:txBody>
                  <a:tcPr marL="6848" marR="6848" marT="6848" marB="0" anchor="b"/>
                </a:tc>
              </a:tr>
              <a:tr h="227271">
                <a:tc>
                  <a:txBody>
                    <a:bodyPr/>
                    <a:lstStyle/>
                    <a:p>
                      <a:pPr algn="l" fontAlgn="b"/>
                      <a:r>
                        <a:rPr lang="en-US" sz="1000" u="none" strike="noStrike">
                          <a:effectLst/>
                        </a:rPr>
                        <a:t>Rule</a:t>
                      </a:r>
                      <a:endParaRPr lang="en-US" sz="1000" b="0" i="0" u="none" strike="noStrike">
                        <a:solidFill>
                          <a:srgbClr val="000000"/>
                        </a:solidFill>
                        <a:effectLst/>
                        <a:latin typeface="Calibri" panose="020F0502020204030204" pitchFamily="34" charset="0"/>
                      </a:endParaRPr>
                    </a:p>
                  </a:txBody>
                  <a:tcPr marL="6848" marR="6848" marT="6848" marB="0" anchor="b"/>
                </a:tc>
                <a:tc>
                  <a:txBody>
                    <a:bodyPr/>
                    <a:lstStyle/>
                    <a:p>
                      <a:pPr algn="l" fontAlgn="b"/>
                      <a:r>
                        <a:rPr lang="en-US" sz="1000" u="none" strike="noStrike">
                          <a:effectLst/>
                        </a:rPr>
                        <a:t>Potential data ex-filtration attempt through proxy</a:t>
                      </a:r>
                      <a:endParaRPr lang="en-US" sz="1000" b="0" i="0" u="none" strike="noStrike">
                        <a:solidFill>
                          <a:srgbClr val="000000"/>
                        </a:solidFill>
                        <a:effectLst/>
                        <a:latin typeface="Calibri" panose="020F0502020204030204" pitchFamily="34" charset="0"/>
                      </a:endParaRPr>
                    </a:p>
                  </a:txBody>
                  <a:tcPr marL="6848" marR="6848" marT="6848" marB="0" anchor="b"/>
                </a:tc>
              </a:tr>
              <a:tr h="227271">
                <a:tc>
                  <a:txBody>
                    <a:bodyPr/>
                    <a:lstStyle/>
                    <a:p>
                      <a:pPr algn="l" fontAlgn="b"/>
                      <a:r>
                        <a:rPr lang="en-US" sz="1000" u="none" strike="noStrike">
                          <a:effectLst/>
                        </a:rPr>
                        <a:t>Description</a:t>
                      </a:r>
                      <a:endParaRPr lang="en-US" sz="1000" b="0" i="0" u="none" strike="noStrike">
                        <a:solidFill>
                          <a:srgbClr val="000000"/>
                        </a:solidFill>
                        <a:effectLst/>
                        <a:latin typeface="Calibri" panose="020F0502020204030204" pitchFamily="34" charset="0"/>
                      </a:endParaRPr>
                    </a:p>
                  </a:txBody>
                  <a:tcPr marL="6848" marR="6848" marT="6848" marB="0" anchor="b"/>
                </a:tc>
                <a:tc>
                  <a:txBody>
                    <a:bodyPr/>
                    <a:lstStyle/>
                    <a:p>
                      <a:pPr algn="l" fontAlgn="b"/>
                      <a:r>
                        <a:rPr lang="en-US" sz="1000" u="none" strike="noStrike">
                          <a:effectLst/>
                        </a:rPr>
                        <a:t>When attacker / insider try to exfiltrate the data </a:t>
                      </a:r>
                      <a:endParaRPr lang="en-US" sz="1000" b="0" i="0" u="none" strike="noStrike">
                        <a:solidFill>
                          <a:srgbClr val="000000"/>
                        </a:solidFill>
                        <a:effectLst/>
                        <a:latin typeface="Calibri" panose="020F0502020204030204" pitchFamily="34" charset="0"/>
                      </a:endParaRPr>
                    </a:p>
                  </a:txBody>
                  <a:tcPr marL="6848" marR="6848" marT="6848" marB="0" anchor="b"/>
                </a:tc>
              </a:tr>
              <a:tr h="430952">
                <a:tc>
                  <a:txBody>
                    <a:bodyPr/>
                    <a:lstStyle/>
                    <a:p>
                      <a:pPr algn="l" fontAlgn="b"/>
                      <a:r>
                        <a:rPr lang="en-US" sz="1000" u="none" strike="noStrike" dirty="0">
                          <a:effectLst/>
                        </a:rPr>
                        <a:t>Threat Indicator</a:t>
                      </a:r>
                      <a:endParaRPr lang="en-US" sz="1000" b="0" i="0" u="none" strike="noStrike" dirty="0">
                        <a:solidFill>
                          <a:srgbClr val="000000"/>
                        </a:solidFill>
                        <a:effectLst/>
                        <a:latin typeface="Calibri" panose="020F0502020204030204" pitchFamily="34" charset="0"/>
                      </a:endParaRPr>
                    </a:p>
                  </a:txBody>
                  <a:tcPr marL="6848" marR="6848" marT="6848" marB="0" anchor="b"/>
                </a:tc>
                <a:tc>
                  <a:txBody>
                    <a:bodyPr/>
                    <a:lstStyle/>
                    <a:p>
                      <a:pPr algn="l" fontAlgn="b"/>
                      <a:r>
                        <a:rPr lang="en-US" sz="1000" u="none" strike="noStrike">
                          <a:effectLst/>
                        </a:rPr>
                        <a:t>Abnormal traffice - This rule detects if 1GB transfer in a single HTTP request using proxy and raise the incident for investigation.</a:t>
                      </a:r>
                      <a:endParaRPr lang="en-US" sz="1000" b="0" i="0" u="none" strike="noStrike">
                        <a:solidFill>
                          <a:srgbClr val="000000"/>
                        </a:solidFill>
                        <a:effectLst/>
                        <a:latin typeface="Calibri" panose="020F0502020204030204" pitchFamily="34" charset="0"/>
                      </a:endParaRPr>
                    </a:p>
                  </a:txBody>
                  <a:tcPr marL="6848" marR="6848" marT="6848" marB="0" anchor="b"/>
                </a:tc>
              </a:tr>
              <a:tr h="430952">
                <a:tc>
                  <a:txBody>
                    <a:bodyPr/>
                    <a:lstStyle/>
                    <a:p>
                      <a:pPr algn="l" fontAlgn="b"/>
                      <a:r>
                        <a:rPr lang="en-US" sz="1000" u="none" strike="noStrike">
                          <a:effectLst/>
                        </a:rPr>
                        <a:t>Data Source to investigate</a:t>
                      </a:r>
                      <a:endParaRPr lang="en-US" sz="1000" b="0" i="0" u="none" strike="noStrike">
                        <a:solidFill>
                          <a:srgbClr val="000000"/>
                        </a:solidFill>
                        <a:effectLst/>
                        <a:latin typeface="Calibri" panose="020F0502020204030204" pitchFamily="34" charset="0"/>
                      </a:endParaRPr>
                    </a:p>
                  </a:txBody>
                  <a:tcPr marL="6848" marR="6848" marT="6848" marB="0" anchor="b"/>
                </a:tc>
                <a:tc>
                  <a:txBody>
                    <a:bodyPr/>
                    <a:lstStyle/>
                    <a:p>
                      <a:pPr algn="l" fontAlgn="b"/>
                      <a:r>
                        <a:rPr lang="en-US" sz="1000" u="none" strike="noStrike" dirty="0">
                          <a:effectLst/>
                        </a:rPr>
                        <a:t>Here this rule can be applied to several data sources like Symantec bluecoat, cisco IronPort, etc. </a:t>
                      </a:r>
                      <a:endParaRPr lang="en-US" sz="1000" b="0" i="0" u="none" strike="noStrike" dirty="0">
                        <a:solidFill>
                          <a:srgbClr val="000000"/>
                        </a:solidFill>
                        <a:effectLst/>
                        <a:latin typeface="Calibri" panose="020F0502020204030204" pitchFamily="34" charset="0"/>
                      </a:endParaRPr>
                    </a:p>
                  </a:txBody>
                  <a:tcPr marL="6848" marR="6848" marT="6848" marB="0" anchor="b"/>
                </a:tc>
              </a:tr>
              <a:tr h="227271">
                <a:tc>
                  <a:txBody>
                    <a:bodyPr/>
                    <a:lstStyle/>
                    <a:p>
                      <a:pPr algn="l" fontAlgn="b"/>
                      <a:r>
                        <a:rPr lang="en-US" sz="1000" u="none" strike="noStrike">
                          <a:effectLst/>
                        </a:rPr>
                        <a:t>Possible Actions</a:t>
                      </a:r>
                      <a:endParaRPr lang="en-US" sz="1000" b="0" i="0" u="none" strike="noStrike">
                        <a:solidFill>
                          <a:srgbClr val="000000"/>
                        </a:solidFill>
                        <a:effectLst/>
                        <a:latin typeface="Calibri" panose="020F0502020204030204" pitchFamily="34" charset="0"/>
                      </a:endParaRPr>
                    </a:p>
                  </a:txBody>
                  <a:tcPr marL="6848" marR="6848" marT="6848" marB="0" anchor="b"/>
                </a:tc>
                <a:tc>
                  <a:txBody>
                    <a:bodyPr/>
                    <a:lstStyle/>
                    <a:p>
                      <a:pPr algn="l" fontAlgn="b"/>
                      <a:r>
                        <a:rPr lang="en-US" sz="1000" u="none" strike="noStrike">
                          <a:effectLst/>
                        </a:rPr>
                        <a:t>Terminat Connection - contact user or his Manager</a:t>
                      </a:r>
                      <a:endParaRPr lang="en-US" sz="1000" b="0" i="0" u="none" strike="noStrike">
                        <a:solidFill>
                          <a:srgbClr val="000000"/>
                        </a:solidFill>
                        <a:effectLst/>
                        <a:latin typeface="Calibri" panose="020F0502020204030204" pitchFamily="34" charset="0"/>
                      </a:endParaRPr>
                    </a:p>
                  </a:txBody>
                  <a:tcPr marL="6848" marR="6848" marT="6848" marB="0" anchor="b"/>
                </a:tc>
              </a:tr>
              <a:tr h="2045437">
                <a:tc>
                  <a:txBody>
                    <a:bodyPr/>
                    <a:lstStyle/>
                    <a:p>
                      <a:pPr algn="l" fontAlgn="b"/>
                      <a:r>
                        <a:rPr lang="en-US" sz="1000" u="none" strike="noStrike" dirty="0">
                          <a:effectLst/>
                        </a:rPr>
                        <a:t>Analyst Tips &amp; Tricks</a:t>
                      </a:r>
                      <a:br>
                        <a:rPr lang="en-US" sz="1000" u="none" strike="noStrike" dirty="0">
                          <a:effectLst/>
                        </a:rPr>
                      </a:br>
                      <a:endParaRPr lang="en-US" sz="1000" b="0" i="0" u="none" strike="noStrike" dirty="0">
                        <a:solidFill>
                          <a:srgbClr val="000000"/>
                        </a:solidFill>
                        <a:effectLst/>
                        <a:latin typeface="Calibri" panose="020F0502020204030204" pitchFamily="34" charset="0"/>
                      </a:endParaRPr>
                    </a:p>
                  </a:txBody>
                  <a:tcPr marL="6848" marR="6848" marT="6848" marB="0" anchor="b"/>
                </a:tc>
                <a:tc>
                  <a:txBody>
                    <a:bodyPr/>
                    <a:lstStyle/>
                    <a:p>
                      <a:pPr algn="l" fontAlgn="b"/>
                      <a:r>
                        <a:rPr lang="en-US" sz="1000" u="none" strike="noStrike" dirty="0">
                          <a:effectLst/>
                        </a:rPr>
                        <a:t>Check the IP associated with this. </a:t>
                      </a:r>
                      <a:br>
                        <a:rPr lang="en-US" sz="1000" u="none" strike="noStrike" dirty="0">
                          <a:effectLst/>
                        </a:rPr>
                      </a:br>
                      <a:r>
                        <a:rPr lang="en-US" sz="1000" u="none" strike="noStrike" dirty="0">
                          <a:effectLst/>
                        </a:rPr>
                        <a:t/>
                      </a:r>
                      <a:br>
                        <a:rPr lang="en-US" sz="1000" u="none" strike="noStrike" dirty="0">
                          <a:effectLst/>
                        </a:rPr>
                      </a:br>
                      <a:r>
                        <a:rPr lang="en-US" sz="1000" u="none" strike="noStrike" dirty="0">
                          <a:effectLst/>
                        </a:rPr>
                        <a:t>Check the log activity done by this IP as source IP</a:t>
                      </a:r>
                      <a:br>
                        <a:rPr lang="en-US" sz="1000" u="none" strike="noStrike" dirty="0">
                          <a:effectLst/>
                        </a:rPr>
                      </a:br>
                      <a:r>
                        <a:rPr lang="en-US" sz="1000" u="none" strike="noStrike" dirty="0">
                          <a:effectLst/>
                        </a:rPr>
                        <a:t/>
                      </a:r>
                      <a:br>
                        <a:rPr lang="en-US" sz="1000" u="none" strike="noStrike" dirty="0">
                          <a:effectLst/>
                        </a:rPr>
                      </a:br>
                      <a:r>
                        <a:rPr lang="en-US" sz="1000" u="none" strike="noStrike" dirty="0">
                          <a:effectLst/>
                        </a:rPr>
                        <a:t>Identify the user name / AD user name</a:t>
                      </a:r>
                      <a:br>
                        <a:rPr lang="en-US" sz="1000" u="none" strike="noStrike" dirty="0">
                          <a:effectLst/>
                        </a:rPr>
                      </a:br>
                      <a:r>
                        <a:rPr lang="en-US" sz="1000" u="none" strike="noStrike" dirty="0">
                          <a:effectLst/>
                        </a:rPr>
                        <a:t/>
                      </a:r>
                      <a:br>
                        <a:rPr lang="en-US" sz="1000" u="none" strike="noStrike" dirty="0">
                          <a:effectLst/>
                        </a:rPr>
                      </a:br>
                      <a:r>
                        <a:rPr lang="en-US" sz="1000" u="none" strike="noStrike" dirty="0">
                          <a:effectLst/>
                        </a:rPr>
                        <a:t>Contact the user via mail/phone or inform his manager using the organization chart</a:t>
                      </a:r>
                      <a:br>
                        <a:rPr lang="en-US" sz="1000" u="none" strike="noStrike" dirty="0">
                          <a:effectLst/>
                        </a:rPr>
                      </a:br>
                      <a:r>
                        <a:rPr lang="en-US" sz="1000" u="none" strike="noStrike" dirty="0">
                          <a:effectLst/>
                        </a:rPr>
                        <a:t/>
                      </a:r>
                      <a:br>
                        <a:rPr lang="en-US" sz="1000" u="none" strike="noStrike" dirty="0">
                          <a:effectLst/>
                        </a:rPr>
                      </a:br>
                      <a:r>
                        <a:rPr lang="en-US" sz="1000" u="none" strike="noStrike" dirty="0">
                          <a:effectLst/>
                        </a:rPr>
                        <a:t>Escalate to L2 / CIRT for further investigation </a:t>
                      </a:r>
                      <a:r>
                        <a:rPr lang="en-US" sz="1000" u="none" strike="noStrike" dirty="0" smtClean="0">
                          <a:effectLst/>
                        </a:rPr>
                        <a:t>if</a:t>
                      </a:r>
                      <a:r>
                        <a:rPr lang="en-US" sz="1000" u="none" strike="noStrike" baseline="0" dirty="0" smtClean="0">
                          <a:effectLst/>
                        </a:rPr>
                        <a:t> </a:t>
                      </a:r>
                      <a:r>
                        <a:rPr lang="en-US" sz="1000" u="none" strike="noStrike" dirty="0" smtClean="0">
                          <a:effectLst/>
                        </a:rPr>
                        <a:t>analysts </a:t>
                      </a:r>
                      <a:r>
                        <a:rPr lang="en-US" sz="1000" u="none" strike="noStrike" dirty="0">
                          <a:effectLst/>
                        </a:rPr>
                        <a:t>feel severity is high/insufficient information. </a:t>
                      </a:r>
                      <a:endParaRPr lang="en-US" sz="1000" b="0" i="0" u="none" strike="noStrike" dirty="0">
                        <a:solidFill>
                          <a:srgbClr val="000000"/>
                        </a:solidFill>
                        <a:effectLst/>
                        <a:latin typeface="Calibri" panose="020F0502020204030204" pitchFamily="34" charset="0"/>
                      </a:endParaRPr>
                    </a:p>
                  </a:txBody>
                  <a:tcPr marL="6848" marR="6848" marT="6848" marB="0" anchor="b"/>
                </a:tc>
              </a:tr>
            </a:tbl>
          </a:graphicData>
        </a:graphic>
      </p:graphicFrame>
    </p:spTree>
    <p:extLst>
      <p:ext uri="{BB962C8B-B14F-4D97-AF65-F5344CB8AC3E}">
        <p14:creationId xmlns:p14="http://schemas.microsoft.com/office/powerpoint/2010/main" val="24340536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Use Case 2</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539550430"/>
              </p:ext>
            </p:extLst>
          </p:nvPr>
        </p:nvGraphicFramePr>
        <p:xfrm>
          <a:off x="107504" y="1059583"/>
          <a:ext cx="8856984" cy="3888430"/>
        </p:xfrm>
        <a:graphic>
          <a:graphicData uri="http://schemas.openxmlformats.org/drawingml/2006/table">
            <a:tbl>
              <a:tblPr>
                <a:tableStyleId>{5C22544A-7EE6-4342-B048-85BDC9FD1C3A}</a:tableStyleId>
              </a:tblPr>
              <a:tblGrid>
                <a:gridCol w="1563751"/>
                <a:gridCol w="7293233"/>
              </a:tblGrid>
              <a:tr h="299581">
                <a:tc>
                  <a:txBody>
                    <a:bodyPr/>
                    <a:lstStyle/>
                    <a:p>
                      <a:pPr algn="l" fontAlgn="b"/>
                      <a:r>
                        <a:rPr lang="en-US" sz="1000" u="none" strike="noStrike" dirty="0">
                          <a:effectLst/>
                        </a:rPr>
                        <a:t>Use Case</a:t>
                      </a:r>
                      <a:endParaRPr lang="en-US" sz="1000" b="0" i="0" u="none" strike="noStrike" dirty="0">
                        <a:solidFill>
                          <a:srgbClr val="000000"/>
                        </a:solidFill>
                        <a:effectLst/>
                        <a:latin typeface="Calibri" panose="020F0502020204030204" pitchFamily="34" charset="0"/>
                      </a:endParaRPr>
                    </a:p>
                  </a:txBody>
                  <a:tcPr marL="6848" marR="6848" marT="6848" marB="0" anchor="b"/>
                </a:tc>
                <a:tc>
                  <a:txBody>
                    <a:bodyPr/>
                    <a:lstStyle/>
                    <a:p>
                      <a:pPr algn="l" fontAlgn="b"/>
                      <a:r>
                        <a:rPr lang="en-US" sz="1000" u="none" strike="noStrike">
                          <a:effectLst/>
                        </a:rPr>
                        <a:t>Data exfiltration</a:t>
                      </a:r>
                      <a:endParaRPr lang="en-US" sz="1000" b="0" i="0" u="none" strike="noStrike">
                        <a:solidFill>
                          <a:srgbClr val="000000"/>
                        </a:solidFill>
                        <a:effectLst/>
                        <a:latin typeface="Calibri" panose="020F0502020204030204" pitchFamily="34" charset="0"/>
                      </a:endParaRPr>
                    </a:p>
                  </a:txBody>
                  <a:tcPr marL="6848" marR="6848" marT="6848" marB="0" anchor="b"/>
                </a:tc>
              </a:tr>
              <a:tr h="299581">
                <a:tc>
                  <a:txBody>
                    <a:bodyPr/>
                    <a:lstStyle/>
                    <a:p>
                      <a:pPr algn="l" fontAlgn="b"/>
                      <a:r>
                        <a:rPr lang="en-US" sz="1000" u="none" strike="noStrike">
                          <a:effectLst/>
                        </a:rPr>
                        <a:t>Rule</a:t>
                      </a:r>
                      <a:endParaRPr lang="en-US" sz="1000" b="0" i="0" u="none" strike="noStrike">
                        <a:solidFill>
                          <a:srgbClr val="000000"/>
                        </a:solidFill>
                        <a:effectLst/>
                        <a:latin typeface="Calibri" panose="020F0502020204030204" pitchFamily="34" charset="0"/>
                      </a:endParaRPr>
                    </a:p>
                  </a:txBody>
                  <a:tcPr marL="6848" marR="6848" marT="6848" marB="0" anchor="b"/>
                </a:tc>
                <a:tc>
                  <a:txBody>
                    <a:bodyPr/>
                    <a:lstStyle/>
                    <a:p>
                      <a:pPr algn="l" fontAlgn="b"/>
                      <a:r>
                        <a:rPr lang="en-US" sz="1000" u="none" strike="noStrike">
                          <a:effectLst/>
                        </a:rPr>
                        <a:t>Potential data ex-filtration attempt through email </a:t>
                      </a:r>
                      <a:endParaRPr lang="en-US" sz="1000" b="0" i="0" u="none" strike="noStrike">
                        <a:solidFill>
                          <a:srgbClr val="000000"/>
                        </a:solidFill>
                        <a:effectLst/>
                        <a:latin typeface="Calibri" panose="020F0502020204030204" pitchFamily="34" charset="0"/>
                      </a:endParaRPr>
                    </a:p>
                  </a:txBody>
                  <a:tcPr marL="6848" marR="6848" marT="6848" marB="0" anchor="b"/>
                </a:tc>
              </a:tr>
              <a:tr h="312065">
                <a:tc>
                  <a:txBody>
                    <a:bodyPr/>
                    <a:lstStyle/>
                    <a:p>
                      <a:pPr algn="l" fontAlgn="b"/>
                      <a:r>
                        <a:rPr lang="en-US" sz="1000" u="none" strike="noStrike">
                          <a:effectLst/>
                        </a:rPr>
                        <a:t>Description</a:t>
                      </a:r>
                      <a:endParaRPr lang="en-US" sz="1000" b="0" i="0" u="none" strike="noStrike">
                        <a:solidFill>
                          <a:srgbClr val="000000"/>
                        </a:solidFill>
                        <a:effectLst/>
                        <a:latin typeface="Calibri" panose="020F0502020204030204" pitchFamily="34" charset="0"/>
                      </a:endParaRPr>
                    </a:p>
                  </a:txBody>
                  <a:tcPr marL="6848" marR="6848" marT="6848" marB="0" anchor="b"/>
                </a:tc>
                <a:tc>
                  <a:txBody>
                    <a:bodyPr/>
                    <a:lstStyle/>
                    <a:p>
                      <a:pPr algn="l" fontAlgn="b"/>
                      <a:r>
                        <a:rPr lang="en-US" sz="900" u="none" strike="noStrike">
                          <a:effectLst/>
                        </a:rPr>
                        <a:t>This rule detects if &gt;15 MB transfer in a mail attachment using email and raise the incident for investigation.</a:t>
                      </a:r>
                      <a:endParaRPr lang="en-US" sz="900" b="0" i="0" u="none" strike="noStrike">
                        <a:solidFill>
                          <a:srgbClr val="172B4D"/>
                        </a:solidFill>
                        <a:effectLst/>
                        <a:latin typeface="Segoe UI" panose="020B0502040204020203" pitchFamily="34" charset="0"/>
                      </a:endParaRPr>
                    </a:p>
                  </a:txBody>
                  <a:tcPr marL="6848" marR="6848" marT="6848" marB="0" anchor="b"/>
                </a:tc>
              </a:tr>
              <a:tr h="312065">
                <a:tc>
                  <a:txBody>
                    <a:bodyPr/>
                    <a:lstStyle/>
                    <a:p>
                      <a:pPr algn="l" fontAlgn="b"/>
                      <a:r>
                        <a:rPr lang="en-US" sz="1000" u="none" strike="noStrike">
                          <a:effectLst/>
                        </a:rPr>
                        <a:t>Threat Indicator</a:t>
                      </a:r>
                      <a:endParaRPr lang="en-US" sz="1000" b="0" i="0" u="none" strike="noStrike">
                        <a:solidFill>
                          <a:srgbClr val="000000"/>
                        </a:solidFill>
                        <a:effectLst/>
                        <a:latin typeface="Calibri" panose="020F0502020204030204" pitchFamily="34" charset="0"/>
                      </a:endParaRPr>
                    </a:p>
                  </a:txBody>
                  <a:tcPr marL="6848" marR="6848" marT="6848" marB="0" anchor="b"/>
                </a:tc>
                <a:tc>
                  <a:txBody>
                    <a:bodyPr/>
                    <a:lstStyle/>
                    <a:p>
                      <a:pPr algn="l" fontAlgn="ctr"/>
                      <a:r>
                        <a:rPr lang="en-US" sz="900" u="none" strike="noStrike">
                          <a:effectLst/>
                        </a:rPr>
                        <a:t>The leak of sensitive data that might lead the cyber attack in the future or violation of policy/compliance.</a:t>
                      </a:r>
                      <a:endParaRPr lang="en-US" sz="900" b="0" i="0" u="none" strike="noStrike">
                        <a:solidFill>
                          <a:srgbClr val="172B4D"/>
                        </a:solidFill>
                        <a:effectLst/>
                        <a:latin typeface="Segoe UI" panose="020B0502040204020203" pitchFamily="34" charset="0"/>
                      </a:endParaRPr>
                    </a:p>
                  </a:txBody>
                  <a:tcPr marL="6848" marR="6848" marT="6848" marB="0" anchor="ctr"/>
                </a:tc>
              </a:tr>
              <a:tr h="568067">
                <a:tc>
                  <a:txBody>
                    <a:bodyPr/>
                    <a:lstStyle/>
                    <a:p>
                      <a:pPr algn="l" fontAlgn="b"/>
                      <a:r>
                        <a:rPr lang="en-US" sz="1000" u="none" strike="noStrike">
                          <a:effectLst/>
                        </a:rPr>
                        <a:t>Data Source to investigate</a:t>
                      </a:r>
                      <a:endParaRPr lang="en-US" sz="1000" b="0" i="0" u="none" strike="noStrike">
                        <a:solidFill>
                          <a:srgbClr val="000000"/>
                        </a:solidFill>
                        <a:effectLst/>
                        <a:latin typeface="Calibri" panose="020F0502020204030204" pitchFamily="34" charset="0"/>
                      </a:endParaRPr>
                    </a:p>
                  </a:txBody>
                  <a:tcPr marL="6848" marR="6848" marT="6848" marB="0" anchor="b"/>
                </a:tc>
                <a:tc>
                  <a:txBody>
                    <a:bodyPr/>
                    <a:lstStyle/>
                    <a:p>
                      <a:pPr algn="l" fontAlgn="b"/>
                      <a:r>
                        <a:rPr lang="en-US" sz="1000" u="none" strike="noStrike" dirty="0">
                          <a:effectLst/>
                        </a:rPr>
                        <a:t>Email gateway appliance</a:t>
                      </a:r>
                      <a:endParaRPr lang="en-US" sz="1000" b="0" i="0" u="none" strike="noStrike" dirty="0">
                        <a:solidFill>
                          <a:srgbClr val="000000"/>
                        </a:solidFill>
                        <a:effectLst/>
                        <a:latin typeface="Calibri" panose="020F0502020204030204" pitchFamily="34" charset="0"/>
                      </a:endParaRPr>
                    </a:p>
                  </a:txBody>
                  <a:tcPr marL="6848" marR="6848" marT="6848" marB="0" anchor="b"/>
                </a:tc>
              </a:tr>
              <a:tr h="2097071">
                <a:tc>
                  <a:txBody>
                    <a:bodyPr/>
                    <a:lstStyle/>
                    <a:p>
                      <a:pPr algn="l" fontAlgn="b"/>
                      <a:r>
                        <a:rPr lang="en-US" sz="1000" u="none" strike="noStrike">
                          <a:effectLst/>
                        </a:rPr>
                        <a:t>Analyst Tips &amp; Tricks</a:t>
                      </a:r>
                      <a:br>
                        <a:rPr lang="en-US" sz="1000" u="none" strike="noStrike">
                          <a:effectLst/>
                        </a:rPr>
                      </a:br>
                      <a:endParaRPr lang="en-US" sz="1000" b="0" i="0" u="none" strike="noStrike">
                        <a:solidFill>
                          <a:srgbClr val="000000"/>
                        </a:solidFill>
                        <a:effectLst/>
                        <a:latin typeface="Calibri" panose="020F0502020204030204" pitchFamily="34" charset="0"/>
                      </a:endParaRPr>
                    </a:p>
                  </a:txBody>
                  <a:tcPr marL="6848" marR="6848" marT="6848" marB="0" anchor="b"/>
                </a:tc>
                <a:tc>
                  <a:txBody>
                    <a:bodyPr/>
                    <a:lstStyle/>
                    <a:p>
                      <a:pPr algn="l" fontAlgn="b"/>
                      <a:r>
                        <a:rPr lang="en-US" sz="1000" u="none" strike="noStrike" dirty="0">
                          <a:effectLst/>
                        </a:rPr>
                        <a:t>Check the Sender email </a:t>
                      </a:r>
                      <a:r>
                        <a:rPr lang="en-US" sz="1000" u="none" strike="noStrike" dirty="0" smtClean="0">
                          <a:effectLst/>
                        </a:rPr>
                        <a:t>address &amp; Check</a:t>
                      </a:r>
                      <a:r>
                        <a:rPr lang="en-US" sz="1000" u="none" strike="noStrike" baseline="0" dirty="0" smtClean="0">
                          <a:effectLst/>
                        </a:rPr>
                        <a:t> associated user with email </a:t>
                      </a:r>
                      <a:br>
                        <a:rPr lang="en-US" sz="1000" u="none" strike="noStrike" baseline="0" dirty="0" smtClean="0">
                          <a:effectLst/>
                        </a:rPr>
                      </a:br>
                      <a:r>
                        <a:rPr lang="en-US" sz="1000" u="none" strike="noStrike" baseline="0" dirty="0" smtClean="0">
                          <a:effectLst/>
                        </a:rPr>
                        <a:t>Check recipient email address </a:t>
                      </a:r>
                      <a:r>
                        <a:rPr lang="en-US" sz="1000" u="none" strike="noStrike" dirty="0">
                          <a:effectLst/>
                        </a:rPr>
                        <a:t/>
                      </a:r>
                      <a:br>
                        <a:rPr lang="en-US" sz="1000" u="none" strike="noStrike" dirty="0">
                          <a:effectLst/>
                        </a:rPr>
                      </a:br>
                      <a:r>
                        <a:rPr lang="en-US" sz="1000" u="none" strike="noStrike" dirty="0">
                          <a:effectLst/>
                        </a:rPr>
                        <a:t/>
                      </a:r>
                      <a:br>
                        <a:rPr lang="en-US" sz="1000" u="none" strike="noStrike" dirty="0">
                          <a:effectLst/>
                        </a:rPr>
                      </a:br>
                      <a:r>
                        <a:rPr lang="en-US" sz="1000" u="none" strike="noStrike" dirty="0">
                          <a:effectLst/>
                        </a:rPr>
                        <a:t>Check the attachment contents and file</a:t>
                      </a:r>
                      <a:br>
                        <a:rPr lang="en-US" sz="1000" u="none" strike="noStrike" dirty="0">
                          <a:effectLst/>
                        </a:rPr>
                      </a:br>
                      <a:r>
                        <a:rPr lang="en-US" sz="1000" u="none" strike="noStrike" dirty="0">
                          <a:effectLst/>
                        </a:rPr>
                        <a:t/>
                      </a:r>
                      <a:br>
                        <a:rPr lang="en-US" sz="1000" u="none" strike="noStrike" dirty="0">
                          <a:effectLst/>
                        </a:rPr>
                      </a:br>
                      <a:r>
                        <a:rPr lang="en-US" sz="1000" u="none" strike="noStrike" dirty="0">
                          <a:effectLst/>
                        </a:rPr>
                        <a:t>Contact the user via mail/phone or inform his manager using the organization chart</a:t>
                      </a:r>
                      <a:br>
                        <a:rPr lang="en-US" sz="1000" u="none" strike="noStrike" dirty="0">
                          <a:effectLst/>
                        </a:rPr>
                      </a:br>
                      <a:r>
                        <a:rPr lang="en-US" sz="1000" u="none" strike="noStrike" dirty="0">
                          <a:effectLst/>
                        </a:rPr>
                        <a:t/>
                      </a:r>
                      <a:br>
                        <a:rPr lang="en-US" sz="1000" u="none" strike="noStrike" dirty="0">
                          <a:effectLst/>
                        </a:rPr>
                      </a:br>
                      <a:r>
                        <a:rPr lang="en-US" sz="1000" u="none" strike="noStrike" dirty="0">
                          <a:effectLst/>
                        </a:rPr>
                        <a:t>Escalate to L2 / CIRT for further investigation is analysts feel severity is high/insufficient information. </a:t>
                      </a:r>
                      <a:endParaRPr lang="en-US" sz="1000" b="0" i="0" u="none" strike="noStrike" dirty="0">
                        <a:solidFill>
                          <a:srgbClr val="000000"/>
                        </a:solidFill>
                        <a:effectLst/>
                        <a:latin typeface="Calibri" panose="020F0502020204030204" pitchFamily="34" charset="0"/>
                      </a:endParaRPr>
                    </a:p>
                  </a:txBody>
                  <a:tcPr marL="6848" marR="6848" marT="6848" marB="0" anchor="b"/>
                </a:tc>
              </a:tr>
            </a:tbl>
          </a:graphicData>
        </a:graphic>
      </p:graphicFrame>
    </p:spTree>
    <p:extLst>
      <p:ext uri="{BB962C8B-B14F-4D97-AF65-F5344CB8AC3E}">
        <p14:creationId xmlns:p14="http://schemas.microsoft.com/office/powerpoint/2010/main" val="30373653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Use Case 4</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034607718"/>
              </p:ext>
            </p:extLst>
          </p:nvPr>
        </p:nvGraphicFramePr>
        <p:xfrm>
          <a:off x="179512" y="1019175"/>
          <a:ext cx="8496944" cy="3064746"/>
        </p:xfrm>
        <a:graphic>
          <a:graphicData uri="http://schemas.openxmlformats.org/drawingml/2006/table">
            <a:tbl>
              <a:tblPr>
                <a:tableStyleId>{5C22544A-7EE6-4342-B048-85BDC9FD1C3A}</a:tableStyleId>
              </a:tblPr>
              <a:tblGrid>
                <a:gridCol w="1500184"/>
                <a:gridCol w="6996760"/>
              </a:tblGrid>
              <a:tr h="170264">
                <a:tc>
                  <a:txBody>
                    <a:bodyPr/>
                    <a:lstStyle/>
                    <a:p>
                      <a:pPr algn="l" fontAlgn="b"/>
                      <a:r>
                        <a:rPr lang="en-US" sz="1000" u="none" strike="noStrike" dirty="0">
                          <a:effectLst/>
                        </a:rPr>
                        <a:t>Use Case</a:t>
                      </a:r>
                      <a:endParaRPr lang="en-US" sz="1000" b="0" i="0" u="none" strike="noStrike" dirty="0">
                        <a:solidFill>
                          <a:srgbClr val="000000"/>
                        </a:solidFill>
                        <a:effectLst/>
                        <a:latin typeface="Calibri" panose="020F0502020204030204" pitchFamily="34" charset="0"/>
                      </a:endParaRPr>
                    </a:p>
                  </a:txBody>
                  <a:tcPr marL="6848" marR="6848" marT="6848" marB="0" anchor="b"/>
                </a:tc>
                <a:tc>
                  <a:txBody>
                    <a:bodyPr/>
                    <a:lstStyle/>
                    <a:p>
                      <a:pPr algn="l" fontAlgn="b"/>
                      <a:r>
                        <a:rPr lang="en-US" sz="1000" u="none" strike="noStrike">
                          <a:effectLst/>
                        </a:rPr>
                        <a:t>Suspicious Activity</a:t>
                      </a:r>
                      <a:endParaRPr lang="en-US" sz="1000" b="0" i="0" u="none" strike="noStrike">
                        <a:solidFill>
                          <a:srgbClr val="000000"/>
                        </a:solidFill>
                        <a:effectLst/>
                        <a:latin typeface="Calibri" panose="020F0502020204030204" pitchFamily="34" charset="0"/>
                      </a:endParaRPr>
                    </a:p>
                  </a:txBody>
                  <a:tcPr marL="6848" marR="6848" marT="6848" marB="0" anchor="b"/>
                </a:tc>
              </a:tr>
              <a:tr h="170264">
                <a:tc>
                  <a:txBody>
                    <a:bodyPr/>
                    <a:lstStyle/>
                    <a:p>
                      <a:pPr algn="l" fontAlgn="b"/>
                      <a:r>
                        <a:rPr lang="en-US" sz="1000" u="none" strike="noStrike">
                          <a:effectLst/>
                        </a:rPr>
                        <a:t>Rule</a:t>
                      </a:r>
                      <a:endParaRPr lang="en-US" sz="1000" b="0" i="0" u="none" strike="noStrike">
                        <a:solidFill>
                          <a:srgbClr val="000000"/>
                        </a:solidFill>
                        <a:effectLst/>
                        <a:latin typeface="Calibri" panose="020F0502020204030204" pitchFamily="34" charset="0"/>
                      </a:endParaRPr>
                    </a:p>
                  </a:txBody>
                  <a:tcPr marL="6848" marR="6848" marT="6848" marB="0" anchor="b"/>
                </a:tc>
                <a:tc>
                  <a:txBody>
                    <a:bodyPr/>
                    <a:lstStyle/>
                    <a:p>
                      <a:pPr algn="l" fontAlgn="b"/>
                      <a:r>
                        <a:rPr lang="en-US" sz="1000" u="none" strike="noStrike">
                          <a:effectLst/>
                        </a:rPr>
                        <a:t>Audit log cleared on windows system</a:t>
                      </a:r>
                      <a:endParaRPr lang="en-US" sz="1000" b="0" i="0" u="none" strike="noStrike">
                        <a:solidFill>
                          <a:srgbClr val="000000"/>
                        </a:solidFill>
                        <a:effectLst/>
                        <a:latin typeface="Calibri" panose="020F0502020204030204" pitchFamily="34" charset="0"/>
                      </a:endParaRPr>
                    </a:p>
                  </a:txBody>
                  <a:tcPr marL="6848" marR="6848" marT="6848" marB="0" anchor="b"/>
                </a:tc>
              </a:tr>
              <a:tr h="170264">
                <a:tc>
                  <a:txBody>
                    <a:bodyPr/>
                    <a:lstStyle/>
                    <a:p>
                      <a:pPr algn="l" fontAlgn="b"/>
                      <a:r>
                        <a:rPr lang="en-US" sz="1000" u="none" strike="noStrike">
                          <a:effectLst/>
                        </a:rPr>
                        <a:t>Description</a:t>
                      </a:r>
                      <a:endParaRPr lang="en-US" sz="1000" b="0" i="0" u="none" strike="noStrike">
                        <a:solidFill>
                          <a:srgbClr val="000000"/>
                        </a:solidFill>
                        <a:effectLst/>
                        <a:latin typeface="Calibri" panose="020F0502020204030204" pitchFamily="34" charset="0"/>
                      </a:endParaRPr>
                    </a:p>
                  </a:txBody>
                  <a:tcPr marL="6848" marR="6848" marT="6848" marB="0" anchor="b"/>
                </a:tc>
                <a:tc>
                  <a:txBody>
                    <a:bodyPr/>
                    <a:lstStyle/>
                    <a:p>
                      <a:pPr algn="l" fontAlgn="b"/>
                      <a:r>
                        <a:rPr lang="en-US" sz="1000" u="none" strike="noStrike">
                          <a:effectLst/>
                        </a:rPr>
                        <a:t>Audit log cleared on windows system</a:t>
                      </a:r>
                      <a:endParaRPr lang="en-US" sz="1000" b="0" i="0" u="none" strike="noStrike">
                        <a:solidFill>
                          <a:srgbClr val="000000"/>
                        </a:solidFill>
                        <a:effectLst/>
                        <a:latin typeface="Calibri" panose="020F0502020204030204" pitchFamily="34" charset="0"/>
                      </a:endParaRPr>
                    </a:p>
                  </a:txBody>
                  <a:tcPr marL="6848" marR="6848" marT="6848" marB="0" anchor="b"/>
                </a:tc>
              </a:tr>
              <a:tr h="170264">
                <a:tc>
                  <a:txBody>
                    <a:bodyPr/>
                    <a:lstStyle/>
                    <a:p>
                      <a:pPr algn="l" fontAlgn="b"/>
                      <a:r>
                        <a:rPr lang="en-US" sz="1000" u="none" strike="noStrike">
                          <a:effectLst/>
                        </a:rPr>
                        <a:t>Threat Indicator</a:t>
                      </a:r>
                      <a:endParaRPr lang="en-US" sz="1000" b="0" i="0" u="none" strike="noStrike">
                        <a:solidFill>
                          <a:srgbClr val="000000"/>
                        </a:solidFill>
                        <a:effectLst/>
                        <a:latin typeface="Calibri" panose="020F0502020204030204" pitchFamily="34" charset="0"/>
                      </a:endParaRPr>
                    </a:p>
                  </a:txBody>
                  <a:tcPr marL="6848" marR="6848" marT="6848" marB="0" anchor="b"/>
                </a:tc>
                <a:tc>
                  <a:txBody>
                    <a:bodyPr/>
                    <a:lstStyle/>
                    <a:p>
                      <a:pPr algn="l" fontAlgn="b"/>
                      <a:r>
                        <a:rPr lang="en-US" sz="1000" u="none" strike="noStrike">
                          <a:effectLst/>
                        </a:rPr>
                        <a:t>Violation of SOX compliance.  </a:t>
                      </a:r>
                      <a:endParaRPr lang="en-US" sz="1000" b="0" i="0" u="none" strike="noStrike">
                        <a:solidFill>
                          <a:srgbClr val="000000"/>
                        </a:solidFill>
                        <a:effectLst/>
                        <a:latin typeface="Calibri" panose="020F0502020204030204" pitchFamily="34" charset="0"/>
                      </a:endParaRPr>
                    </a:p>
                  </a:txBody>
                  <a:tcPr marL="6848" marR="6848" marT="6848" marB="0" anchor="b"/>
                </a:tc>
              </a:tr>
              <a:tr h="170264">
                <a:tc>
                  <a:txBody>
                    <a:bodyPr/>
                    <a:lstStyle/>
                    <a:p>
                      <a:pPr algn="l" fontAlgn="b"/>
                      <a:r>
                        <a:rPr lang="en-US" sz="1000" u="none" strike="noStrike">
                          <a:effectLst/>
                        </a:rPr>
                        <a:t>Data Source to investigate</a:t>
                      </a:r>
                      <a:endParaRPr lang="en-US" sz="1000" b="0" i="0" u="none" strike="noStrike">
                        <a:solidFill>
                          <a:srgbClr val="000000"/>
                        </a:solidFill>
                        <a:effectLst/>
                        <a:latin typeface="Calibri" panose="020F0502020204030204" pitchFamily="34" charset="0"/>
                      </a:endParaRPr>
                    </a:p>
                  </a:txBody>
                  <a:tcPr marL="6848" marR="6848" marT="6848" marB="0" anchor="b"/>
                </a:tc>
                <a:tc>
                  <a:txBody>
                    <a:bodyPr/>
                    <a:lstStyle/>
                    <a:p>
                      <a:pPr algn="l" fontAlgn="b"/>
                      <a:r>
                        <a:rPr lang="en-US" sz="1000" u="none" strike="noStrike">
                          <a:effectLst/>
                        </a:rPr>
                        <a:t>Windows OS logs</a:t>
                      </a:r>
                      <a:endParaRPr lang="en-US" sz="1000" b="0" i="0" u="none" strike="noStrike">
                        <a:solidFill>
                          <a:srgbClr val="000000"/>
                        </a:solidFill>
                        <a:effectLst/>
                        <a:latin typeface="Calibri" panose="020F0502020204030204" pitchFamily="34" charset="0"/>
                      </a:endParaRPr>
                    </a:p>
                  </a:txBody>
                  <a:tcPr marL="6848" marR="6848" marT="6848" marB="0" anchor="b"/>
                </a:tc>
              </a:tr>
              <a:tr h="170264">
                <a:tc>
                  <a:txBody>
                    <a:bodyPr/>
                    <a:lstStyle/>
                    <a:p>
                      <a:pPr algn="l" fontAlgn="b"/>
                      <a:r>
                        <a:rPr lang="en-US" sz="1000" u="none" strike="noStrike">
                          <a:effectLst/>
                        </a:rPr>
                        <a:t>Possible Actions</a:t>
                      </a:r>
                      <a:endParaRPr lang="en-US" sz="1000" b="0" i="0" u="none" strike="noStrike">
                        <a:solidFill>
                          <a:srgbClr val="000000"/>
                        </a:solidFill>
                        <a:effectLst/>
                        <a:latin typeface="Calibri" panose="020F0502020204030204" pitchFamily="34" charset="0"/>
                      </a:endParaRPr>
                    </a:p>
                  </a:txBody>
                  <a:tcPr marL="6848" marR="6848" marT="6848" marB="0" anchor="b"/>
                </a:tc>
                <a:tc>
                  <a:txBody>
                    <a:bodyPr/>
                    <a:lstStyle/>
                    <a:p>
                      <a:pPr algn="l" fontAlgn="b"/>
                      <a:r>
                        <a:rPr lang="en-US" sz="1000" u="none" strike="noStrike">
                          <a:effectLst/>
                        </a:rPr>
                        <a:t>Suspend account or contact user or his Manager</a:t>
                      </a:r>
                      <a:endParaRPr lang="en-US" sz="1000" b="0" i="0" u="none" strike="noStrike">
                        <a:solidFill>
                          <a:srgbClr val="000000"/>
                        </a:solidFill>
                        <a:effectLst/>
                        <a:latin typeface="Calibri" panose="020F0502020204030204" pitchFamily="34" charset="0"/>
                      </a:endParaRPr>
                    </a:p>
                  </a:txBody>
                  <a:tcPr marL="6848" marR="6848" marT="6848" marB="0" anchor="b"/>
                </a:tc>
              </a:tr>
              <a:tr h="2043162">
                <a:tc>
                  <a:txBody>
                    <a:bodyPr/>
                    <a:lstStyle/>
                    <a:p>
                      <a:pPr algn="l" fontAlgn="b"/>
                      <a:r>
                        <a:rPr lang="en-US" sz="1000" u="none" strike="noStrike" dirty="0">
                          <a:effectLst/>
                        </a:rPr>
                        <a:t>Analyst Tips &amp; Tricks</a:t>
                      </a:r>
                      <a:br>
                        <a:rPr lang="en-US" sz="1000" u="none" strike="noStrike" dirty="0">
                          <a:effectLst/>
                        </a:rPr>
                      </a:br>
                      <a:endParaRPr lang="en-US" sz="1000" b="0" i="0" u="none" strike="noStrike" dirty="0">
                        <a:solidFill>
                          <a:srgbClr val="000000"/>
                        </a:solidFill>
                        <a:effectLst/>
                        <a:latin typeface="Calibri" panose="020F0502020204030204" pitchFamily="34" charset="0"/>
                      </a:endParaRPr>
                    </a:p>
                  </a:txBody>
                  <a:tcPr marL="6848" marR="6848" marT="6848" marB="0" anchor="b"/>
                </a:tc>
                <a:tc>
                  <a:txBody>
                    <a:bodyPr/>
                    <a:lstStyle/>
                    <a:p>
                      <a:pPr algn="l" fontAlgn="b"/>
                      <a:r>
                        <a:rPr lang="en-US" sz="1000" u="none" strike="noStrike" dirty="0">
                          <a:effectLst/>
                        </a:rPr>
                        <a:t>Check the Client User Name / Account Name associated with this.</a:t>
                      </a:r>
                      <a:br>
                        <a:rPr lang="en-US" sz="1000" u="none" strike="noStrike" dirty="0">
                          <a:effectLst/>
                        </a:rPr>
                      </a:br>
                      <a:r>
                        <a:rPr lang="en-US" sz="1000" u="none" strike="noStrike" dirty="0">
                          <a:effectLst/>
                        </a:rPr>
                        <a:t/>
                      </a:r>
                      <a:br>
                        <a:rPr lang="en-US" sz="1000" u="none" strike="noStrike" dirty="0">
                          <a:effectLst/>
                        </a:rPr>
                      </a:br>
                      <a:r>
                        <a:rPr lang="en-US" sz="1000" u="none" strike="noStrike" dirty="0">
                          <a:effectLst/>
                        </a:rPr>
                        <a:t>Identify the user name / AD user name.</a:t>
                      </a:r>
                      <a:br>
                        <a:rPr lang="en-US" sz="1000" u="none" strike="noStrike" dirty="0">
                          <a:effectLst/>
                        </a:rPr>
                      </a:br>
                      <a:r>
                        <a:rPr lang="en-US" sz="1000" u="none" strike="noStrike" dirty="0">
                          <a:effectLst/>
                        </a:rPr>
                        <a:t/>
                      </a:r>
                      <a:br>
                        <a:rPr lang="en-US" sz="1000" u="none" strike="noStrike" dirty="0">
                          <a:effectLst/>
                        </a:rPr>
                      </a:br>
                      <a:r>
                        <a:rPr lang="en-US" sz="1000" u="none" strike="noStrike" dirty="0">
                          <a:effectLst/>
                        </a:rPr>
                        <a:t>Contact the User and his / her manager and ask for justification.</a:t>
                      </a:r>
                      <a:br>
                        <a:rPr lang="en-US" sz="1000" u="none" strike="noStrike" dirty="0">
                          <a:effectLst/>
                        </a:rPr>
                      </a:br>
                      <a:r>
                        <a:rPr lang="en-US" sz="1000" u="none" strike="noStrike" dirty="0">
                          <a:effectLst/>
                        </a:rPr>
                        <a:t/>
                      </a:r>
                      <a:br>
                        <a:rPr lang="en-US" sz="1000" u="none" strike="noStrike" dirty="0">
                          <a:effectLst/>
                        </a:rPr>
                      </a:br>
                      <a:r>
                        <a:rPr lang="en-US" sz="1000" u="none" strike="noStrike" dirty="0">
                          <a:effectLst/>
                        </a:rPr>
                        <a:t>Contact the user via mail/phone or inform his manager using the organization chart</a:t>
                      </a:r>
                      <a:br>
                        <a:rPr lang="en-US" sz="1000" u="none" strike="noStrike" dirty="0">
                          <a:effectLst/>
                        </a:rPr>
                      </a:br>
                      <a:r>
                        <a:rPr lang="en-US" sz="1000" u="none" strike="noStrike" dirty="0">
                          <a:effectLst/>
                        </a:rPr>
                        <a:t/>
                      </a:r>
                      <a:br>
                        <a:rPr lang="en-US" sz="1000" u="none" strike="noStrike" dirty="0">
                          <a:effectLst/>
                        </a:rPr>
                      </a:br>
                      <a:r>
                        <a:rPr lang="en-US" sz="1000" u="none" strike="noStrike" dirty="0">
                          <a:effectLst/>
                        </a:rPr>
                        <a:t>Escalate to L2 / CIRT for further investigation, if analysts feel severity is high/insufficient information.</a:t>
                      </a:r>
                      <a:br>
                        <a:rPr lang="en-US" sz="1000" u="none" strike="noStrike" dirty="0">
                          <a:effectLst/>
                        </a:rPr>
                      </a:br>
                      <a:r>
                        <a:rPr lang="en-US" sz="1000" u="none" strike="noStrike" dirty="0">
                          <a:effectLst/>
                        </a:rPr>
                        <a:t/>
                      </a:r>
                      <a:br>
                        <a:rPr lang="en-US" sz="1000" u="none" strike="noStrike" dirty="0">
                          <a:effectLst/>
                        </a:rPr>
                      </a:br>
                      <a:r>
                        <a:rPr lang="en-US" sz="1000" u="none" strike="noStrike" dirty="0">
                          <a:effectLst/>
                        </a:rPr>
                        <a:t>Maybe CIRT will suspend the account until further clarity. Normally CIRT also works for 8 hours but there is somebody always available if needed called Watch duty.  </a:t>
                      </a:r>
                      <a:endParaRPr lang="en-US" sz="1000" b="0" i="0" u="none" strike="noStrike" dirty="0">
                        <a:solidFill>
                          <a:srgbClr val="000000"/>
                        </a:solidFill>
                        <a:effectLst/>
                        <a:latin typeface="Calibri" panose="020F0502020204030204" pitchFamily="34" charset="0"/>
                      </a:endParaRPr>
                    </a:p>
                  </a:txBody>
                  <a:tcPr marL="6848" marR="6848" marT="6848" marB="0" anchor="b"/>
                </a:tc>
              </a:tr>
            </a:tbl>
          </a:graphicData>
        </a:graphic>
      </p:graphicFrame>
      <p:sp>
        <p:nvSpPr>
          <p:cNvPr id="4" name="TextBox 3"/>
          <p:cNvSpPr txBox="1"/>
          <p:nvPr/>
        </p:nvSpPr>
        <p:spPr>
          <a:xfrm>
            <a:off x="179512" y="4371950"/>
            <a:ext cx="8928992" cy="707886"/>
          </a:xfrm>
          <a:prstGeom prst="rect">
            <a:avLst/>
          </a:prstGeom>
          <a:noFill/>
        </p:spPr>
        <p:txBody>
          <a:bodyPr wrap="square" rtlCol="0">
            <a:spAutoFit/>
          </a:bodyPr>
          <a:lstStyle/>
          <a:p>
            <a:r>
              <a:rPr lang="en-US" sz="1100" dirty="0">
                <a:solidFill>
                  <a:schemeClr val="bg1"/>
                </a:solidFill>
              </a:rPr>
              <a:t>517 : </a:t>
            </a:r>
            <a:r>
              <a:rPr lang="en-US" sz="1100" dirty="0">
                <a:solidFill>
                  <a:schemeClr val="bg1"/>
                </a:solidFill>
                <a:hlinkClick r:id="rId2" tooltip="https://www.ultimatewindowssecurity.com/securitylog/encyclopedia/event.aspx?eventid=517"/>
              </a:rPr>
              <a:t>https://www.ultimatewindowssecurity.com/securitylog/encyclopedia/event.aspx?eventid=517</a:t>
            </a:r>
            <a:endParaRPr lang="en-US" sz="1100" dirty="0">
              <a:solidFill>
                <a:schemeClr val="bg1"/>
              </a:solidFill>
            </a:endParaRPr>
          </a:p>
          <a:p>
            <a:r>
              <a:rPr lang="en-US" sz="1100" dirty="0">
                <a:solidFill>
                  <a:schemeClr val="bg1"/>
                </a:solidFill>
              </a:rPr>
              <a:t>1102 : </a:t>
            </a:r>
            <a:r>
              <a:rPr lang="en-US" sz="1100" dirty="0">
                <a:solidFill>
                  <a:schemeClr val="bg1"/>
                </a:solidFill>
                <a:hlinkClick r:id="rId3" tooltip="https://www.ultimatewindowssecurity.com/securitylog/encyclopedia/event.aspx?eventid=1102"/>
              </a:rPr>
              <a:t>https://www.ultimatewindowssecurity.com/securitylog/encyclopedia/event.aspx?eventid=1102</a:t>
            </a:r>
            <a:endParaRPr lang="en-US" sz="1100" dirty="0">
              <a:solidFill>
                <a:schemeClr val="bg1"/>
              </a:solidFill>
            </a:endParaRPr>
          </a:p>
          <a:p>
            <a:endParaRPr lang="en-US" dirty="0"/>
          </a:p>
        </p:txBody>
      </p:sp>
    </p:spTree>
    <p:extLst>
      <p:ext uri="{BB962C8B-B14F-4D97-AF65-F5344CB8AC3E}">
        <p14:creationId xmlns:p14="http://schemas.microsoft.com/office/powerpoint/2010/main" val="14523867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Use Case </a:t>
            </a:r>
            <a:r>
              <a:rPr lang="en-GB" dirty="0" smtClean="0"/>
              <a:t>5</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24175557"/>
              </p:ext>
            </p:extLst>
          </p:nvPr>
        </p:nvGraphicFramePr>
        <p:xfrm>
          <a:off x="107504" y="1059582"/>
          <a:ext cx="8856984" cy="3816422"/>
        </p:xfrm>
        <a:graphic>
          <a:graphicData uri="http://schemas.openxmlformats.org/drawingml/2006/table">
            <a:tbl>
              <a:tblPr>
                <a:tableStyleId>{5C22544A-7EE6-4342-B048-85BDC9FD1C3A}</a:tableStyleId>
              </a:tblPr>
              <a:tblGrid>
                <a:gridCol w="1369993"/>
                <a:gridCol w="7486991"/>
              </a:tblGrid>
              <a:tr h="181734">
                <a:tc>
                  <a:txBody>
                    <a:bodyPr/>
                    <a:lstStyle/>
                    <a:p>
                      <a:pPr algn="l" fontAlgn="b"/>
                      <a:r>
                        <a:rPr lang="en-US" sz="900" u="none" strike="noStrike" dirty="0">
                          <a:effectLst/>
                        </a:rPr>
                        <a:t>Use Case</a:t>
                      </a:r>
                      <a:endParaRPr lang="en-US" sz="900" b="0" i="0" u="none" strike="noStrike" dirty="0">
                        <a:solidFill>
                          <a:srgbClr val="000000"/>
                        </a:solidFill>
                        <a:effectLst/>
                        <a:latin typeface="Calibri" panose="020F0502020204030204" pitchFamily="34" charset="0"/>
                      </a:endParaRPr>
                    </a:p>
                  </a:txBody>
                  <a:tcPr marL="6473" marR="6473" marT="6473" marB="0" anchor="b"/>
                </a:tc>
                <a:tc>
                  <a:txBody>
                    <a:bodyPr/>
                    <a:lstStyle/>
                    <a:p>
                      <a:pPr algn="l" fontAlgn="b"/>
                      <a:r>
                        <a:rPr lang="en-US" sz="900" u="none" strike="noStrike">
                          <a:effectLst/>
                        </a:rPr>
                        <a:t>Suspicious Activity</a:t>
                      </a:r>
                      <a:endParaRPr lang="en-US" sz="900" b="0" i="0" u="none" strike="noStrike">
                        <a:solidFill>
                          <a:srgbClr val="000000"/>
                        </a:solidFill>
                        <a:effectLst/>
                        <a:latin typeface="Calibri" panose="020F0502020204030204" pitchFamily="34" charset="0"/>
                      </a:endParaRPr>
                    </a:p>
                  </a:txBody>
                  <a:tcPr marL="6473" marR="6473" marT="6473" marB="0" anchor="b"/>
                </a:tc>
              </a:tr>
              <a:tr h="181734">
                <a:tc>
                  <a:txBody>
                    <a:bodyPr/>
                    <a:lstStyle/>
                    <a:p>
                      <a:pPr algn="l" fontAlgn="b"/>
                      <a:r>
                        <a:rPr lang="en-US" sz="900" u="none" strike="noStrike">
                          <a:effectLst/>
                        </a:rPr>
                        <a:t>Rule</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l" fontAlgn="b"/>
                      <a:r>
                        <a:rPr lang="en-US" sz="900" u="none" strike="noStrike">
                          <a:effectLst/>
                        </a:rPr>
                        <a:t>Password Changed by other than Windows Administrator / Account Owner</a:t>
                      </a:r>
                      <a:endParaRPr lang="en-US" sz="900" b="0" i="0" u="none" strike="noStrike">
                        <a:solidFill>
                          <a:srgbClr val="000000"/>
                        </a:solidFill>
                        <a:effectLst/>
                        <a:latin typeface="Calibri" panose="020F0502020204030204" pitchFamily="34" charset="0"/>
                      </a:endParaRPr>
                    </a:p>
                  </a:txBody>
                  <a:tcPr marL="6473" marR="6473" marT="6473" marB="0" anchor="b"/>
                </a:tc>
              </a:tr>
              <a:tr h="726938">
                <a:tc>
                  <a:txBody>
                    <a:bodyPr/>
                    <a:lstStyle/>
                    <a:p>
                      <a:pPr algn="l" fontAlgn="b"/>
                      <a:r>
                        <a:rPr lang="en-US" sz="900" u="none" strike="noStrike">
                          <a:effectLst/>
                        </a:rPr>
                        <a:t>Description</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l" fontAlgn="b"/>
                      <a:r>
                        <a:rPr lang="en-US" sz="900" u="none" strike="noStrike">
                          <a:effectLst/>
                        </a:rPr>
                        <a:t>Normally Account password is changed by the account owner. </a:t>
                      </a:r>
                      <a:br>
                        <a:rPr lang="en-US" sz="900" u="none" strike="noStrike">
                          <a:effectLst/>
                        </a:rPr>
                      </a:br>
                      <a:r>
                        <a:rPr lang="en-US" sz="900" u="none" strike="noStrike">
                          <a:effectLst/>
                        </a:rPr>
                        <a:t/>
                      </a:r>
                      <a:br>
                        <a:rPr lang="en-US" sz="900" u="none" strike="noStrike">
                          <a:effectLst/>
                        </a:rPr>
                      </a:br>
                      <a:r>
                        <a:rPr lang="en-US" sz="900" u="none" strike="noStrike">
                          <a:effectLst/>
                        </a:rPr>
                        <a:t>But if it reach to an expired period of account password (due to employee on vacation or any other reason), then the employee may request to windows Admin via ticket or call to reset the password. </a:t>
                      </a:r>
                      <a:endParaRPr lang="en-US" sz="900" b="0" i="0" u="none" strike="noStrike">
                        <a:solidFill>
                          <a:srgbClr val="000000"/>
                        </a:solidFill>
                        <a:effectLst/>
                        <a:latin typeface="Calibri" panose="020F0502020204030204" pitchFamily="34" charset="0"/>
                      </a:endParaRPr>
                    </a:p>
                  </a:txBody>
                  <a:tcPr marL="6473" marR="6473" marT="6473" marB="0" anchor="b"/>
                </a:tc>
              </a:tr>
              <a:tr h="181734">
                <a:tc>
                  <a:txBody>
                    <a:bodyPr/>
                    <a:lstStyle/>
                    <a:p>
                      <a:pPr algn="l" fontAlgn="b"/>
                      <a:r>
                        <a:rPr lang="en-US" sz="900" u="none" strike="noStrike">
                          <a:effectLst/>
                        </a:rPr>
                        <a:t>Threat Indicator</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l" fontAlgn="b"/>
                      <a:r>
                        <a:rPr lang="en-US" sz="900" u="none" strike="noStrike" dirty="0">
                          <a:effectLst/>
                        </a:rPr>
                        <a:t>Theft Identity and lateral moments – may harm to the organization. </a:t>
                      </a:r>
                      <a:endParaRPr lang="en-US" sz="900" b="0" i="0" u="none" strike="noStrike" dirty="0">
                        <a:solidFill>
                          <a:srgbClr val="000000"/>
                        </a:solidFill>
                        <a:effectLst/>
                        <a:latin typeface="Calibri" panose="020F0502020204030204" pitchFamily="34" charset="0"/>
                      </a:endParaRPr>
                    </a:p>
                  </a:txBody>
                  <a:tcPr marL="6473" marR="6473" marT="6473" marB="0" anchor="b"/>
                </a:tc>
              </a:tr>
              <a:tr h="181734">
                <a:tc>
                  <a:txBody>
                    <a:bodyPr/>
                    <a:lstStyle/>
                    <a:p>
                      <a:pPr algn="l" fontAlgn="b"/>
                      <a:r>
                        <a:rPr lang="en-US" sz="900" u="none" strike="noStrike">
                          <a:effectLst/>
                        </a:rPr>
                        <a:t>Data Source to investigate</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l" fontAlgn="b"/>
                      <a:r>
                        <a:rPr lang="en-US" sz="900" u="none" strike="noStrike" dirty="0">
                          <a:effectLst/>
                        </a:rPr>
                        <a:t>Windows OS logs</a:t>
                      </a:r>
                      <a:endParaRPr lang="en-US" sz="900" b="0" i="0" u="none" strike="noStrike" dirty="0">
                        <a:solidFill>
                          <a:srgbClr val="000000"/>
                        </a:solidFill>
                        <a:effectLst/>
                        <a:latin typeface="Calibri" panose="020F0502020204030204" pitchFamily="34" charset="0"/>
                      </a:endParaRPr>
                    </a:p>
                  </a:txBody>
                  <a:tcPr marL="6473" marR="6473" marT="6473" marB="0" anchor="b"/>
                </a:tc>
              </a:tr>
              <a:tr h="181734">
                <a:tc>
                  <a:txBody>
                    <a:bodyPr/>
                    <a:lstStyle/>
                    <a:p>
                      <a:pPr algn="l" fontAlgn="b"/>
                      <a:r>
                        <a:rPr lang="en-US" sz="900" u="none" strike="noStrike">
                          <a:effectLst/>
                        </a:rPr>
                        <a:t>Possible Actions</a:t>
                      </a: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l" fontAlgn="b"/>
                      <a:r>
                        <a:rPr lang="en-US" sz="900" u="none" strike="noStrike">
                          <a:effectLst/>
                        </a:rPr>
                        <a:t>Suspend account or contact user or his Manager</a:t>
                      </a:r>
                      <a:endParaRPr lang="en-US" sz="900" b="0" i="0" u="none" strike="noStrike">
                        <a:solidFill>
                          <a:srgbClr val="000000"/>
                        </a:solidFill>
                        <a:effectLst/>
                        <a:latin typeface="Calibri" panose="020F0502020204030204" pitchFamily="34" charset="0"/>
                      </a:endParaRPr>
                    </a:p>
                  </a:txBody>
                  <a:tcPr marL="6473" marR="6473" marT="6473" marB="0" anchor="b"/>
                </a:tc>
              </a:tr>
              <a:tr h="2180814">
                <a:tc>
                  <a:txBody>
                    <a:bodyPr/>
                    <a:lstStyle/>
                    <a:p>
                      <a:pPr algn="l" fontAlgn="b"/>
                      <a:r>
                        <a:rPr lang="en-US" sz="900" u="none" strike="noStrike">
                          <a:effectLst/>
                        </a:rPr>
                        <a:t>Analyst Tips &amp; Tricks</a:t>
                      </a:r>
                      <a:br>
                        <a:rPr lang="en-US" sz="900" u="none" strike="noStrike">
                          <a:effectLst/>
                        </a:rPr>
                      </a:br>
                      <a:endParaRPr lang="en-US" sz="900" b="0" i="0" u="none" strike="noStrike">
                        <a:solidFill>
                          <a:srgbClr val="000000"/>
                        </a:solidFill>
                        <a:effectLst/>
                        <a:latin typeface="Calibri" panose="020F0502020204030204" pitchFamily="34" charset="0"/>
                      </a:endParaRPr>
                    </a:p>
                  </a:txBody>
                  <a:tcPr marL="6473" marR="6473" marT="6473" marB="0" anchor="b"/>
                </a:tc>
                <a:tc>
                  <a:txBody>
                    <a:bodyPr/>
                    <a:lstStyle/>
                    <a:p>
                      <a:pPr algn="l" fontAlgn="b"/>
                      <a:r>
                        <a:rPr lang="en-US" sz="900" u="none" strike="noStrike" dirty="0">
                          <a:effectLst/>
                        </a:rPr>
                        <a:t>Check the subject Username &amp; target username associated with this.</a:t>
                      </a:r>
                      <a:br>
                        <a:rPr lang="en-US" sz="900" u="none" strike="noStrike" dirty="0">
                          <a:effectLst/>
                        </a:rPr>
                      </a:br>
                      <a:r>
                        <a:rPr lang="en-US" sz="900" u="none" strike="noStrike" dirty="0">
                          <a:effectLst/>
                        </a:rPr>
                        <a:t/>
                      </a:r>
                      <a:br>
                        <a:rPr lang="en-US" sz="900" u="none" strike="noStrike" dirty="0">
                          <a:effectLst/>
                        </a:rPr>
                      </a:br>
                      <a:r>
                        <a:rPr lang="en-US" sz="900" u="none" strike="noStrike" dirty="0">
                          <a:effectLst/>
                        </a:rPr>
                        <a:t>Contact the User and his / her manager and ask for justification.</a:t>
                      </a:r>
                      <a:br>
                        <a:rPr lang="en-US" sz="900" u="none" strike="noStrike" dirty="0">
                          <a:effectLst/>
                        </a:rPr>
                      </a:br>
                      <a:r>
                        <a:rPr lang="en-US" sz="900" u="none" strike="noStrike" dirty="0">
                          <a:effectLst/>
                        </a:rPr>
                        <a:t/>
                      </a:r>
                      <a:br>
                        <a:rPr lang="en-US" sz="900" u="none" strike="noStrike" dirty="0">
                          <a:effectLst/>
                        </a:rPr>
                      </a:br>
                      <a:r>
                        <a:rPr lang="en-US" sz="900" u="none" strike="noStrike" dirty="0">
                          <a:effectLst/>
                        </a:rPr>
                        <a:t>Identify the user name / AD user name</a:t>
                      </a:r>
                      <a:br>
                        <a:rPr lang="en-US" sz="900" u="none" strike="noStrike" dirty="0">
                          <a:effectLst/>
                        </a:rPr>
                      </a:br>
                      <a:r>
                        <a:rPr lang="en-US" sz="900" u="none" strike="noStrike" dirty="0">
                          <a:effectLst/>
                        </a:rPr>
                        <a:t/>
                      </a:r>
                      <a:br>
                        <a:rPr lang="en-US" sz="900" u="none" strike="noStrike" dirty="0">
                          <a:effectLst/>
                        </a:rPr>
                      </a:br>
                      <a:r>
                        <a:rPr lang="en-US" sz="900" u="none" strike="noStrike" dirty="0">
                          <a:effectLst/>
                        </a:rPr>
                        <a:t>Contact the user via mail/phone or inform his manager using the organization chart</a:t>
                      </a:r>
                      <a:br>
                        <a:rPr lang="en-US" sz="900" u="none" strike="noStrike" dirty="0">
                          <a:effectLst/>
                        </a:rPr>
                      </a:br>
                      <a:r>
                        <a:rPr lang="en-US" sz="900" u="none" strike="noStrike" dirty="0">
                          <a:effectLst/>
                        </a:rPr>
                        <a:t/>
                      </a:r>
                      <a:br>
                        <a:rPr lang="en-US" sz="900" u="none" strike="noStrike" dirty="0">
                          <a:effectLst/>
                        </a:rPr>
                      </a:br>
                      <a:r>
                        <a:rPr lang="en-US" sz="900" u="none" strike="noStrike" dirty="0">
                          <a:effectLst/>
                        </a:rPr>
                        <a:t>Escalate to L2 / CIRT for further investigation is analysts feel severity is high/insufficient information.</a:t>
                      </a:r>
                      <a:br>
                        <a:rPr lang="en-US" sz="900" u="none" strike="noStrike" dirty="0">
                          <a:effectLst/>
                        </a:rPr>
                      </a:br>
                      <a:r>
                        <a:rPr lang="en-US" sz="900" u="none" strike="noStrike" dirty="0">
                          <a:effectLst/>
                        </a:rPr>
                        <a:t/>
                      </a:r>
                      <a:br>
                        <a:rPr lang="en-US" sz="900" u="none" strike="noStrike" dirty="0">
                          <a:effectLst/>
                        </a:rPr>
                      </a:br>
                      <a:r>
                        <a:rPr lang="en-US" sz="900" u="none" strike="noStrike" dirty="0">
                          <a:effectLst/>
                        </a:rPr>
                        <a:t>Maybe CIRT will suspend the account until further clarity. Normally CIRT also works for 8 hours but there is somebody always available if needed called Watch duty.  </a:t>
                      </a:r>
                      <a:endParaRPr lang="en-US" sz="900" b="0" i="0" u="none" strike="noStrike" dirty="0">
                        <a:solidFill>
                          <a:srgbClr val="000000"/>
                        </a:solidFill>
                        <a:effectLst/>
                        <a:latin typeface="Calibri" panose="020F0502020204030204" pitchFamily="34" charset="0"/>
                      </a:endParaRPr>
                    </a:p>
                  </a:txBody>
                  <a:tcPr marL="6473" marR="6473" marT="6473" marB="0" anchor="b"/>
                </a:tc>
              </a:tr>
            </a:tbl>
          </a:graphicData>
        </a:graphic>
      </p:graphicFrame>
    </p:spTree>
    <p:extLst>
      <p:ext uri="{BB962C8B-B14F-4D97-AF65-F5344CB8AC3E}">
        <p14:creationId xmlns:p14="http://schemas.microsoft.com/office/powerpoint/2010/main" val="34217499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Use Case 6</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731340664"/>
              </p:ext>
            </p:extLst>
          </p:nvPr>
        </p:nvGraphicFramePr>
        <p:xfrm>
          <a:off x="107504" y="915567"/>
          <a:ext cx="8856984" cy="4141402"/>
        </p:xfrm>
        <a:graphic>
          <a:graphicData uri="http://schemas.openxmlformats.org/drawingml/2006/table">
            <a:tbl>
              <a:tblPr>
                <a:tableStyleId>{5C22544A-7EE6-4342-B048-85BDC9FD1C3A}</a:tableStyleId>
              </a:tblPr>
              <a:tblGrid>
                <a:gridCol w="1563751"/>
                <a:gridCol w="7293233"/>
              </a:tblGrid>
              <a:tr h="332356">
                <a:tc>
                  <a:txBody>
                    <a:bodyPr/>
                    <a:lstStyle/>
                    <a:p>
                      <a:pPr algn="l" fontAlgn="b"/>
                      <a:r>
                        <a:rPr lang="en-US" sz="1000" u="none" strike="noStrike" dirty="0">
                          <a:effectLst/>
                        </a:rPr>
                        <a:t>Use Case</a:t>
                      </a:r>
                      <a:endParaRPr lang="en-US" sz="1000" b="0" i="0" u="none" strike="noStrike" dirty="0">
                        <a:solidFill>
                          <a:srgbClr val="000000"/>
                        </a:solidFill>
                        <a:effectLst/>
                        <a:latin typeface="Calibri" panose="020F0502020204030204" pitchFamily="34" charset="0"/>
                      </a:endParaRPr>
                    </a:p>
                  </a:txBody>
                  <a:tcPr marL="6848" marR="6848" marT="6848" marB="0" anchor="b"/>
                </a:tc>
                <a:tc>
                  <a:txBody>
                    <a:bodyPr/>
                    <a:lstStyle/>
                    <a:p>
                      <a:pPr algn="l" fontAlgn="b"/>
                      <a:r>
                        <a:rPr lang="en-GB" sz="1000" b="0" i="0" u="none" strike="noStrike" dirty="0" smtClean="0">
                          <a:solidFill>
                            <a:schemeClr val="dk1"/>
                          </a:solidFill>
                          <a:effectLst/>
                          <a:latin typeface="+mn-lt"/>
                        </a:rPr>
                        <a:t>Suspicious</a:t>
                      </a:r>
                      <a:r>
                        <a:rPr lang="en-GB" sz="1000" b="0" i="0" u="none" strike="noStrike" baseline="0" dirty="0" smtClean="0">
                          <a:solidFill>
                            <a:schemeClr val="dk1"/>
                          </a:solidFill>
                          <a:effectLst/>
                          <a:latin typeface="+mn-lt"/>
                        </a:rPr>
                        <a:t> Activity – Watch list level use case</a:t>
                      </a:r>
                      <a:endParaRPr lang="en-US" sz="1000" b="0" i="0" u="none" strike="noStrike" dirty="0">
                        <a:solidFill>
                          <a:srgbClr val="000000"/>
                        </a:solidFill>
                        <a:effectLst/>
                        <a:latin typeface="Calibri" panose="020F0502020204030204" pitchFamily="34" charset="0"/>
                      </a:endParaRPr>
                    </a:p>
                  </a:txBody>
                  <a:tcPr marL="6848" marR="6848" marT="6848" marB="0" anchor="b"/>
                </a:tc>
              </a:tr>
              <a:tr h="271466">
                <a:tc>
                  <a:txBody>
                    <a:bodyPr/>
                    <a:lstStyle/>
                    <a:p>
                      <a:pPr algn="l" fontAlgn="b"/>
                      <a:r>
                        <a:rPr lang="en-US" sz="1000" u="none" strike="noStrike">
                          <a:effectLst/>
                        </a:rPr>
                        <a:t>Rule</a:t>
                      </a:r>
                      <a:endParaRPr lang="en-US" sz="1000" b="0" i="0" u="none" strike="noStrike">
                        <a:solidFill>
                          <a:srgbClr val="000000"/>
                        </a:solidFill>
                        <a:effectLst/>
                        <a:latin typeface="Calibri" panose="020F0502020204030204" pitchFamily="34" charset="0"/>
                      </a:endParaRPr>
                    </a:p>
                  </a:txBody>
                  <a:tcPr marL="6848" marR="6848" marT="6848" marB="0" anchor="b"/>
                </a:tc>
                <a:tc>
                  <a:txBody>
                    <a:bodyPr/>
                    <a:lstStyle/>
                    <a:p>
                      <a:pPr algn="l" fontAlgn="b"/>
                      <a:r>
                        <a:rPr lang="en-GB" sz="1000" b="0" i="0" u="none" strike="noStrike" dirty="0" smtClean="0">
                          <a:solidFill>
                            <a:schemeClr val="dk1"/>
                          </a:solidFill>
                          <a:effectLst/>
                          <a:latin typeface="+mn-lt"/>
                        </a:rPr>
                        <a:t>Unauthorized</a:t>
                      </a:r>
                      <a:r>
                        <a:rPr lang="en-GB" sz="1000" b="0" i="0" u="none" strike="noStrike" baseline="0" dirty="0" smtClean="0">
                          <a:solidFill>
                            <a:schemeClr val="dk1"/>
                          </a:solidFill>
                          <a:effectLst/>
                          <a:latin typeface="+mn-lt"/>
                        </a:rPr>
                        <a:t> access to business server / DMZ server account</a:t>
                      </a:r>
                      <a:endParaRPr lang="en-US" sz="1000" b="0" i="0" u="none" strike="noStrike" dirty="0">
                        <a:solidFill>
                          <a:srgbClr val="000000"/>
                        </a:solidFill>
                        <a:effectLst/>
                        <a:latin typeface="Calibri" panose="020F0502020204030204" pitchFamily="34" charset="0"/>
                      </a:endParaRPr>
                    </a:p>
                  </a:txBody>
                  <a:tcPr marL="6848" marR="6848" marT="6848" marB="0" anchor="b"/>
                </a:tc>
              </a:tr>
              <a:tr h="594228">
                <a:tc>
                  <a:txBody>
                    <a:bodyPr/>
                    <a:lstStyle/>
                    <a:p>
                      <a:pPr algn="l" fontAlgn="b"/>
                      <a:r>
                        <a:rPr lang="en-US" sz="1000" u="none" strike="noStrike" dirty="0">
                          <a:effectLst/>
                        </a:rPr>
                        <a:t>Description</a:t>
                      </a:r>
                      <a:endParaRPr lang="en-US" sz="1000" b="0" i="0" u="none" strike="noStrike" dirty="0">
                        <a:solidFill>
                          <a:srgbClr val="000000"/>
                        </a:solidFill>
                        <a:effectLst/>
                        <a:latin typeface="Calibri" panose="020F0502020204030204" pitchFamily="34" charset="0"/>
                      </a:endParaRPr>
                    </a:p>
                  </a:txBody>
                  <a:tcPr marL="6848" marR="6848" marT="6848" marB="0" anchor="b"/>
                </a:tc>
                <a:tc>
                  <a:txBody>
                    <a:bodyPr/>
                    <a:lstStyle/>
                    <a:p>
                      <a:pPr marL="0" algn="l" defTabSz="914400" rtl="0" eaLnBrk="1" fontAlgn="b" latinLnBrk="1" hangingPunct="1"/>
                      <a:r>
                        <a:rPr lang="en-GB" sz="1000" b="0" i="0" u="none" strike="noStrike" kern="1200" dirty="0" smtClean="0">
                          <a:solidFill>
                            <a:schemeClr val="dk1"/>
                          </a:solidFill>
                          <a:effectLst/>
                          <a:latin typeface="+mn-lt"/>
                          <a:ea typeface="+mn-ea"/>
                          <a:cs typeface="+mn-cs"/>
                        </a:rPr>
                        <a:t>Create Whitelist of allowed user list </a:t>
                      </a:r>
                      <a:br>
                        <a:rPr lang="en-GB" sz="1000" b="0" i="0" u="none" strike="noStrike" kern="1200" dirty="0" smtClean="0">
                          <a:solidFill>
                            <a:schemeClr val="dk1"/>
                          </a:solidFill>
                          <a:effectLst/>
                          <a:latin typeface="+mn-lt"/>
                          <a:ea typeface="+mn-ea"/>
                          <a:cs typeface="+mn-cs"/>
                        </a:rPr>
                      </a:br>
                      <a:r>
                        <a:rPr lang="en-GB" sz="1000" b="0" i="0" u="none" strike="noStrike" kern="1200" dirty="0" smtClean="0">
                          <a:solidFill>
                            <a:schemeClr val="dk1"/>
                          </a:solidFill>
                          <a:effectLst/>
                          <a:latin typeface="+mn-lt"/>
                          <a:ea typeface="+mn-ea"/>
                          <a:cs typeface="+mn-cs"/>
                        </a:rPr>
                        <a:t>OR </a:t>
                      </a:r>
                      <a:br>
                        <a:rPr lang="en-GB" sz="1000" b="0" i="0" u="none" strike="noStrike" kern="1200" dirty="0" smtClean="0">
                          <a:solidFill>
                            <a:schemeClr val="dk1"/>
                          </a:solidFill>
                          <a:effectLst/>
                          <a:latin typeface="+mn-lt"/>
                          <a:ea typeface="+mn-ea"/>
                          <a:cs typeface="+mn-cs"/>
                        </a:rPr>
                      </a:br>
                      <a:r>
                        <a:rPr lang="en-GB" sz="1000" b="0" i="0" u="none" strike="noStrike" kern="1200" dirty="0" smtClean="0">
                          <a:solidFill>
                            <a:schemeClr val="dk1"/>
                          </a:solidFill>
                          <a:effectLst/>
                          <a:latin typeface="+mn-lt"/>
                          <a:ea typeface="+mn-ea"/>
                          <a:cs typeface="+mn-cs"/>
                        </a:rPr>
                        <a:t>Create blacklist </a:t>
                      </a:r>
                      <a:r>
                        <a:rPr lang="en-GB" sz="1000" b="0" i="0" u="none" strike="noStrike" kern="1200" dirty="0" err="1" smtClean="0">
                          <a:solidFill>
                            <a:schemeClr val="dk1"/>
                          </a:solidFill>
                          <a:effectLst/>
                          <a:latin typeface="+mn-lt"/>
                          <a:ea typeface="+mn-ea"/>
                          <a:cs typeface="+mn-cs"/>
                        </a:rPr>
                        <a:t>userlist</a:t>
                      </a:r>
                      <a:r>
                        <a:rPr lang="en-GB" sz="1000" b="0" i="0" u="none" strike="noStrike" kern="1200" dirty="0" smtClean="0">
                          <a:solidFill>
                            <a:schemeClr val="dk1"/>
                          </a:solidFill>
                          <a:effectLst/>
                          <a:latin typeface="+mn-lt"/>
                          <a:ea typeface="+mn-ea"/>
                          <a:cs typeface="+mn-cs"/>
                        </a:rPr>
                        <a:t> </a:t>
                      </a:r>
                      <a:br>
                        <a:rPr lang="en-GB" sz="1000" b="0" i="0" u="none" strike="noStrike" kern="1200" dirty="0" smtClean="0">
                          <a:solidFill>
                            <a:schemeClr val="dk1"/>
                          </a:solidFill>
                          <a:effectLst/>
                          <a:latin typeface="+mn-lt"/>
                          <a:ea typeface="+mn-ea"/>
                          <a:cs typeface="+mn-cs"/>
                        </a:rPr>
                      </a:br>
                      <a:r>
                        <a:rPr lang="en-GB" sz="1000" b="0" i="0" u="none" strike="noStrike" kern="1200" dirty="0" smtClean="0">
                          <a:solidFill>
                            <a:schemeClr val="dk1"/>
                          </a:solidFill>
                          <a:effectLst/>
                          <a:latin typeface="+mn-lt"/>
                          <a:ea typeface="+mn-ea"/>
                          <a:cs typeface="+mn-cs"/>
                        </a:rPr>
                        <a:t>But my suggestion is create whitelist which has less data &amp; use this data in </a:t>
                      </a:r>
                      <a:r>
                        <a:rPr lang="en-GB" sz="1000" b="0" i="0" u="none" strike="noStrike" kern="1200" dirty="0" err="1" smtClean="0">
                          <a:solidFill>
                            <a:schemeClr val="dk1"/>
                          </a:solidFill>
                          <a:effectLst/>
                          <a:latin typeface="+mn-lt"/>
                          <a:ea typeface="+mn-ea"/>
                          <a:cs typeface="+mn-cs"/>
                        </a:rPr>
                        <a:t>Qradar</a:t>
                      </a:r>
                      <a:r>
                        <a:rPr lang="en-GB" sz="1000" b="0" i="0" u="none" strike="noStrike" kern="1200" dirty="0" smtClean="0">
                          <a:solidFill>
                            <a:schemeClr val="dk1"/>
                          </a:solidFill>
                          <a:effectLst/>
                          <a:latin typeface="+mn-lt"/>
                          <a:ea typeface="+mn-ea"/>
                          <a:cs typeface="+mn-cs"/>
                        </a:rPr>
                        <a:t> Rules</a:t>
                      </a:r>
                    </a:p>
                  </a:txBody>
                  <a:tcPr marL="6848" marR="6848" marT="6848" marB="0" anchor="b"/>
                </a:tc>
              </a:tr>
              <a:tr h="403250">
                <a:tc>
                  <a:txBody>
                    <a:bodyPr/>
                    <a:lstStyle/>
                    <a:p>
                      <a:pPr algn="l" fontAlgn="b"/>
                      <a:r>
                        <a:rPr lang="en-US" sz="1000" u="none" strike="noStrike">
                          <a:effectLst/>
                        </a:rPr>
                        <a:t>Threat Indicator</a:t>
                      </a:r>
                      <a:endParaRPr lang="en-US" sz="1000" b="0" i="0" u="none" strike="noStrike">
                        <a:solidFill>
                          <a:srgbClr val="000000"/>
                        </a:solidFill>
                        <a:effectLst/>
                        <a:latin typeface="Calibri" panose="020F0502020204030204" pitchFamily="34" charset="0"/>
                      </a:endParaRPr>
                    </a:p>
                  </a:txBody>
                  <a:tcPr marL="6848" marR="6848" marT="6848" marB="0" anchor="b"/>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en-US" sz="900" u="none" strike="noStrike" dirty="0" smtClean="0">
                        <a:effectLst/>
                      </a:endParaRPr>
                    </a:p>
                    <a:p>
                      <a:pPr marL="0" marR="0" lvl="0" indent="0" algn="l" defTabSz="914400" rtl="0" eaLnBrk="1" fontAlgn="ctr" latinLnBrk="1" hangingPunct="1">
                        <a:lnSpc>
                          <a:spcPct val="100000"/>
                        </a:lnSpc>
                        <a:spcBef>
                          <a:spcPts val="0"/>
                        </a:spcBef>
                        <a:spcAft>
                          <a:spcPts val="0"/>
                        </a:spcAft>
                        <a:buClrTx/>
                        <a:buSzTx/>
                        <a:buFontTx/>
                        <a:buNone/>
                        <a:tabLst/>
                        <a:defRPr/>
                      </a:pPr>
                      <a:r>
                        <a:rPr lang="en-US" sz="900" u="none" strike="noStrike" dirty="0" smtClean="0">
                          <a:effectLst/>
                        </a:rPr>
                        <a:t>May harm to the organization. </a:t>
                      </a:r>
                      <a:endParaRPr lang="en-US" sz="900" b="0" i="0" u="none" strike="noStrike" dirty="0" smtClean="0">
                        <a:solidFill>
                          <a:srgbClr val="000000"/>
                        </a:solidFill>
                        <a:effectLst/>
                        <a:latin typeface="Calibri" panose="020F0502020204030204" pitchFamily="34" charset="0"/>
                      </a:endParaRPr>
                    </a:p>
                    <a:p>
                      <a:pPr algn="l" fontAlgn="ctr"/>
                      <a:endParaRPr lang="en-US" sz="900" b="0" i="0" u="none" strike="noStrike" dirty="0">
                        <a:solidFill>
                          <a:srgbClr val="172B4D"/>
                        </a:solidFill>
                        <a:effectLst/>
                        <a:latin typeface="Segoe UI" panose="020B0502040204020203" pitchFamily="34" charset="0"/>
                      </a:endParaRPr>
                    </a:p>
                  </a:txBody>
                  <a:tcPr marL="6848" marR="6848" marT="6848" marB="0" anchor="ctr"/>
                </a:tc>
              </a:tr>
              <a:tr h="514756">
                <a:tc>
                  <a:txBody>
                    <a:bodyPr/>
                    <a:lstStyle/>
                    <a:p>
                      <a:pPr algn="l" fontAlgn="b"/>
                      <a:r>
                        <a:rPr lang="en-US" sz="1000" u="none" strike="noStrike" dirty="0">
                          <a:effectLst/>
                        </a:rPr>
                        <a:t>Data Source to investigate</a:t>
                      </a:r>
                      <a:endParaRPr lang="en-US" sz="1000" b="0" i="0" u="none" strike="noStrike" dirty="0">
                        <a:solidFill>
                          <a:srgbClr val="000000"/>
                        </a:solidFill>
                        <a:effectLst/>
                        <a:latin typeface="Calibri" panose="020F0502020204030204" pitchFamily="34" charset="0"/>
                      </a:endParaRPr>
                    </a:p>
                  </a:txBody>
                  <a:tcPr marL="6848" marR="6848" marT="6848" marB="0" anchor="b"/>
                </a:tc>
                <a:tc>
                  <a:txBody>
                    <a:bodyPr/>
                    <a:lstStyle/>
                    <a:p>
                      <a:pPr algn="l" fontAlgn="b"/>
                      <a:r>
                        <a:rPr lang="en-US" sz="1000" u="none" strike="noStrike" dirty="0" err="1" smtClean="0">
                          <a:effectLst/>
                        </a:rPr>
                        <a:t>Auth</a:t>
                      </a:r>
                      <a:r>
                        <a:rPr lang="en-US" sz="1000" u="none" strike="noStrike" dirty="0" smtClean="0">
                          <a:effectLst/>
                        </a:rPr>
                        <a:t> Events for DMZ</a:t>
                      </a:r>
                      <a:r>
                        <a:rPr lang="en-US" sz="1000" u="none" strike="noStrike" baseline="0" dirty="0" smtClean="0">
                          <a:effectLst/>
                        </a:rPr>
                        <a:t> server </a:t>
                      </a:r>
                      <a:endParaRPr lang="en-US" sz="1000" b="0" i="0" u="none" strike="noStrike" dirty="0">
                        <a:solidFill>
                          <a:srgbClr val="000000"/>
                        </a:solidFill>
                        <a:effectLst/>
                        <a:latin typeface="Calibri" panose="020F0502020204030204" pitchFamily="34" charset="0"/>
                      </a:endParaRPr>
                    </a:p>
                  </a:txBody>
                  <a:tcPr marL="6848" marR="6848" marT="6848" marB="0" anchor="b"/>
                </a:tc>
              </a:tr>
              <a:tr h="1916390">
                <a:tc>
                  <a:txBody>
                    <a:bodyPr/>
                    <a:lstStyle/>
                    <a:p>
                      <a:pPr algn="l" fontAlgn="b"/>
                      <a:r>
                        <a:rPr lang="en-US" sz="1000" u="none" strike="noStrike" dirty="0">
                          <a:effectLst/>
                        </a:rPr>
                        <a:t>Analyst Tips &amp; Tricks</a:t>
                      </a:r>
                      <a:br>
                        <a:rPr lang="en-US" sz="1000" u="none" strike="noStrike" dirty="0">
                          <a:effectLst/>
                        </a:rPr>
                      </a:br>
                      <a:endParaRPr lang="en-US" sz="1000" b="0" i="0" u="none" strike="noStrike" dirty="0">
                        <a:solidFill>
                          <a:srgbClr val="000000"/>
                        </a:solidFill>
                        <a:effectLst/>
                        <a:latin typeface="Calibri" panose="020F0502020204030204" pitchFamily="34" charset="0"/>
                      </a:endParaRPr>
                    </a:p>
                  </a:txBody>
                  <a:tcPr marL="6848" marR="6848" marT="6848" marB="0" anchor="b"/>
                </a:tc>
                <a:tc>
                  <a:txBody>
                    <a:bodyPr/>
                    <a:lstStyle/>
                    <a:p>
                      <a:pPr marL="0" marR="0" lvl="0" indent="0" algn="l" defTabSz="914400" rtl="0" eaLnBrk="1" fontAlgn="b" latinLnBrk="1" hangingPunct="1">
                        <a:lnSpc>
                          <a:spcPct val="100000"/>
                        </a:lnSpc>
                        <a:spcBef>
                          <a:spcPts val="0"/>
                        </a:spcBef>
                        <a:spcAft>
                          <a:spcPts val="0"/>
                        </a:spcAft>
                        <a:buClrTx/>
                        <a:buSzTx/>
                        <a:buFontTx/>
                        <a:buNone/>
                        <a:tabLst/>
                        <a:defRPr/>
                      </a:pPr>
                      <a:r>
                        <a:rPr lang="en-US" sz="1000" u="none" strike="noStrike" dirty="0" smtClean="0">
                          <a:effectLst/>
                        </a:rPr>
                        <a:t>Check the subject Username &amp; target username associated with this.</a:t>
                      </a:r>
                      <a:br>
                        <a:rPr lang="en-US" sz="1000" u="none" strike="noStrike" dirty="0" smtClean="0">
                          <a:effectLst/>
                        </a:rPr>
                      </a:br>
                      <a:r>
                        <a:rPr lang="en-US" sz="1000" u="none" strike="noStrike" dirty="0" smtClean="0">
                          <a:effectLst/>
                        </a:rPr>
                        <a:t/>
                      </a:r>
                      <a:br>
                        <a:rPr lang="en-US" sz="1000" u="none" strike="noStrike" dirty="0" smtClean="0">
                          <a:effectLst/>
                        </a:rPr>
                      </a:br>
                      <a:r>
                        <a:rPr lang="en-US" sz="1000" u="none" strike="noStrike" dirty="0" smtClean="0">
                          <a:effectLst/>
                        </a:rPr>
                        <a:t>Contact the User and his / her manager and ask for justification.</a:t>
                      </a:r>
                      <a:br>
                        <a:rPr lang="en-US" sz="1000" u="none" strike="noStrike" dirty="0" smtClean="0">
                          <a:effectLst/>
                        </a:rPr>
                      </a:br>
                      <a:r>
                        <a:rPr lang="en-US" sz="1000" u="none" strike="noStrike" dirty="0" smtClean="0">
                          <a:effectLst/>
                        </a:rPr>
                        <a:t/>
                      </a:r>
                      <a:br>
                        <a:rPr lang="en-US" sz="1000" u="none" strike="noStrike" dirty="0" smtClean="0">
                          <a:effectLst/>
                        </a:rPr>
                      </a:br>
                      <a:r>
                        <a:rPr lang="en-US" sz="1000" u="none" strike="noStrike" dirty="0" smtClean="0">
                          <a:effectLst/>
                        </a:rPr>
                        <a:t>Identify the user name / AD user name</a:t>
                      </a:r>
                      <a:br>
                        <a:rPr lang="en-US" sz="1000" u="none" strike="noStrike" dirty="0" smtClean="0">
                          <a:effectLst/>
                        </a:rPr>
                      </a:br>
                      <a:r>
                        <a:rPr lang="en-US" sz="1000" u="none" strike="noStrike" dirty="0" smtClean="0">
                          <a:effectLst/>
                        </a:rPr>
                        <a:t/>
                      </a:r>
                      <a:br>
                        <a:rPr lang="en-US" sz="1000" u="none" strike="noStrike" dirty="0" smtClean="0">
                          <a:effectLst/>
                        </a:rPr>
                      </a:br>
                      <a:r>
                        <a:rPr lang="en-US" sz="1000" u="none" strike="noStrike" dirty="0" smtClean="0">
                          <a:effectLst/>
                        </a:rPr>
                        <a:t>Contact the user via mail/phone or inform his manager using the organization chart</a:t>
                      </a:r>
                      <a:br>
                        <a:rPr lang="en-US" sz="1000" u="none" strike="noStrike" dirty="0" smtClean="0">
                          <a:effectLst/>
                        </a:rPr>
                      </a:br>
                      <a:r>
                        <a:rPr lang="en-US" sz="1000" u="none" strike="noStrike" dirty="0" smtClean="0">
                          <a:effectLst/>
                        </a:rPr>
                        <a:t/>
                      </a:r>
                      <a:br>
                        <a:rPr lang="en-US" sz="1000" u="none" strike="noStrike" dirty="0" smtClean="0">
                          <a:effectLst/>
                        </a:rPr>
                      </a:br>
                      <a:r>
                        <a:rPr lang="en-US" sz="1000" u="none" strike="noStrike" dirty="0" smtClean="0">
                          <a:effectLst/>
                        </a:rPr>
                        <a:t>Escalate to L2 / CIRT for further investigation is analysts feel severity is high/insufficient information.</a:t>
                      </a:r>
                      <a:br>
                        <a:rPr lang="en-US" sz="1000" u="none" strike="noStrike" dirty="0" smtClean="0">
                          <a:effectLst/>
                        </a:rPr>
                      </a:br>
                      <a:r>
                        <a:rPr lang="en-US" sz="1000" u="none" strike="noStrike" dirty="0" smtClean="0">
                          <a:effectLst/>
                        </a:rPr>
                        <a:t/>
                      </a:r>
                      <a:br>
                        <a:rPr lang="en-US" sz="1000" u="none" strike="noStrike" dirty="0" smtClean="0">
                          <a:effectLst/>
                        </a:rPr>
                      </a:br>
                      <a:r>
                        <a:rPr lang="en-US" sz="1000" u="none" strike="noStrike" dirty="0" smtClean="0">
                          <a:effectLst/>
                        </a:rPr>
                        <a:t>Maybe CIRT will suspend the account until further clarity. Normally CIRT also works for 8 hours but there is somebody always available if needed called Watch duty.  </a:t>
                      </a:r>
                      <a:endParaRPr lang="en-US" sz="1000" b="0" i="0" u="none" strike="noStrike" dirty="0" smtClean="0">
                        <a:solidFill>
                          <a:srgbClr val="000000"/>
                        </a:solidFill>
                        <a:effectLst/>
                        <a:latin typeface="Calibri" panose="020F0502020204030204" pitchFamily="34" charset="0"/>
                      </a:endParaRPr>
                    </a:p>
                    <a:p>
                      <a:pPr algn="l" fontAlgn="b"/>
                      <a:endParaRPr lang="en-US" sz="1000" b="0" i="0" u="none" strike="noStrike" dirty="0">
                        <a:solidFill>
                          <a:srgbClr val="000000"/>
                        </a:solidFill>
                        <a:effectLst/>
                        <a:latin typeface="Calibri" panose="020F0502020204030204" pitchFamily="34" charset="0"/>
                      </a:endParaRPr>
                    </a:p>
                  </a:txBody>
                  <a:tcPr marL="6848" marR="6848" marT="6848" marB="0" anchor="b"/>
                </a:tc>
              </a:tr>
            </a:tbl>
          </a:graphicData>
        </a:graphic>
      </p:graphicFrame>
    </p:spTree>
    <p:extLst>
      <p:ext uri="{BB962C8B-B14F-4D97-AF65-F5344CB8AC3E}">
        <p14:creationId xmlns:p14="http://schemas.microsoft.com/office/powerpoint/2010/main" val="17189996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pic>
        <p:nvPicPr>
          <p:cNvPr id="9218" name="Picture 2" descr="https://lh3.googleusercontent.com/eXAtdajKKUUGeJy8ocCOrz-Sd7MWUSVTJEds1rZFONXAkHulo1egFZ5w7ok18c1gZP4xFA-TZHroziELJ908P_gh_5cKugJQBj3z6_5i91FtW0EU3UQs1xlxE2-EZLl8T3WBRZ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987574"/>
            <a:ext cx="8712968"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9259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pic>
        <p:nvPicPr>
          <p:cNvPr id="10242" name="Picture 2" descr="https://lh3.googleusercontent.com/cvWek4ZRB3j9LBX2zjBNfLVYvK46seEoT4e-RehKEKE8xsPx4nXgAit7he-ACux0vfvaDkZgX53QSg6bcp0Oz9Q3EfF2-Ac35dYbxprodYsiZtXS8LZDQNMZHuqFxvCGr9mKWW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915566"/>
            <a:ext cx="9073008" cy="410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626399"/>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15">
      <a:dk1>
        <a:sysClr val="windowText" lastClr="000000"/>
      </a:dk1>
      <a:lt1>
        <a:sysClr val="window" lastClr="FFFFFF"/>
      </a:lt1>
      <a:dk2>
        <a:srgbClr val="1F497D"/>
      </a:dk2>
      <a:lt2>
        <a:srgbClr val="EEECE1"/>
      </a:lt2>
      <a:accent1>
        <a:srgbClr val="444342"/>
      </a:accent1>
      <a:accent2>
        <a:srgbClr val="FFC000"/>
      </a:accent2>
      <a:accent3>
        <a:srgbClr val="444342"/>
      </a:accent3>
      <a:accent4>
        <a:srgbClr val="FFC000"/>
      </a:accent4>
      <a:accent5>
        <a:srgbClr val="444342"/>
      </a:accent5>
      <a:accent6>
        <a:srgbClr val="FFC000"/>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5">
      <a:dk1>
        <a:sysClr val="windowText" lastClr="000000"/>
      </a:dk1>
      <a:lt1>
        <a:sysClr val="window" lastClr="FFFFFF"/>
      </a:lt1>
      <a:dk2>
        <a:srgbClr val="1F497D"/>
      </a:dk2>
      <a:lt2>
        <a:srgbClr val="EEECE1"/>
      </a:lt2>
      <a:accent1>
        <a:srgbClr val="444342"/>
      </a:accent1>
      <a:accent2>
        <a:srgbClr val="FFC000"/>
      </a:accent2>
      <a:accent3>
        <a:srgbClr val="444342"/>
      </a:accent3>
      <a:accent4>
        <a:srgbClr val="FFC000"/>
      </a:accent4>
      <a:accent5>
        <a:srgbClr val="444342"/>
      </a:accent5>
      <a:accent6>
        <a:srgbClr val="FFC000"/>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5">
      <a:dk1>
        <a:sysClr val="windowText" lastClr="000000"/>
      </a:dk1>
      <a:lt1>
        <a:sysClr val="window" lastClr="FFFFFF"/>
      </a:lt1>
      <a:dk2>
        <a:srgbClr val="1F497D"/>
      </a:dk2>
      <a:lt2>
        <a:srgbClr val="EEECE1"/>
      </a:lt2>
      <a:accent1>
        <a:srgbClr val="444342"/>
      </a:accent1>
      <a:accent2>
        <a:srgbClr val="FFC000"/>
      </a:accent2>
      <a:accent3>
        <a:srgbClr val="444342"/>
      </a:accent3>
      <a:accent4>
        <a:srgbClr val="FFC000"/>
      </a:accent4>
      <a:accent5>
        <a:srgbClr val="444342"/>
      </a:accent5>
      <a:accent6>
        <a:srgbClr val="FFC000"/>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10888</TotalTime>
  <Words>446</Words>
  <Application>Microsoft Office PowerPoint</Application>
  <PresentationFormat>On-screen Show (16:9)</PresentationFormat>
  <Paragraphs>99</Paragraphs>
  <Slides>16</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16</vt:i4>
      </vt:variant>
    </vt:vector>
  </HeadingPairs>
  <TitlesOfParts>
    <vt:vector size="24" baseType="lpstr">
      <vt:lpstr>Arial Unicode MS</vt:lpstr>
      <vt:lpstr>Arial</vt:lpstr>
      <vt:lpstr>Calibri</vt:lpstr>
      <vt:lpstr>Segoe UI</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mahesh pavaskar</cp:lastModifiedBy>
  <cp:revision>239</cp:revision>
  <dcterms:created xsi:type="dcterms:W3CDTF">2016-12-05T23:26:54Z</dcterms:created>
  <dcterms:modified xsi:type="dcterms:W3CDTF">2022-03-18T19:36:20Z</dcterms:modified>
</cp:coreProperties>
</file>