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01" r:id="rId15"/>
    <p:sldId id="306" r:id="rId16"/>
    <p:sldId id="302" r:id="rId17"/>
    <p:sldId id="268" r:id="rId18"/>
    <p:sldId id="270" r:id="rId19"/>
    <p:sldId id="271" r:id="rId20"/>
    <p:sldId id="272" r:id="rId21"/>
    <p:sldId id="273" r:id="rId22"/>
    <p:sldId id="309" r:id="rId23"/>
    <p:sldId id="310" r:id="rId24"/>
    <p:sldId id="276" r:id="rId25"/>
    <p:sldId id="277" r:id="rId26"/>
    <p:sldId id="278" r:id="rId27"/>
    <p:sldId id="279" r:id="rId28"/>
    <p:sldId id="280" r:id="rId29"/>
    <p:sldId id="282" r:id="rId30"/>
    <p:sldId id="284" r:id="rId31"/>
    <p:sldId id="285" r:id="rId32"/>
    <p:sldId id="288" r:id="rId33"/>
    <p:sldId id="286" r:id="rId34"/>
    <p:sldId id="290" r:id="rId35"/>
    <p:sldId id="289" r:id="rId36"/>
    <p:sldId id="287" r:id="rId37"/>
    <p:sldId id="291" r:id="rId38"/>
    <p:sldId id="358" r:id="rId39"/>
    <p:sldId id="292" r:id="rId40"/>
    <p:sldId id="293" r:id="rId41"/>
    <p:sldId id="295" r:id="rId42"/>
    <p:sldId id="296" r:id="rId43"/>
    <p:sldId id="308" r:id="rId44"/>
    <p:sldId id="297" r:id="rId45"/>
    <p:sldId id="298" r:id="rId46"/>
    <p:sldId id="299" r:id="rId47"/>
    <p:sldId id="300" r:id="rId48"/>
    <p:sldId id="311" r:id="rId49"/>
    <p:sldId id="312" r:id="rId50"/>
    <p:sldId id="313" r:id="rId51"/>
    <p:sldId id="314" r:id="rId52"/>
    <p:sldId id="315" r:id="rId53"/>
    <p:sldId id="316" r:id="rId54"/>
    <p:sldId id="364" r:id="rId55"/>
    <p:sldId id="317" r:id="rId56"/>
    <p:sldId id="318" r:id="rId57"/>
    <p:sldId id="319" r:id="rId58"/>
    <p:sldId id="321" r:id="rId59"/>
    <p:sldId id="322" r:id="rId60"/>
    <p:sldId id="359" r:id="rId61"/>
    <p:sldId id="323" r:id="rId62"/>
    <p:sldId id="324" r:id="rId63"/>
    <p:sldId id="325" r:id="rId64"/>
    <p:sldId id="326" r:id="rId65"/>
    <p:sldId id="328" r:id="rId66"/>
    <p:sldId id="330" r:id="rId67"/>
    <p:sldId id="332" r:id="rId68"/>
    <p:sldId id="333" r:id="rId69"/>
    <p:sldId id="334" r:id="rId70"/>
    <p:sldId id="336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6" r:id="rId79"/>
    <p:sldId id="347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61" r:id="rId90"/>
    <p:sldId id="362" r:id="rId91"/>
    <p:sldId id="363" r:id="rId92"/>
    <p:sldId id="360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2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tack-data-structure/" TargetMode="External"/><Relationship Id="rId2" Type="http://schemas.openxmlformats.org/officeDocument/2006/relationships/hyperlink" Target="https://www.geeksforgeeks.org/data-structures/linked-li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graph-and-its-representations/" TargetMode="External"/><Relationship Id="rId5" Type="http://schemas.openxmlformats.org/officeDocument/2006/relationships/hyperlink" Target="https://www.geeksforgeeks.org/binary-tree-data-structure/" TargetMode="External"/><Relationship Id="rId4" Type="http://schemas.openxmlformats.org/officeDocument/2006/relationships/hyperlink" Target="https://www.geeksforgeeks.org/queue-data-structure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Unit -5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Structures, Unions and Files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856595"/>
            <a:ext cx="792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>
              <a:solidFill>
                <a:srgbClr val="002060"/>
              </a:solidFill>
            </a:endParaRPr>
          </a:p>
          <a:p>
            <a:r>
              <a:rPr lang="en-US" sz="2800" b="1" dirty="0" smtClean="0">
                <a:solidFill>
                  <a:srgbClr val="002060"/>
                </a:solidFill>
              </a:rPr>
              <a:t>Output: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Enter the Student details: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Enter the Student id: 007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Enter the Student Name: Suresh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Enter the Student age: 20</a:t>
            </a:r>
          </a:p>
          <a:p>
            <a:endParaRPr lang="en-US" sz="2800" dirty="0" smtClean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Student Name is: Suresh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Student id is: 7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Student age is: 20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2. Nested Structures</a:t>
            </a:r>
            <a:br>
              <a:rPr lang="en-IN" b="1" dirty="0" smtClean="0">
                <a:solidFill>
                  <a:srgbClr val="C0000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rgbClr val="002060"/>
                </a:solidFill>
              </a:rPr>
              <a:t>Nesting of structures, is also permitted in C language. Nested structures means, that one structure has another </a:t>
            </a:r>
            <a:r>
              <a:rPr lang="en-IN" dirty="0" err="1" smtClean="0">
                <a:solidFill>
                  <a:srgbClr val="002060"/>
                </a:solidFill>
              </a:rPr>
              <a:t>stucture</a:t>
            </a:r>
            <a:r>
              <a:rPr lang="en-IN" dirty="0" smtClean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en-IN" dirty="0" smtClean="0">
                <a:solidFill>
                  <a:srgbClr val="002060"/>
                </a:solidFill>
              </a:rPr>
              <a:t>Structure with in another structure.</a:t>
            </a: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syntax</a:t>
            </a:r>
            <a:endParaRPr lang="en-IN" dirty="0"/>
          </a:p>
        </p:txBody>
      </p:sp>
      <p:pic>
        <p:nvPicPr>
          <p:cNvPr id="6146" name="Picture 2" descr="C:\Users\STAFF\Desktop\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-10000" contrast="30000"/>
          </a:blip>
          <a:srcRect l="2083"/>
          <a:stretch>
            <a:fillRect/>
          </a:stretch>
        </p:blipFill>
        <p:spPr bwMode="auto">
          <a:xfrm>
            <a:off x="762000" y="990600"/>
            <a:ext cx="71628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192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struct</a:t>
            </a:r>
            <a:r>
              <a:rPr lang="en-US" dirty="0" smtClean="0">
                <a:solidFill>
                  <a:srgbClr val="002060"/>
                </a:solidFill>
              </a:rPr>
              <a:t> salary {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  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id;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  char name[30];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	 float basic;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  </a:t>
            </a:r>
            <a:r>
              <a:rPr lang="en-US" dirty="0" err="1" smtClean="0">
                <a:solidFill>
                  <a:srgbClr val="002060"/>
                </a:solidFill>
              </a:rPr>
              <a:t>struct</a:t>
            </a:r>
            <a:r>
              <a:rPr lang="en-US" dirty="0" smtClean="0">
                <a:solidFill>
                  <a:srgbClr val="002060"/>
                </a:solidFill>
              </a:rPr>
              <a:t>  allowance   {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		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TA;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		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DA;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  	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HRA;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	}</a:t>
            </a:r>
            <a:r>
              <a:rPr lang="en-US" dirty="0" err="1" smtClean="0">
                <a:solidFill>
                  <a:srgbClr val="002060"/>
                </a:solidFill>
              </a:rPr>
              <a:t>allo</a:t>
            </a:r>
            <a:r>
              <a:rPr lang="en-US" dirty="0" smtClean="0">
                <a:solidFill>
                  <a:srgbClr val="002060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}</a:t>
            </a:r>
            <a:r>
              <a:rPr lang="en-US" dirty="0" err="1" smtClean="0">
                <a:solidFill>
                  <a:srgbClr val="002060"/>
                </a:solidFill>
              </a:rPr>
              <a:t>emp</a:t>
            </a:r>
            <a:r>
              <a:rPr lang="en-US" dirty="0" smtClean="0">
                <a:solidFill>
                  <a:srgbClr val="002060"/>
                </a:solidFill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-228600"/>
            <a:ext cx="82296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#include&lt;</a:t>
            </a:r>
            <a:r>
              <a:rPr lang="en-US" sz="2400" b="1" dirty="0" err="1" smtClean="0">
                <a:solidFill>
                  <a:srgbClr val="002060"/>
                </a:solidFill>
              </a:rPr>
              <a:t>stdio.h</a:t>
            </a:r>
            <a:r>
              <a:rPr lang="en-US" sz="2400" b="1" dirty="0" smtClean="0">
                <a:solidFill>
                  <a:srgbClr val="002060"/>
                </a:solidFill>
              </a:rPr>
              <a:t>&gt;</a:t>
            </a:r>
          </a:p>
          <a:p>
            <a:r>
              <a:rPr lang="en-US" sz="2400" b="1" dirty="0" err="1" smtClean="0">
                <a:solidFill>
                  <a:srgbClr val="002060"/>
                </a:solidFill>
              </a:rPr>
              <a:t>struct</a:t>
            </a:r>
            <a:r>
              <a:rPr lang="en-US" sz="2400" b="1" dirty="0" smtClean="0">
                <a:solidFill>
                  <a:srgbClr val="002060"/>
                </a:solidFill>
              </a:rPr>
              <a:t> salary {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     </a:t>
            </a:r>
            <a:r>
              <a:rPr lang="en-US" sz="2400" b="1" dirty="0" err="1" smtClean="0">
                <a:solidFill>
                  <a:srgbClr val="002060"/>
                </a:solidFill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</a:rPr>
              <a:t> id;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     char name[30];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     float basic;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     </a:t>
            </a:r>
            <a:r>
              <a:rPr lang="en-US" sz="2400" b="1" dirty="0" err="1" smtClean="0">
                <a:solidFill>
                  <a:srgbClr val="002060"/>
                </a:solidFill>
              </a:rPr>
              <a:t>struct</a:t>
            </a:r>
            <a:r>
              <a:rPr lang="en-US" sz="2400" b="1" dirty="0" smtClean="0">
                <a:solidFill>
                  <a:srgbClr val="002060"/>
                </a:solidFill>
              </a:rPr>
              <a:t>  allowance   {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	</a:t>
            </a:r>
            <a:r>
              <a:rPr lang="en-US" sz="2400" b="1" dirty="0" err="1" smtClean="0">
                <a:solidFill>
                  <a:srgbClr val="002060"/>
                </a:solidFill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</a:rPr>
              <a:t> TA;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	</a:t>
            </a:r>
            <a:r>
              <a:rPr lang="en-US" sz="2400" b="1" dirty="0" err="1" smtClean="0">
                <a:solidFill>
                  <a:srgbClr val="002060"/>
                </a:solidFill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</a:rPr>
              <a:t> DA;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	</a:t>
            </a:r>
            <a:r>
              <a:rPr lang="en-US" sz="2400" b="1" dirty="0" err="1" smtClean="0">
                <a:solidFill>
                  <a:srgbClr val="002060"/>
                </a:solidFill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</a:rPr>
              <a:t> HRA;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     }</a:t>
            </a:r>
            <a:r>
              <a:rPr lang="en-US" sz="2400" b="1" dirty="0" err="1" smtClean="0">
                <a:solidFill>
                  <a:srgbClr val="002060"/>
                </a:solidFill>
              </a:rPr>
              <a:t>allo</a:t>
            </a:r>
            <a:r>
              <a:rPr lang="en-US" sz="2400" b="1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}</a:t>
            </a:r>
            <a:r>
              <a:rPr lang="en-US" sz="2400" b="1" dirty="0" err="1" smtClean="0">
                <a:solidFill>
                  <a:srgbClr val="002060"/>
                </a:solidFill>
              </a:rPr>
              <a:t>emp</a:t>
            </a:r>
            <a:r>
              <a:rPr lang="en-US" sz="2400" b="1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sz="2400" b="1" dirty="0" err="1" smtClean="0">
                <a:solidFill>
                  <a:srgbClr val="002060"/>
                </a:solidFill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</a:rPr>
              <a:t> main()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{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     </a:t>
            </a:r>
            <a:r>
              <a:rPr lang="en-US" sz="2400" b="1" dirty="0" err="1" smtClean="0">
                <a:solidFill>
                  <a:srgbClr val="002060"/>
                </a:solidFill>
              </a:rPr>
              <a:t>printf</a:t>
            </a:r>
            <a:r>
              <a:rPr lang="en-US" sz="2400" b="1" dirty="0" smtClean="0">
                <a:solidFill>
                  <a:srgbClr val="002060"/>
                </a:solidFill>
              </a:rPr>
              <a:t>("Enter the Salary details:\n");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     </a:t>
            </a:r>
            <a:r>
              <a:rPr lang="en-US" sz="2400" b="1" dirty="0" err="1" smtClean="0">
                <a:solidFill>
                  <a:srgbClr val="002060"/>
                </a:solidFill>
              </a:rPr>
              <a:t>printf</a:t>
            </a:r>
            <a:r>
              <a:rPr lang="en-US" sz="2400" b="1" dirty="0" smtClean="0">
                <a:solidFill>
                  <a:srgbClr val="002060"/>
                </a:solidFill>
              </a:rPr>
              <a:t>("Enter the Employee id:\n");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	 </a:t>
            </a:r>
            <a:r>
              <a:rPr lang="en-US" sz="2400" b="1" dirty="0" err="1" smtClean="0">
                <a:solidFill>
                  <a:srgbClr val="002060"/>
                </a:solidFill>
              </a:rPr>
              <a:t>scanf</a:t>
            </a:r>
            <a:r>
              <a:rPr lang="en-US" sz="2400" b="1" dirty="0" smtClean="0">
                <a:solidFill>
                  <a:srgbClr val="002060"/>
                </a:solidFill>
              </a:rPr>
              <a:t>("%</a:t>
            </a:r>
            <a:r>
              <a:rPr lang="en-US" sz="2400" b="1" dirty="0" err="1" smtClean="0">
                <a:solidFill>
                  <a:srgbClr val="002060"/>
                </a:solidFill>
              </a:rPr>
              <a:t>d",&amp;emp.id</a:t>
            </a:r>
            <a:r>
              <a:rPr lang="en-US" sz="2400" b="1" dirty="0" smtClean="0">
                <a:solidFill>
                  <a:srgbClr val="002060"/>
                </a:solidFill>
              </a:rPr>
              <a:t> );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	 </a:t>
            </a:r>
            <a:r>
              <a:rPr lang="en-US" sz="2400" b="1" dirty="0" err="1" smtClean="0">
                <a:solidFill>
                  <a:srgbClr val="002060"/>
                </a:solidFill>
              </a:rPr>
              <a:t>printf</a:t>
            </a:r>
            <a:r>
              <a:rPr lang="en-US" sz="2400" b="1" dirty="0" smtClean="0">
                <a:solidFill>
                  <a:srgbClr val="002060"/>
                </a:solidFill>
              </a:rPr>
              <a:t>("Enter the Employee Name:\n");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	 </a:t>
            </a:r>
            <a:r>
              <a:rPr lang="en-US" sz="2400" b="1" dirty="0" err="1" smtClean="0">
                <a:solidFill>
                  <a:srgbClr val="002060"/>
                </a:solidFill>
              </a:rPr>
              <a:t>scanf</a:t>
            </a:r>
            <a:r>
              <a:rPr lang="en-US" sz="2400" b="1" dirty="0" smtClean="0">
                <a:solidFill>
                  <a:srgbClr val="002060"/>
                </a:solidFill>
              </a:rPr>
              <a:t>("%</a:t>
            </a:r>
            <a:r>
              <a:rPr lang="en-US" sz="2400" b="1" dirty="0" err="1" smtClean="0">
                <a:solidFill>
                  <a:srgbClr val="002060"/>
                </a:solidFill>
              </a:rPr>
              <a:t>s",&amp;emp.name</a:t>
            </a:r>
            <a:r>
              <a:rPr lang="en-US" sz="2400" b="1" dirty="0" smtClean="0">
                <a:solidFill>
                  <a:srgbClr val="002060"/>
                </a:solidFill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533400"/>
            <a:ext cx="94488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002060"/>
                </a:solidFill>
              </a:rPr>
              <a:t>     </a:t>
            </a:r>
            <a:r>
              <a:rPr lang="en-US" sz="2600" b="1" dirty="0" err="1" smtClean="0">
                <a:solidFill>
                  <a:srgbClr val="002060"/>
                </a:solidFill>
              </a:rPr>
              <a:t>printf</a:t>
            </a:r>
            <a:r>
              <a:rPr lang="en-US" sz="2600" b="1" dirty="0" smtClean="0">
                <a:solidFill>
                  <a:srgbClr val="002060"/>
                </a:solidFill>
              </a:rPr>
              <a:t>("Enter the Employee Basic salary:\n");</a:t>
            </a:r>
          </a:p>
          <a:p>
            <a:r>
              <a:rPr lang="en-US" sz="2600" b="1" dirty="0" smtClean="0">
                <a:solidFill>
                  <a:srgbClr val="002060"/>
                </a:solidFill>
              </a:rPr>
              <a:t>     </a:t>
            </a:r>
            <a:r>
              <a:rPr lang="en-US" sz="2600" b="1" dirty="0" err="1" smtClean="0">
                <a:solidFill>
                  <a:srgbClr val="002060"/>
                </a:solidFill>
              </a:rPr>
              <a:t>scanf</a:t>
            </a:r>
            <a:r>
              <a:rPr lang="en-US" sz="2600" b="1" dirty="0" smtClean="0">
                <a:solidFill>
                  <a:srgbClr val="002060"/>
                </a:solidFill>
              </a:rPr>
              <a:t>("%</a:t>
            </a:r>
            <a:r>
              <a:rPr lang="en-US" sz="2600" b="1" dirty="0" err="1" smtClean="0">
                <a:solidFill>
                  <a:srgbClr val="002060"/>
                </a:solidFill>
              </a:rPr>
              <a:t>f",&amp;emp.basic</a:t>
            </a:r>
            <a:r>
              <a:rPr lang="en-US" sz="2600" b="1" dirty="0" smtClean="0">
                <a:solidFill>
                  <a:srgbClr val="002060"/>
                </a:solidFill>
              </a:rPr>
              <a:t>);</a:t>
            </a:r>
          </a:p>
          <a:p>
            <a:r>
              <a:rPr lang="en-US" sz="2600" b="1" dirty="0" smtClean="0">
                <a:solidFill>
                  <a:srgbClr val="002060"/>
                </a:solidFill>
              </a:rPr>
              <a:t>     </a:t>
            </a:r>
            <a:r>
              <a:rPr lang="en-US" sz="2600" b="1" dirty="0" err="1" smtClean="0">
                <a:solidFill>
                  <a:srgbClr val="002060"/>
                </a:solidFill>
              </a:rPr>
              <a:t>printf</a:t>
            </a:r>
            <a:r>
              <a:rPr lang="en-US" sz="2600" b="1" dirty="0" smtClean="0">
                <a:solidFill>
                  <a:srgbClr val="002060"/>
                </a:solidFill>
              </a:rPr>
              <a:t>("Enter the DA: ");</a:t>
            </a:r>
          </a:p>
          <a:p>
            <a:r>
              <a:rPr lang="en-US" sz="2600" b="1" dirty="0" smtClean="0">
                <a:solidFill>
                  <a:srgbClr val="002060"/>
                </a:solidFill>
              </a:rPr>
              <a:t>     </a:t>
            </a:r>
            <a:r>
              <a:rPr lang="en-US" sz="2600" b="1" dirty="0" err="1" smtClean="0">
                <a:solidFill>
                  <a:srgbClr val="002060"/>
                </a:solidFill>
              </a:rPr>
              <a:t>scanf</a:t>
            </a:r>
            <a:r>
              <a:rPr lang="en-US" sz="2600" b="1" dirty="0" smtClean="0">
                <a:solidFill>
                  <a:srgbClr val="002060"/>
                </a:solidFill>
              </a:rPr>
              <a:t>("%</a:t>
            </a:r>
            <a:r>
              <a:rPr lang="en-US" sz="2600" b="1" dirty="0" err="1" smtClean="0">
                <a:solidFill>
                  <a:srgbClr val="002060"/>
                </a:solidFill>
              </a:rPr>
              <a:t>d",&amp;emp.allo.DA</a:t>
            </a:r>
            <a:r>
              <a:rPr lang="en-US" sz="2600" b="1" dirty="0" smtClean="0">
                <a:solidFill>
                  <a:srgbClr val="002060"/>
                </a:solidFill>
              </a:rPr>
              <a:t>);</a:t>
            </a:r>
          </a:p>
          <a:p>
            <a:r>
              <a:rPr lang="en-US" sz="2600" b="1" dirty="0" smtClean="0">
                <a:solidFill>
                  <a:srgbClr val="002060"/>
                </a:solidFill>
              </a:rPr>
              <a:t>     </a:t>
            </a:r>
            <a:r>
              <a:rPr lang="en-US" sz="2600" b="1" dirty="0" err="1" smtClean="0">
                <a:solidFill>
                  <a:srgbClr val="002060"/>
                </a:solidFill>
              </a:rPr>
              <a:t>printf</a:t>
            </a:r>
            <a:r>
              <a:rPr lang="en-US" sz="2600" b="1" dirty="0" smtClean="0">
                <a:solidFill>
                  <a:srgbClr val="002060"/>
                </a:solidFill>
              </a:rPr>
              <a:t>("Enter the HRA: ");</a:t>
            </a:r>
          </a:p>
          <a:p>
            <a:r>
              <a:rPr lang="en-US" sz="2600" b="1" dirty="0" smtClean="0">
                <a:solidFill>
                  <a:srgbClr val="002060"/>
                </a:solidFill>
              </a:rPr>
              <a:t>     </a:t>
            </a:r>
            <a:r>
              <a:rPr lang="en-US" sz="2600" b="1" dirty="0" err="1" smtClean="0">
                <a:solidFill>
                  <a:srgbClr val="002060"/>
                </a:solidFill>
              </a:rPr>
              <a:t>scanf</a:t>
            </a:r>
            <a:r>
              <a:rPr lang="en-US" sz="2600" b="1" dirty="0" smtClean="0">
                <a:solidFill>
                  <a:srgbClr val="002060"/>
                </a:solidFill>
              </a:rPr>
              <a:t>("%</a:t>
            </a:r>
            <a:r>
              <a:rPr lang="en-US" sz="2600" b="1" dirty="0" err="1" smtClean="0">
                <a:solidFill>
                  <a:srgbClr val="002060"/>
                </a:solidFill>
              </a:rPr>
              <a:t>d",&amp;emp.allo.HRA</a:t>
            </a:r>
            <a:r>
              <a:rPr lang="en-US" sz="2600" b="1" dirty="0" smtClean="0">
                <a:solidFill>
                  <a:srgbClr val="002060"/>
                </a:solidFill>
              </a:rPr>
              <a:t>);</a:t>
            </a:r>
          </a:p>
          <a:p>
            <a:r>
              <a:rPr lang="en-US" sz="2600" b="1" dirty="0" smtClean="0">
                <a:solidFill>
                  <a:srgbClr val="002060"/>
                </a:solidFill>
              </a:rPr>
              <a:t>     </a:t>
            </a:r>
            <a:r>
              <a:rPr lang="en-US" sz="2600" b="1" dirty="0" err="1" smtClean="0">
                <a:solidFill>
                  <a:srgbClr val="002060"/>
                </a:solidFill>
              </a:rPr>
              <a:t>printf</a:t>
            </a:r>
            <a:r>
              <a:rPr lang="en-US" sz="2600" b="1" dirty="0" smtClean="0">
                <a:solidFill>
                  <a:srgbClr val="002060"/>
                </a:solidFill>
              </a:rPr>
              <a:t>("Enter the TA: ");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     </a:t>
            </a:r>
            <a:r>
              <a:rPr lang="en-US" sz="2400" b="1" dirty="0" err="1" smtClean="0">
                <a:solidFill>
                  <a:srgbClr val="002060"/>
                </a:solidFill>
              </a:rPr>
              <a:t>scanf</a:t>
            </a:r>
            <a:r>
              <a:rPr lang="en-US" sz="2400" b="1" dirty="0" smtClean="0">
                <a:solidFill>
                  <a:srgbClr val="002060"/>
                </a:solidFill>
              </a:rPr>
              <a:t>("%</a:t>
            </a:r>
            <a:r>
              <a:rPr lang="en-US" sz="2400" b="1" dirty="0" err="1" smtClean="0">
                <a:solidFill>
                  <a:srgbClr val="002060"/>
                </a:solidFill>
              </a:rPr>
              <a:t>d",&amp;emp.allo.TA</a:t>
            </a:r>
            <a:r>
              <a:rPr lang="en-US" sz="2400" b="1" dirty="0" smtClean="0">
                <a:solidFill>
                  <a:srgbClr val="002060"/>
                </a:solidFill>
              </a:rPr>
              <a:t>);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    </a:t>
            </a:r>
            <a:r>
              <a:rPr lang="en-US" sz="2600" b="1" dirty="0" err="1" smtClean="0">
                <a:solidFill>
                  <a:srgbClr val="002060"/>
                </a:solidFill>
              </a:rPr>
              <a:t>emp.basic</a:t>
            </a:r>
            <a:r>
              <a:rPr lang="en-US" sz="2600" b="1" dirty="0" smtClean="0">
                <a:solidFill>
                  <a:srgbClr val="002060"/>
                </a:solidFill>
              </a:rPr>
              <a:t> = </a:t>
            </a:r>
            <a:r>
              <a:rPr lang="en-US" sz="2600" b="1" dirty="0" err="1" smtClean="0">
                <a:solidFill>
                  <a:srgbClr val="002060"/>
                </a:solidFill>
              </a:rPr>
              <a:t>emp.basic+emp.allo.DA+emp.allo.HRA+emp.allo.TA</a:t>
            </a:r>
            <a:r>
              <a:rPr lang="en-US" sz="2600" b="1" dirty="0" smtClean="0">
                <a:solidFill>
                  <a:srgbClr val="002060"/>
                </a:solidFill>
              </a:rPr>
              <a:t>;</a:t>
            </a:r>
          </a:p>
          <a:p>
            <a:r>
              <a:rPr lang="en-US" sz="2600" b="1" dirty="0" smtClean="0">
                <a:solidFill>
                  <a:srgbClr val="002060"/>
                </a:solidFill>
              </a:rPr>
              <a:t>     </a:t>
            </a:r>
          </a:p>
          <a:p>
            <a:r>
              <a:rPr lang="en-US" sz="2600" b="1" dirty="0" smtClean="0">
                <a:solidFill>
                  <a:srgbClr val="002060"/>
                </a:solidFill>
              </a:rPr>
              <a:t>     </a:t>
            </a:r>
            <a:r>
              <a:rPr lang="en-US" sz="2600" b="1" dirty="0" err="1" smtClean="0">
                <a:solidFill>
                  <a:srgbClr val="002060"/>
                </a:solidFill>
              </a:rPr>
              <a:t>printf</a:t>
            </a:r>
            <a:r>
              <a:rPr lang="en-US" sz="2600" b="1" dirty="0" smtClean="0">
                <a:solidFill>
                  <a:srgbClr val="002060"/>
                </a:solidFill>
              </a:rPr>
              <a:t>("Employee Name is: %s", emp.name);</a:t>
            </a:r>
          </a:p>
          <a:p>
            <a:r>
              <a:rPr lang="en-US" sz="2600" b="1" dirty="0" smtClean="0">
                <a:solidFill>
                  <a:srgbClr val="002060"/>
                </a:solidFill>
              </a:rPr>
              <a:t>     </a:t>
            </a:r>
            <a:r>
              <a:rPr lang="en-US" sz="2600" b="1" dirty="0" err="1" smtClean="0">
                <a:solidFill>
                  <a:srgbClr val="002060"/>
                </a:solidFill>
              </a:rPr>
              <a:t>printf</a:t>
            </a:r>
            <a:r>
              <a:rPr lang="en-US" sz="2600" b="1" dirty="0" smtClean="0">
                <a:solidFill>
                  <a:srgbClr val="002060"/>
                </a:solidFill>
              </a:rPr>
              <a:t>("\</a:t>
            </a:r>
            <a:r>
              <a:rPr lang="en-US" sz="2600" b="1" dirty="0" err="1" smtClean="0">
                <a:solidFill>
                  <a:srgbClr val="002060"/>
                </a:solidFill>
              </a:rPr>
              <a:t>nEmployee</a:t>
            </a:r>
            <a:r>
              <a:rPr lang="en-US" sz="2600" b="1" dirty="0" smtClean="0">
                <a:solidFill>
                  <a:srgbClr val="002060"/>
                </a:solidFill>
              </a:rPr>
              <a:t> Id is: %d", emp.id);</a:t>
            </a:r>
          </a:p>
          <a:p>
            <a:r>
              <a:rPr lang="en-US" sz="2600" b="1" dirty="0" smtClean="0">
                <a:solidFill>
                  <a:srgbClr val="002060"/>
                </a:solidFill>
              </a:rPr>
              <a:t>     </a:t>
            </a:r>
            <a:r>
              <a:rPr lang="en-US" sz="2600" b="1" dirty="0" err="1" smtClean="0">
                <a:solidFill>
                  <a:srgbClr val="002060"/>
                </a:solidFill>
              </a:rPr>
              <a:t>printf</a:t>
            </a:r>
            <a:r>
              <a:rPr lang="en-US" sz="2600" b="1" dirty="0" smtClean="0">
                <a:solidFill>
                  <a:srgbClr val="002060"/>
                </a:solidFill>
              </a:rPr>
              <a:t>("\</a:t>
            </a:r>
            <a:r>
              <a:rPr lang="en-US" sz="2600" b="1" dirty="0" err="1" smtClean="0">
                <a:solidFill>
                  <a:srgbClr val="002060"/>
                </a:solidFill>
              </a:rPr>
              <a:t>nEmployee</a:t>
            </a:r>
            <a:r>
              <a:rPr lang="en-US" sz="2600" b="1" dirty="0" smtClean="0">
                <a:solidFill>
                  <a:srgbClr val="002060"/>
                </a:solidFill>
              </a:rPr>
              <a:t> salary is: %f", </a:t>
            </a:r>
            <a:r>
              <a:rPr lang="en-US" sz="2600" b="1" dirty="0" err="1" smtClean="0">
                <a:solidFill>
                  <a:srgbClr val="002060"/>
                </a:solidFill>
              </a:rPr>
              <a:t>emp.basic</a:t>
            </a:r>
            <a:r>
              <a:rPr lang="en-US" sz="2600" b="1" dirty="0" smtClean="0">
                <a:solidFill>
                  <a:srgbClr val="002060"/>
                </a:solidFill>
              </a:rPr>
              <a:t>);</a:t>
            </a:r>
          </a:p>
          <a:p>
            <a:r>
              <a:rPr lang="en-US" sz="2600" b="1" dirty="0" smtClean="0">
                <a:solidFill>
                  <a:srgbClr val="002060"/>
                </a:solidFill>
              </a:rPr>
              <a:t>     return 0;</a:t>
            </a:r>
          </a:p>
          <a:p>
            <a:r>
              <a:rPr lang="en-US" sz="2600" b="1" dirty="0" smtClean="0">
                <a:solidFill>
                  <a:srgbClr val="002060"/>
                </a:solidFill>
              </a:rPr>
              <a:t>     }</a:t>
            </a:r>
            <a:endParaRPr lang="en-US" sz="2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9200" y="778827"/>
            <a:ext cx="7620000" cy="5088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sz="2400" b="1" dirty="0" smtClean="0">
                <a:solidFill>
                  <a:srgbClr val="002060"/>
                </a:solidFill>
              </a:rPr>
              <a:t>Output:</a:t>
            </a:r>
          </a:p>
          <a:p>
            <a:pPr>
              <a:spcBef>
                <a:spcPts val="400"/>
              </a:spcBef>
            </a:pPr>
            <a:r>
              <a:rPr lang="en-US" sz="2400" b="1" dirty="0" smtClean="0">
                <a:solidFill>
                  <a:srgbClr val="002060"/>
                </a:solidFill>
              </a:rPr>
              <a:t>Enter the Salary details:</a:t>
            </a:r>
          </a:p>
          <a:p>
            <a:pPr>
              <a:spcBef>
                <a:spcPts val="400"/>
              </a:spcBef>
            </a:pPr>
            <a:r>
              <a:rPr lang="en-US" sz="2400" b="1" dirty="0" smtClean="0">
                <a:solidFill>
                  <a:srgbClr val="002060"/>
                </a:solidFill>
              </a:rPr>
              <a:t>Enter the Employee id: </a:t>
            </a:r>
            <a:r>
              <a:rPr lang="en-US" sz="2400" dirty="0" smtClean="0">
                <a:solidFill>
                  <a:srgbClr val="002060"/>
                </a:solidFill>
              </a:rPr>
              <a:t>007</a:t>
            </a:r>
          </a:p>
          <a:p>
            <a:pPr>
              <a:spcBef>
                <a:spcPts val="400"/>
              </a:spcBef>
            </a:pPr>
            <a:r>
              <a:rPr lang="en-US" sz="2400" b="1" dirty="0" smtClean="0">
                <a:solidFill>
                  <a:srgbClr val="002060"/>
                </a:solidFill>
              </a:rPr>
              <a:t>Enter the Employee Name: </a:t>
            </a:r>
            <a:r>
              <a:rPr lang="en-US" sz="2400" dirty="0" smtClean="0">
                <a:solidFill>
                  <a:srgbClr val="002060"/>
                </a:solidFill>
              </a:rPr>
              <a:t>Suresh</a:t>
            </a:r>
          </a:p>
          <a:p>
            <a:pPr>
              <a:spcBef>
                <a:spcPts val="400"/>
              </a:spcBef>
            </a:pPr>
            <a:r>
              <a:rPr lang="en-US" sz="2400" b="1" dirty="0" smtClean="0">
                <a:solidFill>
                  <a:srgbClr val="002060"/>
                </a:solidFill>
              </a:rPr>
              <a:t>Enter the Employee Basic salary: </a:t>
            </a:r>
            <a:r>
              <a:rPr lang="en-US" sz="2400" dirty="0" smtClean="0">
                <a:solidFill>
                  <a:srgbClr val="002060"/>
                </a:solidFill>
              </a:rPr>
              <a:t>40000</a:t>
            </a:r>
          </a:p>
          <a:p>
            <a:pPr>
              <a:spcBef>
                <a:spcPts val="400"/>
              </a:spcBef>
            </a:pPr>
            <a:r>
              <a:rPr lang="en-US" sz="2400" b="1" dirty="0" smtClean="0">
                <a:solidFill>
                  <a:srgbClr val="002060"/>
                </a:solidFill>
              </a:rPr>
              <a:t>Enter the DA: </a:t>
            </a:r>
            <a:r>
              <a:rPr lang="en-US" sz="2400" dirty="0" smtClean="0">
                <a:solidFill>
                  <a:srgbClr val="002060"/>
                </a:solidFill>
              </a:rPr>
              <a:t>4000</a:t>
            </a:r>
          </a:p>
          <a:p>
            <a:pPr>
              <a:spcBef>
                <a:spcPts val="400"/>
              </a:spcBef>
            </a:pPr>
            <a:r>
              <a:rPr lang="en-US" sz="2400" b="1" dirty="0" smtClean="0">
                <a:solidFill>
                  <a:srgbClr val="002060"/>
                </a:solidFill>
              </a:rPr>
              <a:t>Enter the HRA: </a:t>
            </a:r>
            <a:r>
              <a:rPr lang="en-US" sz="2400" dirty="0" smtClean="0">
                <a:solidFill>
                  <a:srgbClr val="002060"/>
                </a:solidFill>
              </a:rPr>
              <a:t>3000</a:t>
            </a:r>
          </a:p>
          <a:p>
            <a:pPr>
              <a:spcBef>
                <a:spcPts val="400"/>
              </a:spcBef>
            </a:pPr>
            <a:r>
              <a:rPr lang="en-US" sz="2400" b="1" dirty="0" smtClean="0">
                <a:solidFill>
                  <a:srgbClr val="002060"/>
                </a:solidFill>
              </a:rPr>
              <a:t>Enter the TA: </a:t>
            </a:r>
            <a:r>
              <a:rPr lang="en-US" sz="2400" dirty="0" smtClean="0">
                <a:solidFill>
                  <a:srgbClr val="002060"/>
                </a:solidFill>
              </a:rPr>
              <a:t>5000</a:t>
            </a:r>
          </a:p>
          <a:p>
            <a:pPr>
              <a:spcBef>
                <a:spcPts val="400"/>
              </a:spcBef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>
              <a:spcBef>
                <a:spcPts val="400"/>
              </a:spcBef>
            </a:pPr>
            <a:r>
              <a:rPr lang="en-US" sz="2400" b="1" dirty="0" smtClean="0">
                <a:solidFill>
                  <a:srgbClr val="002060"/>
                </a:solidFill>
              </a:rPr>
              <a:t>Employee Name is: Suresh</a:t>
            </a:r>
          </a:p>
          <a:p>
            <a:pPr>
              <a:spcBef>
                <a:spcPts val="400"/>
              </a:spcBef>
            </a:pPr>
            <a:r>
              <a:rPr lang="en-US" sz="2400" b="1" dirty="0" smtClean="0">
                <a:solidFill>
                  <a:srgbClr val="002060"/>
                </a:solidFill>
              </a:rPr>
              <a:t>Employee Id is: 7</a:t>
            </a:r>
          </a:p>
          <a:p>
            <a:pPr>
              <a:spcBef>
                <a:spcPts val="400"/>
              </a:spcBef>
            </a:pPr>
            <a:r>
              <a:rPr lang="en-US" sz="2400" b="1" dirty="0" smtClean="0">
                <a:solidFill>
                  <a:srgbClr val="002060"/>
                </a:solidFill>
              </a:rPr>
              <a:t>Employee salary is: 52000.000000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3. Array of Structure</a:t>
            </a:r>
            <a:br>
              <a:rPr lang="en-IN" b="1" dirty="0" smtClean="0">
                <a:solidFill>
                  <a:srgbClr val="C0000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45259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dirty="0" smtClean="0"/>
              <a:t>We can also declare an array of </a:t>
            </a:r>
            <a:r>
              <a:rPr lang="en-IN" b="1" dirty="0" smtClean="0"/>
              <a:t>structure</a:t>
            </a:r>
            <a:r>
              <a:rPr lang="en-IN" dirty="0" smtClean="0"/>
              <a:t> variables. 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in which each element of the array will represent a </a:t>
            </a:r>
            <a:r>
              <a:rPr lang="en-IN" b="1" dirty="0" smtClean="0"/>
              <a:t>structure</a:t>
            </a:r>
            <a:r>
              <a:rPr lang="en-IN" dirty="0" smtClean="0"/>
              <a:t> variable. </a:t>
            </a:r>
          </a:p>
          <a:p>
            <a:pPr>
              <a:lnSpc>
                <a:spcPct val="200000"/>
              </a:lnSpc>
            </a:pPr>
            <a:r>
              <a:rPr lang="en-IN" b="1" dirty="0" smtClean="0"/>
              <a:t>Example :</a:t>
            </a:r>
            <a:r>
              <a:rPr lang="en-IN" dirty="0" smtClean="0"/>
              <a:t> </a:t>
            </a:r>
            <a:r>
              <a:rPr lang="en-IN" dirty="0" err="1" smtClean="0"/>
              <a:t>struct</a:t>
            </a:r>
            <a:r>
              <a:rPr lang="en-IN" dirty="0" smtClean="0"/>
              <a:t> employee </a:t>
            </a:r>
            <a:r>
              <a:rPr lang="en-IN" dirty="0" err="1" smtClean="0"/>
              <a:t>emp</a:t>
            </a:r>
            <a:r>
              <a:rPr lang="en-IN" dirty="0" smtClean="0"/>
              <a:t>[5];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C:\Users\STAFF\Desktop\2.png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533400" y="152400"/>
            <a:ext cx="8610600" cy="6096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5410200" y="4267200"/>
            <a:ext cx="2819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STAFF\Desktop\2.png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 b="1250"/>
          <a:stretch>
            <a:fillRect/>
          </a:stretch>
        </p:blipFill>
        <p:spPr bwMode="auto">
          <a:xfrm>
            <a:off x="381000" y="533400"/>
            <a:ext cx="8305800" cy="60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/>
            </a:r>
            <a:br>
              <a:rPr lang="en-IN" b="1" dirty="0" smtClean="0">
                <a:solidFill>
                  <a:srgbClr val="C00000"/>
                </a:solidFill>
              </a:rPr>
            </a:br>
            <a:r>
              <a:rPr lang="en-IN" b="1" dirty="0" smtClean="0">
                <a:solidFill>
                  <a:srgbClr val="C00000"/>
                </a:solidFill>
              </a:rPr>
              <a:t>1. Structure in C Programming</a:t>
            </a:r>
            <a:br>
              <a:rPr lang="en-IN" b="1" dirty="0" smtClean="0">
                <a:solidFill>
                  <a:srgbClr val="C0000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991600" cy="452596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Structure is a user-defined data type in C language.</a:t>
            </a:r>
          </a:p>
          <a:p>
            <a:endParaRPr lang="en-IN" dirty="0" smtClean="0">
              <a:solidFill>
                <a:srgbClr val="002060"/>
              </a:solidFill>
            </a:endParaRPr>
          </a:p>
          <a:p>
            <a:r>
              <a:rPr lang="en-IN" b="1" dirty="0" smtClean="0">
                <a:solidFill>
                  <a:srgbClr val="002060"/>
                </a:solidFill>
              </a:rPr>
              <a:t>Structure</a:t>
            </a:r>
            <a:r>
              <a:rPr lang="en-IN" dirty="0" smtClean="0">
                <a:solidFill>
                  <a:srgbClr val="002060"/>
                </a:solidFill>
              </a:rPr>
              <a:t> is a group of variables of different data types represented by a single name.</a:t>
            </a:r>
          </a:p>
          <a:p>
            <a:endParaRPr lang="en-IN" dirty="0" smtClean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The,</a:t>
            </a:r>
            <a:r>
              <a:rPr lang="en-IN" b="1" dirty="0" smtClean="0">
                <a:solidFill>
                  <a:srgbClr val="002060"/>
                </a:solidFill>
              </a:rPr>
              <a:t> </a:t>
            </a:r>
            <a:r>
              <a:rPr lang="en-IN" b="1" dirty="0" err="1" smtClean="0">
                <a:solidFill>
                  <a:srgbClr val="002060"/>
                </a:solidFill>
              </a:rPr>
              <a:t>struct</a:t>
            </a:r>
            <a:r>
              <a:rPr lang="en-IN" dirty="0" smtClean="0">
                <a:solidFill>
                  <a:srgbClr val="002060"/>
                </a:solidFill>
              </a:rPr>
              <a:t> keyword is used to define the structure.</a:t>
            </a: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STAFF\Desktop\2.png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609600" y="457200"/>
            <a:ext cx="830580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4. Structure as Function Arguments</a:t>
            </a:r>
            <a:br>
              <a:rPr lang="en-IN" b="1" dirty="0" smtClean="0">
                <a:solidFill>
                  <a:srgbClr val="C0000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IN" dirty="0" smtClean="0"/>
              <a:t>We can pass a structure as a function argument just like we pass any other variable or an array as a function argument.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81000"/>
            <a:ext cx="6629400" cy="5562600"/>
          </a:xfrm>
        </p:spPr>
        <p:txBody>
          <a:bodyPr>
            <a:noAutofit/>
          </a:bodyPr>
          <a:lstStyle/>
          <a:p>
            <a:pPr>
              <a:spcBef>
                <a:spcPts val="100"/>
              </a:spcBef>
              <a:buNone/>
            </a:pPr>
            <a:r>
              <a:rPr lang="en-US" sz="2600" b="1" dirty="0" smtClean="0">
                <a:solidFill>
                  <a:srgbClr val="002060"/>
                </a:solidFill>
              </a:rPr>
              <a:t>#include &lt;</a:t>
            </a:r>
            <a:r>
              <a:rPr lang="en-US" sz="2600" b="1" dirty="0" err="1" smtClean="0">
                <a:solidFill>
                  <a:srgbClr val="002060"/>
                </a:solidFill>
              </a:rPr>
              <a:t>stdio.h</a:t>
            </a:r>
            <a:r>
              <a:rPr lang="en-US" sz="2600" b="1" dirty="0" smtClean="0">
                <a:solidFill>
                  <a:srgbClr val="002060"/>
                </a:solidFill>
              </a:rPr>
              <a:t>&gt;</a:t>
            </a:r>
          </a:p>
          <a:p>
            <a:pPr>
              <a:spcBef>
                <a:spcPts val="100"/>
              </a:spcBef>
              <a:buNone/>
            </a:pPr>
            <a:r>
              <a:rPr lang="en-US" sz="2600" b="1" dirty="0" smtClean="0">
                <a:solidFill>
                  <a:srgbClr val="002060"/>
                </a:solidFill>
              </a:rPr>
              <a:t> </a:t>
            </a:r>
            <a:r>
              <a:rPr lang="en-US" sz="2600" b="1" dirty="0" err="1" smtClean="0">
                <a:solidFill>
                  <a:srgbClr val="0070C0"/>
                </a:solidFill>
              </a:rPr>
              <a:t>struct</a:t>
            </a:r>
            <a:r>
              <a:rPr lang="en-US" sz="2600" b="1" dirty="0" smtClean="0">
                <a:solidFill>
                  <a:srgbClr val="0070C0"/>
                </a:solidFill>
              </a:rPr>
              <a:t> student  { </a:t>
            </a:r>
          </a:p>
          <a:p>
            <a:pPr>
              <a:spcBef>
                <a:spcPts val="100"/>
              </a:spcBef>
              <a:buNone/>
            </a:pPr>
            <a:r>
              <a:rPr lang="en-US" sz="2600" b="1" dirty="0" smtClean="0">
                <a:solidFill>
                  <a:srgbClr val="0070C0"/>
                </a:solidFill>
              </a:rPr>
              <a:t>	char name[50]; </a:t>
            </a:r>
          </a:p>
          <a:p>
            <a:pPr>
              <a:spcBef>
                <a:spcPts val="100"/>
              </a:spcBef>
              <a:buNone/>
            </a:pPr>
            <a:r>
              <a:rPr lang="en-US" sz="2600" b="1" dirty="0" smtClean="0">
                <a:solidFill>
                  <a:srgbClr val="0070C0"/>
                </a:solidFill>
              </a:rPr>
              <a:t>	</a:t>
            </a:r>
            <a:r>
              <a:rPr lang="en-US" sz="2600" b="1" dirty="0" err="1" smtClean="0">
                <a:solidFill>
                  <a:srgbClr val="0070C0"/>
                </a:solidFill>
              </a:rPr>
              <a:t>int</a:t>
            </a:r>
            <a:r>
              <a:rPr lang="en-US" sz="2600" b="1" dirty="0" smtClean="0">
                <a:solidFill>
                  <a:srgbClr val="0070C0"/>
                </a:solidFill>
              </a:rPr>
              <a:t> age; </a:t>
            </a:r>
          </a:p>
          <a:p>
            <a:pPr>
              <a:spcBef>
                <a:spcPts val="100"/>
              </a:spcBef>
              <a:buNone/>
            </a:pPr>
            <a:r>
              <a:rPr lang="en-US" sz="2600" b="1" dirty="0" smtClean="0">
                <a:solidFill>
                  <a:srgbClr val="0070C0"/>
                </a:solidFill>
              </a:rPr>
              <a:t>   };</a:t>
            </a:r>
          </a:p>
          <a:p>
            <a:pPr>
              <a:spcBef>
                <a:spcPts val="100"/>
              </a:spcBef>
              <a:buNone/>
            </a:pPr>
            <a:r>
              <a:rPr lang="en-US" sz="2600" b="1" dirty="0" smtClean="0">
                <a:solidFill>
                  <a:srgbClr val="002060"/>
                </a:solidFill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</a:rPr>
              <a:t>void display(</a:t>
            </a:r>
            <a:r>
              <a:rPr lang="en-US" sz="2600" b="1" dirty="0" err="1" smtClean="0">
                <a:solidFill>
                  <a:srgbClr val="FF0000"/>
                </a:solidFill>
              </a:rPr>
              <a:t>struct</a:t>
            </a:r>
            <a:r>
              <a:rPr lang="en-US" sz="2600" b="1" dirty="0" smtClean="0">
                <a:solidFill>
                  <a:srgbClr val="FF0000"/>
                </a:solidFill>
              </a:rPr>
              <a:t> student s); </a:t>
            </a:r>
          </a:p>
          <a:p>
            <a:pPr>
              <a:spcBef>
                <a:spcPts val="100"/>
              </a:spcBef>
              <a:buNone/>
            </a:pPr>
            <a:endParaRPr lang="en-US" sz="300" b="1" dirty="0" smtClean="0">
              <a:solidFill>
                <a:srgbClr val="002060"/>
              </a:solidFill>
            </a:endParaRPr>
          </a:p>
          <a:p>
            <a:pPr>
              <a:spcBef>
                <a:spcPts val="100"/>
              </a:spcBef>
              <a:buNone/>
            </a:pPr>
            <a:r>
              <a:rPr lang="en-US" sz="2600" b="1" dirty="0" err="1" smtClean="0">
                <a:solidFill>
                  <a:srgbClr val="002060"/>
                </a:solidFill>
              </a:rPr>
              <a:t>int</a:t>
            </a:r>
            <a:r>
              <a:rPr lang="en-US" sz="2600" b="1" dirty="0" smtClean="0">
                <a:solidFill>
                  <a:srgbClr val="002060"/>
                </a:solidFill>
              </a:rPr>
              <a:t> main() { </a:t>
            </a:r>
          </a:p>
          <a:p>
            <a:pPr>
              <a:spcBef>
                <a:spcPts val="100"/>
              </a:spcBef>
              <a:buNone/>
            </a:pPr>
            <a:r>
              <a:rPr lang="en-US" sz="2600" b="1" dirty="0" err="1" smtClean="0">
                <a:solidFill>
                  <a:srgbClr val="002060"/>
                </a:solidFill>
              </a:rPr>
              <a:t>struct</a:t>
            </a:r>
            <a:r>
              <a:rPr lang="en-US" sz="2600" b="1" dirty="0" smtClean="0">
                <a:solidFill>
                  <a:srgbClr val="002060"/>
                </a:solidFill>
              </a:rPr>
              <a:t> student s1;</a:t>
            </a:r>
          </a:p>
          <a:p>
            <a:pPr>
              <a:spcBef>
                <a:spcPts val="100"/>
              </a:spcBef>
              <a:buNone/>
            </a:pPr>
            <a:r>
              <a:rPr lang="en-US" sz="2600" b="1" dirty="0" smtClean="0">
                <a:solidFill>
                  <a:srgbClr val="002060"/>
                </a:solidFill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</a:rPr>
              <a:t>printf</a:t>
            </a:r>
            <a:r>
              <a:rPr lang="en-US" sz="2600" b="1" dirty="0" smtClean="0">
                <a:solidFill>
                  <a:srgbClr val="002060"/>
                </a:solidFill>
              </a:rPr>
              <a:t>("Enter name: "); </a:t>
            </a:r>
          </a:p>
          <a:p>
            <a:pPr>
              <a:spcBef>
                <a:spcPts val="100"/>
              </a:spcBef>
              <a:buNone/>
            </a:pPr>
            <a:r>
              <a:rPr lang="en-US" sz="2600" b="1" dirty="0" err="1" smtClean="0">
                <a:solidFill>
                  <a:srgbClr val="002060"/>
                </a:solidFill>
              </a:rPr>
              <a:t>scanf</a:t>
            </a:r>
            <a:r>
              <a:rPr lang="en-US" sz="2600" b="1" dirty="0" smtClean="0">
                <a:solidFill>
                  <a:srgbClr val="002060"/>
                </a:solidFill>
              </a:rPr>
              <a:t>(“%c", s1.name); </a:t>
            </a:r>
          </a:p>
          <a:p>
            <a:pPr>
              <a:spcBef>
                <a:spcPts val="100"/>
              </a:spcBef>
              <a:buNone/>
            </a:pPr>
            <a:r>
              <a:rPr lang="en-US" sz="2600" b="1" dirty="0" err="1" smtClean="0">
                <a:solidFill>
                  <a:srgbClr val="002060"/>
                </a:solidFill>
              </a:rPr>
              <a:t>printf</a:t>
            </a:r>
            <a:r>
              <a:rPr lang="en-US" sz="2600" b="1" dirty="0" smtClean="0">
                <a:solidFill>
                  <a:srgbClr val="002060"/>
                </a:solidFill>
              </a:rPr>
              <a:t>("Enter age: "); </a:t>
            </a:r>
          </a:p>
          <a:p>
            <a:pPr>
              <a:spcBef>
                <a:spcPts val="100"/>
              </a:spcBef>
              <a:buNone/>
            </a:pPr>
            <a:r>
              <a:rPr lang="en-US" sz="2600" b="1" dirty="0" err="1" smtClean="0">
                <a:solidFill>
                  <a:srgbClr val="002060"/>
                </a:solidFill>
              </a:rPr>
              <a:t>scanf</a:t>
            </a:r>
            <a:r>
              <a:rPr lang="en-US" sz="2600" b="1" dirty="0" smtClean="0">
                <a:solidFill>
                  <a:srgbClr val="002060"/>
                </a:solidFill>
              </a:rPr>
              <a:t>("%d", &amp;s1.age); </a:t>
            </a:r>
          </a:p>
          <a:p>
            <a:pPr>
              <a:spcBef>
                <a:spcPts val="100"/>
              </a:spcBef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display(s1); </a:t>
            </a:r>
          </a:p>
          <a:p>
            <a:pPr>
              <a:spcBef>
                <a:spcPts val="100"/>
              </a:spcBef>
              <a:buNone/>
            </a:pPr>
            <a:r>
              <a:rPr lang="en-US" sz="2600" b="1" dirty="0" smtClean="0">
                <a:solidFill>
                  <a:srgbClr val="002060"/>
                </a:solidFill>
              </a:rPr>
              <a:t>return 0; </a:t>
            </a:r>
          </a:p>
          <a:p>
            <a:pPr>
              <a:spcBef>
                <a:spcPts val="100"/>
              </a:spcBef>
              <a:buNone/>
            </a:pPr>
            <a:r>
              <a:rPr lang="en-US" sz="2600" b="1" dirty="0" smtClean="0">
                <a:solidFill>
                  <a:srgbClr val="00206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33400"/>
            <a:ext cx="7924800" cy="6096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void display(</a:t>
            </a:r>
            <a:r>
              <a:rPr lang="en-US" b="1" dirty="0" err="1" smtClean="0">
                <a:solidFill>
                  <a:srgbClr val="FF0000"/>
                </a:solidFill>
              </a:rPr>
              <a:t>struct</a:t>
            </a:r>
            <a:r>
              <a:rPr lang="en-US" b="1" dirty="0" smtClean="0">
                <a:solidFill>
                  <a:srgbClr val="FF0000"/>
                </a:solidFill>
              </a:rPr>
              <a:t> student s)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{</a:t>
            </a:r>
          </a:p>
          <a:p>
            <a:pPr marL="862013">
              <a:buNone/>
            </a:pPr>
            <a:r>
              <a:rPr lang="en-US" sz="3000" b="1" dirty="0" err="1" smtClean="0">
                <a:solidFill>
                  <a:srgbClr val="002060"/>
                </a:solidFill>
              </a:rPr>
              <a:t>printf</a:t>
            </a:r>
            <a:r>
              <a:rPr lang="en-US" sz="3000" b="1" dirty="0" smtClean="0">
                <a:solidFill>
                  <a:srgbClr val="002060"/>
                </a:solidFill>
              </a:rPr>
              <a:t>("\</a:t>
            </a:r>
            <a:r>
              <a:rPr lang="en-US" sz="3000" b="1" dirty="0" err="1" smtClean="0">
                <a:solidFill>
                  <a:srgbClr val="002060"/>
                </a:solidFill>
              </a:rPr>
              <a:t>nDisplaying</a:t>
            </a:r>
            <a:r>
              <a:rPr lang="en-US" sz="3000" b="1" dirty="0" smtClean="0">
                <a:solidFill>
                  <a:srgbClr val="002060"/>
                </a:solidFill>
              </a:rPr>
              <a:t> information\n"); </a:t>
            </a:r>
          </a:p>
          <a:p>
            <a:pPr marL="862013">
              <a:buNone/>
            </a:pPr>
            <a:r>
              <a:rPr lang="en-US" sz="3000" b="1" dirty="0" err="1" smtClean="0">
                <a:solidFill>
                  <a:srgbClr val="002060"/>
                </a:solidFill>
              </a:rPr>
              <a:t>printf</a:t>
            </a:r>
            <a:r>
              <a:rPr lang="en-US" sz="3000" b="1" dirty="0" smtClean="0">
                <a:solidFill>
                  <a:srgbClr val="002060"/>
                </a:solidFill>
              </a:rPr>
              <a:t>("Name: %s", s.name); </a:t>
            </a:r>
          </a:p>
          <a:p>
            <a:pPr marL="862013">
              <a:buNone/>
            </a:pPr>
            <a:r>
              <a:rPr lang="en-US" sz="3000" b="1" dirty="0" err="1" smtClean="0">
                <a:solidFill>
                  <a:srgbClr val="002060"/>
                </a:solidFill>
              </a:rPr>
              <a:t>printf</a:t>
            </a:r>
            <a:r>
              <a:rPr lang="en-US" sz="3000" b="1" dirty="0" smtClean="0">
                <a:solidFill>
                  <a:srgbClr val="002060"/>
                </a:solidFill>
              </a:rPr>
              <a:t>("\</a:t>
            </a:r>
            <a:r>
              <a:rPr lang="en-US" sz="3000" b="1" dirty="0" err="1" smtClean="0">
                <a:solidFill>
                  <a:srgbClr val="002060"/>
                </a:solidFill>
              </a:rPr>
              <a:t>nAge</a:t>
            </a:r>
            <a:r>
              <a:rPr lang="en-US" sz="3000" b="1" dirty="0" smtClean="0">
                <a:solidFill>
                  <a:srgbClr val="002060"/>
                </a:solidFill>
              </a:rPr>
              <a:t>: %d", </a:t>
            </a:r>
            <a:r>
              <a:rPr lang="en-US" sz="3000" b="1" dirty="0" err="1" smtClean="0">
                <a:solidFill>
                  <a:srgbClr val="002060"/>
                </a:solidFill>
              </a:rPr>
              <a:t>s.age</a:t>
            </a:r>
            <a:r>
              <a:rPr lang="en-US" sz="3000" b="1" dirty="0" smtClean="0">
                <a:solidFill>
                  <a:srgbClr val="002060"/>
                </a:solidFill>
              </a:rPr>
              <a:t>); 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endParaRPr lang="en-US" sz="300" b="1" dirty="0" smtClean="0"/>
          </a:p>
          <a:p>
            <a:pPr>
              <a:buNone/>
            </a:pPr>
            <a:r>
              <a:rPr lang="en-US" sz="3000" b="1" u="sng" dirty="0" smtClean="0">
                <a:solidFill>
                  <a:srgbClr val="002060"/>
                </a:solidFill>
              </a:rPr>
              <a:t>Output:</a:t>
            </a:r>
          </a:p>
          <a:p>
            <a:pPr>
              <a:buNone/>
            </a:pPr>
            <a:r>
              <a:rPr lang="en-US" sz="3000" dirty="0" smtClean="0">
                <a:solidFill>
                  <a:srgbClr val="002060"/>
                </a:solidFill>
              </a:rPr>
              <a:t>	Enter name: Mahesh</a:t>
            </a:r>
          </a:p>
          <a:p>
            <a:pPr>
              <a:buNone/>
            </a:pPr>
            <a:r>
              <a:rPr lang="en-US" sz="3000" dirty="0" smtClean="0">
                <a:solidFill>
                  <a:srgbClr val="002060"/>
                </a:solidFill>
              </a:rPr>
              <a:t>	Enter age: 22 </a:t>
            </a:r>
          </a:p>
          <a:p>
            <a:pPr>
              <a:buNone/>
            </a:pPr>
            <a:r>
              <a:rPr lang="en-US" sz="3000" dirty="0" smtClean="0">
                <a:solidFill>
                  <a:srgbClr val="002060"/>
                </a:solidFill>
              </a:rPr>
              <a:t>	Displaying information </a:t>
            </a:r>
          </a:p>
          <a:p>
            <a:pPr>
              <a:buNone/>
            </a:pPr>
            <a:r>
              <a:rPr lang="en-US" sz="3000" dirty="0" smtClean="0">
                <a:solidFill>
                  <a:srgbClr val="002060"/>
                </a:solidFill>
              </a:rPr>
              <a:t>	Name: Mahesh </a:t>
            </a:r>
          </a:p>
          <a:p>
            <a:pPr>
              <a:buNone/>
            </a:pPr>
            <a:r>
              <a:rPr lang="en-US" sz="3000" dirty="0" smtClean="0">
                <a:solidFill>
                  <a:srgbClr val="002060"/>
                </a:solidFill>
              </a:rPr>
              <a:t>	Age: 22</a:t>
            </a:r>
            <a:endParaRPr lang="en-US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5. Self Referential Structures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pPr algn="just"/>
            <a:r>
              <a:rPr lang="en-IN" dirty="0" smtClean="0">
                <a:solidFill>
                  <a:srgbClr val="002060"/>
                </a:solidFill>
              </a:rPr>
              <a:t>Self Referential structures are those </a:t>
            </a:r>
            <a:r>
              <a:rPr lang="en-IN" u="sng" dirty="0" smtClean="0">
                <a:solidFill>
                  <a:srgbClr val="002060"/>
                </a:solidFill>
              </a:rPr>
              <a:t>structures</a:t>
            </a:r>
            <a:r>
              <a:rPr lang="en-IN" dirty="0" smtClean="0">
                <a:solidFill>
                  <a:srgbClr val="002060"/>
                </a:solidFill>
              </a:rPr>
              <a:t> that have one or more pointers which point to the same type of structure, as their member.</a:t>
            </a:r>
          </a:p>
          <a:p>
            <a:pPr algn="just"/>
            <a:endParaRPr lang="en-US" dirty="0" smtClean="0">
              <a:solidFill>
                <a:srgbClr val="002060"/>
              </a:solidFill>
            </a:endParaRPr>
          </a:p>
          <a:p>
            <a:pPr algn="just"/>
            <a:r>
              <a:rPr lang="en-IN" dirty="0" smtClean="0">
                <a:solidFill>
                  <a:srgbClr val="002060"/>
                </a:solidFill>
              </a:rPr>
              <a:t>In other words, structures pointing to the same type of structures are self-referential</a:t>
            </a: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1223963" y="1109663"/>
            <a:ext cx="66960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Example Program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00200"/>
            <a:ext cx="6858000" cy="4525963"/>
          </a:xfrm>
        </p:spPr>
        <p:txBody>
          <a:bodyPr>
            <a:noAutofit/>
          </a:bodyPr>
          <a:lstStyle/>
          <a:p>
            <a:pPr fontAlgn="base">
              <a:spcBef>
                <a:spcPts val="300"/>
              </a:spcBef>
              <a:buNone/>
            </a:pPr>
            <a:r>
              <a:rPr lang="en-IN" sz="2800" dirty="0" err="1" smtClean="0">
                <a:solidFill>
                  <a:srgbClr val="002060"/>
                </a:solidFill>
              </a:rPr>
              <a:t>struct</a:t>
            </a:r>
            <a:r>
              <a:rPr lang="en-IN" sz="2800" dirty="0" smtClean="0">
                <a:solidFill>
                  <a:srgbClr val="002060"/>
                </a:solidFill>
              </a:rPr>
              <a:t> node {</a:t>
            </a:r>
          </a:p>
          <a:p>
            <a:pPr fontAlgn="base">
              <a:spcBef>
                <a:spcPts val="300"/>
              </a:spcBef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    </a:t>
            </a:r>
            <a:r>
              <a:rPr lang="en-IN" sz="2800" dirty="0" err="1" smtClean="0">
                <a:solidFill>
                  <a:srgbClr val="002060"/>
                </a:solidFill>
              </a:rPr>
              <a:t>int</a:t>
            </a:r>
            <a:r>
              <a:rPr lang="en-IN" sz="2800" dirty="0" smtClean="0">
                <a:solidFill>
                  <a:srgbClr val="002060"/>
                </a:solidFill>
              </a:rPr>
              <a:t> data1;</a:t>
            </a:r>
          </a:p>
          <a:p>
            <a:pPr fontAlgn="base">
              <a:spcBef>
                <a:spcPts val="300"/>
              </a:spcBef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    char data2;</a:t>
            </a:r>
          </a:p>
          <a:p>
            <a:pPr fontAlgn="base">
              <a:spcBef>
                <a:spcPts val="300"/>
              </a:spcBef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    </a:t>
            </a:r>
            <a:r>
              <a:rPr lang="en-IN" sz="2800" dirty="0" err="1" smtClean="0">
                <a:solidFill>
                  <a:srgbClr val="002060"/>
                </a:solidFill>
              </a:rPr>
              <a:t>struct</a:t>
            </a:r>
            <a:r>
              <a:rPr lang="en-IN" sz="2800" dirty="0" smtClean="0">
                <a:solidFill>
                  <a:srgbClr val="002060"/>
                </a:solidFill>
              </a:rPr>
              <a:t> node* link;</a:t>
            </a:r>
          </a:p>
          <a:p>
            <a:pPr fontAlgn="base">
              <a:spcBef>
                <a:spcPts val="300"/>
              </a:spcBef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};</a:t>
            </a:r>
          </a:p>
          <a:p>
            <a:pPr fontAlgn="base">
              <a:spcBef>
                <a:spcPts val="300"/>
              </a:spcBef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  </a:t>
            </a:r>
            <a:r>
              <a:rPr lang="en-IN" sz="2800" dirty="0" err="1" smtClean="0">
                <a:solidFill>
                  <a:srgbClr val="002060"/>
                </a:solidFill>
              </a:rPr>
              <a:t>int</a:t>
            </a:r>
            <a:r>
              <a:rPr lang="en-IN" sz="2800" dirty="0" smtClean="0">
                <a:solidFill>
                  <a:srgbClr val="002060"/>
                </a:solidFill>
              </a:rPr>
              <a:t> main()</a:t>
            </a:r>
          </a:p>
          <a:p>
            <a:pPr fontAlgn="base">
              <a:spcBef>
                <a:spcPts val="300"/>
              </a:spcBef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{</a:t>
            </a:r>
          </a:p>
          <a:p>
            <a:pPr fontAlgn="base">
              <a:spcBef>
                <a:spcPts val="300"/>
              </a:spcBef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    </a:t>
            </a:r>
            <a:r>
              <a:rPr lang="en-IN" sz="2800" dirty="0" err="1" smtClean="0">
                <a:solidFill>
                  <a:srgbClr val="002060"/>
                </a:solidFill>
              </a:rPr>
              <a:t>struct</a:t>
            </a:r>
            <a:r>
              <a:rPr lang="en-IN" sz="2800" dirty="0" smtClean="0">
                <a:solidFill>
                  <a:srgbClr val="002060"/>
                </a:solidFill>
              </a:rPr>
              <a:t> node ob;</a:t>
            </a:r>
          </a:p>
          <a:p>
            <a:pPr fontAlgn="base">
              <a:spcBef>
                <a:spcPts val="300"/>
              </a:spcBef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    return 0;</a:t>
            </a:r>
          </a:p>
          <a:p>
            <a:pPr fontAlgn="base">
              <a:spcBef>
                <a:spcPts val="300"/>
              </a:spcBef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}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Types of Self Referential Structures</a:t>
            </a:r>
            <a:r>
              <a:rPr lang="en-IN" dirty="0" smtClean="0">
                <a:solidFill>
                  <a:srgbClr val="002060"/>
                </a:solidFill>
              </a:rPr>
              <a:t/>
            </a:r>
            <a:br>
              <a:rPr lang="en-IN" dirty="0" smtClean="0">
                <a:solidFill>
                  <a:srgbClr val="002060"/>
                </a:solidFill>
              </a:rPr>
            </a:b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n-IN" dirty="0" smtClean="0">
                <a:solidFill>
                  <a:srgbClr val="002060"/>
                </a:solidFill>
              </a:rPr>
              <a:t>Self Referential Structure with Single Link</a:t>
            </a:r>
          </a:p>
          <a:p>
            <a:pPr fontAlgn="base">
              <a:lnSpc>
                <a:spcPct val="150000"/>
              </a:lnSpc>
            </a:pPr>
            <a:r>
              <a:rPr lang="en-IN" dirty="0" smtClean="0">
                <a:solidFill>
                  <a:srgbClr val="002060"/>
                </a:solidFill>
              </a:rPr>
              <a:t>Self Referential Structure with Multiple Links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a. Self Referential Structure with Single Link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/>
          <a:lstStyle/>
          <a:p>
            <a:pPr algn="just"/>
            <a:r>
              <a:rPr lang="en-IN" dirty="0" smtClean="0">
                <a:solidFill>
                  <a:srgbClr val="002060"/>
                </a:solidFill>
              </a:rPr>
              <a:t>These structures can have only one self-pointer as their member.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Picture 2" descr="C:\Users\STAFF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63" y="3600450"/>
            <a:ext cx="9031287" cy="16573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b. Self Referential Structure with Multiple Links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pPr algn="just"/>
            <a:r>
              <a:rPr lang="en-IN" dirty="0" smtClean="0">
                <a:solidFill>
                  <a:srgbClr val="002060"/>
                </a:solidFill>
              </a:rPr>
              <a:t>Self referential structures with multiple links can have more than one self-pointers.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Picture 2" descr="C:\Users\STAFF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038600"/>
            <a:ext cx="8991600" cy="1676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 of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65532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struct</a:t>
            </a:r>
            <a:r>
              <a:rPr lang="en-IN" dirty="0" smtClean="0">
                <a:solidFill>
                  <a:srgbClr val="C00000"/>
                </a:solidFill>
              </a:rPr>
              <a:t> </a:t>
            </a:r>
            <a:r>
              <a:rPr lang="en-IN" dirty="0" err="1" smtClean="0">
                <a:solidFill>
                  <a:srgbClr val="C00000"/>
                </a:solidFill>
              </a:rPr>
              <a:t>structure_name</a:t>
            </a:r>
            <a:r>
              <a:rPr lang="en-IN" dirty="0" smtClean="0">
                <a:solidFill>
                  <a:srgbClr val="C00000"/>
                </a:solidFill>
              </a:rPr>
              <a:t>   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{  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    </a:t>
            </a:r>
            <a:r>
              <a:rPr lang="en-IN" dirty="0" err="1" smtClean="0">
                <a:solidFill>
                  <a:srgbClr val="C00000"/>
                </a:solidFill>
              </a:rPr>
              <a:t>data_type</a:t>
            </a:r>
            <a:r>
              <a:rPr lang="en-IN" dirty="0" smtClean="0">
                <a:solidFill>
                  <a:srgbClr val="C00000"/>
                </a:solidFill>
              </a:rPr>
              <a:t> member1;  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    </a:t>
            </a:r>
            <a:r>
              <a:rPr lang="en-IN" dirty="0" err="1" smtClean="0">
                <a:solidFill>
                  <a:srgbClr val="C00000"/>
                </a:solidFill>
              </a:rPr>
              <a:t>data_type</a:t>
            </a:r>
            <a:r>
              <a:rPr lang="en-IN" dirty="0" smtClean="0">
                <a:solidFill>
                  <a:srgbClr val="C00000"/>
                </a:solidFill>
              </a:rPr>
              <a:t> member2;  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    .  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    .  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    </a:t>
            </a:r>
            <a:r>
              <a:rPr lang="en-IN" dirty="0" err="1" smtClean="0">
                <a:solidFill>
                  <a:srgbClr val="C00000"/>
                </a:solidFill>
              </a:rPr>
              <a:t>data_type</a:t>
            </a:r>
            <a:r>
              <a:rPr lang="en-IN" dirty="0" smtClean="0">
                <a:solidFill>
                  <a:srgbClr val="C00000"/>
                </a:solidFill>
              </a:rPr>
              <a:t> </a:t>
            </a:r>
            <a:r>
              <a:rPr lang="en-IN" dirty="0" err="1" smtClean="0">
                <a:solidFill>
                  <a:srgbClr val="C00000"/>
                </a:solidFill>
              </a:rPr>
              <a:t>memeberN</a:t>
            </a:r>
            <a:r>
              <a:rPr lang="en-IN" dirty="0" smtClean="0">
                <a:solidFill>
                  <a:srgbClr val="C00000"/>
                </a:solidFill>
              </a:rPr>
              <a:t>;  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};  </a:t>
            </a:r>
          </a:p>
          <a:p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</a:rPr>
              <a:t>Applications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algn="just" fontAlgn="base"/>
            <a:r>
              <a:rPr lang="en-IN" dirty="0" smtClean="0">
                <a:solidFill>
                  <a:srgbClr val="002060"/>
                </a:solidFill>
              </a:rPr>
              <a:t>Self referential structures are very useful in creation of other complex data structures like:</a:t>
            </a:r>
          </a:p>
          <a:p>
            <a:pPr marL="806450" algn="just" fontAlgn="base">
              <a:buFont typeface="Wingdings" pitchFamily="2" charset="2"/>
              <a:buChar char="ü"/>
            </a:pPr>
            <a:r>
              <a:rPr lang="en-IN" u="sng" dirty="0" smtClean="0">
                <a:solidFill>
                  <a:srgbClr val="002060"/>
                </a:solidFill>
                <a:hlinkClick r:id="rId2"/>
              </a:rPr>
              <a:t>Linked Lists</a:t>
            </a:r>
            <a:endParaRPr lang="en-IN" dirty="0" smtClean="0">
              <a:solidFill>
                <a:srgbClr val="002060"/>
              </a:solidFill>
            </a:endParaRPr>
          </a:p>
          <a:p>
            <a:pPr marL="806450" algn="just" fontAlgn="base">
              <a:buFont typeface="Wingdings" pitchFamily="2" charset="2"/>
              <a:buChar char="ü"/>
            </a:pPr>
            <a:r>
              <a:rPr lang="en-IN" u="sng" dirty="0" smtClean="0">
                <a:solidFill>
                  <a:srgbClr val="002060"/>
                </a:solidFill>
                <a:hlinkClick r:id="rId3"/>
              </a:rPr>
              <a:t>Stacks</a:t>
            </a:r>
            <a:endParaRPr lang="en-IN" dirty="0" smtClean="0">
              <a:solidFill>
                <a:srgbClr val="002060"/>
              </a:solidFill>
            </a:endParaRPr>
          </a:p>
          <a:p>
            <a:pPr marL="806450" algn="just" fontAlgn="base">
              <a:buFont typeface="Wingdings" pitchFamily="2" charset="2"/>
              <a:buChar char="ü"/>
            </a:pPr>
            <a:r>
              <a:rPr lang="en-IN" u="sng" dirty="0" smtClean="0">
                <a:solidFill>
                  <a:srgbClr val="002060"/>
                </a:solidFill>
                <a:hlinkClick r:id="rId4"/>
              </a:rPr>
              <a:t>Queues</a:t>
            </a:r>
            <a:endParaRPr lang="en-IN" dirty="0" smtClean="0">
              <a:solidFill>
                <a:srgbClr val="002060"/>
              </a:solidFill>
            </a:endParaRPr>
          </a:p>
          <a:p>
            <a:pPr marL="806450" algn="just" fontAlgn="base">
              <a:buFont typeface="Wingdings" pitchFamily="2" charset="2"/>
              <a:buChar char="ü"/>
            </a:pPr>
            <a:r>
              <a:rPr lang="en-IN" u="sng" dirty="0" smtClean="0">
                <a:solidFill>
                  <a:srgbClr val="002060"/>
                </a:solidFill>
                <a:hlinkClick r:id="rId5"/>
              </a:rPr>
              <a:t>Trees</a:t>
            </a:r>
            <a:endParaRPr lang="en-IN" dirty="0" smtClean="0">
              <a:solidFill>
                <a:srgbClr val="002060"/>
              </a:solidFill>
            </a:endParaRPr>
          </a:p>
          <a:p>
            <a:pPr marL="806450" algn="just" fontAlgn="base">
              <a:buFont typeface="Wingdings" pitchFamily="2" charset="2"/>
              <a:buChar char="ü"/>
            </a:pPr>
            <a:r>
              <a:rPr lang="en-IN" u="sng" dirty="0" smtClean="0">
                <a:solidFill>
                  <a:srgbClr val="002060"/>
                </a:solidFill>
                <a:hlinkClick r:id="rId6"/>
              </a:rPr>
              <a:t>Graphs</a:t>
            </a:r>
            <a:r>
              <a:rPr lang="en-IN" dirty="0" smtClean="0">
                <a:solidFill>
                  <a:srgbClr val="002060"/>
                </a:solidFill>
              </a:rPr>
              <a:t> etc.</a:t>
            </a:r>
          </a:p>
          <a:p>
            <a:pPr algn="just"/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6. Unions in C Programming</a:t>
            </a:r>
            <a:br>
              <a:rPr lang="en-IN" b="1" dirty="0" smtClean="0">
                <a:solidFill>
                  <a:srgbClr val="C0000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41437"/>
            <a:ext cx="8610600" cy="50593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>
                <a:solidFill>
                  <a:srgbClr val="002060"/>
                </a:solidFill>
              </a:rPr>
              <a:t>Like structure, </a:t>
            </a:r>
            <a:r>
              <a:rPr lang="en-IN" b="1" dirty="0" smtClean="0">
                <a:solidFill>
                  <a:srgbClr val="002060"/>
                </a:solidFill>
              </a:rPr>
              <a:t>Union in c language</a:t>
            </a:r>
            <a:r>
              <a:rPr lang="en-IN" dirty="0" smtClean="0">
                <a:solidFill>
                  <a:srgbClr val="002060"/>
                </a:solidFill>
              </a:rPr>
              <a:t> is </a:t>
            </a:r>
            <a:r>
              <a:rPr lang="en-IN" i="1" dirty="0" smtClean="0">
                <a:solidFill>
                  <a:srgbClr val="002060"/>
                </a:solidFill>
              </a:rPr>
              <a:t>a user-defined data type</a:t>
            </a:r>
            <a:r>
              <a:rPr lang="en-IN" dirty="0" smtClean="0">
                <a:solidFill>
                  <a:srgbClr val="002060"/>
                </a:solidFill>
              </a:rPr>
              <a:t> that is used to store the different type of elements.</a:t>
            </a:r>
          </a:p>
          <a:p>
            <a:pPr algn="just">
              <a:lnSpc>
                <a:spcPct val="150000"/>
              </a:lnSpc>
              <a:buNone/>
            </a:pPr>
            <a:endParaRPr lang="en-IN" sz="1500" dirty="0" smtClean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dirty="0" smtClean="0">
                <a:solidFill>
                  <a:srgbClr val="002060"/>
                </a:solidFill>
              </a:rPr>
              <a:t>A </a:t>
            </a:r>
            <a:r>
              <a:rPr lang="en-IN" b="1" dirty="0" smtClean="0">
                <a:solidFill>
                  <a:srgbClr val="002060"/>
                </a:solidFill>
              </a:rPr>
              <a:t>union</a:t>
            </a:r>
            <a:r>
              <a:rPr lang="en-IN" dirty="0" smtClean="0">
                <a:solidFill>
                  <a:srgbClr val="002060"/>
                </a:solidFill>
              </a:rPr>
              <a:t> is a special data type available in C that allows to store different data types in the same memory location.</a:t>
            </a:r>
            <a:r>
              <a:rPr lang="en-IN" sz="3600" dirty="0" smtClean="0">
                <a:solidFill>
                  <a:srgbClr val="002060"/>
                </a:solidFill>
              </a:rPr>
              <a:t> </a:t>
            </a:r>
            <a:endParaRPr lang="en-IN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 algn="just"/>
            <a:r>
              <a:rPr lang="en-IN" dirty="0" smtClean="0">
                <a:solidFill>
                  <a:srgbClr val="002060"/>
                </a:solidFill>
              </a:rPr>
              <a:t>At once, only </a:t>
            </a:r>
            <a:r>
              <a:rPr lang="en-IN" dirty="0" smtClean="0">
                <a:solidFill>
                  <a:srgbClr val="FF0000"/>
                </a:solidFill>
              </a:rPr>
              <a:t>one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member</a:t>
            </a:r>
            <a:r>
              <a:rPr lang="en-IN" dirty="0" smtClean="0">
                <a:solidFill>
                  <a:srgbClr val="002060"/>
                </a:solidFill>
              </a:rPr>
              <a:t> of the union can </a:t>
            </a:r>
            <a:r>
              <a:rPr lang="en-IN" dirty="0" smtClean="0">
                <a:solidFill>
                  <a:srgbClr val="FF0000"/>
                </a:solidFill>
              </a:rPr>
              <a:t>occupy</a:t>
            </a:r>
            <a:r>
              <a:rPr lang="en-IN" dirty="0" smtClean="0">
                <a:solidFill>
                  <a:srgbClr val="002060"/>
                </a:solidFill>
              </a:rPr>
              <a:t> the </a:t>
            </a:r>
            <a:r>
              <a:rPr lang="en-IN" dirty="0" smtClean="0">
                <a:solidFill>
                  <a:srgbClr val="FF0000"/>
                </a:solidFill>
              </a:rPr>
              <a:t>memory</a:t>
            </a:r>
            <a:r>
              <a:rPr lang="en-IN" dirty="0" smtClean="0">
                <a:solidFill>
                  <a:srgbClr val="002060"/>
                </a:solidFill>
              </a:rPr>
              <a:t>. </a:t>
            </a:r>
          </a:p>
          <a:p>
            <a:pPr algn="just"/>
            <a:endParaRPr lang="en-IN" dirty="0" smtClean="0">
              <a:solidFill>
                <a:srgbClr val="002060"/>
              </a:solidFill>
            </a:endParaRPr>
          </a:p>
          <a:p>
            <a:pPr algn="just"/>
            <a:r>
              <a:rPr lang="en-IN" dirty="0" smtClean="0">
                <a:solidFill>
                  <a:srgbClr val="002060"/>
                </a:solidFill>
              </a:rPr>
              <a:t>In other words, we can say that the </a:t>
            </a:r>
            <a:r>
              <a:rPr lang="en-IN" dirty="0" smtClean="0">
                <a:solidFill>
                  <a:srgbClr val="FF0000"/>
                </a:solidFill>
              </a:rPr>
              <a:t>size</a:t>
            </a:r>
            <a:r>
              <a:rPr lang="en-IN" dirty="0" smtClean="0">
                <a:solidFill>
                  <a:srgbClr val="002060"/>
                </a:solidFill>
              </a:rPr>
              <a:t> of the union in any instance is equal to the </a:t>
            </a:r>
            <a:r>
              <a:rPr lang="en-IN" dirty="0" smtClean="0">
                <a:solidFill>
                  <a:srgbClr val="FF0000"/>
                </a:solidFill>
              </a:rPr>
              <a:t>size</a:t>
            </a:r>
            <a:r>
              <a:rPr lang="en-IN" dirty="0" smtClean="0">
                <a:solidFill>
                  <a:srgbClr val="002060"/>
                </a:solidFill>
              </a:rPr>
              <a:t> of its </a:t>
            </a:r>
            <a:r>
              <a:rPr lang="en-IN" dirty="0" smtClean="0">
                <a:solidFill>
                  <a:srgbClr val="FF0000"/>
                </a:solidFill>
              </a:rPr>
              <a:t>largest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element</a:t>
            </a:r>
            <a:r>
              <a:rPr lang="en-IN" dirty="0" smtClean="0">
                <a:solidFill>
                  <a:srgbClr val="002060"/>
                </a:solidFill>
              </a:rPr>
              <a:t>.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Unions in C Programming Cont...</a:t>
            </a:r>
            <a:br>
              <a:rPr lang="en-IN" b="1" dirty="0" smtClean="0">
                <a:solidFill>
                  <a:srgbClr val="C0000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Defining a Union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037"/>
            <a:ext cx="73914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</a:rPr>
              <a:t>Syntax:</a:t>
            </a:r>
          </a:p>
          <a:p>
            <a:pPr lvl="2">
              <a:buNone/>
            </a:pPr>
            <a:r>
              <a:rPr lang="en-IN" sz="3200" b="1" dirty="0" smtClean="0">
                <a:solidFill>
                  <a:srgbClr val="002060"/>
                </a:solidFill>
              </a:rPr>
              <a:t>union</a:t>
            </a:r>
            <a:r>
              <a:rPr lang="en-IN" sz="3200" dirty="0" smtClean="0">
                <a:solidFill>
                  <a:srgbClr val="002060"/>
                </a:solidFill>
              </a:rPr>
              <a:t> </a:t>
            </a:r>
            <a:r>
              <a:rPr lang="en-IN" sz="3200" dirty="0" err="1" smtClean="0">
                <a:solidFill>
                  <a:srgbClr val="002060"/>
                </a:solidFill>
              </a:rPr>
              <a:t>union_name</a:t>
            </a:r>
            <a:r>
              <a:rPr lang="en-IN" sz="3200" dirty="0" smtClean="0">
                <a:solidFill>
                  <a:srgbClr val="002060"/>
                </a:solidFill>
              </a:rPr>
              <a:t> { </a:t>
            </a:r>
          </a:p>
          <a:p>
            <a:pPr lvl="3">
              <a:buNone/>
            </a:pPr>
            <a:r>
              <a:rPr lang="en-IN" sz="3200" dirty="0" smtClean="0">
                <a:solidFill>
                  <a:srgbClr val="002060"/>
                </a:solidFill>
              </a:rPr>
              <a:t>	  </a:t>
            </a:r>
            <a:r>
              <a:rPr lang="en-IN" sz="3200" dirty="0" err="1" smtClean="0">
                <a:solidFill>
                  <a:srgbClr val="002060"/>
                </a:solidFill>
              </a:rPr>
              <a:t>data_type</a:t>
            </a:r>
            <a:r>
              <a:rPr lang="en-IN" sz="3200" dirty="0" smtClean="0">
                <a:solidFill>
                  <a:srgbClr val="002060"/>
                </a:solidFill>
              </a:rPr>
              <a:t> member1;  </a:t>
            </a:r>
          </a:p>
          <a:p>
            <a:pPr lvl="3">
              <a:buNone/>
            </a:pPr>
            <a:r>
              <a:rPr lang="en-IN" sz="3200" dirty="0" smtClean="0">
                <a:solidFill>
                  <a:srgbClr val="002060"/>
                </a:solidFill>
              </a:rPr>
              <a:t>     </a:t>
            </a:r>
            <a:r>
              <a:rPr lang="en-IN" sz="3200" dirty="0" err="1" smtClean="0">
                <a:solidFill>
                  <a:srgbClr val="002060"/>
                </a:solidFill>
              </a:rPr>
              <a:t>data_type</a:t>
            </a:r>
            <a:r>
              <a:rPr lang="en-IN" sz="3200" dirty="0" smtClean="0">
                <a:solidFill>
                  <a:srgbClr val="002060"/>
                </a:solidFill>
              </a:rPr>
              <a:t> member2;  </a:t>
            </a:r>
          </a:p>
          <a:p>
            <a:pPr lvl="3">
              <a:buNone/>
            </a:pPr>
            <a:r>
              <a:rPr lang="en-IN" sz="3200" dirty="0" smtClean="0">
                <a:solidFill>
                  <a:srgbClr val="002060"/>
                </a:solidFill>
              </a:rPr>
              <a:t>      :  </a:t>
            </a:r>
          </a:p>
          <a:p>
            <a:pPr lvl="3">
              <a:buNone/>
            </a:pPr>
            <a:r>
              <a:rPr lang="en-IN" sz="3200" dirty="0" smtClean="0">
                <a:solidFill>
                  <a:srgbClr val="002060"/>
                </a:solidFill>
              </a:rPr>
              <a:t>      :  </a:t>
            </a:r>
          </a:p>
          <a:p>
            <a:pPr lvl="3">
              <a:buNone/>
            </a:pPr>
            <a:r>
              <a:rPr lang="en-IN" sz="3200" dirty="0" smtClean="0">
                <a:solidFill>
                  <a:srgbClr val="002060"/>
                </a:solidFill>
              </a:rPr>
              <a:t>    </a:t>
            </a:r>
            <a:r>
              <a:rPr lang="en-IN" sz="3200" dirty="0" err="1" smtClean="0">
                <a:solidFill>
                  <a:srgbClr val="002060"/>
                </a:solidFill>
              </a:rPr>
              <a:t>data_type</a:t>
            </a:r>
            <a:r>
              <a:rPr lang="en-IN" sz="3200" dirty="0" smtClean="0">
                <a:solidFill>
                  <a:srgbClr val="002060"/>
                </a:solidFill>
              </a:rPr>
              <a:t> </a:t>
            </a:r>
            <a:r>
              <a:rPr lang="en-IN" sz="3200" dirty="0" err="1" smtClean="0">
                <a:solidFill>
                  <a:srgbClr val="002060"/>
                </a:solidFill>
              </a:rPr>
              <a:t>memeberN</a:t>
            </a:r>
            <a:r>
              <a:rPr lang="en-IN" sz="3200" dirty="0" smtClean="0">
                <a:solidFill>
                  <a:srgbClr val="002060"/>
                </a:solidFill>
              </a:rPr>
              <a:t>; </a:t>
            </a:r>
          </a:p>
          <a:p>
            <a:pPr lvl="2">
              <a:buNone/>
            </a:pPr>
            <a:r>
              <a:rPr lang="en-IN" sz="3200" dirty="0" smtClean="0">
                <a:solidFill>
                  <a:srgbClr val="002060"/>
                </a:solidFill>
              </a:rPr>
              <a:t>} [one or more union variables];</a:t>
            </a: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</a:rPr>
              <a:t>Example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51037"/>
            <a:ext cx="7696200" cy="4525963"/>
          </a:xfrm>
        </p:spPr>
        <p:txBody>
          <a:bodyPr/>
          <a:lstStyle/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</a:rPr>
              <a:t>union</a:t>
            </a:r>
            <a:r>
              <a:rPr lang="en-IN" dirty="0" smtClean="0">
                <a:solidFill>
                  <a:srgbClr val="002060"/>
                </a:solidFill>
              </a:rPr>
              <a:t> employee  {   </a:t>
            </a:r>
          </a:p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</a:rPr>
              <a:t>	</a:t>
            </a:r>
            <a:r>
              <a:rPr lang="en-IN" b="1" dirty="0" err="1" smtClean="0">
                <a:solidFill>
                  <a:srgbClr val="002060"/>
                </a:solidFill>
              </a:rPr>
              <a:t>int</a:t>
            </a:r>
            <a:r>
              <a:rPr lang="en-IN" dirty="0" smtClean="0">
                <a:solidFill>
                  <a:srgbClr val="002060"/>
                </a:solidFill>
              </a:rPr>
              <a:t> id;  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    </a:t>
            </a:r>
            <a:r>
              <a:rPr lang="en-IN" b="1" dirty="0" smtClean="0">
                <a:solidFill>
                  <a:srgbClr val="002060"/>
                </a:solidFill>
              </a:rPr>
              <a:t>char</a:t>
            </a:r>
            <a:r>
              <a:rPr lang="en-IN" dirty="0" smtClean="0">
                <a:solidFill>
                  <a:srgbClr val="002060"/>
                </a:solidFill>
              </a:rPr>
              <a:t> name[50];  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    </a:t>
            </a:r>
            <a:r>
              <a:rPr lang="en-IN" b="1" dirty="0" smtClean="0">
                <a:solidFill>
                  <a:srgbClr val="002060"/>
                </a:solidFill>
              </a:rPr>
              <a:t>float</a:t>
            </a:r>
            <a:r>
              <a:rPr lang="en-IN" dirty="0" smtClean="0">
                <a:solidFill>
                  <a:srgbClr val="002060"/>
                </a:solidFill>
              </a:rPr>
              <a:t> salary;  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};  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33400"/>
            <a:ext cx="8229600" cy="556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562600"/>
          </a:xfrm>
        </p:spPr>
        <p:txBody>
          <a:bodyPr/>
          <a:lstStyle/>
          <a:p>
            <a:pPr algn="just">
              <a:buNone/>
            </a:pPr>
            <a:r>
              <a:rPr lang="en-IN" b="1" dirty="0" smtClean="0">
                <a:solidFill>
                  <a:srgbClr val="FF0000"/>
                </a:solidFill>
              </a:rPr>
              <a:t>Advantage of union over structure:</a:t>
            </a:r>
          </a:p>
          <a:p>
            <a:pPr algn="just"/>
            <a:r>
              <a:rPr lang="en-IN" dirty="0" smtClean="0">
                <a:solidFill>
                  <a:srgbClr val="002060"/>
                </a:solidFill>
              </a:rPr>
              <a:t>It </a:t>
            </a:r>
            <a:r>
              <a:rPr lang="en-IN" b="1" dirty="0" smtClean="0">
                <a:solidFill>
                  <a:srgbClr val="002060"/>
                </a:solidFill>
              </a:rPr>
              <a:t>occupies less memory</a:t>
            </a:r>
            <a:r>
              <a:rPr lang="en-IN" dirty="0" smtClean="0">
                <a:solidFill>
                  <a:srgbClr val="002060"/>
                </a:solidFill>
              </a:rPr>
              <a:t> because it occupies the size of the largest member only.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r>
              <a:rPr lang="en-IN" b="1" dirty="0" smtClean="0">
                <a:solidFill>
                  <a:srgbClr val="FF0000"/>
                </a:solidFill>
              </a:rPr>
              <a:t>Disadvantage of union over structure:</a:t>
            </a:r>
          </a:p>
          <a:p>
            <a:pPr algn="just"/>
            <a:r>
              <a:rPr lang="en-IN" dirty="0" smtClean="0">
                <a:solidFill>
                  <a:srgbClr val="002060"/>
                </a:solidFill>
              </a:rPr>
              <a:t>Only the last entered data can be stored in the union. </a:t>
            </a:r>
          </a:p>
          <a:p>
            <a:pPr algn="just"/>
            <a:r>
              <a:rPr lang="en-IN" dirty="0" smtClean="0">
                <a:solidFill>
                  <a:srgbClr val="002060"/>
                </a:solidFill>
              </a:rPr>
              <a:t>It means, it overwrites the data previously stored in the union.</a:t>
            </a: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457200"/>
            <a:ext cx="8382000" cy="5562600"/>
          </a:xfrm>
          <a:prstGeom prst="rect">
            <a:avLst/>
          </a:prstGeom>
        </p:spPr>
        <p:txBody>
          <a:bodyPr/>
          <a:lstStyle/>
          <a:p>
            <a:pPr marL="457200" lvl="0" indent="-457200" algn="just"/>
            <a:r>
              <a:rPr lang="en-US" sz="2800" b="1" dirty="0" smtClean="0">
                <a:solidFill>
                  <a:srgbClr val="002060"/>
                </a:solidFill>
              </a:rPr>
              <a:t>#include&lt;</a:t>
            </a:r>
            <a:r>
              <a:rPr lang="en-US" sz="2800" b="1" dirty="0" err="1" smtClean="0">
                <a:solidFill>
                  <a:srgbClr val="002060"/>
                </a:solidFill>
              </a:rPr>
              <a:t>stdio.h</a:t>
            </a:r>
            <a:r>
              <a:rPr lang="en-US" sz="2800" b="1" dirty="0" smtClean="0">
                <a:solidFill>
                  <a:srgbClr val="002060"/>
                </a:solidFill>
              </a:rPr>
              <a:t>&gt;</a:t>
            </a:r>
          </a:p>
          <a:p>
            <a:pPr marL="457200" lvl="0" indent="-457200" algn="just"/>
            <a:r>
              <a:rPr lang="en-US" sz="2800" b="1" dirty="0" err="1" smtClean="0">
                <a:solidFill>
                  <a:srgbClr val="002060"/>
                </a:solidFill>
              </a:rPr>
              <a:t>int</a:t>
            </a:r>
            <a:r>
              <a:rPr lang="en-US" sz="2800" b="1" dirty="0" smtClean="0">
                <a:solidFill>
                  <a:srgbClr val="002060"/>
                </a:solidFill>
              </a:rPr>
              <a:t> main()</a:t>
            </a:r>
          </a:p>
          <a:p>
            <a:pPr marL="457200" lvl="0" indent="-457200" algn="just"/>
            <a:r>
              <a:rPr lang="en-US" sz="2800" b="1" dirty="0" smtClean="0">
                <a:solidFill>
                  <a:srgbClr val="002060"/>
                </a:solidFill>
              </a:rPr>
              <a:t>{</a:t>
            </a:r>
          </a:p>
          <a:p>
            <a:pPr marL="342900" lvl="0" indent="-342900" algn="just"/>
            <a:endParaRPr lang="en-US" sz="700" b="1" dirty="0" smtClean="0">
              <a:solidFill>
                <a:srgbClr val="002060"/>
              </a:solidFill>
            </a:endParaRPr>
          </a:p>
          <a:p>
            <a:pPr marL="914400" lvl="1" indent="-457200" algn="just"/>
            <a:r>
              <a:rPr lang="en-US" sz="2800" b="1" dirty="0" smtClean="0">
                <a:solidFill>
                  <a:srgbClr val="002060"/>
                </a:solidFill>
              </a:rPr>
              <a:t>union test  {</a:t>
            </a:r>
          </a:p>
          <a:p>
            <a:pPr marL="914400" lvl="1" indent="-457200" algn="just"/>
            <a:r>
              <a:rPr lang="en-US" sz="2800" b="1" dirty="0" smtClean="0">
                <a:solidFill>
                  <a:srgbClr val="002060"/>
                </a:solidFill>
              </a:rPr>
              <a:t>    </a:t>
            </a:r>
            <a:r>
              <a:rPr lang="en-US" sz="2800" b="1" dirty="0" err="1" smtClean="0">
                <a:solidFill>
                  <a:srgbClr val="002060"/>
                </a:solidFill>
              </a:rPr>
              <a:t>int</a:t>
            </a:r>
            <a:r>
              <a:rPr lang="en-US" sz="2800" b="1" dirty="0" smtClean="0">
                <a:solidFill>
                  <a:srgbClr val="002060"/>
                </a:solidFill>
              </a:rPr>
              <a:t> x;</a:t>
            </a:r>
          </a:p>
          <a:p>
            <a:pPr marL="914400" lvl="1" indent="-457200" algn="just"/>
            <a:r>
              <a:rPr lang="en-US" sz="2800" b="1" dirty="0" smtClean="0">
                <a:solidFill>
                  <a:srgbClr val="002060"/>
                </a:solidFill>
              </a:rPr>
              <a:t>    char name[20];</a:t>
            </a:r>
          </a:p>
          <a:p>
            <a:pPr marL="914400" lvl="1" indent="-457200" algn="just"/>
            <a:r>
              <a:rPr lang="en-US" sz="2800" b="1" dirty="0" smtClean="0">
                <a:solidFill>
                  <a:srgbClr val="002060"/>
                </a:solidFill>
              </a:rPr>
              <a:t>    float y;</a:t>
            </a:r>
          </a:p>
          <a:p>
            <a:pPr marL="914400" lvl="1" indent="-457200" algn="just"/>
            <a:r>
              <a:rPr lang="en-US" sz="2800" b="1" dirty="0" smtClean="0">
                <a:solidFill>
                  <a:srgbClr val="002060"/>
                </a:solidFill>
              </a:rPr>
              <a:t>};</a:t>
            </a:r>
          </a:p>
          <a:p>
            <a:pPr marL="342900" lvl="0" indent="-342900" algn="just"/>
            <a:endParaRPr lang="en-US" sz="700" b="1" dirty="0" smtClean="0">
              <a:solidFill>
                <a:srgbClr val="002060"/>
              </a:solidFill>
            </a:endParaRPr>
          </a:p>
          <a:p>
            <a:pPr marL="457200" lvl="0" indent="-457200" algn="just"/>
            <a:r>
              <a:rPr lang="en-US" sz="2800" b="1" dirty="0" smtClean="0">
                <a:solidFill>
                  <a:srgbClr val="002060"/>
                </a:solidFill>
              </a:rPr>
              <a:t>    union test t;</a:t>
            </a:r>
          </a:p>
          <a:p>
            <a:pPr marL="457200" lvl="0" indent="-457200" algn="just"/>
            <a:r>
              <a:rPr lang="en-US" sz="2800" b="1" dirty="0" smtClean="0">
                <a:solidFill>
                  <a:srgbClr val="002060"/>
                </a:solidFill>
              </a:rPr>
              <a:t>    </a:t>
            </a:r>
            <a:r>
              <a:rPr lang="en-US" sz="2800" b="1" dirty="0" err="1" smtClean="0">
                <a:solidFill>
                  <a:srgbClr val="002060"/>
                </a:solidFill>
              </a:rPr>
              <a:t>printf</a:t>
            </a:r>
            <a:r>
              <a:rPr lang="en-US" sz="2800" b="1" dirty="0" smtClean="0">
                <a:solidFill>
                  <a:srgbClr val="002060"/>
                </a:solidFill>
              </a:rPr>
              <a:t>(" Memory size of Union - test is  : %d", </a:t>
            </a:r>
            <a:r>
              <a:rPr lang="en-US" sz="2800" b="1" dirty="0" err="1" smtClean="0">
                <a:solidFill>
                  <a:srgbClr val="002060"/>
                </a:solidFill>
              </a:rPr>
              <a:t>sizeof</a:t>
            </a:r>
            <a:r>
              <a:rPr lang="en-US" sz="2800" b="1" dirty="0" smtClean="0">
                <a:solidFill>
                  <a:srgbClr val="002060"/>
                </a:solidFill>
              </a:rPr>
              <a:t>(t));</a:t>
            </a:r>
          </a:p>
          <a:p>
            <a:pPr marL="457200" lvl="0" indent="-457200" algn="just"/>
            <a:r>
              <a:rPr lang="en-US" sz="2800" b="1" dirty="0" smtClean="0">
                <a:solidFill>
                  <a:srgbClr val="002060"/>
                </a:solidFill>
              </a:rPr>
              <a:t>    return 0;</a:t>
            </a:r>
          </a:p>
          <a:p>
            <a:pPr marL="457200" lvl="0" indent="-457200" algn="just"/>
            <a:r>
              <a:rPr lang="en-US" sz="2800" b="1" dirty="0" smtClean="0">
                <a:solidFill>
                  <a:srgbClr val="002060"/>
                </a:solidFill>
              </a:rPr>
              <a:t>}</a:t>
            </a:r>
            <a:endParaRPr lang="en-US" sz="2800" b="1" baseline="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484293"/>
            <a:ext cx="609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defRPr/>
            </a:pPr>
            <a:r>
              <a:rPr lang="en-US" sz="2800" b="1" u="sng" dirty="0" smtClean="0">
                <a:solidFill>
                  <a:srgbClr val="002060"/>
                </a:solidFill>
              </a:rPr>
              <a:t>Output:</a:t>
            </a:r>
          </a:p>
          <a:p>
            <a:pPr marL="457200" lvl="0" indent="-457200" algn="just"/>
            <a:r>
              <a:rPr lang="en-US" sz="2800" b="1" dirty="0" smtClean="0">
                <a:solidFill>
                  <a:srgbClr val="002060"/>
                </a:solidFill>
              </a:rPr>
              <a:t>	 Memory size of Union - test is  : 20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7. Enumeration (or </a:t>
            </a:r>
            <a:r>
              <a:rPr lang="en-IN" b="1" dirty="0" err="1" smtClean="0">
                <a:solidFill>
                  <a:srgbClr val="C00000"/>
                </a:solidFill>
              </a:rPr>
              <a:t>enum</a:t>
            </a:r>
            <a:r>
              <a:rPr lang="en-IN" b="1" dirty="0" smtClean="0">
                <a:solidFill>
                  <a:srgbClr val="C00000"/>
                </a:solidFill>
              </a:rPr>
              <a:t>) in C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>
                <a:solidFill>
                  <a:srgbClr val="002060"/>
                </a:solidFill>
              </a:rPr>
              <a:t>The </a:t>
            </a:r>
            <a:r>
              <a:rPr lang="en-IN" dirty="0" err="1" smtClean="0">
                <a:solidFill>
                  <a:srgbClr val="002060"/>
                </a:solidFill>
              </a:rPr>
              <a:t>enum</a:t>
            </a:r>
            <a:r>
              <a:rPr lang="en-IN" dirty="0" smtClean="0">
                <a:solidFill>
                  <a:srgbClr val="002060"/>
                </a:solidFill>
              </a:rPr>
              <a:t> in C is also known as the enumerated type. </a:t>
            </a:r>
          </a:p>
          <a:p>
            <a:pPr algn="just">
              <a:buNone/>
            </a:pPr>
            <a:endParaRPr lang="en-IN" dirty="0" smtClean="0">
              <a:solidFill>
                <a:srgbClr val="002060"/>
              </a:solidFill>
            </a:endParaRPr>
          </a:p>
          <a:p>
            <a:pPr algn="just"/>
            <a:r>
              <a:rPr lang="en-IN" dirty="0" smtClean="0">
                <a:solidFill>
                  <a:srgbClr val="002060"/>
                </a:solidFill>
              </a:rPr>
              <a:t>It is a user-defined data type that consists of integer values, and it provides meaningful names to these values. </a:t>
            </a:r>
          </a:p>
          <a:p>
            <a:pPr algn="just"/>
            <a:endParaRPr lang="en-IN" dirty="0" smtClean="0">
              <a:solidFill>
                <a:srgbClr val="002060"/>
              </a:solidFill>
            </a:endParaRPr>
          </a:p>
          <a:p>
            <a:pPr algn="just"/>
            <a:r>
              <a:rPr lang="en-IN" dirty="0" smtClean="0">
                <a:solidFill>
                  <a:srgbClr val="002060"/>
                </a:solidFill>
              </a:rPr>
              <a:t>The use of </a:t>
            </a:r>
            <a:r>
              <a:rPr lang="en-IN" dirty="0" err="1" smtClean="0">
                <a:solidFill>
                  <a:srgbClr val="002060"/>
                </a:solidFill>
              </a:rPr>
              <a:t>enum</a:t>
            </a:r>
            <a:r>
              <a:rPr lang="en-IN" dirty="0" smtClean="0">
                <a:solidFill>
                  <a:srgbClr val="002060"/>
                </a:solidFill>
              </a:rPr>
              <a:t> in C makes the program easy to understand and maintain.</a:t>
            </a:r>
          </a:p>
          <a:p>
            <a:pPr algn="just">
              <a:buNone/>
            </a:pPr>
            <a:endParaRPr lang="en-IN" dirty="0" smtClean="0">
              <a:solidFill>
                <a:srgbClr val="002060"/>
              </a:solidFill>
            </a:endParaRPr>
          </a:p>
          <a:p>
            <a:pPr algn="just"/>
            <a:r>
              <a:rPr lang="en-IN" dirty="0" smtClean="0">
                <a:solidFill>
                  <a:srgbClr val="002060"/>
                </a:solidFill>
              </a:rPr>
              <a:t>The </a:t>
            </a:r>
            <a:r>
              <a:rPr lang="en-IN" dirty="0" err="1" smtClean="0">
                <a:solidFill>
                  <a:srgbClr val="002060"/>
                </a:solidFill>
              </a:rPr>
              <a:t>enum</a:t>
            </a:r>
            <a:r>
              <a:rPr lang="en-IN" dirty="0" smtClean="0">
                <a:solidFill>
                  <a:srgbClr val="002060"/>
                </a:solidFill>
              </a:rPr>
              <a:t> is defined by using the </a:t>
            </a:r>
            <a:r>
              <a:rPr lang="en-IN" dirty="0" err="1" smtClean="0">
                <a:solidFill>
                  <a:srgbClr val="002060"/>
                </a:solidFill>
              </a:rPr>
              <a:t>enum</a:t>
            </a:r>
            <a:r>
              <a:rPr lang="en-IN" dirty="0" smtClean="0">
                <a:solidFill>
                  <a:srgbClr val="002060"/>
                </a:solidFill>
              </a:rPr>
              <a:t> keyword.</a:t>
            </a: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Example for structure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722437"/>
            <a:ext cx="4953000" cy="4525963"/>
          </a:xfrm>
        </p:spPr>
        <p:txBody>
          <a:bodyPr/>
          <a:lstStyle/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struct</a:t>
            </a:r>
            <a:r>
              <a:rPr lang="en-IN" dirty="0" smtClean="0">
                <a:solidFill>
                  <a:srgbClr val="C00000"/>
                </a:solidFill>
              </a:rPr>
              <a:t> employee  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{   </a:t>
            </a:r>
            <a:r>
              <a:rPr lang="en-IN" b="1" dirty="0" err="1" smtClean="0">
                <a:solidFill>
                  <a:srgbClr val="C00000"/>
                </a:solidFill>
              </a:rPr>
              <a:t>int</a:t>
            </a:r>
            <a:r>
              <a:rPr lang="en-IN" dirty="0" smtClean="0">
                <a:solidFill>
                  <a:srgbClr val="C00000"/>
                </a:solidFill>
              </a:rPr>
              <a:t> id;  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    </a:t>
            </a:r>
            <a:r>
              <a:rPr lang="en-IN" b="1" dirty="0" smtClean="0">
                <a:solidFill>
                  <a:srgbClr val="C00000"/>
                </a:solidFill>
              </a:rPr>
              <a:t>char</a:t>
            </a:r>
            <a:r>
              <a:rPr lang="en-IN" dirty="0" smtClean="0">
                <a:solidFill>
                  <a:srgbClr val="C00000"/>
                </a:solidFill>
              </a:rPr>
              <a:t> name[10];  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    </a:t>
            </a:r>
            <a:r>
              <a:rPr lang="en-IN" b="1" dirty="0" smtClean="0">
                <a:solidFill>
                  <a:srgbClr val="C00000"/>
                </a:solidFill>
              </a:rPr>
              <a:t>float</a:t>
            </a:r>
            <a:r>
              <a:rPr lang="en-IN" dirty="0" smtClean="0">
                <a:solidFill>
                  <a:srgbClr val="C00000"/>
                </a:solidFill>
              </a:rPr>
              <a:t> salary;  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}; </a:t>
            </a:r>
          </a:p>
          <a:p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10600" cy="5943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3600" b="1" dirty="0" smtClean="0">
                <a:solidFill>
                  <a:srgbClr val="002060"/>
                </a:solidFill>
              </a:rPr>
              <a:t>Syntax:</a:t>
            </a:r>
            <a:endParaRPr lang="en-IN" sz="3600" b="1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n-IN" sz="3600" b="1" dirty="0" smtClean="0">
                <a:solidFill>
                  <a:srgbClr val="002060"/>
                </a:solidFill>
              </a:rPr>
              <a:t>	</a:t>
            </a:r>
            <a:r>
              <a:rPr lang="en-IN" sz="3600" b="1" dirty="0" err="1" smtClean="0">
                <a:solidFill>
                  <a:srgbClr val="002060"/>
                </a:solidFill>
              </a:rPr>
              <a:t>enum</a:t>
            </a:r>
            <a:r>
              <a:rPr lang="en-IN" sz="3600" dirty="0" smtClean="0">
                <a:solidFill>
                  <a:srgbClr val="002060"/>
                </a:solidFill>
              </a:rPr>
              <a:t> flag{integer_const1, integer_const2,....., </a:t>
            </a:r>
            <a:r>
              <a:rPr lang="en-IN" sz="3600" dirty="0" err="1" smtClean="0">
                <a:solidFill>
                  <a:srgbClr val="002060"/>
                </a:solidFill>
              </a:rPr>
              <a:t>integter_constN</a:t>
            </a:r>
            <a:r>
              <a:rPr lang="en-IN" sz="3600" dirty="0" smtClean="0">
                <a:solidFill>
                  <a:srgbClr val="002060"/>
                </a:solidFill>
              </a:rPr>
              <a:t>};  </a:t>
            </a:r>
          </a:p>
          <a:p>
            <a:pPr algn="just">
              <a:buNone/>
            </a:pPr>
            <a:endParaRPr lang="en-IN" sz="1200" dirty="0" smtClean="0">
              <a:solidFill>
                <a:srgbClr val="002060"/>
              </a:solidFill>
            </a:endParaRPr>
          </a:p>
          <a:p>
            <a:pPr algn="just"/>
            <a:endParaRPr lang="en-IN" sz="1000" b="1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n-IN" sz="3600" b="1" dirty="0" smtClean="0">
                <a:solidFill>
                  <a:srgbClr val="002060"/>
                </a:solidFill>
              </a:rPr>
              <a:t>For example:</a:t>
            </a:r>
            <a:endParaRPr lang="en-IN" sz="3600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n-IN" sz="3600" b="1" dirty="0" smtClean="0">
                <a:solidFill>
                  <a:srgbClr val="002060"/>
                </a:solidFill>
              </a:rPr>
              <a:t>	</a:t>
            </a:r>
            <a:r>
              <a:rPr lang="en-IN" b="1" dirty="0" err="1" smtClean="0">
                <a:solidFill>
                  <a:srgbClr val="002060"/>
                </a:solidFill>
              </a:rPr>
              <a:t>enum</a:t>
            </a:r>
            <a:r>
              <a:rPr lang="en-IN" dirty="0" smtClean="0">
                <a:solidFill>
                  <a:srgbClr val="002060"/>
                </a:solidFill>
              </a:rPr>
              <a:t> fruits{mango, apple, strawberry, papaya};</a:t>
            </a:r>
          </a:p>
          <a:p>
            <a:pPr algn="just">
              <a:buNone/>
            </a:pPr>
            <a:endParaRPr lang="en-IN" sz="28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</a:rPr>
              <a:t>    </a:t>
            </a:r>
            <a:r>
              <a:rPr lang="en-IN" b="1" dirty="0" err="1" smtClean="0">
                <a:solidFill>
                  <a:srgbClr val="002060"/>
                </a:solidFill>
              </a:rPr>
              <a:t>enum</a:t>
            </a:r>
            <a:r>
              <a:rPr lang="en-IN" dirty="0" smtClean="0">
                <a:solidFill>
                  <a:srgbClr val="002060"/>
                </a:solidFill>
              </a:rPr>
              <a:t> fruits { mango=2, apple=1, 				 		strawberry=5,  papaya=7 }; </a:t>
            </a:r>
            <a:r>
              <a:rPr lang="en-IN" sz="3200" dirty="0" smtClean="0">
                <a:solidFill>
                  <a:srgbClr val="002060"/>
                </a:solidFill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5075"/>
            <a:ext cx="8229600" cy="68114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Enumerated type declaration</a:t>
            </a:r>
            <a:br>
              <a:rPr lang="en-IN" dirty="0" smtClean="0">
                <a:solidFill>
                  <a:srgbClr val="002060"/>
                </a:solidFill>
              </a:rPr>
            </a:b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0637"/>
            <a:ext cx="8229600" cy="2697163"/>
          </a:xfrm>
        </p:spPr>
        <p:txBody>
          <a:bodyPr/>
          <a:lstStyle/>
          <a:p>
            <a:pPr algn="ctr">
              <a:buNone/>
            </a:pPr>
            <a:r>
              <a:rPr lang="en-IN" b="1" dirty="0" err="1" smtClean="0">
                <a:solidFill>
                  <a:srgbClr val="002060"/>
                </a:solidFill>
              </a:rPr>
              <a:t>enum</a:t>
            </a:r>
            <a:r>
              <a:rPr lang="en-IN" dirty="0" smtClean="0">
                <a:solidFill>
                  <a:srgbClr val="002060"/>
                </a:solidFill>
              </a:rPr>
              <a:t> status {</a:t>
            </a:r>
            <a:r>
              <a:rPr lang="en-IN" b="1" dirty="0" smtClean="0">
                <a:solidFill>
                  <a:srgbClr val="002060"/>
                </a:solidFill>
              </a:rPr>
              <a:t>false</a:t>
            </a:r>
            <a:r>
              <a:rPr lang="en-IN" dirty="0" smtClean="0">
                <a:solidFill>
                  <a:srgbClr val="002060"/>
                </a:solidFill>
              </a:rPr>
              <a:t>, </a:t>
            </a:r>
            <a:r>
              <a:rPr lang="en-IN" b="1" dirty="0" smtClean="0">
                <a:solidFill>
                  <a:srgbClr val="002060"/>
                </a:solidFill>
              </a:rPr>
              <a:t>true</a:t>
            </a:r>
            <a:r>
              <a:rPr lang="en-IN" dirty="0" smtClean="0">
                <a:solidFill>
                  <a:srgbClr val="002060"/>
                </a:solidFill>
              </a:rPr>
              <a:t>};  </a:t>
            </a:r>
          </a:p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6096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</a:rPr>
              <a:t>#include &lt;</a:t>
            </a:r>
            <a:r>
              <a:rPr lang="en-IN" b="1" dirty="0" err="1" smtClean="0">
                <a:solidFill>
                  <a:srgbClr val="002060"/>
                </a:solidFill>
              </a:rPr>
              <a:t>stdio.h</a:t>
            </a:r>
            <a:r>
              <a:rPr lang="en-IN" b="1" dirty="0" smtClean="0">
                <a:solidFill>
                  <a:srgbClr val="002060"/>
                </a:solidFill>
              </a:rPr>
              <a:t>&gt;  </a:t>
            </a:r>
          </a:p>
          <a:p>
            <a:pPr fontAlgn="base">
              <a:buNone/>
            </a:pPr>
            <a:r>
              <a:rPr lang="en-US" b="1" dirty="0" err="1" smtClean="0">
                <a:solidFill>
                  <a:srgbClr val="002060"/>
                </a:solidFill>
              </a:rPr>
              <a:t>enum</a:t>
            </a:r>
            <a:r>
              <a:rPr lang="en-US" b="1" dirty="0" smtClean="0">
                <a:solidFill>
                  <a:srgbClr val="002060"/>
                </a:solidFill>
              </a:rPr>
              <a:t> week {Mon, Tue, Wed, </a:t>
            </a:r>
            <a:r>
              <a:rPr lang="en-US" b="1" dirty="0" err="1" smtClean="0">
                <a:solidFill>
                  <a:srgbClr val="002060"/>
                </a:solidFill>
              </a:rPr>
              <a:t>Thur</a:t>
            </a:r>
            <a:r>
              <a:rPr lang="en-US" b="1" dirty="0" smtClean="0">
                <a:solidFill>
                  <a:srgbClr val="002060"/>
                </a:solidFill>
              </a:rPr>
              <a:t>, Fri, Sat, Sun};</a:t>
            </a:r>
          </a:p>
          <a:p>
            <a:pPr fontAlgn="base">
              <a:buNone/>
            </a:pPr>
            <a:r>
              <a:rPr lang="en-US" b="1" dirty="0" smtClean="0">
                <a:solidFill>
                  <a:srgbClr val="002060"/>
                </a:solidFill>
              </a:rPr>
              <a:t> 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b="1" dirty="0" smtClean="0">
                <a:solidFill>
                  <a:srgbClr val="002060"/>
                </a:solidFill>
              </a:rPr>
              <a:t> main()</a:t>
            </a:r>
          </a:p>
          <a:p>
            <a:pPr fontAlgn="base">
              <a:buNone/>
            </a:pPr>
            <a:r>
              <a:rPr lang="en-US" b="1" dirty="0" smtClean="0">
                <a:solidFill>
                  <a:srgbClr val="002060"/>
                </a:solidFill>
              </a:rPr>
              <a:t>{</a:t>
            </a:r>
          </a:p>
          <a:p>
            <a:pPr fontAlgn="base">
              <a:buNone/>
            </a:pPr>
            <a:r>
              <a:rPr lang="en-US" b="1" dirty="0" smtClean="0">
                <a:solidFill>
                  <a:srgbClr val="002060"/>
                </a:solidFill>
              </a:rPr>
              <a:t>    </a:t>
            </a:r>
            <a:r>
              <a:rPr lang="en-US" b="1" dirty="0" err="1" smtClean="0">
                <a:solidFill>
                  <a:srgbClr val="002060"/>
                </a:solidFill>
              </a:rPr>
              <a:t>enum</a:t>
            </a:r>
            <a:r>
              <a:rPr lang="en-US" b="1" dirty="0" smtClean="0">
                <a:solidFill>
                  <a:srgbClr val="002060"/>
                </a:solidFill>
              </a:rPr>
              <a:t> week day;</a:t>
            </a:r>
          </a:p>
          <a:p>
            <a:pPr fontAlgn="base">
              <a:buNone/>
            </a:pPr>
            <a:r>
              <a:rPr lang="en-US" b="1" dirty="0" smtClean="0">
                <a:solidFill>
                  <a:srgbClr val="002060"/>
                </a:solidFill>
              </a:rPr>
              <a:t>    day = Wed;</a:t>
            </a:r>
          </a:p>
          <a:p>
            <a:pPr fontAlgn="base">
              <a:buNone/>
            </a:pPr>
            <a:r>
              <a:rPr lang="en-US" b="1" dirty="0" smtClean="0">
                <a:solidFill>
                  <a:srgbClr val="002060"/>
                </a:solidFill>
              </a:rPr>
              <a:t>    </a:t>
            </a:r>
            <a:r>
              <a:rPr lang="en-US" b="1" dirty="0" err="1" smtClean="0">
                <a:solidFill>
                  <a:srgbClr val="002060"/>
                </a:solidFill>
              </a:rPr>
              <a:t>printf</a:t>
            </a:r>
            <a:r>
              <a:rPr lang="en-US" b="1" dirty="0" smtClean="0">
                <a:solidFill>
                  <a:srgbClr val="002060"/>
                </a:solidFill>
              </a:rPr>
              <a:t>("%d", day);</a:t>
            </a:r>
          </a:p>
          <a:p>
            <a:pPr fontAlgn="base">
              <a:buNone/>
            </a:pPr>
            <a:r>
              <a:rPr lang="en-US" b="1" dirty="0" smtClean="0">
                <a:solidFill>
                  <a:srgbClr val="002060"/>
                </a:solidFill>
              </a:rPr>
              <a:t>    return 0;</a:t>
            </a:r>
          </a:p>
          <a:p>
            <a:pPr fontAlgn="base">
              <a:buNone/>
            </a:pPr>
            <a:r>
              <a:rPr lang="en-US" b="1" dirty="0" smtClean="0">
                <a:solidFill>
                  <a:srgbClr val="002060"/>
                </a:solidFill>
              </a:rPr>
              <a:t>} </a:t>
            </a:r>
          </a:p>
          <a:p>
            <a:pPr fontAlgn="base">
              <a:buNone/>
            </a:pPr>
            <a:endParaRPr lang="en-US" sz="3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US" b="1" dirty="0" smtClean="0">
                <a:solidFill>
                  <a:srgbClr val="002060"/>
                </a:solidFill>
              </a:rPr>
              <a:t>Output</a:t>
            </a:r>
            <a:r>
              <a:rPr lang="en-US" b="1" smtClean="0">
                <a:solidFill>
                  <a:srgbClr val="002060"/>
                </a:solidFill>
              </a:rPr>
              <a:t>:   2</a:t>
            </a:r>
            <a:endParaRPr lang="en-US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b="1" dirty="0" smtClean="0">
                <a:solidFill>
                  <a:srgbClr val="002060"/>
                </a:solidFill>
              </a:rPr>
              <a:t>#include&lt;</a:t>
            </a:r>
            <a:r>
              <a:rPr lang="en-US" b="1" dirty="0" err="1" smtClean="0">
                <a:solidFill>
                  <a:srgbClr val="002060"/>
                </a:solidFill>
              </a:rPr>
              <a:t>stdio.h</a:t>
            </a:r>
            <a:r>
              <a:rPr lang="en-US" b="1" dirty="0" smtClean="0">
                <a:solidFill>
                  <a:srgbClr val="002060"/>
                </a:solidFill>
              </a:rPr>
              <a:t>&gt;</a:t>
            </a:r>
          </a:p>
          <a:p>
            <a:pPr fontAlgn="base">
              <a:buNone/>
            </a:pPr>
            <a:r>
              <a:rPr lang="en-US" b="1" dirty="0" smtClean="0">
                <a:solidFill>
                  <a:srgbClr val="002060"/>
                </a:solidFill>
              </a:rPr>
              <a:t>  </a:t>
            </a:r>
            <a:r>
              <a:rPr lang="en-US" b="1" dirty="0" err="1" smtClean="0">
                <a:solidFill>
                  <a:srgbClr val="002060"/>
                </a:solidFill>
              </a:rPr>
              <a:t>enum</a:t>
            </a:r>
            <a:r>
              <a:rPr lang="en-US" b="1" dirty="0" smtClean="0">
                <a:solidFill>
                  <a:srgbClr val="002060"/>
                </a:solidFill>
              </a:rPr>
              <a:t> year { Jan, Feb, Mar, Apr, May, Jun, Jul, Aug, Sep,      		Oct, Nov, Dec};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  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b="1" dirty="0" smtClean="0">
                <a:solidFill>
                  <a:srgbClr val="002060"/>
                </a:solidFill>
              </a:rPr>
              <a:t> main()</a:t>
            </a:r>
          </a:p>
          <a:p>
            <a:pPr fontAlgn="base">
              <a:buNone/>
            </a:pPr>
            <a:r>
              <a:rPr lang="en-US" b="1" dirty="0" smtClean="0">
                <a:solidFill>
                  <a:srgbClr val="002060"/>
                </a:solidFill>
              </a:rPr>
              <a:t>{</a:t>
            </a:r>
          </a:p>
          <a:p>
            <a:pPr fontAlgn="base">
              <a:buNone/>
            </a:pPr>
            <a:r>
              <a:rPr lang="en-US" b="1" dirty="0" smtClean="0">
                <a:solidFill>
                  <a:srgbClr val="002060"/>
                </a:solidFill>
              </a:rPr>
              <a:t>   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;</a:t>
            </a:r>
          </a:p>
          <a:p>
            <a:pPr fontAlgn="base">
              <a:buNone/>
            </a:pPr>
            <a:r>
              <a:rPr lang="en-US" b="1" dirty="0" smtClean="0">
                <a:solidFill>
                  <a:srgbClr val="002060"/>
                </a:solidFill>
              </a:rPr>
              <a:t>   for (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=Jan;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&lt;=Dec;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++)      </a:t>
            </a:r>
          </a:p>
          <a:p>
            <a:pPr fontAlgn="base">
              <a:buNone/>
            </a:pPr>
            <a:r>
              <a:rPr lang="en-US" b="1" dirty="0" smtClean="0">
                <a:solidFill>
                  <a:srgbClr val="002060"/>
                </a:solidFill>
              </a:rPr>
              <a:t>      </a:t>
            </a:r>
            <a:r>
              <a:rPr lang="en-US" b="1" dirty="0" err="1" smtClean="0">
                <a:solidFill>
                  <a:srgbClr val="002060"/>
                </a:solidFill>
              </a:rPr>
              <a:t>printf</a:t>
            </a:r>
            <a:r>
              <a:rPr lang="en-US" b="1" dirty="0" smtClean="0">
                <a:solidFill>
                  <a:srgbClr val="002060"/>
                </a:solidFill>
              </a:rPr>
              <a:t>("%d ",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);</a:t>
            </a:r>
          </a:p>
          <a:p>
            <a:pPr fontAlgn="base">
              <a:buNone/>
            </a:pPr>
            <a:r>
              <a:rPr lang="en-US" b="1" dirty="0" smtClean="0">
                <a:solidFill>
                  <a:srgbClr val="002060"/>
                </a:solidFill>
              </a:rPr>
              <a:t>        </a:t>
            </a:r>
          </a:p>
          <a:p>
            <a:pPr fontAlgn="base">
              <a:buNone/>
            </a:pPr>
            <a:r>
              <a:rPr lang="en-US" b="1" dirty="0" smtClean="0">
                <a:solidFill>
                  <a:srgbClr val="002060"/>
                </a:solidFill>
              </a:rPr>
              <a:t>   return 0;</a:t>
            </a:r>
          </a:p>
          <a:p>
            <a:pPr fontAlgn="base">
              <a:buNone/>
            </a:pPr>
            <a:r>
              <a:rPr lang="en-US" b="1" dirty="0" smtClean="0">
                <a:solidFill>
                  <a:srgbClr val="002060"/>
                </a:solidFill>
              </a:rPr>
              <a:t>}</a:t>
            </a:r>
          </a:p>
          <a:p>
            <a:pPr fontAlgn="base">
              <a:buNone/>
            </a:pPr>
            <a:endParaRPr lang="en-US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US" b="1" dirty="0" smtClean="0">
                <a:solidFill>
                  <a:srgbClr val="002060"/>
                </a:solidFill>
              </a:rPr>
              <a:t>Output:</a:t>
            </a:r>
          </a:p>
          <a:p>
            <a:pPr fontAlgn="base">
              <a:buNone/>
            </a:pPr>
            <a:r>
              <a:rPr lang="en-US" b="1" dirty="0" smtClean="0">
                <a:solidFill>
                  <a:srgbClr val="002060"/>
                </a:solidFill>
              </a:rPr>
              <a:t>		 0  1  2  3  4  5  6  7  8  9   10  11</a:t>
            </a:r>
          </a:p>
          <a:p>
            <a:pPr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8. </a:t>
            </a:r>
            <a:r>
              <a:rPr lang="en-IN" b="1" dirty="0" err="1" smtClean="0">
                <a:solidFill>
                  <a:srgbClr val="C00000"/>
                </a:solidFill>
              </a:rPr>
              <a:t>typedef</a:t>
            </a:r>
            <a:r>
              <a:rPr lang="en-IN" b="1" dirty="0" smtClean="0">
                <a:solidFill>
                  <a:srgbClr val="C00000"/>
                </a:solidFill>
              </a:rPr>
              <a:t> in C</a:t>
            </a:r>
            <a:br>
              <a:rPr lang="en-IN" b="1" dirty="0" smtClean="0">
                <a:solidFill>
                  <a:srgbClr val="C0000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33400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002060"/>
                </a:solidFill>
              </a:rPr>
              <a:t>The </a:t>
            </a:r>
            <a:r>
              <a:rPr lang="en-IN" b="1" dirty="0" err="1" smtClean="0">
                <a:solidFill>
                  <a:srgbClr val="FF0000"/>
                </a:solidFill>
              </a:rPr>
              <a:t>typedef</a:t>
            </a:r>
            <a:r>
              <a:rPr lang="en-IN" dirty="0" smtClean="0">
                <a:solidFill>
                  <a:srgbClr val="002060"/>
                </a:solidFill>
              </a:rPr>
              <a:t> is a keyword used in C programming to provide some </a:t>
            </a:r>
            <a:r>
              <a:rPr lang="en-IN" dirty="0" smtClean="0">
                <a:solidFill>
                  <a:srgbClr val="FF0000"/>
                </a:solidFill>
              </a:rPr>
              <a:t>meaningful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names</a:t>
            </a:r>
            <a:r>
              <a:rPr lang="en-IN" dirty="0" smtClean="0">
                <a:solidFill>
                  <a:srgbClr val="002060"/>
                </a:solidFill>
              </a:rPr>
              <a:t> to the </a:t>
            </a:r>
            <a:r>
              <a:rPr lang="en-IN" dirty="0" smtClean="0">
                <a:solidFill>
                  <a:srgbClr val="FF0000"/>
                </a:solidFill>
              </a:rPr>
              <a:t>already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existing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variable</a:t>
            </a:r>
            <a:r>
              <a:rPr lang="en-IN" dirty="0" smtClean="0">
                <a:solidFill>
                  <a:srgbClr val="002060"/>
                </a:solidFill>
              </a:rPr>
              <a:t> in the C program.</a:t>
            </a:r>
          </a:p>
          <a:p>
            <a:pPr algn="just">
              <a:buNone/>
            </a:pPr>
            <a:endParaRPr lang="en-IN" dirty="0" smtClean="0">
              <a:solidFill>
                <a:srgbClr val="002060"/>
              </a:solidFill>
            </a:endParaRPr>
          </a:p>
          <a:p>
            <a:pPr algn="just"/>
            <a:r>
              <a:rPr lang="en-IN" dirty="0" smtClean="0">
                <a:solidFill>
                  <a:srgbClr val="002060"/>
                </a:solidFill>
              </a:rPr>
              <a:t>In short, we can say that this keyword is used to </a:t>
            </a:r>
            <a:r>
              <a:rPr lang="en-IN" dirty="0" smtClean="0">
                <a:solidFill>
                  <a:srgbClr val="FF0000"/>
                </a:solidFill>
              </a:rPr>
              <a:t>redefine</a:t>
            </a:r>
            <a:r>
              <a:rPr lang="en-IN" dirty="0" smtClean="0">
                <a:solidFill>
                  <a:srgbClr val="002060"/>
                </a:solidFill>
              </a:rPr>
              <a:t> the </a:t>
            </a:r>
            <a:r>
              <a:rPr lang="en-IN" dirty="0" smtClean="0">
                <a:solidFill>
                  <a:srgbClr val="FF0000"/>
                </a:solidFill>
              </a:rPr>
              <a:t>name</a:t>
            </a:r>
            <a:r>
              <a:rPr lang="en-IN" dirty="0" smtClean="0">
                <a:solidFill>
                  <a:srgbClr val="002060"/>
                </a:solidFill>
              </a:rPr>
              <a:t> of an </a:t>
            </a:r>
            <a:r>
              <a:rPr lang="en-IN" dirty="0" smtClean="0">
                <a:solidFill>
                  <a:srgbClr val="FF0000"/>
                </a:solidFill>
              </a:rPr>
              <a:t>already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existing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variable</a:t>
            </a:r>
            <a:r>
              <a:rPr lang="en-IN" dirty="0" smtClean="0">
                <a:solidFill>
                  <a:srgbClr val="002060"/>
                </a:solidFill>
              </a:rPr>
              <a:t>.</a:t>
            </a: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Syntax of </a:t>
            </a:r>
            <a:r>
              <a:rPr lang="en-IN" dirty="0" err="1" smtClean="0">
                <a:solidFill>
                  <a:srgbClr val="002060"/>
                </a:solidFill>
              </a:rPr>
              <a:t>typedef</a:t>
            </a:r>
            <a:r>
              <a:rPr lang="en-IN" dirty="0" smtClean="0">
                <a:solidFill>
                  <a:srgbClr val="002060"/>
                </a:solidFill>
              </a:rPr>
              <a:t/>
            </a:r>
            <a:br>
              <a:rPr lang="en-IN" dirty="0" smtClean="0">
                <a:solidFill>
                  <a:srgbClr val="002060"/>
                </a:solidFill>
              </a:rPr>
            </a:b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525963"/>
          </a:xfrm>
        </p:spPr>
        <p:txBody>
          <a:bodyPr/>
          <a:lstStyle/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</a:rPr>
              <a:t>	</a:t>
            </a:r>
            <a:r>
              <a:rPr lang="en-IN" b="1" dirty="0" err="1" smtClean="0">
                <a:solidFill>
                  <a:srgbClr val="002060"/>
                </a:solidFill>
              </a:rPr>
              <a:t>typedef</a:t>
            </a:r>
            <a:r>
              <a:rPr lang="en-IN" dirty="0" smtClean="0">
                <a:solidFill>
                  <a:srgbClr val="002060"/>
                </a:solidFill>
              </a:rPr>
              <a:t> &lt;</a:t>
            </a:r>
            <a:r>
              <a:rPr lang="en-IN" dirty="0" err="1" smtClean="0">
                <a:solidFill>
                  <a:srgbClr val="002060"/>
                </a:solidFill>
              </a:rPr>
              <a:t>existing_name</a:t>
            </a:r>
            <a:r>
              <a:rPr lang="en-IN" dirty="0" smtClean="0">
                <a:solidFill>
                  <a:srgbClr val="002060"/>
                </a:solidFill>
              </a:rPr>
              <a:t>&gt; &lt;</a:t>
            </a:r>
            <a:r>
              <a:rPr lang="en-IN" dirty="0" err="1" smtClean="0">
                <a:solidFill>
                  <a:srgbClr val="002060"/>
                </a:solidFill>
              </a:rPr>
              <a:t>alias_name</a:t>
            </a:r>
            <a:r>
              <a:rPr lang="en-IN" dirty="0" smtClean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  </a:t>
            </a:r>
          </a:p>
          <a:p>
            <a:pPr algn="just">
              <a:buNone/>
            </a:pPr>
            <a:r>
              <a:rPr lang="en-IN" dirty="0" smtClean="0">
                <a:solidFill>
                  <a:srgbClr val="002060"/>
                </a:solidFill>
              </a:rPr>
              <a:t>	In the above syntax, '</a:t>
            </a:r>
            <a:r>
              <a:rPr lang="en-IN" b="1" dirty="0" err="1" smtClean="0">
                <a:solidFill>
                  <a:srgbClr val="002060"/>
                </a:solidFill>
              </a:rPr>
              <a:t>existing_name</a:t>
            </a:r>
            <a:r>
              <a:rPr lang="en-IN" b="1" dirty="0" smtClean="0">
                <a:solidFill>
                  <a:srgbClr val="002060"/>
                </a:solidFill>
              </a:rPr>
              <a:t>'</a:t>
            </a:r>
            <a:r>
              <a:rPr lang="en-IN" dirty="0" smtClean="0">
                <a:solidFill>
                  <a:srgbClr val="002060"/>
                </a:solidFill>
              </a:rPr>
              <a:t> is the name of an already existing variable while '</a:t>
            </a:r>
            <a:r>
              <a:rPr lang="en-IN" b="1" dirty="0" smtClean="0">
                <a:solidFill>
                  <a:srgbClr val="002060"/>
                </a:solidFill>
              </a:rPr>
              <a:t>alias name'</a:t>
            </a:r>
            <a:r>
              <a:rPr lang="en-IN" dirty="0" smtClean="0">
                <a:solidFill>
                  <a:srgbClr val="002060"/>
                </a:solidFill>
              </a:rPr>
              <a:t> is another name given to the existing variable.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"/>
            <a:ext cx="6705600" cy="65532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None/>
            </a:pPr>
            <a:r>
              <a:rPr lang="en-IN" sz="2700" dirty="0" smtClean="0">
                <a:solidFill>
                  <a:srgbClr val="002060"/>
                </a:solidFill>
              </a:rPr>
              <a:t>#include &lt;</a:t>
            </a:r>
            <a:r>
              <a:rPr lang="en-IN" sz="2700" dirty="0" err="1" smtClean="0">
                <a:solidFill>
                  <a:srgbClr val="002060"/>
                </a:solidFill>
              </a:rPr>
              <a:t>stdio.h</a:t>
            </a:r>
            <a:r>
              <a:rPr lang="en-IN" sz="2700" dirty="0" smtClean="0">
                <a:solidFill>
                  <a:srgbClr val="002060"/>
                </a:solidFill>
              </a:rPr>
              <a:t>&gt;  </a:t>
            </a:r>
          </a:p>
          <a:p>
            <a:pPr>
              <a:spcBef>
                <a:spcPts val="300"/>
              </a:spcBef>
              <a:buNone/>
            </a:pPr>
            <a:r>
              <a:rPr lang="en-IN" sz="2700" b="1" dirty="0" err="1" smtClean="0">
                <a:solidFill>
                  <a:srgbClr val="002060"/>
                </a:solidFill>
              </a:rPr>
              <a:t>int</a:t>
            </a:r>
            <a:r>
              <a:rPr lang="en-IN" sz="2700" dirty="0" smtClean="0">
                <a:solidFill>
                  <a:srgbClr val="002060"/>
                </a:solidFill>
              </a:rPr>
              <a:t> main()  </a:t>
            </a:r>
          </a:p>
          <a:p>
            <a:pPr>
              <a:spcBef>
                <a:spcPts val="300"/>
              </a:spcBef>
              <a:buNone/>
            </a:pPr>
            <a:r>
              <a:rPr lang="en-IN" sz="2700" dirty="0" smtClean="0">
                <a:solidFill>
                  <a:srgbClr val="002060"/>
                </a:solidFill>
              </a:rPr>
              <a:t>{  </a:t>
            </a:r>
          </a:p>
          <a:p>
            <a:pPr lvl="1">
              <a:spcBef>
                <a:spcPts val="300"/>
              </a:spcBef>
              <a:buNone/>
            </a:pPr>
            <a:r>
              <a:rPr lang="en-IN" sz="2700" b="1" dirty="0" err="1" smtClean="0">
                <a:solidFill>
                  <a:srgbClr val="002060"/>
                </a:solidFill>
              </a:rPr>
              <a:t>typedef</a:t>
            </a:r>
            <a:r>
              <a:rPr lang="en-IN" sz="2700" dirty="0" smtClean="0">
                <a:solidFill>
                  <a:srgbClr val="002060"/>
                </a:solidFill>
              </a:rPr>
              <a:t> unsigned </a:t>
            </a:r>
            <a:r>
              <a:rPr lang="en-IN" sz="2700" b="1" dirty="0" err="1" smtClean="0">
                <a:solidFill>
                  <a:srgbClr val="002060"/>
                </a:solidFill>
              </a:rPr>
              <a:t>int</a:t>
            </a:r>
            <a:r>
              <a:rPr lang="en-IN" sz="2700" dirty="0" smtClean="0">
                <a:solidFill>
                  <a:srgbClr val="002060"/>
                </a:solidFill>
              </a:rPr>
              <a:t> unit;  </a:t>
            </a:r>
          </a:p>
          <a:p>
            <a:pPr lvl="1">
              <a:spcBef>
                <a:spcPts val="300"/>
              </a:spcBef>
              <a:buNone/>
            </a:pPr>
            <a:r>
              <a:rPr lang="en-IN" sz="2700" dirty="0" smtClean="0">
                <a:solidFill>
                  <a:srgbClr val="002060"/>
                </a:solidFill>
              </a:rPr>
              <a:t>unit </a:t>
            </a:r>
            <a:r>
              <a:rPr lang="en-IN" sz="2700" dirty="0" err="1" smtClean="0">
                <a:solidFill>
                  <a:srgbClr val="002060"/>
                </a:solidFill>
              </a:rPr>
              <a:t>i,j</a:t>
            </a:r>
            <a:r>
              <a:rPr lang="en-IN" sz="2700" dirty="0" smtClean="0">
                <a:solidFill>
                  <a:srgbClr val="002060"/>
                </a:solidFill>
              </a:rPr>
              <a:t>;  </a:t>
            </a:r>
          </a:p>
          <a:p>
            <a:pPr lvl="1">
              <a:spcBef>
                <a:spcPts val="300"/>
              </a:spcBef>
              <a:buNone/>
            </a:pPr>
            <a:r>
              <a:rPr lang="en-IN" sz="2700" dirty="0" err="1" smtClean="0">
                <a:solidFill>
                  <a:srgbClr val="002060"/>
                </a:solidFill>
              </a:rPr>
              <a:t>i</a:t>
            </a:r>
            <a:r>
              <a:rPr lang="en-IN" sz="2700" dirty="0" smtClean="0">
                <a:solidFill>
                  <a:srgbClr val="002060"/>
                </a:solidFill>
              </a:rPr>
              <a:t>=10;  </a:t>
            </a:r>
          </a:p>
          <a:p>
            <a:pPr lvl="1">
              <a:spcBef>
                <a:spcPts val="300"/>
              </a:spcBef>
              <a:buNone/>
            </a:pPr>
            <a:r>
              <a:rPr lang="en-IN" sz="2700" dirty="0" smtClean="0">
                <a:solidFill>
                  <a:srgbClr val="002060"/>
                </a:solidFill>
              </a:rPr>
              <a:t>j=20;  </a:t>
            </a:r>
          </a:p>
          <a:p>
            <a:pPr lvl="1">
              <a:spcBef>
                <a:spcPts val="300"/>
              </a:spcBef>
              <a:buNone/>
            </a:pPr>
            <a:r>
              <a:rPr lang="en-IN" sz="2700" dirty="0" err="1" smtClean="0">
                <a:solidFill>
                  <a:srgbClr val="002060"/>
                </a:solidFill>
              </a:rPr>
              <a:t>printf</a:t>
            </a:r>
            <a:r>
              <a:rPr lang="en-IN" sz="2700" dirty="0" smtClean="0">
                <a:solidFill>
                  <a:srgbClr val="002060"/>
                </a:solidFill>
              </a:rPr>
              <a:t>("Value of </a:t>
            </a:r>
            <a:r>
              <a:rPr lang="en-IN" sz="2700" dirty="0" err="1" smtClean="0">
                <a:solidFill>
                  <a:srgbClr val="002060"/>
                </a:solidFill>
              </a:rPr>
              <a:t>i</a:t>
            </a:r>
            <a:r>
              <a:rPr lang="en-IN" sz="2700" dirty="0" smtClean="0">
                <a:solidFill>
                  <a:srgbClr val="002060"/>
                </a:solidFill>
              </a:rPr>
              <a:t> is :%</a:t>
            </a:r>
            <a:r>
              <a:rPr lang="en-IN" sz="2700" dirty="0" err="1" smtClean="0">
                <a:solidFill>
                  <a:srgbClr val="002060"/>
                </a:solidFill>
              </a:rPr>
              <a:t>d",i</a:t>
            </a:r>
            <a:r>
              <a:rPr lang="en-IN" sz="2700" dirty="0" smtClean="0">
                <a:solidFill>
                  <a:srgbClr val="002060"/>
                </a:solidFill>
              </a:rPr>
              <a:t>);  </a:t>
            </a:r>
          </a:p>
          <a:p>
            <a:pPr lvl="1">
              <a:spcBef>
                <a:spcPts val="300"/>
              </a:spcBef>
              <a:buNone/>
            </a:pPr>
            <a:r>
              <a:rPr lang="en-IN" sz="2700" dirty="0" err="1" smtClean="0">
                <a:solidFill>
                  <a:srgbClr val="002060"/>
                </a:solidFill>
              </a:rPr>
              <a:t>printf</a:t>
            </a:r>
            <a:r>
              <a:rPr lang="en-IN" sz="2700" dirty="0" smtClean="0">
                <a:solidFill>
                  <a:srgbClr val="002060"/>
                </a:solidFill>
              </a:rPr>
              <a:t>("\</a:t>
            </a:r>
            <a:r>
              <a:rPr lang="en-IN" sz="2700" dirty="0" err="1" smtClean="0">
                <a:solidFill>
                  <a:srgbClr val="002060"/>
                </a:solidFill>
              </a:rPr>
              <a:t>nValue</a:t>
            </a:r>
            <a:r>
              <a:rPr lang="en-IN" sz="2700" dirty="0" smtClean="0">
                <a:solidFill>
                  <a:srgbClr val="002060"/>
                </a:solidFill>
              </a:rPr>
              <a:t> of j is :%</a:t>
            </a:r>
            <a:r>
              <a:rPr lang="en-IN" sz="2700" dirty="0" err="1" smtClean="0">
                <a:solidFill>
                  <a:srgbClr val="002060"/>
                </a:solidFill>
              </a:rPr>
              <a:t>d",j</a:t>
            </a:r>
            <a:r>
              <a:rPr lang="en-IN" sz="2700" dirty="0" smtClean="0">
                <a:solidFill>
                  <a:srgbClr val="002060"/>
                </a:solidFill>
              </a:rPr>
              <a:t>);  </a:t>
            </a:r>
          </a:p>
          <a:p>
            <a:pPr lvl="1">
              <a:spcBef>
                <a:spcPts val="300"/>
              </a:spcBef>
              <a:buNone/>
            </a:pPr>
            <a:r>
              <a:rPr lang="en-IN" sz="2700" b="1" dirty="0" smtClean="0">
                <a:solidFill>
                  <a:srgbClr val="002060"/>
                </a:solidFill>
              </a:rPr>
              <a:t>return</a:t>
            </a:r>
            <a:r>
              <a:rPr lang="en-IN" sz="2700" dirty="0" smtClean="0">
                <a:solidFill>
                  <a:srgbClr val="002060"/>
                </a:solidFill>
              </a:rPr>
              <a:t> 0;  </a:t>
            </a:r>
          </a:p>
          <a:p>
            <a:pPr>
              <a:spcBef>
                <a:spcPts val="300"/>
              </a:spcBef>
              <a:buNone/>
            </a:pPr>
            <a:r>
              <a:rPr lang="en-IN" sz="2700" dirty="0" smtClean="0">
                <a:solidFill>
                  <a:srgbClr val="002060"/>
                </a:solidFill>
              </a:rPr>
              <a:t>}  </a:t>
            </a:r>
          </a:p>
          <a:p>
            <a:pPr>
              <a:spcBef>
                <a:spcPts val="300"/>
              </a:spcBef>
              <a:buNone/>
            </a:pPr>
            <a:r>
              <a:rPr lang="en-IN" sz="2700" b="1" dirty="0" smtClean="0">
                <a:solidFill>
                  <a:srgbClr val="002060"/>
                </a:solidFill>
              </a:rPr>
              <a:t>Output</a:t>
            </a:r>
            <a:endParaRPr lang="en-IN" sz="2700" dirty="0" smtClean="0">
              <a:solidFill>
                <a:srgbClr val="002060"/>
              </a:solidFill>
            </a:endParaRPr>
          </a:p>
          <a:p>
            <a:pPr lvl="1">
              <a:spcBef>
                <a:spcPts val="300"/>
              </a:spcBef>
              <a:buNone/>
            </a:pPr>
            <a:r>
              <a:rPr lang="en-IN" sz="2700" dirty="0" smtClean="0">
                <a:solidFill>
                  <a:srgbClr val="002060"/>
                </a:solidFill>
              </a:rPr>
              <a:t>Value of </a:t>
            </a:r>
            <a:r>
              <a:rPr lang="en-IN" sz="2700" dirty="0" err="1" smtClean="0">
                <a:solidFill>
                  <a:srgbClr val="002060"/>
                </a:solidFill>
              </a:rPr>
              <a:t>i</a:t>
            </a:r>
            <a:r>
              <a:rPr lang="en-IN" sz="2700" dirty="0" smtClean="0">
                <a:solidFill>
                  <a:srgbClr val="002060"/>
                </a:solidFill>
              </a:rPr>
              <a:t> is :10 </a:t>
            </a:r>
          </a:p>
          <a:p>
            <a:pPr lvl="1">
              <a:spcBef>
                <a:spcPts val="300"/>
              </a:spcBef>
              <a:buNone/>
            </a:pPr>
            <a:r>
              <a:rPr lang="en-IN" sz="2700" dirty="0" smtClean="0">
                <a:solidFill>
                  <a:srgbClr val="002060"/>
                </a:solidFill>
              </a:rPr>
              <a:t>Value of j is :20</a:t>
            </a:r>
            <a:endParaRPr lang="en-IN" sz="27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9. Bit Fields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>
                <a:solidFill>
                  <a:srgbClr val="002060"/>
                </a:solidFill>
              </a:rPr>
              <a:t>In C programming language </a:t>
            </a:r>
            <a:r>
              <a:rPr lang="en-US" dirty="0" smtClean="0">
                <a:solidFill>
                  <a:srgbClr val="002060"/>
                </a:solidFill>
              </a:rPr>
              <a:t>we can specify size (in bits) of structure and union members.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 The idea is to use memory efficiently when we know that the value of a </a:t>
            </a:r>
            <a:r>
              <a:rPr lang="en-US" b="1" dirty="0" smtClean="0">
                <a:solidFill>
                  <a:srgbClr val="002060"/>
                </a:solidFill>
              </a:rPr>
              <a:t>field</a:t>
            </a:r>
            <a:r>
              <a:rPr lang="en-US" dirty="0" smtClean="0">
                <a:solidFill>
                  <a:srgbClr val="002060"/>
                </a:solidFill>
              </a:rPr>
              <a:t> or </a:t>
            </a:r>
            <a:r>
              <a:rPr lang="en-US" b="1" dirty="0" smtClean="0">
                <a:solidFill>
                  <a:srgbClr val="002060"/>
                </a:solidFill>
              </a:rPr>
              <a:t>group</a:t>
            </a:r>
            <a:r>
              <a:rPr lang="en-US" dirty="0" smtClean="0">
                <a:solidFill>
                  <a:srgbClr val="002060"/>
                </a:solidFill>
              </a:rPr>
              <a:t> of </a:t>
            </a:r>
            <a:r>
              <a:rPr lang="en-US" b="1" dirty="0" smtClean="0">
                <a:solidFill>
                  <a:srgbClr val="002060"/>
                </a:solidFill>
              </a:rPr>
              <a:t>fields</a:t>
            </a:r>
            <a:r>
              <a:rPr lang="en-US" dirty="0" smtClean="0">
                <a:solidFill>
                  <a:srgbClr val="002060"/>
                </a:solidFill>
              </a:rPr>
              <a:t> will never exceed a </a:t>
            </a:r>
            <a:r>
              <a:rPr lang="en-US" b="1" dirty="0" smtClean="0">
                <a:solidFill>
                  <a:srgbClr val="002060"/>
                </a:solidFill>
              </a:rPr>
              <a:t>limit</a:t>
            </a:r>
            <a:r>
              <a:rPr lang="en-US" dirty="0" smtClean="0">
                <a:solidFill>
                  <a:srgbClr val="002060"/>
                </a:solidFill>
              </a:rPr>
              <a:t> or is within a small range. </a:t>
            </a: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#include &lt;</a:t>
            </a:r>
            <a:r>
              <a:rPr lang="en-US" sz="2400" b="1" dirty="0" err="1" smtClean="0">
                <a:solidFill>
                  <a:srgbClr val="002060"/>
                </a:solidFill>
              </a:rPr>
              <a:t>stdio.h</a:t>
            </a:r>
            <a:r>
              <a:rPr lang="en-US" sz="2400" b="1" dirty="0" smtClean="0">
                <a:solidFill>
                  <a:srgbClr val="002060"/>
                </a:solidFill>
              </a:rPr>
              <a:t>&gt;</a:t>
            </a:r>
          </a:p>
          <a:p>
            <a:pPr>
              <a:spcBef>
                <a:spcPts val="200"/>
              </a:spcBef>
              <a:buNone/>
            </a:pPr>
            <a:endParaRPr lang="en-US" sz="700" b="1" dirty="0" smtClean="0">
              <a:solidFill>
                <a:srgbClr val="002060"/>
              </a:solidFill>
            </a:endParaRPr>
          </a:p>
          <a:p>
            <a:pPr>
              <a:spcBef>
                <a:spcPts val="200"/>
              </a:spcBef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struct</a:t>
            </a:r>
            <a:r>
              <a:rPr lang="en-US" sz="2400" b="1" dirty="0" smtClean="0">
                <a:solidFill>
                  <a:srgbClr val="002060"/>
                </a:solidFill>
              </a:rPr>
              <a:t> test1 {</a:t>
            </a:r>
          </a:p>
          <a:p>
            <a:pPr>
              <a:spcBef>
                <a:spcPts val="2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unsigned </a:t>
            </a:r>
            <a:r>
              <a:rPr lang="en-US" sz="2400" b="1" dirty="0" err="1" smtClean="0">
                <a:solidFill>
                  <a:srgbClr val="002060"/>
                </a:solidFill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</a:rPr>
              <a:t> width;</a:t>
            </a:r>
          </a:p>
          <a:p>
            <a:pPr>
              <a:spcBef>
                <a:spcPts val="2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unsigned </a:t>
            </a:r>
            <a:r>
              <a:rPr lang="en-US" sz="2400" b="1" dirty="0" err="1" smtClean="0">
                <a:solidFill>
                  <a:srgbClr val="002060"/>
                </a:solidFill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</a:rPr>
              <a:t> height;</a:t>
            </a:r>
          </a:p>
          <a:p>
            <a:pPr>
              <a:spcBef>
                <a:spcPts val="2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};</a:t>
            </a:r>
          </a:p>
          <a:p>
            <a:pPr>
              <a:spcBef>
                <a:spcPts val="200"/>
              </a:spcBef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struct</a:t>
            </a:r>
            <a:r>
              <a:rPr lang="en-US" sz="2400" b="1" dirty="0" smtClean="0">
                <a:solidFill>
                  <a:srgbClr val="002060"/>
                </a:solidFill>
              </a:rPr>
              <a:t> test2 {</a:t>
            </a:r>
          </a:p>
          <a:p>
            <a:pPr>
              <a:spcBef>
                <a:spcPts val="2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 unsigned </a:t>
            </a:r>
            <a:r>
              <a:rPr lang="en-US" sz="2400" b="1" dirty="0" err="1" smtClean="0">
                <a:solidFill>
                  <a:srgbClr val="002060"/>
                </a:solidFill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</a:rPr>
              <a:t> width : 5;</a:t>
            </a:r>
          </a:p>
          <a:p>
            <a:pPr>
              <a:spcBef>
                <a:spcPts val="2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unsigned </a:t>
            </a:r>
            <a:r>
              <a:rPr lang="en-US" sz="2400" b="1" dirty="0" err="1" smtClean="0">
                <a:solidFill>
                  <a:srgbClr val="002060"/>
                </a:solidFill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</a:rPr>
              <a:t> height : 8;</a:t>
            </a:r>
          </a:p>
          <a:p>
            <a:pPr>
              <a:spcBef>
                <a:spcPts val="2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};</a:t>
            </a:r>
          </a:p>
          <a:p>
            <a:pPr>
              <a:spcBef>
                <a:spcPts val="200"/>
              </a:spcBef>
              <a:buNone/>
            </a:pPr>
            <a:endParaRPr lang="en-US" sz="700" b="1" dirty="0" smtClean="0">
              <a:solidFill>
                <a:srgbClr val="002060"/>
              </a:solidFill>
            </a:endParaRPr>
          </a:p>
          <a:p>
            <a:pPr>
              <a:spcBef>
                <a:spcPts val="200"/>
              </a:spcBef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</a:rPr>
              <a:t> main()</a:t>
            </a:r>
          </a:p>
          <a:p>
            <a:pPr>
              <a:spcBef>
                <a:spcPts val="2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{</a:t>
            </a:r>
          </a:p>
          <a:p>
            <a:pPr>
              <a:spcBef>
                <a:spcPts val="2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</a:t>
            </a:r>
            <a:r>
              <a:rPr lang="en-US" sz="2400" b="1" dirty="0" err="1" smtClean="0">
                <a:solidFill>
                  <a:srgbClr val="002060"/>
                </a:solidFill>
              </a:rPr>
              <a:t>printf</a:t>
            </a:r>
            <a:r>
              <a:rPr lang="en-US" sz="2400" b="1" dirty="0" smtClean="0">
                <a:solidFill>
                  <a:srgbClr val="002060"/>
                </a:solidFill>
              </a:rPr>
              <a:t>("Size of test1 is %</a:t>
            </a:r>
            <a:r>
              <a:rPr lang="en-US" sz="2400" b="1" dirty="0" err="1" smtClean="0">
                <a:solidFill>
                  <a:srgbClr val="002060"/>
                </a:solidFill>
              </a:rPr>
              <a:t>lu</a:t>
            </a:r>
            <a:r>
              <a:rPr lang="en-US" sz="2400" b="1" dirty="0" smtClean="0">
                <a:solidFill>
                  <a:srgbClr val="002060"/>
                </a:solidFill>
              </a:rPr>
              <a:t> bytes\n",  </a:t>
            </a:r>
            <a:r>
              <a:rPr lang="en-US" sz="2400" b="1" dirty="0" err="1" smtClean="0">
                <a:solidFill>
                  <a:srgbClr val="002060"/>
                </a:solidFill>
              </a:rPr>
              <a:t>sizeof</a:t>
            </a:r>
            <a:r>
              <a:rPr lang="en-US" sz="2400" b="1" dirty="0" smtClean="0">
                <a:solidFill>
                  <a:srgbClr val="002060"/>
                </a:solidFill>
              </a:rPr>
              <a:t>(</a:t>
            </a:r>
            <a:r>
              <a:rPr lang="en-US" sz="2400" b="1" dirty="0" err="1" smtClean="0">
                <a:solidFill>
                  <a:srgbClr val="002060"/>
                </a:solidFill>
              </a:rPr>
              <a:t>struct</a:t>
            </a:r>
            <a:r>
              <a:rPr lang="en-US" sz="2400" b="1" dirty="0" smtClean="0">
                <a:solidFill>
                  <a:srgbClr val="002060"/>
                </a:solidFill>
              </a:rPr>
              <a:t> test1));</a:t>
            </a:r>
          </a:p>
          <a:p>
            <a:pPr>
              <a:spcBef>
                <a:spcPts val="2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</a:t>
            </a:r>
            <a:r>
              <a:rPr lang="en-US" sz="2400" b="1" dirty="0" err="1" smtClean="0">
                <a:solidFill>
                  <a:srgbClr val="002060"/>
                </a:solidFill>
              </a:rPr>
              <a:t>printf</a:t>
            </a:r>
            <a:r>
              <a:rPr lang="en-US" sz="2400" b="1" dirty="0" smtClean="0">
                <a:solidFill>
                  <a:srgbClr val="002060"/>
                </a:solidFill>
              </a:rPr>
              <a:t>("Size of test2 is %</a:t>
            </a:r>
            <a:r>
              <a:rPr lang="en-US" sz="2400" b="1" dirty="0" err="1" smtClean="0">
                <a:solidFill>
                  <a:srgbClr val="002060"/>
                </a:solidFill>
              </a:rPr>
              <a:t>lu</a:t>
            </a:r>
            <a:r>
              <a:rPr lang="en-US" sz="2400" b="1" dirty="0" smtClean="0">
                <a:solidFill>
                  <a:srgbClr val="002060"/>
                </a:solidFill>
              </a:rPr>
              <a:t> bytes\n",  </a:t>
            </a:r>
            <a:r>
              <a:rPr lang="en-US" sz="2400" b="1" dirty="0" err="1" smtClean="0">
                <a:solidFill>
                  <a:srgbClr val="002060"/>
                </a:solidFill>
              </a:rPr>
              <a:t>sizeof</a:t>
            </a:r>
            <a:r>
              <a:rPr lang="en-US" sz="2400" b="1" dirty="0" smtClean="0">
                <a:solidFill>
                  <a:srgbClr val="002060"/>
                </a:solidFill>
              </a:rPr>
              <a:t>(</a:t>
            </a:r>
            <a:r>
              <a:rPr lang="en-US" sz="2400" b="1" dirty="0" err="1" smtClean="0">
                <a:solidFill>
                  <a:srgbClr val="002060"/>
                </a:solidFill>
              </a:rPr>
              <a:t>struct</a:t>
            </a:r>
            <a:r>
              <a:rPr lang="en-US" sz="2400" b="1" dirty="0" smtClean="0">
                <a:solidFill>
                  <a:srgbClr val="002060"/>
                </a:solidFill>
              </a:rPr>
              <a:t> test2));</a:t>
            </a:r>
          </a:p>
          <a:p>
            <a:pPr>
              <a:spcBef>
                <a:spcPts val="2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return 0;</a:t>
            </a:r>
          </a:p>
          <a:p>
            <a:pPr>
              <a:spcBef>
                <a:spcPts val="2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}</a:t>
            </a:r>
          </a:p>
          <a:p>
            <a:pPr>
              <a:spcBef>
                <a:spcPts val="200"/>
              </a:spcBef>
              <a:buNone/>
            </a:pPr>
            <a:endParaRPr lang="en-US" sz="1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>
              <a:lnSpc>
                <a:spcPct val="20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>Output:</a:t>
            </a:r>
          </a:p>
          <a:p>
            <a:pPr>
              <a:lnSpc>
                <a:spcPct val="20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>	Size of test1 is 8 bytes </a:t>
            </a:r>
          </a:p>
          <a:p>
            <a:pPr>
              <a:lnSpc>
                <a:spcPct val="20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>	Size of test2 is 4 bytes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memory allocation of the structure employee</a:t>
            </a:r>
            <a:endParaRPr lang="en-IN" dirty="0"/>
          </a:p>
        </p:txBody>
      </p:sp>
      <p:pic>
        <p:nvPicPr>
          <p:cNvPr id="1026" name="Picture 2" descr="C:\Users\STAFF\Desktop\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686800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Files in C</a:t>
            </a:r>
            <a:endParaRPr lang="en-US" sz="4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 to files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257800"/>
          </a:xfrm>
        </p:spPr>
        <p:txBody>
          <a:bodyPr>
            <a:noAutofit/>
          </a:bodyPr>
          <a:lstStyle/>
          <a:p>
            <a:pPr algn="just"/>
            <a:r>
              <a:rPr lang="en-US" sz="3600" dirty="0" smtClean="0">
                <a:solidFill>
                  <a:srgbClr val="002060"/>
                </a:solidFill>
              </a:rPr>
              <a:t>File handling in C enables us to </a:t>
            </a:r>
            <a:r>
              <a:rPr lang="en-US" sz="3600" dirty="0" smtClean="0">
                <a:solidFill>
                  <a:srgbClr val="FF0000"/>
                </a:solidFill>
              </a:rPr>
              <a:t>create</a:t>
            </a:r>
            <a:r>
              <a:rPr lang="en-US" sz="3600" dirty="0" smtClean="0">
                <a:solidFill>
                  <a:srgbClr val="002060"/>
                </a:solidFill>
              </a:rPr>
              <a:t>, </a:t>
            </a:r>
            <a:r>
              <a:rPr lang="en-US" sz="3600" dirty="0" smtClean="0">
                <a:solidFill>
                  <a:srgbClr val="FF0000"/>
                </a:solidFill>
              </a:rPr>
              <a:t>update</a:t>
            </a:r>
            <a:r>
              <a:rPr lang="en-US" sz="3600" dirty="0" smtClean="0">
                <a:solidFill>
                  <a:srgbClr val="002060"/>
                </a:solidFill>
              </a:rPr>
              <a:t>, </a:t>
            </a:r>
            <a:r>
              <a:rPr lang="en-US" sz="3600" dirty="0" smtClean="0">
                <a:solidFill>
                  <a:srgbClr val="FF0000"/>
                </a:solidFill>
              </a:rPr>
              <a:t>read</a:t>
            </a:r>
            <a:r>
              <a:rPr lang="en-US" sz="3600" dirty="0" smtClean="0">
                <a:solidFill>
                  <a:srgbClr val="002060"/>
                </a:solidFill>
              </a:rPr>
              <a:t>, and </a:t>
            </a:r>
            <a:r>
              <a:rPr lang="en-US" sz="3600" dirty="0" smtClean="0">
                <a:solidFill>
                  <a:srgbClr val="FF0000"/>
                </a:solidFill>
              </a:rPr>
              <a:t>delete</a:t>
            </a:r>
            <a:r>
              <a:rPr lang="en-US" sz="3600" dirty="0" smtClean="0">
                <a:solidFill>
                  <a:srgbClr val="002060"/>
                </a:solidFill>
              </a:rPr>
              <a:t> the </a:t>
            </a:r>
            <a:r>
              <a:rPr lang="en-US" sz="3600" dirty="0" smtClean="0">
                <a:solidFill>
                  <a:srgbClr val="FF0000"/>
                </a:solidFill>
              </a:rPr>
              <a:t>files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stored</a:t>
            </a:r>
            <a:r>
              <a:rPr lang="en-US" sz="3600" dirty="0" smtClean="0">
                <a:solidFill>
                  <a:srgbClr val="002060"/>
                </a:solidFill>
              </a:rPr>
              <a:t> on the </a:t>
            </a:r>
            <a:r>
              <a:rPr lang="en-US" sz="3600" dirty="0" smtClean="0">
                <a:solidFill>
                  <a:srgbClr val="FF0000"/>
                </a:solidFill>
              </a:rPr>
              <a:t>local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file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system.</a:t>
            </a:r>
          </a:p>
          <a:p>
            <a:pPr algn="just">
              <a:buNone/>
            </a:pPr>
            <a:endParaRPr lang="en-US" sz="1100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n-US" sz="3600" b="1" dirty="0" smtClean="0">
                <a:solidFill>
                  <a:srgbClr val="002060"/>
                </a:solidFill>
              </a:rPr>
              <a:t>Types of Files</a:t>
            </a:r>
          </a:p>
          <a:p>
            <a:pPr algn="just"/>
            <a:r>
              <a:rPr lang="en-US" sz="3600" dirty="0" smtClean="0">
                <a:solidFill>
                  <a:srgbClr val="002060"/>
                </a:solidFill>
              </a:rPr>
              <a:t>There are two types of files 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sz="3600" dirty="0" smtClean="0">
                <a:solidFill>
                  <a:srgbClr val="002060"/>
                </a:solidFill>
              </a:rPr>
              <a:t>Text files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sz="3600" dirty="0" smtClean="0">
                <a:solidFill>
                  <a:srgbClr val="002060"/>
                </a:solidFill>
              </a:rPr>
              <a:t>Binary files</a:t>
            </a:r>
            <a:endParaRPr lang="en-US" sz="3200" dirty="0" smtClean="0">
              <a:solidFill>
                <a:srgbClr val="002060"/>
              </a:solidFill>
            </a:endParaRPr>
          </a:p>
          <a:p>
            <a:pPr algn="just"/>
            <a:endParaRPr lang="en-US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43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3600" b="1" dirty="0" smtClean="0">
                <a:solidFill>
                  <a:srgbClr val="002060"/>
                </a:solidFill>
              </a:rPr>
              <a:t>1. Text files</a:t>
            </a:r>
            <a:endParaRPr lang="en-US" sz="3600" dirty="0" smtClean="0">
              <a:solidFill>
                <a:srgbClr val="002060"/>
              </a:solidFill>
            </a:endParaRPr>
          </a:p>
          <a:p>
            <a:pPr algn="just"/>
            <a:r>
              <a:rPr lang="en-US" sz="3600" dirty="0" smtClean="0">
                <a:solidFill>
                  <a:srgbClr val="002060"/>
                </a:solidFill>
              </a:rPr>
              <a:t>Text files are the normal ”</a:t>
            </a:r>
            <a:r>
              <a:rPr lang="en-US" sz="3600" b="1" dirty="0" smtClean="0">
                <a:solidFill>
                  <a:srgbClr val="002060"/>
                </a:solidFill>
              </a:rPr>
              <a:t>.txt”</a:t>
            </a:r>
            <a:r>
              <a:rPr lang="en-US" sz="3600" dirty="0" smtClean="0">
                <a:solidFill>
                  <a:srgbClr val="002060"/>
                </a:solidFill>
              </a:rPr>
              <a:t> files. </a:t>
            </a:r>
          </a:p>
          <a:p>
            <a:pPr algn="just"/>
            <a:r>
              <a:rPr lang="en-US" sz="3600" dirty="0" smtClean="0">
                <a:solidFill>
                  <a:srgbClr val="002060"/>
                </a:solidFill>
              </a:rPr>
              <a:t>You can easily create text files using any simple text editors such as Notepad.</a:t>
            </a:r>
          </a:p>
          <a:p>
            <a:pPr algn="just">
              <a:buNone/>
            </a:pPr>
            <a:r>
              <a:rPr lang="en-US" sz="3600" b="1" dirty="0" smtClean="0">
                <a:solidFill>
                  <a:srgbClr val="002060"/>
                </a:solidFill>
              </a:rPr>
              <a:t>2. Binary files</a:t>
            </a:r>
          </a:p>
          <a:p>
            <a:pPr algn="just"/>
            <a:r>
              <a:rPr lang="en-US" sz="3600" dirty="0" smtClean="0">
                <a:solidFill>
                  <a:srgbClr val="002060"/>
                </a:solidFill>
              </a:rPr>
              <a:t>Binary files are mostly the “</a:t>
            </a:r>
            <a:r>
              <a:rPr lang="en-US" sz="3600" b="1" dirty="0" smtClean="0">
                <a:solidFill>
                  <a:srgbClr val="002060"/>
                </a:solidFill>
              </a:rPr>
              <a:t>.bin”</a:t>
            </a:r>
            <a:r>
              <a:rPr lang="en-US" sz="3600" dirty="0" smtClean="0">
                <a:solidFill>
                  <a:srgbClr val="002060"/>
                </a:solidFill>
              </a:rPr>
              <a:t> files in your computer.</a:t>
            </a:r>
          </a:p>
          <a:p>
            <a:pPr algn="just"/>
            <a:r>
              <a:rPr lang="en-US" sz="3600" dirty="0" smtClean="0">
                <a:solidFill>
                  <a:srgbClr val="002060"/>
                </a:solidFill>
              </a:rPr>
              <a:t>Instead of storing data in plain text, they store it in the binary form (0's and 1's).</a:t>
            </a:r>
          </a:p>
          <a:p>
            <a:pPr algn="just"/>
            <a:endParaRPr lang="en-US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Using files in C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876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 smtClean="0">
                <a:solidFill>
                  <a:srgbClr val="002060"/>
                </a:solidFill>
              </a:rPr>
              <a:t>To use files in c ,we must follow the steps:</a:t>
            </a:r>
          </a:p>
          <a:p>
            <a:pPr marL="1487488" indent="-519113" algn="just">
              <a:lnSpc>
                <a:spcPct val="150000"/>
              </a:lnSpc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1. Declare a file pointer</a:t>
            </a:r>
          </a:p>
          <a:p>
            <a:pPr marL="1487488" indent="-519113" algn="just">
              <a:lnSpc>
                <a:spcPct val="150000"/>
              </a:lnSpc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2. Open the file</a:t>
            </a:r>
          </a:p>
          <a:p>
            <a:pPr marL="1487488" indent="-519113" algn="just">
              <a:lnSpc>
                <a:spcPct val="150000"/>
              </a:lnSpc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3. Process the file</a:t>
            </a:r>
          </a:p>
          <a:p>
            <a:pPr marL="1487488" indent="-519113" algn="just">
              <a:lnSpc>
                <a:spcPct val="150000"/>
              </a:lnSpc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4. Close the file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Using files in C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876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 smtClean="0">
                <a:solidFill>
                  <a:srgbClr val="002060"/>
                </a:solidFill>
              </a:rPr>
              <a:t>To use files in c ,we must follow the steps:</a:t>
            </a:r>
          </a:p>
          <a:p>
            <a:pPr marL="1487488" indent="-519113" algn="just">
              <a:lnSpc>
                <a:spcPct val="150000"/>
              </a:lnSpc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1. Declare a file pointer</a:t>
            </a:r>
          </a:p>
          <a:p>
            <a:pPr marL="1487488" indent="-519113" algn="just">
              <a:lnSpc>
                <a:spcPct val="150000"/>
              </a:lnSpc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2. Open the file</a:t>
            </a:r>
          </a:p>
          <a:p>
            <a:pPr marL="1487488" indent="-519113" algn="just">
              <a:lnSpc>
                <a:spcPct val="150000"/>
              </a:lnSpc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3. Process the file</a:t>
            </a:r>
          </a:p>
          <a:p>
            <a:pPr marL="1487488" indent="-519113" algn="just">
              <a:lnSpc>
                <a:spcPct val="150000"/>
              </a:lnSpc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4. Close the file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1.Declare a file pointer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There can be a number of files in the disk.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In order to access a particular file, you must specify the file path.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This is accomplished by file pointer variable.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Syntax: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FILE *</a:t>
            </a:r>
            <a:r>
              <a:rPr lang="en-US" dirty="0" err="1" smtClean="0">
                <a:solidFill>
                  <a:srgbClr val="C00000"/>
                </a:solidFill>
              </a:rPr>
              <a:t>file_pointer_name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Ex: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FILE *</a:t>
            </a:r>
            <a:r>
              <a:rPr lang="en-US" dirty="0" err="1" smtClean="0">
                <a:solidFill>
                  <a:srgbClr val="C00000"/>
                </a:solidFill>
              </a:rPr>
              <a:t>fp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 Here </a:t>
            </a:r>
            <a:r>
              <a:rPr lang="en-US" dirty="0" err="1" smtClean="0">
                <a:solidFill>
                  <a:srgbClr val="002060"/>
                </a:solidFill>
              </a:rPr>
              <a:t>fp</a:t>
            </a:r>
            <a:r>
              <a:rPr lang="en-US" dirty="0" smtClean="0">
                <a:solidFill>
                  <a:srgbClr val="002060"/>
                </a:solidFill>
              </a:rPr>
              <a:t> is declared as a file </a:t>
            </a:r>
            <a:r>
              <a:rPr lang="en-US" dirty="0" err="1" smtClean="0">
                <a:solidFill>
                  <a:srgbClr val="002060"/>
                </a:solidFill>
              </a:rPr>
              <a:t>ponter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2.Open the file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839200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A file must first opened before data can be read from it or written to it.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To open a file we use </a:t>
            </a:r>
            <a:r>
              <a:rPr lang="en-US" dirty="0" err="1" smtClean="0">
                <a:solidFill>
                  <a:srgbClr val="002060"/>
                </a:solidFill>
              </a:rPr>
              <a:t>fopen</a:t>
            </a:r>
            <a:r>
              <a:rPr lang="en-US" dirty="0" smtClean="0">
                <a:solidFill>
                  <a:srgbClr val="002060"/>
                </a:solidFill>
              </a:rPr>
              <a:t>() function.</a:t>
            </a:r>
          </a:p>
          <a:p>
            <a:pPr>
              <a:lnSpc>
                <a:spcPct val="150000"/>
              </a:lnSpc>
              <a:buNone/>
            </a:pPr>
            <a:endParaRPr lang="en-US" sz="900" dirty="0" smtClean="0">
              <a:solidFill>
                <a:srgbClr val="002060"/>
              </a:solidFill>
            </a:endParaRP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Opening a file is performed using the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fopen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>
                <a:solidFill>
                  <a:srgbClr val="002060"/>
                </a:solidFill>
              </a:rPr>
              <a:t>function defined in the </a:t>
            </a:r>
            <a:r>
              <a:rPr lang="en-US" dirty="0" err="1" smtClean="0">
                <a:solidFill>
                  <a:srgbClr val="FF0000"/>
                </a:solidFill>
              </a:rPr>
              <a:t>stdio.h</a:t>
            </a:r>
            <a:r>
              <a:rPr lang="en-US" dirty="0" smtClean="0"/>
              <a:t> </a:t>
            </a:r>
            <a:r>
              <a:rPr lang="en-US" dirty="0" smtClean="0">
                <a:solidFill>
                  <a:srgbClr val="002060"/>
                </a:solidFill>
              </a:rPr>
              <a:t>header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Opening an existing file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25780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1500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The syntax for opening a file in standard I/O is:</a:t>
            </a:r>
          </a:p>
          <a:p>
            <a:pPr algn="ctr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ptr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fopen</a:t>
            </a:r>
            <a:r>
              <a:rPr lang="en-US" dirty="0" smtClean="0">
                <a:solidFill>
                  <a:srgbClr val="FF0000"/>
                </a:solidFill>
              </a:rPr>
              <a:t>("</a:t>
            </a:r>
            <a:r>
              <a:rPr lang="en-US" dirty="0" err="1" smtClean="0">
                <a:solidFill>
                  <a:srgbClr val="FF0000"/>
                </a:solidFill>
              </a:rPr>
              <a:t>filename.extension","mode</a:t>
            </a:r>
            <a:r>
              <a:rPr lang="en-US" dirty="0" smtClean="0">
                <a:solidFill>
                  <a:srgbClr val="FF0000"/>
                </a:solidFill>
              </a:rPr>
              <a:t>");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For example:</a:t>
            </a:r>
          </a:p>
          <a:p>
            <a:pPr algn="ctr"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fopen</a:t>
            </a:r>
            <a:r>
              <a:rPr lang="en-US" dirty="0" smtClean="0">
                <a:solidFill>
                  <a:srgbClr val="002060"/>
                </a:solidFill>
              </a:rPr>
              <a:t>("E:\\</a:t>
            </a:r>
            <a:r>
              <a:rPr lang="en-US" dirty="0" err="1" smtClean="0">
                <a:solidFill>
                  <a:srgbClr val="002060"/>
                </a:solidFill>
              </a:rPr>
              <a:t>cprogram</a:t>
            </a:r>
            <a:r>
              <a:rPr lang="en-US" dirty="0" smtClean="0">
                <a:solidFill>
                  <a:srgbClr val="002060"/>
                </a:solidFill>
              </a:rPr>
              <a:t>\\</a:t>
            </a:r>
            <a:r>
              <a:rPr lang="en-US" dirty="0" err="1" smtClean="0">
                <a:solidFill>
                  <a:srgbClr val="002060"/>
                </a:solidFill>
              </a:rPr>
              <a:t>newprogram.txt","w</a:t>
            </a:r>
            <a:r>
              <a:rPr lang="en-US" dirty="0" smtClean="0">
                <a:solidFill>
                  <a:srgbClr val="002060"/>
                </a:solidFill>
              </a:rPr>
              <a:t>");</a:t>
            </a:r>
          </a:p>
          <a:p>
            <a:pPr algn="ctr"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fopen</a:t>
            </a:r>
            <a:r>
              <a:rPr lang="en-US" dirty="0" smtClean="0">
                <a:solidFill>
                  <a:srgbClr val="002060"/>
                </a:solidFill>
              </a:rPr>
              <a:t>("E:\\</a:t>
            </a:r>
            <a:r>
              <a:rPr lang="en-US" dirty="0" err="1" smtClean="0">
                <a:solidFill>
                  <a:srgbClr val="002060"/>
                </a:solidFill>
              </a:rPr>
              <a:t>cprogram</a:t>
            </a:r>
            <a:r>
              <a:rPr lang="en-US" dirty="0" smtClean="0">
                <a:solidFill>
                  <a:srgbClr val="002060"/>
                </a:solidFill>
              </a:rPr>
              <a:t>\\</a:t>
            </a:r>
            <a:r>
              <a:rPr lang="en-US" dirty="0" err="1" smtClean="0">
                <a:solidFill>
                  <a:srgbClr val="002060"/>
                </a:solidFill>
              </a:rPr>
              <a:t>oldprogram.bin","rb</a:t>
            </a:r>
            <a:r>
              <a:rPr lang="en-US" dirty="0" smtClean="0">
                <a:solidFill>
                  <a:srgbClr val="002060"/>
                </a:solidFill>
              </a:rPr>
              <a:t>");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The file name should be </a:t>
            </a:r>
            <a:r>
              <a:rPr lang="en-US" dirty="0" smtClean="0">
                <a:solidFill>
                  <a:srgbClr val="FF0000"/>
                </a:solidFill>
              </a:rPr>
              <a:t>string</a:t>
            </a:r>
            <a:r>
              <a:rPr lang="en-US" dirty="0" smtClean="0">
                <a:solidFill>
                  <a:srgbClr val="002060"/>
                </a:solidFill>
              </a:rPr>
              <a:t>. If the file is stored at some specific location, then we must mention the path at which the file is stored. For example, a file name can be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like </a:t>
            </a:r>
            <a:r>
              <a:rPr lang="en-US" b="1" dirty="0" smtClean="0">
                <a:solidFill>
                  <a:srgbClr val="002060"/>
                </a:solidFill>
              </a:rPr>
              <a:t>"c://some_folder/some_file.ext"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The mode in which the file is to be opened. It is a string.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1.png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 r="18803" b="45238"/>
          <a:stretch>
            <a:fillRect/>
          </a:stretch>
        </p:blipFill>
        <p:spPr bwMode="auto">
          <a:xfrm>
            <a:off x="685800" y="685800"/>
            <a:ext cx="8229600" cy="571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Declaring Structure Variables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990599"/>
            <a:ext cx="7696200" cy="5334001"/>
          </a:xfrm>
        </p:spPr>
        <p:txBody>
          <a:bodyPr>
            <a:normAutofit fontScale="85000" lnSpcReduction="20000"/>
          </a:bodyPr>
          <a:lstStyle/>
          <a:p>
            <a:pPr>
              <a:buAutoNum type="arabicPeriod"/>
            </a:pPr>
            <a:r>
              <a:rPr lang="en-IN" sz="3800" b="1" u="sng" dirty="0" smtClean="0">
                <a:solidFill>
                  <a:srgbClr val="C00000"/>
                </a:solidFill>
              </a:rPr>
              <a:t>Declaring structure variable separately:</a:t>
            </a:r>
          </a:p>
          <a:p>
            <a:pPr>
              <a:buNone/>
            </a:pPr>
            <a:endParaRPr lang="en-IN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3800" b="1" dirty="0" err="1" smtClean="0">
                <a:solidFill>
                  <a:srgbClr val="002060"/>
                </a:solidFill>
              </a:rPr>
              <a:t>struct</a:t>
            </a:r>
            <a:r>
              <a:rPr lang="en-IN" sz="3800" dirty="0" smtClean="0">
                <a:solidFill>
                  <a:srgbClr val="002060"/>
                </a:solidFill>
              </a:rPr>
              <a:t> Student </a:t>
            </a:r>
          </a:p>
          <a:p>
            <a:pPr>
              <a:buNone/>
            </a:pPr>
            <a:r>
              <a:rPr lang="en-IN" sz="3800" dirty="0" smtClean="0">
                <a:solidFill>
                  <a:srgbClr val="002060"/>
                </a:solidFill>
              </a:rPr>
              <a:t>{     </a:t>
            </a:r>
          </a:p>
          <a:p>
            <a:pPr>
              <a:buNone/>
            </a:pPr>
            <a:r>
              <a:rPr lang="en-IN" sz="3800" dirty="0" smtClean="0">
                <a:solidFill>
                  <a:srgbClr val="002060"/>
                </a:solidFill>
              </a:rPr>
              <a:t>    </a:t>
            </a:r>
            <a:r>
              <a:rPr lang="en-IN" sz="3800" b="1" dirty="0" smtClean="0">
                <a:solidFill>
                  <a:srgbClr val="002060"/>
                </a:solidFill>
              </a:rPr>
              <a:t>char</a:t>
            </a:r>
            <a:r>
              <a:rPr lang="en-IN" sz="3800" dirty="0" smtClean="0">
                <a:solidFill>
                  <a:srgbClr val="002060"/>
                </a:solidFill>
              </a:rPr>
              <a:t> name[30];  </a:t>
            </a:r>
          </a:p>
          <a:p>
            <a:pPr>
              <a:buNone/>
            </a:pPr>
            <a:r>
              <a:rPr lang="en-IN" sz="3800" b="1" dirty="0" smtClean="0">
                <a:solidFill>
                  <a:srgbClr val="002060"/>
                </a:solidFill>
              </a:rPr>
              <a:t>    </a:t>
            </a:r>
            <a:r>
              <a:rPr lang="en-IN" sz="3800" b="1" dirty="0" err="1" smtClean="0">
                <a:solidFill>
                  <a:srgbClr val="002060"/>
                </a:solidFill>
              </a:rPr>
              <a:t>int</a:t>
            </a:r>
            <a:r>
              <a:rPr lang="en-IN" sz="3800" dirty="0" smtClean="0">
                <a:solidFill>
                  <a:srgbClr val="002060"/>
                </a:solidFill>
              </a:rPr>
              <a:t> age;</a:t>
            </a:r>
          </a:p>
          <a:p>
            <a:pPr>
              <a:buNone/>
            </a:pPr>
            <a:r>
              <a:rPr lang="en-IN" sz="3800" dirty="0" smtClean="0">
                <a:solidFill>
                  <a:srgbClr val="002060"/>
                </a:solidFill>
              </a:rPr>
              <a:t>    </a:t>
            </a:r>
            <a:r>
              <a:rPr lang="en-IN" sz="3800" b="1" dirty="0" smtClean="0">
                <a:solidFill>
                  <a:srgbClr val="002060"/>
                </a:solidFill>
              </a:rPr>
              <a:t>char</a:t>
            </a:r>
            <a:r>
              <a:rPr lang="en-IN" sz="3800" dirty="0" smtClean="0">
                <a:solidFill>
                  <a:srgbClr val="002060"/>
                </a:solidFill>
              </a:rPr>
              <a:t> branch[10]</a:t>
            </a:r>
          </a:p>
          <a:p>
            <a:pPr>
              <a:buNone/>
            </a:pPr>
            <a:r>
              <a:rPr lang="en-IN" sz="3800" dirty="0" smtClean="0">
                <a:solidFill>
                  <a:srgbClr val="002060"/>
                </a:solidFill>
              </a:rPr>
              <a:t>    </a:t>
            </a:r>
            <a:r>
              <a:rPr lang="en-IN" sz="3800" b="1" dirty="0" smtClean="0">
                <a:solidFill>
                  <a:srgbClr val="002060"/>
                </a:solidFill>
              </a:rPr>
              <a:t>char</a:t>
            </a:r>
            <a:r>
              <a:rPr lang="en-IN" sz="3800" dirty="0" smtClean="0">
                <a:solidFill>
                  <a:srgbClr val="002060"/>
                </a:solidFill>
              </a:rPr>
              <a:t> gender; </a:t>
            </a:r>
          </a:p>
          <a:p>
            <a:pPr>
              <a:buNone/>
            </a:pPr>
            <a:r>
              <a:rPr lang="en-IN" sz="3800" dirty="0" smtClean="0">
                <a:solidFill>
                  <a:srgbClr val="002060"/>
                </a:solidFill>
              </a:rPr>
              <a:t>}; </a:t>
            </a:r>
          </a:p>
          <a:p>
            <a:pPr>
              <a:buNone/>
            </a:pPr>
            <a:endParaRPr lang="en-IN" sz="19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3800" dirty="0" err="1" smtClean="0">
                <a:solidFill>
                  <a:srgbClr val="002060"/>
                </a:solidFill>
              </a:rPr>
              <a:t>struct</a:t>
            </a:r>
            <a:r>
              <a:rPr lang="en-IN" sz="3800" dirty="0" smtClean="0">
                <a:solidFill>
                  <a:srgbClr val="002060"/>
                </a:solidFill>
              </a:rPr>
              <a:t>  Student s1, s2;</a:t>
            </a:r>
            <a:endParaRPr lang="en-IN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\Desktop\1.png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 t="54762" r="16239"/>
          <a:stretch>
            <a:fillRect/>
          </a:stretch>
        </p:blipFill>
        <p:spPr bwMode="auto">
          <a:xfrm>
            <a:off x="533400" y="838200"/>
            <a:ext cx="8077200" cy="54101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990600" y="85427"/>
            <a:ext cx="67818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#include &lt;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stdio.h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#include &lt;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stdlib.h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main()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{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num;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FILE *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fptr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fptr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fopen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("D:\\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program.txt","w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");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if(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fptr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== NULL)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{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printf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("Error!");  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exit(1);            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}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printf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("Enter num: ");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scanf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("%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d",&amp;num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);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fprintf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fptr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,"%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d",num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);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fclose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fptr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);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return 0;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Closing File: </a:t>
            </a:r>
            <a:r>
              <a:rPr lang="en-US" b="1" dirty="0" err="1" smtClean="0">
                <a:solidFill>
                  <a:srgbClr val="002060"/>
                </a:solidFill>
              </a:rPr>
              <a:t>fclose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br>
              <a:rPr lang="en-US" b="1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 err="1" smtClean="0">
                <a:solidFill>
                  <a:srgbClr val="002060"/>
                </a:solidFill>
              </a:rPr>
              <a:t>fclose</a:t>
            </a:r>
            <a:r>
              <a:rPr lang="en-US" dirty="0" smtClean="0">
                <a:solidFill>
                  <a:srgbClr val="002060"/>
                </a:solidFill>
              </a:rPr>
              <a:t>() function is used to close a file. 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The file must be closed after performing all the operations on it. </a:t>
            </a:r>
          </a:p>
          <a:p>
            <a:pPr algn="just"/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Sy</a:t>
            </a:r>
            <a:r>
              <a:rPr lang="en-US" dirty="0" smtClean="0">
                <a:solidFill>
                  <a:srgbClr val="002060"/>
                </a:solidFill>
              </a:rPr>
              <a:t>:    		 </a:t>
            </a:r>
            <a:r>
              <a:rPr lang="en-US" dirty="0" err="1" smtClean="0">
                <a:solidFill>
                  <a:srgbClr val="002060"/>
                </a:solidFill>
              </a:rPr>
              <a:t>fclose</a:t>
            </a:r>
            <a:r>
              <a:rPr lang="en-US" dirty="0" smtClean="0">
                <a:solidFill>
                  <a:srgbClr val="002060"/>
                </a:solidFill>
              </a:rPr>
              <a:t>( </a:t>
            </a:r>
            <a:r>
              <a:rPr lang="en-US" b="1" dirty="0" smtClean="0">
                <a:solidFill>
                  <a:srgbClr val="002060"/>
                </a:solidFill>
              </a:rPr>
              <a:t>FILE</a:t>
            </a:r>
            <a:r>
              <a:rPr lang="en-US" dirty="0" smtClean="0">
                <a:solidFill>
                  <a:srgbClr val="002060"/>
                </a:solidFill>
              </a:rPr>
              <a:t> *</a:t>
            </a:r>
            <a:r>
              <a:rPr lang="en-US" dirty="0" err="1" smtClean="0">
                <a:solidFill>
                  <a:srgbClr val="002060"/>
                </a:solidFill>
              </a:rPr>
              <a:t>fp</a:t>
            </a:r>
            <a:r>
              <a:rPr lang="en-US" dirty="0" smtClean="0">
                <a:solidFill>
                  <a:srgbClr val="002060"/>
                </a:solidFill>
              </a:rPr>
              <a:t> );  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Ex:		 </a:t>
            </a:r>
            <a:r>
              <a:rPr lang="en-US" dirty="0" err="1" smtClean="0">
                <a:solidFill>
                  <a:srgbClr val="002060"/>
                </a:solidFill>
              </a:rPr>
              <a:t>fclose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fptr</a:t>
            </a:r>
            <a:r>
              <a:rPr lang="en-US" dirty="0" smtClean="0">
                <a:solidFill>
                  <a:srgbClr val="002060"/>
                </a:solidFill>
              </a:rPr>
              <a:t>);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Reading from text files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 provides following set of functions to read data from a file.</a:t>
            </a:r>
          </a:p>
          <a:p>
            <a:pPr marL="1435100">
              <a:buFont typeface="Wingdings" pitchFamily="2" charset="2"/>
              <a:buChar char="ü"/>
            </a:pPr>
            <a:r>
              <a:rPr lang="en-US" dirty="0" err="1" smtClean="0">
                <a:solidFill>
                  <a:srgbClr val="002060"/>
                </a:solidFill>
              </a:rPr>
              <a:t>fscanf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</a:p>
          <a:p>
            <a:pPr marL="1435100">
              <a:buFont typeface="Wingdings" pitchFamily="2" charset="2"/>
              <a:buChar char="ü"/>
            </a:pPr>
            <a:r>
              <a:rPr lang="en-US" dirty="0" err="1" smtClean="0">
                <a:solidFill>
                  <a:srgbClr val="002060"/>
                </a:solidFill>
              </a:rPr>
              <a:t>fgets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</a:p>
          <a:p>
            <a:pPr marL="1435100">
              <a:buFont typeface="Wingdings" pitchFamily="2" charset="2"/>
              <a:buChar char="ü"/>
            </a:pPr>
            <a:r>
              <a:rPr lang="en-US" dirty="0" err="1" smtClean="0">
                <a:solidFill>
                  <a:srgbClr val="002060"/>
                </a:solidFill>
              </a:rPr>
              <a:t>fgetc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</a:p>
          <a:p>
            <a:pPr marL="1435100">
              <a:buFont typeface="Wingdings" pitchFamily="2" charset="2"/>
              <a:buChar char="ü"/>
            </a:pPr>
            <a:r>
              <a:rPr lang="en-US" dirty="0" err="1" smtClean="0">
                <a:solidFill>
                  <a:srgbClr val="002060"/>
                </a:solidFill>
              </a:rPr>
              <a:t>fread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</a:p>
          <a:p>
            <a:pPr marL="1435100">
              <a:buFont typeface="Wingdings" pitchFamily="2" charset="2"/>
              <a:buChar char="ü"/>
            </a:pPr>
            <a:r>
              <a:rPr lang="en-US" dirty="0" err="1" smtClean="0">
                <a:solidFill>
                  <a:srgbClr val="002060"/>
                </a:solidFill>
              </a:rPr>
              <a:t>fgetw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fscanf</a:t>
            </a:r>
            <a:r>
              <a:rPr lang="en-US" b="1" dirty="0" smtClean="0">
                <a:solidFill>
                  <a:srgbClr val="002060"/>
                </a:solidFill>
              </a:rPr>
              <a:t> ()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Reading a </a:t>
            </a:r>
            <a:r>
              <a:rPr lang="en-US" dirty="0" smtClean="0">
                <a:solidFill>
                  <a:srgbClr val="FF0000"/>
                </a:solidFill>
              </a:rPr>
              <a:t>block</a:t>
            </a:r>
            <a:r>
              <a:rPr lang="en-US" dirty="0" smtClean="0">
                <a:solidFill>
                  <a:srgbClr val="002060"/>
                </a:solidFill>
              </a:rPr>
              <a:t> of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>
                <a:solidFill>
                  <a:srgbClr val="002060"/>
                </a:solidFill>
              </a:rPr>
              <a:t> from a </a:t>
            </a:r>
            <a:r>
              <a:rPr lang="en-US" dirty="0" smtClean="0">
                <a:solidFill>
                  <a:srgbClr val="FF0000"/>
                </a:solidFill>
              </a:rPr>
              <a:t>file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algn="just">
              <a:buNone/>
            </a:pPr>
            <a:endParaRPr lang="en-US" sz="1200" dirty="0" smtClean="0">
              <a:solidFill>
                <a:srgbClr val="002060"/>
              </a:solidFill>
            </a:endParaRPr>
          </a:p>
          <a:p>
            <a:pPr algn="just"/>
            <a:r>
              <a:rPr lang="en-US" dirty="0" err="1" smtClean="0">
                <a:solidFill>
                  <a:srgbClr val="002060"/>
                </a:solidFill>
              </a:rPr>
              <a:t>fscanf</a:t>
            </a:r>
            <a:r>
              <a:rPr lang="en-US" dirty="0" smtClean="0">
                <a:solidFill>
                  <a:srgbClr val="002060"/>
                </a:solidFill>
              </a:rPr>
              <a:t>() function is used to read formatted data from a file. </a:t>
            </a:r>
          </a:p>
          <a:p>
            <a:pPr algn="just">
              <a:buNone/>
            </a:pPr>
            <a:endParaRPr lang="en-US" sz="1200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Declaration:</a:t>
            </a:r>
          </a:p>
          <a:p>
            <a:pPr algn="ctr"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fscanf</a:t>
            </a:r>
            <a:r>
              <a:rPr lang="en-US" dirty="0" smtClean="0">
                <a:solidFill>
                  <a:srgbClr val="002060"/>
                </a:solidFill>
              </a:rPr>
              <a:t>(file pointer, “control strings”, list of </a:t>
            </a:r>
            <a:r>
              <a:rPr lang="en-US" dirty="0" err="1" smtClean="0">
                <a:solidFill>
                  <a:srgbClr val="002060"/>
                </a:solidFill>
              </a:rPr>
              <a:t>var</a:t>
            </a:r>
            <a:r>
              <a:rPr lang="en-US" dirty="0" smtClean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Ex:</a:t>
            </a:r>
          </a:p>
          <a:p>
            <a:pPr algn="ctr"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fscanf</a:t>
            </a:r>
            <a:r>
              <a:rPr lang="en-US" dirty="0" smtClean="0">
                <a:solidFill>
                  <a:srgbClr val="002060"/>
                </a:solidFill>
              </a:rPr>
              <a:t> (</a:t>
            </a:r>
            <a:r>
              <a:rPr lang="en-US" dirty="0" err="1" smtClean="0">
                <a:solidFill>
                  <a:srgbClr val="002060"/>
                </a:solidFill>
              </a:rPr>
              <a:t>fp</a:t>
            </a:r>
            <a:r>
              <a:rPr lang="en-US" dirty="0" smtClean="0">
                <a:solidFill>
                  <a:srgbClr val="002060"/>
                </a:solidFill>
              </a:rPr>
              <a:t>, “%d”, &amp;age);</a:t>
            </a:r>
          </a:p>
          <a:p>
            <a:pPr algn="ctr"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fscanf</a:t>
            </a:r>
            <a:r>
              <a:rPr lang="en-US" dirty="0" smtClean="0">
                <a:solidFill>
                  <a:srgbClr val="002060"/>
                </a:solidFill>
              </a:rPr>
              <a:t> (</a:t>
            </a:r>
            <a:r>
              <a:rPr lang="en-US" dirty="0" err="1" smtClean="0">
                <a:solidFill>
                  <a:srgbClr val="002060"/>
                </a:solidFill>
              </a:rPr>
              <a:t>fp</a:t>
            </a:r>
            <a:r>
              <a:rPr lang="en-US" dirty="0" smtClean="0">
                <a:solidFill>
                  <a:srgbClr val="002060"/>
                </a:solidFill>
              </a:rPr>
              <a:t>, “%</a:t>
            </a:r>
            <a:r>
              <a:rPr lang="en-US" dirty="0" err="1" smtClean="0">
                <a:solidFill>
                  <a:srgbClr val="002060"/>
                </a:solidFill>
              </a:rPr>
              <a:t>d%d%s</a:t>
            </a:r>
            <a:r>
              <a:rPr lang="en-US" dirty="0" smtClean="0">
                <a:solidFill>
                  <a:srgbClr val="002060"/>
                </a:solidFill>
              </a:rPr>
              <a:t>”, &amp;</a:t>
            </a:r>
            <a:r>
              <a:rPr lang="en-US" dirty="0" err="1" smtClean="0">
                <a:solidFill>
                  <a:srgbClr val="002060"/>
                </a:solidFill>
              </a:rPr>
              <a:t>id,&amp;age,&amp;name</a:t>
            </a:r>
            <a:r>
              <a:rPr lang="en-US" dirty="0" smtClean="0">
                <a:solidFill>
                  <a:srgbClr val="002060"/>
                </a:solidFill>
              </a:rPr>
              <a:t>);</a:t>
            </a:r>
          </a:p>
          <a:p>
            <a:pPr algn="ctr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Example program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1837"/>
            <a:ext cx="86868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#include &lt;</a:t>
            </a:r>
            <a:r>
              <a:rPr lang="en-US" sz="2800" dirty="0" err="1" smtClean="0">
                <a:solidFill>
                  <a:srgbClr val="002060"/>
                </a:solidFill>
              </a:rPr>
              <a:t>stdio.h</a:t>
            </a:r>
            <a:r>
              <a:rPr lang="en-US" sz="2800" dirty="0" smtClean="0">
                <a:solidFill>
                  <a:srgbClr val="002060"/>
                </a:solidFill>
              </a:rPr>
              <a:t>&gt;  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main(){  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   </a:t>
            </a:r>
            <a:r>
              <a:rPr lang="en-US" sz="2800" b="1" dirty="0" smtClean="0">
                <a:solidFill>
                  <a:srgbClr val="002060"/>
                </a:solidFill>
              </a:rPr>
              <a:t>FILE</a:t>
            </a:r>
            <a:r>
              <a:rPr lang="en-US" sz="2800" dirty="0" smtClean="0">
                <a:solidFill>
                  <a:srgbClr val="002060"/>
                </a:solidFill>
              </a:rPr>
              <a:t> *</a:t>
            </a:r>
            <a:r>
              <a:rPr lang="en-US" sz="2800" dirty="0" err="1" smtClean="0">
                <a:solidFill>
                  <a:srgbClr val="002060"/>
                </a:solidFill>
              </a:rPr>
              <a:t>fp</a:t>
            </a:r>
            <a:r>
              <a:rPr lang="en-US" sz="2800" dirty="0" smtClean="0">
                <a:solidFill>
                  <a:srgbClr val="002060"/>
                </a:solidFill>
              </a:rPr>
              <a:t>;  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   </a:t>
            </a:r>
            <a:r>
              <a:rPr lang="en-US" sz="2800" b="1" dirty="0" smtClean="0">
                <a:solidFill>
                  <a:srgbClr val="002060"/>
                </a:solidFill>
              </a:rPr>
              <a:t>char</a:t>
            </a:r>
            <a:r>
              <a:rPr lang="en-US" sz="2800" dirty="0" smtClean="0">
                <a:solidFill>
                  <a:srgbClr val="002060"/>
                </a:solidFill>
              </a:rPr>
              <a:t> buff[255]; </a:t>
            </a:r>
            <a:r>
              <a:rPr lang="en-US" sz="2800" dirty="0" smtClean="0">
                <a:solidFill>
                  <a:srgbClr val="00B050"/>
                </a:solidFill>
              </a:rPr>
              <a:t>//creating char array to store data of file</a:t>
            </a:r>
            <a:r>
              <a:rPr lang="en-US" sz="2800" dirty="0" smtClean="0">
                <a:solidFill>
                  <a:srgbClr val="002060"/>
                </a:solidFill>
              </a:rPr>
              <a:t>  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   </a:t>
            </a:r>
            <a:r>
              <a:rPr lang="en-US" sz="2800" dirty="0" err="1" smtClean="0">
                <a:solidFill>
                  <a:srgbClr val="002060"/>
                </a:solidFill>
              </a:rPr>
              <a:t>fp</a:t>
            </a:r>
            <a:r>
              <a:rPr lang="en-US" sz="2800" dirty="0" smtClean="0">
                <a:solidFill>
                  <a:srgbClr val="002060"/>
                </a:solidFill>
              </a:rPr>
              <a:t> = </a:t>
            </a:r>
            <a:r>
              <a:rPr lang="en-US" sz="2800" dirty="0" err="1" smtClean="0">
                <a:solidFill>
                  <a:srgbClr val="002060"/>
                </a:solidFill>
              </a:rPr>
              <a:t>fopen</a:t>
            </a:r>
            <a:r>
              <a:rPr lang="en-US" sz="2800" dirty="0" smtClean="0">
                <a:solidFill>
                  <a:srgbClr val="002060"/>
                </a:solidFill>
              </a:rPr>
              <a:t>("file.txt", "r");  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   </a:t>
            </a:r>
            <a:r>
              <a:rPr lang="en-US" sz="2800" b="1" dirty="0" smtClean="0">
                <a:solidFill>
                  <a:srgbClr val="002060"/>
                </a:solidFill>
              </a:rPr>
              <a:t>while</a:t>
            </a:r>
            <a:r>
              <a:rPr lang="en-US" sz="2800" dirty="0" smtClean="0">
                <a:solidFill>
                  <a:srgbClr val="002060"/>
                </a:solidFill>
              </a:rPr>
              <a:t>(</a:t>
            </a:r>
            <a:r>
              <a:rPr lang="en-US" sz="2800" dirty="0" err="1" smtClean="0">
                <a:solidFill>
                  <a:srgbClr val="002060"/>
                </a:solidFill>
              </a:rPr>
              <a:t>fscanf</a:t>
            </a:r>
            <a:r>
              <a:rPr lang="en-US" sz="2800" dirty="0" smtClean="0">
                <a:solidFill>
                  <a:srgbClr val="002060"/>
                </a:solidFill>
              </a:rPr>
              <a:t>(</a:t>
            </a:r>
            <a:r>
              <a:rPr lang="en-US" sz="2800" dirty="0" err="1" smtClean="0">
                <a:solidFill>
                  <a:srgbClr val="002060"/>
                </a:solidFill>
              </a:rPr>
              <a:t>fp</a:t>
            </a:r>
            <a:r>
              <a:rPr lang="en-US" sz="2800" dirty="0" smtClean="0">
                <a:solidFill>
                  <a:srgbClr val="002060"/>
                </a:solidFill>
              </a:rPr>
              <a:t>, "%s", buff)!=EOF){  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   </a:t>
            </a:r>
            <a:r>
              <a:rPr lang="en-US" sz="2800" dirty="0" err="1" smtClean="0">
                <a:solidFill>
                  <a:srgbClr val="002060"/>
                </a:solidFill>
              </a:rPr>
              <a:t>printf</a:t>
            </a:r>
            <a:r>
              <a:rPr lang="en-US" sz="2800" dirty="0" smtClean="0">
                <a:solidFill>
                  <a:srgbClr val="002060"/>
                </a:solidFill>
              </a:rPr>
              <a:t>("%s ", buff );  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   }  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   </a:t>
            </a:r>
            <a:r>
              <a:rPr lang="en-US" sz="2800" dirty="0" err="1" smtClean="0">
                <a:solidFill>
                  <a:srgbClr val="002060"/>
                </a:solidFill>
              </a:rPr>
              <a:t>fclose</a:t>
            </a:r>
            <a:r>
              <a:rPr lang="en-US" sz="2800" dirty="0" smtClean="0">
                <a:solidFill>
                  <a:srgbClr val="002060"/>
                </a:solidFill>
              </a:rPr>
              <a:t>(</a:t>
            </a:r>
            <a:r>
              <a:rPr lang="en-US" sz="2800" dirty="0" err="1" smtClean="0">
                <a:solidFill>
                  <a:srgbClr val="002060"/>
                </a:solidFill>
              </a:rPr>
              <a:t>fp</a:t>
            </a:r>
            <a:r>
              <a:rPr lang="en-US" sz="2800" dirty="0" smtClean="0">
                <a:solidFill>
                  <a:srgbClr val="002060"/>
                </a:solidFill>
              </a:rPr>
              <a:t>);  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}  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Output:   </a:t>
            </a:r>
            <a:r>
              <a:rPr lang="en-US" sz="2800" dirty="0" smtClean="0">
                <a:solidFill>
                  <a:srgbClr val="002060"/>
                </a:solidFill>
              </a:rPr>
              <a:t>Hello file by </a:t>
            </a:r>
            <a:r>
              <a:rPr lang="en-US" sz="2800" dirty="0" err="1" smtClean="0">
                <a:solidFill>
                  <a:srgbClr val="002060"/>
                </a:solidFill>
              </a:rPr>
              <a:t>fprintf</a:t>
            </a:r>
            <a:r>
              <a:rPr lang="en-US" sz="2800" dirty="0" smtClean="0">
                <a:solidFill>
                  <a:srgbClr val="002060"/>
                </a:solidFill>
              </a:rPr>
              <a:t>...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fgets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fgets</a:t>
            </a:r>
            <a:r>
              <a:rPr lang="en-US" dirty="0" smtClean="0">
                <a:solidFill>
                  <a:srgbClr val="002060"/>
                </a:solidFill>
              </a:rPr>
              <a:t> function is used to read a file line by line in a C program.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Declaration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char *</a:t>
            </a:r>
            <a:r>
              <a:rPr lang="en-US" b="1" dirty="0" err="1" smtClean="0">
                <a:solidFill>
                  <a:srgbClr val="002060"/>
                </a:solidFill>
              </a:rPr>
              <a:t>fgets</a:t>
            </a:r>
            <a:r>
              <a:rPr lang="en-US" dirty="0" smtClean="0">
                <a:solidFill>
                  <a:srgbClr val="002060"/>
                </a:solidFill>
              </a:rPr>
              <a:t>(char *string, 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n, FILE *</a:t>
            </a:r>
            <a:r>
              <a:rPr lang="en-US" dirty="0" err="1" smtClean="0">
                <a:solidFill>
                  <a:srgbClr val="002060"/>
                </a:solidFill>
              </a:rPr>
              <a:t>fp</a:t>
            </a:r>
            <a:r>
              <a:rPr lang="en-US" dirty="0" smtClean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Ex:</a:t>
            </a:r>
          </a:p>
          <a:p>
            <a:pPr algn="ctr">
              <a:buNone/>
            </a:pPr>
            <a:r>
              <a:rPr lang="en-US" b="1" dirty="0" err="1" smtClean="0">
                <a:solidFill>
                  <a:srgbClr val="002060"/>
                </a:solidFill>
              </a:rPr>
              <a:t>fgets</a:t>
            </a:r>
            <a:r>
              <a:rPr lang="en-US" dirty="0" smtClean="0">
                <a:solidFill>
                  <a:srgbClr val="002060"/>
                </a:solidFill>
              </a:rPr>
              <a:t> (info, size, </a:t>
            </a:r>
            <a:r>
              <a:rPr lang="en-US" dirty="0" err="1" smtClean="0">
                <a:solidFill>
                  <a:srgbClr val="002060"/>
                </a:solidFill>
              </a:rPr>
              <a:t>fp</a:t>
            </a:r>
            <a:r>
              <a:rPr lang="en-US" dirty="0" smtClean="0">
                <a:solidFill>
                  <a:srgbClr val="002060"/>
                </a:solidFill>
              </a:rPr>
              <a:t>);</a:t>
            </a:r>
          </a:p>
          <a:p>
            <a:pPr fontAlgn="base">
              <a:buNone/>
            </a:pPr>
            <a:r>
              <a:rPr lang="en-US" dirty="0" smtClean="0">
                <a:solidFill>
                  <a:srgbClr val="002060"/>
                </a:solidFill>
              </a:rPr>
              <a:t>Where info –to  put the file content,   size – size of the info, and </a:t>
            </a:r>
            <a:r>
              <a:rPr lang="en-US" dirty="0" err="1" smtClean="0">
                <a:solidFill>
                  <a:srgbClr val="002060"/>
                </a:solidFill>
              </a:rPr>
              <a:t>fp</a:t>
            </a:r>
            <a:r>
              <a:rPr lang="en-US" dirty="0" smtClean="0">
                <a:solidFill>
                  <a:srgbClr val="002060"/>
                </a:solidFill>
              </a:rPr>
              <a:t> – file pointer</a:t>
            </a:r>
          </a:p>
          <a:p>
            <a:pPr algn="ctr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Read from a given file using </a:t>
            </a:r>
            <a:r>
              <a:rPr lang="en-US" b="1" dirty="0" err="1" smtClean="0">
                <a:solidFill>
                  <a:srgbClr val="002060"/>
                </a:solidFill>
              </a:rPr>
              <a:t>fgets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br>
              <a:rPr lang="en-US" b="1" dirty="0" smtClean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7467600" cy="4525963"/>
          </a:xfrm>
        </p:spPr>
        <p:txBody>
          <a:bodyPr>
            <a:noAutofit/>
          </a:bodyPr>
          <a:lstStyle/>
          <a:p>
            <a:pPr fontAlgn="base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2060"/>
                </a:solidFill>
              </a:rPr>
              <a:t>#include&lt;</a:t>
            </a:r>
            <a:r>
              <a:rPr lang="en-US" dirty="0" err="1" smtClean="0">
                <a:solidFill>
                  <a:srgbClr val="002060"/>
                </a:solidFill>
              </a:rPr>
              <a:t>stdio.h</a:t>
            </a:r>
            <a:r>
              <a:rPr lang="en-US" dirty="0" smtClean="0">
                <a:solidFill>
                  <a:srgbClr val="002060"/>
                </a:solidFill>
              </a:rPr>
              <a:t>&gt;</a:t>
            </a:r>
          </a:p>
          <a:p>
            <a:pPr fontAlgn="base">
              <a:spcBef>
                <a:spcPts val="200"/>
              </a:spcBef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main()</a:t>
            </a:r>
          </a:p>
          <a:p>
            <a:pPr fontAlgn="base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2060"/>
                </a:solidFill>
              </a:rPr>
              <a:t>{</a:t>
            </a:r>
          </a:p>
          <a:p>
            <a:pPr fontAlgn="base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2060"/>
                </a:solidFill>
              </a:rPr>
              <a:t>    char string[20];</a:t>
            </a:r>
          </a:p>
          <a:p>
            <a:pPr fontAlgn="base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2060"/>
                </a:solidFill>
              </a:rPr>
              <a:t>    FILE *</a:t>
            </a:r>
            <a:r>
              <a:rPr lang="en-US" dirty="0" err="1" smtClean="0">
                <a:solidFill>
                  <a:srgbClr val="002060"/>
                </a:solidFill>
              </a:rPr>
              <a:t>fp</a:t>
            </a:r>
            <a:r>
              <a:rPr lang="en-US" dirty="0" smtClean="0">
                <a:solidFill>
                  <a:srgbClr val="002060"/>
                </a:solidFill>
              </a:rPr>
              <a:t>;</a:t>
            </a:r>
          </a:p>
          <a:p>
            <a:pPr fontAlgn="base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2060"/>
                </a:solidFill>
              </a:rPr>
              <a:t>    </a:t>
            </a:r>
            <a:r>
              <a:rPr lang="en-US" dirty="0" err="1" smtClean="0">
                <a:solidFill>
                  <a:srgbClr val="002060"/>
                </a:solidFill>
              </a:rPr>
              <a:t>fp</a:t>
            </a:r>
            <a:r>
              <a:rPr lang="en-US" dirty="0" smtClean="0">
                <a:solidFill>
                  <a:srgbClr val="002060"/>
                </a:solidFill>
              </a:rPr>
              <a:t>=</a:t>
            </a:r>
            <a:r>
              <a:rPr lang="en-US" dirty="0" err="1" smtClean="0">
                <a:solidFill>
                  <a:srgbClr val="002060"/>
                </a:solidFill>
              </a:rPr>
              <a:t>fopen</a:t>
            </a:r>
            <a:r>
              <a:rPr lang="en-US" dirty="0" smtClean="0">
                <a:solidFill>
                  <a:srgbClr val="002060"/>
                </a:solidFill>
              </a:rPr>
              <a:t>("</a:t>
            </a:r>
            <a:r>
              <a:rPr lang="en-US" dirty="0" err="1" smtClean="0">
                <a:solidFill>
                  <a:srgbClr val="002060"/>
                </a:solidFill>
              </a:rPr>
              <a:t>file.txt","r</a:t>
            </a:r>
            <a:r>
              <a:rPr lang="en-US" dirty="0" smtClean="0">
                <a:solidFill>
                  <a:srgbClr val="002060"/>
                </a:solidFill>
              </a:rPr>
              <a:t>");</a:t>
            </a:r>
          </a:p>
          <a:p>
            <a:pPr fontAlgn="base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2060"/>
                </a:solidFill>
              </a:rPr>
              <a:t>    </a:t>
            </a:r>
            <a:r>
              <a:rPr lang="en-US" dirty="0" err="1" smtClean="0">
                <a:solidFill>
                  <a:srgbClr val="002060"/>
                </a:solidFill>
              </a:rPr>
              <a:t>fgets</a:t>
            </a:r>
            <a:r>
              <a:rPr lang="en-US" dirty="0" smtClean="0">
                <a:solidFill>
                  <a:srgbClr val="002060"/>
                </a:solidFill>
              </a:rPr>
              <a:t>(string,20,fp);</a:t>
            </a:r>
          </a:p>
          <a:p>
            <a:pPr fontAlgn="base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2060"/>
                </a:solidFill>
              </a:rPr>
              <a:t>    </a:t>
            </a:r>
            <a:r>
              <a:rPr lang="en-US" dirty="0" err="1" smtClean="0">
                <a:solidFill>
                  <a:srgbClr val="002060"/>
                </a:solidFill>
              </a:rPr>
              <a:t>printf</a:t>
            </a:r>
            <a:r>
              <a:rPr lang="en-US" dirty="0" smtClean="0">
                <a:solidFill>
                  <a:srgbClr val="002060"/>
                </a:solidFill>
              </a:rPr>
              <a:t>("The string is: %</a:t>
            </a:r>
            <a:r>
              <a:rPr lang="en-US" dirty="0" err="1" smtClean="0">
                <a:solidFill>
                  <a:srgbClr val="002060"/>
                </a:solidFill>
              </a:rPr>
              <a:t>s",string</a:t>
            </a:r>
            <a:r>
              <a:rPr lang="en-US" dirty="0" smtClean="0">
                <a:solidFill>
                  <a:srgbClr val="002060"/>
                </a:solidFill>
              </a:rPr>
              <a:t>);</a:t>
            </a:r>
          </a:p>
          <a:p>
            <a:pPr fontAlgn="base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2060"/>
                </a:solidFill>
              </a:rPr>
              <a:t>    </a:t>
            </a:r>
            <a:r>
              <a:rPr lang="en-US" dirty="0" err="1" smtClean="0">
                <a:solidFill>
                  <a:srgbClr val="002060"/>
                </a:solidFill>
              </a:rPr>
              <a:t>fclose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fp</a:t>
            </a:r>
            <a:r>
              <a:rPr lang="en-US" dirty="0" smtClean="0">
                <a:solidFill>
                  <a:srgbClr val="002060"/>
                </a:solidFill>
              </a:rPr>
              <a:t>);</a:t>
            </a:r>
          </a:p>
          <a:p>
            <a:pPr fontAlgn="base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2060"/>
                </a:solidFill>
              </a:rPr>
              <a:t>    return 0;</a:t>
            </a:r>
          </a:p>
          <a:p>
            <a:pPr fontAlgn="base">
              <a:spcBef>
                <a:spcPts val="200"/>
              </a:spcBef>
              <a:buNone/>
            </a:pPr>
            <a:r>
              <a:rPr lang="en-US" dirty="0" smtClean="0">
                <a:solidFill>
                  <a:srgbClr val="002060"/>
                </a:solidFill>
              </a:rPr>
              <a:t>}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2060"/>
                </a:solidFill>
              </a:rPr>
              <a:t>fgetc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br>
              <a:rPr lang="en-US" b="1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used to read a character from a file. </a:t>
            </a:r>
          </a:p>
          <a:p>
            <a:endParaRPr lang="en-IN" dirty="0" smtClean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It reads single character at a time and moves the file pointer position to the next address/location to read the next character.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Declaration:</a:t>
            </a:r>
          </a:p>
          <a:p>
            <a:pPr algn="ctr">
              <a:buNone/>
            </a:pP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err="1" smtClean="0">
                <a:solidFill>
                  <a:srgbClr val="002060"/>
                </a:solidFill>
              </a:rPr>
              <a:t>int</a:t>
            </a:r>
            <a:r>
              <a:rPr lang="en-IN" dirty="0" smtClean="0">
                <a:solidFill>
                  <a:srgbClr val="002060"/>
                </a:solidFill>
              </a:rPr>
              <a:t> </a:t>
            </a:r>
            <a:r>
              <a:rPr lang="en-IN" b="1" dirty="0" err="1" smtClean="0">
                <a:solidFill>
                  <a:srgbClr val="002060"/>
                </a:solidFill>
              </a:rPr>
              <a:t>fgets</a:t>
            </a:r>
            <a:r>
              <a:rPr lang="en-IN" dirty="0" smtClean="0">
                <a:solidFill>
                  <a:srgbClr val="002060"/>
                </a:solidFill>
              </a:rPr>
              <a:t>(FILE </a:t>
            </a:r>
            <a:r>
              <a:rPr lang="en-IN" dirty="0" smtClean="0">
                <a:solidFill>
                  <a:srgbClr val="002060"/>
                </a:solidFill>
              </a:rPr>
              <a:t>*</a:t>
            </a:r>
            <a:r>
              <a:rPr lang="en-IN" dirty="0" err="1" smtClean="0">
                <a:solidFill>
                  <a:srgbClr val="002060"/>
                </a:solidFill>
              </a:rPr>
              <a:t>fp</a:t>
            </a:r>
            <a:r>
              <a:rPr lang="en-IN" dirty="0" smtClean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Ex: 		      </a:t>
            </a:r>
            <a:r>
              <a:rPr lang="en-US" dirty="0" err="1" smtClean="0">
                <a:solidFill>
                  <a:srgbClr val="002060"/>
                </a:solidFill>
              </a:rPr>
              <a:t>fgets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fp</a:t>
            </a:r>
            <a:r>
              <a:rPr lang="en-US" dirty="0" smtClean="0">
                <a:solidFill>
                  <a:srgbClr val="002060"/>
                </a:solidFill>
              </a:rPr>
              <a:t>);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09600"/>
            <a:ext cx="7391400" cy="6096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#include&lt;</a:t>
            </a:r>
            <a:r>
              <a:rPr lang="en-IN" dirty="0" err="1" smtClean="0">
                <a:solidFill>
                  <a:srgbClr val="002060"/>
                </a:solidFill>
              </a:rPr>
              <a:t>stdio.h</a:t>
            </a:r>
            <a:r>
              <a:rPr lang="en-IN" dirty="0" smtClean="0">
                <a:solidFill>
                  <a:srgbClr val="002060"/>
                </a:solidFill>
              </a:rPr>
              <a:t>&gt;  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#include&lt;</a:t>
            </a:r>
            <a:r>
              <a:rPr lang="en-IN" dirty="0" err="1" smtClean="0">
                <a:solidFill>
                  <a:srgbClr val="002060"/>
                </a:solidFill>
              </a:rPr>
              <a:t>conio.h</a:t>
            </a:r>
            <a:r>
              <a:rPr lang="en-IN" dirty="0" smtClean="0">
                <a:solidFill>
                  <a:srgbClr val="002060"/>
                </a:solidFill>
              </a:rPr>
              <a:t>&gt;  </a:t>
            </a:r>
          </a:p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</a:rPr>
              <a:t>void</a:t>
            </a:r>
            <a:r>
              <a:rPr lang="en-IN" dirty="0" smtClean="0">
                <a:solidFill>
                  <a:srgbClr val="002060"/>
                </a:solidFill>
              </a:rPr>
              <a:t> main(){  </a:t>
            </a:r>
          </a:p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</a:rPr>
              <a:t>FILE</a:t>
            </a:r>
            <a:r>
              <a:rPr lang="en-IN" dirty="0" smtClean="0">
                <a:solidFill>
                  <a:srgbClr val="002060"/>
                </a:solidFill>
              </a:rPr>
              <a:t> *</a:t>
            </a:r>
            <a:r>
              <a:rPr lang="en-IN" dirty="0" err="1" smtClean="0">
                <a:solidFill>
                  <a:srgbClr val="002060"/>
                </a:solidFill>
              </a:rPr>
              <a:t>fp</a:t>
            </a:r>
            <a:r>
              <a:rPr lang="en-IN" dirty="0" smtClean="0">
                <a:solidFill>
                  <a:srgbClr val="002060"/>
                </a:solidFill>
              </a:rPr>
              <a:t>;  </a:t>
            </a:r>
          </a:p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</a:rPr>
              <a:t>char</a:t>
            </a:r>
            <a:r>
              <a:rPr lang="en-IN" dirty="0" smtClean="0">
                <a:solidFill>
                  <a:srgbClr val="002060"/>
                </a:solidFill>
              </a:rPr>
              <a:t> c;  </a:t>
            </a:r>
          </a:p>
          <a:p>
            <a:pPr>
              <a:buNone/>
            </a:pPr>
            <a:r>
              <a:rPr lang="en-IN" dirty="0" err="1" smtClean="0">
                <a:solidFill>
                  <a:srgbClr val="002060"/>
                </a:solidFill>
              </a:rPr>
              <a:t>clrscr</a:t>
            </a:r>
            <a:r>
              <a:rPr lang="en-IN" dirty="0" smtClean="0">
                <a:solidFill>
                  <a:srgbClr val="002060"/>
                </a:solidFill>
              </a:rPr>
              <a:t>();  </a:t>
            </a:r>
          </a:p>
          <a:p>
            <a:pPr>
              <a:buNone/>
            </a:pPr>
            <a:r>
              <a:rPr lang="en-IN" dirty="0" err="1" smtClean="0">
                <a:solidFill>
                  <a:srgbClr val="002060"/>
                </a:solidFill>
              </a:rPr>
              <a:t>fp</a:t>
            </a:r>
            <a:r>
              <a:rPr lang="en-IN" dirty="0" smtClean="0">
                <a:solidFill>
                  <a:srgbClr val="002060"/>
                </a:solidFill>
              </a:rPr>
              <a:t>=</a:t>
            </a:r>
            <a:r>
              <a:rPr lang="en-IN" dirty="0" err="1" smtClean="0">
                <a:solidFill>
                  <a:srgbClr val="002060"/>
                </a:solidFill>
              </a:rPr>
              <a:t>fopen</a:t>
            </a:r>
            <a:r>
              <a:rPr lang="en-IN" dirty="0" smtClean="0">
                <a:solidFill>
                  <a:srgbClr val="002060"/>
                </a:solidFill>
              </a:rPr>
              <a:t>("</a:t>
            </a:r>
            <a:r>
              <a:rPr lang="en-IN" dirty="0" err="1" smtClean="0">
                <a:solidFill>
                  <a:srgbClr val="002060"/>
                </a:solidFill>
              </a:rPr>
              <a:t>myfile.txt","r</a:t>
            </a:r>
            <a:r>
              <a:rPr lang="en-IN" dirty="0" smtClean="0">
                <a:solidFill>
                  <a:srgbClr val="002060"/>
                </a:solidFill>
              </a:rPr>
              <a:t>");  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  </a:t>
            </a:r>
          </a:p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</a:rPr>
              <a:t>while</a:t>
            </a:r>
            <a:r>
              <a:rPr lang="en-IN" dirty="0" smtClean="0">
                <a:solidFill>
                  <a:srgbClr val="002060"/>
                </a:solidFill>
              </a:rPr>
              <a:t>((c=</a:t>
            </a:r>
            <a:r>
              <a:rPr lang="en-IN" dirty="0" err="1" smtClean="0">
                <a:solidFill>
                  <a:srgbClr val="002060"/>
                </a:solidFill>
              </a:rPr>
              <a:t>fgetc</a:t>
            </a:r>
            <a:r>
              <a:rPr lang="en-IN" dirty="0" smtClean="0">
                <a:solidFill>
                  <a:srgbClr val="002060"/>
                </a:solidFill>
              </a:rPr>
              <a:t>(</a:t>
            </a:r>
            <a:r>
              <a:rPr lang="en-IN" dirty="0" err="1" smtClean="0">
                <a:solidFill>
                  <a:srgbClr val="002060"/>
                </a:solidFill>
              </a:rPr>
              <a:t>fp</a:t>
            </a:r>
            <a:r>
              <a:rPr lang="en-IN" dirty="0" smtClean="0">
                <a:solidFill>
                  <a:srgbClr val="002060"/>
                </a:solidFill>
              </a:rPr>
              <a:t>))!=EOF){  </a:t>
            </a:r>
          </a:p>
          <a:p>
            <a:pPr>
              <a:buNone/>
            </a:pPr>
            <a:r>
              <a:rPr lang="en-IN" dirty="0" err="1" smtClean="0">
                <a:solidFill>
                  <a:srgbClr val="002060"/>
                </a:solidFill>
              </a:rPr>
              <a:t>printf</a:t>
            </a:r>
            <a:r>
              <a:rPr lang="en-IN" dirty="0" smtClean="0">
                <a:solidFill>
                  <a:srgbClr val="002060"/>
                </a:solidFill>
              </a:rPr>
              <a:t>("%</a:t>
            </a:r>
            <a:r>
              <a:rPr lang="en-IN" dirty="0" err="1" smtClean="0">
                <a:solidFill>
                  <a:srgbClr val="002060"/>
                </a:solidFill>
              </a:rPr>
              <a:t>c",c</a:t>
            </a:r>
            <a:r>
              <a:rPr lang="en-IN" dirty="0" smtClean="0">
                <a:solidFill>
                  <a:srgbClr val="002060"/>
                </a:solidFill>
              </a:rPr>
              <a:t>);  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}  </a:t>
            </a:r>
          </a:p>
          <a:p>
            <a:pPr>
              <a:buNone/>
            </a:pPr>
            <a:r>
              <a:rPr lang="en-IN" dirty="0" err="1" smtClean="0">
                <a:solidFill>
                  <a:srgbClr val="002060"/>
                </a:solidFill>
              </a:rPr>
              <a:t>fclose</a:t>
            </a:r>
            <a:r>
              <a:rPr lang="en-IN" dirty="0" smtClean="0">
                <a:solidFill>
                  <a:srgbClr val="002060"/>
                </a:solidFill>
              </a:rPr>
              <a:t>(</a:t>
            </a:r>
            <a:r>
              <a:rPr lang="en-IN" dirty="0" err="1" smtClean="0">
                <a:solidFill>
                  <a:srgbClr val="002060"/>
                </a:solidFill>
              </a:rPr>
              <a:t>fp</a:t>
            </a:r>
            <a:r>
              <a:rPr lang="en-IN" dirty="0" smtClean="0">
                <a:solidFill>
                  <a:srgbClr val="002060"/>
                </a:solidFill>
              </a:rPr>
              <a:t>);  </a:t>
            </a:r>
          </a:p>
          <a:p>
            <a:pPr>
              <a:buNone/>
            </a:pPr>
            <a:r>
              <a:rPr lang="en-IN" dirty="0" err="1" smtClean="0">
                <a:solidFill>
                  <a:srgbClr val="002060"/>
                </a:solidFill>
              </a:rPr>
              <a:t>getch</a:t>
            </a:r>
            <a:r>
              <a:rPr lang="en-IN" dirty="0" smtClean="0">
                <a:solidFill>
                  <a:srgbClr val="002060"/>
                </a:solidFill>
              </a:rPr>
              <a:t>();  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}  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5334000"/>
            <a:ext cx="53340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myfile.txt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simple text message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533400"/>
            <a:ext cx="8915400" cy="5715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b="1" dirty="0" smtClean="0">
                <a:solidFill>
                  <a:srgbClr val="002060"/>
                </a:solidFill>
              </a:rPr>
              <a:t>2. </a:t>
            </a:r>
            <a:r>
              <a:rPr lang="en-IN" b="1" u="sng" dirty="0" smtClean="0">
                <a:solidFill>
                  <a:srgbClr val="C00000"/>
                </a:solidFill>
              </a:rPr>
              <a:t>Declaring structure variable with structure definition</a:t>
            </a:r>
            <a:r>
              <a:rPr lang="en-IN" b="1" dirty="0" smtClean="0">
                <a:solidFill>
                  <a:srgbClr val="C00000"/>
                </a:solidFill>
              </a:rPr>
              <a:t>: </a:t>
            </a:r>
          </a:p>
          <a:p>
            <a:pPr algn="just">
              <a:buNone/>
            </a:pPr>
            <a:endParaRPr lang="en-IN" sz="200" b="1" dirty="0" smtClean="0">
              <a:solidFill>
                <a:srgbClr val="002060"/>
              </a:solidFill>
            </a:endParaRPr>
          </a:p>
          <a:p>
            <a:pPr lvl="2" algn="just">
              <a:buNone/>
            </a:pPr>
            <a:r>
              <a:rPr lang="en-IN" sz="3600" b="1" dirty="0" err="1" smtClean="0">
                <a:solidFill>
                  <a:srgbClr val="002060"/>
                </a:solidFill>
              </a:rPr>
              <a:t>struct</a:t>
            </a:r>
            <a:r>
              <a:rPr lang="en-IN" sz="3600" dirty="0" smtClean="0">
                <a:solidFill>
                  <a:srgbClr val="002060"/>
                </a:solidFill>
              </a:rPr>
              <a:t> Student </a:t>
            </a:r>
          </a:p>
          <a:p>
            <a:pPr lvl="2" algn="just">
              <a:buNone/>
            </a:pPr>
            <a:r>
              <a:rPr lang="en-IN" sz="3600" dirty="0" smtClean="0">
                <a:solidFill>
                  <a:srgbClr val="002060"/>
                </a:solidFill>
              </a:rPr>
              <a:t>{     </a:t>
            </a:r>
          </a:p>
          <a:p>
            <a:pPr lvl="2" algn="just">
              <a:buNone/>
            </a:pPr>
            <a:r>
              <a:rPr lang="en-IN" sz="3600" dirty="0" smtClean="0">
                <a:solidFill>
                  <a:srgbClr val="002060"/>
                </a:solidFill>
              </a:rPr>
              <a:t>    </a:t>
            </a:r>
            <a:r>
              <a:rPr lang="en-IN" sz="3600" b="1" dirty="0" smtClean="0">
                <a:solidFill>
                  <a:srgbClr val="002060"/>
                </a:solidFill>
              </a:rPr>
              <a:t>char</a:t>
            </a:r>
            <a:r>
              <a:rPr lang="en-IN" sz="3600" dirty="0" smtClean="0">
                <a:solidFill>
                  <a:srgbClr val="002060"/>
                </a:solidFill>
              </a:rPr>
              <a:t> name[30];  </a:t>
            </a:r>
          </a:p>
          <a:p>
            <a:pPr lvl="2" algn="just">
              <a:buNone/>
            </a:pPr>
            <a:r>
              <a:rPr lang="en-IN" sz="3600" b="1" dirty="0" smtClean="0">
                <a:solidFill>
                  <a:srgbClr val="002060"/>
                </a:solidFill>
              </a:rPr>
              <a:t>    </a:t>
            </a:r>
            <a:r>
              <a:rPr lang="en-IN" sz="3600" b="1" dirty="0" err="1" smtClean="0">
                <a:solidFill>
                  <a:srgbClr val="002060"/>
                </a:solidFill>
              </a:rPr>
              <a:t>int</a:t>
            </a:r>
            <a:r>
              <a:rPr lang="en-IN" sz="3600" dirty="0" smtClean="0">
                <a:solidFill>
                  <a:srgbClr val="002060"/>
                </a:solidFill>
              </a:rPr>
              <a:t> age;</a:t>
            </a:r>
          </a:p>
          <a:p>
            <a:pPr lvl="2" algn="just">
              <a:buNone/>
            </a:pPr>
            <a:r>
              <a:rPr lang="en-IN" sz="3600" dirty="0" smtClean="0">
                <a:solidFill>
                  <a:srgbClr val="002060"/>
                </a:solidFill>
              </a:rPr>
              <a:t>    </a:t>
            </a:r>
            <a:r>
              <a:rPr lang="en-IN" sz="3600" b="1" dirty="0" smtClean="0">
                <a:solidFill>
                  <a:srgbClr val="002060"/>
                </a:solidFill>
              </a:rPr>
              <a:t>char</a:t>
            </a:r>
            <a:r>
              <a:rPr lang="en-IN" sz="3600" dirty="0" smtClean="0">
                <a:solidFill>
                  <a:srgbClr val="002060"/>
                </a:solidFill>
              </a:rPr>
              <a:t> branch[10]</a:t>
            </a:r>
          </a:p>
          <a:p>
            <a:pPr lvl="2" algn="just">
              <a:buNone/>
            </a:pPr>
            <a:r>
              <a:rPr lang="en-IN" sz="3600" dirty="0" smtClean="0">
                <a:solidFill>
                  <a:srgbClr val="002060"/>
                </a:solidFill>
              </a:rPr>
              <a:t>    </a:t>
            </a:r>
            <a:r>
              <a:rPr lang="en-IN" sz="3600" b="1" dirty="0" smtClean="0">
                <a:solidFill>
                  <a:srgbClr val="002060"/>
                </a:solidFill>
              </a:rPr>
              <a:t>char</a:t>
            </a:r>
            <a:r>
              <a:rPr lang="en-IN" sz="3600" dirty="0" smtClean="0">
                <a:solidFill>
                  <a:srgbClr val="002060"/>
                </a:solidFill>
              </a:rPr>
              <a:t> gender; </a:t>
            </a:r>
          </a:p>
          <a:p>
            <a:pPr lvl="2" algn="just">
              <a:buNone/>
            </a:pPr>
            <a:r>
              <a:rPr lang="en-IN" sz="3600" dirty="0" smtClean="0">
                <a:solidFill>
                  <a:srgbClr val="002060"/>
                </a:solidFill>
              </a:rPr>
              <a:t>}s1, s2; 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fread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C, the </a:t>
            </a:r>
            <a:r>
              <a:rPr lang="en-IN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fread</a:t>
            </a:r>
            <a:r>
              <a:rPr lang="en-I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 function</a:t>
            </a: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is used to read data from a file and store it in a buffer.</a:t>
            </a:r>
            <a:b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STAFF\Desktop\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819400"/>
            <a:ext cx="756285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 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  <a:buNone/>
            </a:pPr>
            <a:r>
              <a:rPr lang="en-IN" sz="4000" b="1" dirty="0" smtClean="0">
                <a:solidFill>
                  <a:srgbClr val="002060"/>
                </a:solidFill>
              </a:rPr>
              <a:t>Syntax</a:t>
            </a:r>
            <a:r>
              <a:rPr lang="en-IN" b="1" dirty="0" smtClean="0">
                <a:solidFill>
                  <a:srgbClr val="002060"/>
                </a:solidFill>
              </a:rPr>
              <a:t>:</a:t>
            </a:r>
            <a:endParaRPr lang="en-IN" dirty="0" smtClean="0">
              <a:solidFill>
                <a:srgbClr val="002060"/>
              </a:solidFill>
            </a:endParaRPr>
          </a:p>
          <a:p>
            <a:pPr algn="ctr">
              <a:lnSpc>
                <a:spcPct val="200000"/>
              </a:lnSpc>
              <a:buNone/>
            </a:pPr>
            <a:r>
              <a:rPr lang="en-IN" sz="4100" dirty="0" err="1" smtClean="0">
                <a:solidFill>
                  <a:srgbClr val="002060"/>
                </a:solidFill>
              </a:rPr>
              <a:t>size_t</a:t>
            </a:r>
            <a:r>
              <a:rPr lang="en-IN" sz="4100" dirty="0" smtClean="0">
                <a:solidFill>
                  <a:srgbClr val="002060"/>
                </a:solidFill>
              </a:rPr>
              <a:t> </a:t>
            </a:r>
            <a:r>
              <a:rPr lang="en-IN" sz="4100" dirty="0" err="1" smtClean="0">
                <a:solidFill>
                  <a:srgbClr val="002060"/>
                </a:solidFill>
              </a:rPr>
              <a:t>fread</a:t>
            </a:r>
            <a:r>
              <a:rPr lang="en-IN" sz="4100" dirty="0" smtClean="0">
                <a:solidFill>
                  <a:srgbClr val="002060"/>
                </a:solidFill>
              </a:rPr>
              <a:t>(void *</a:t>
            </a:r>
            <a:r>
              <a:rPr lang="en-IN" sz="4100" dirty="0" err="1" smtClean="0">
                <a:solidFill>
                  <a:srgbClr val="002060"/>
                </a:solidFill>
              </a:rPr>
              <a:t>ptr</a:t>
            </a:r>
            <a:r>
              <a:rPr lang="en-IN" sz="4100" dirty="0" smtClean="0">
                <a:solidFill>
                  <a:srgbClr val="002060"/>
                </a:solidFill>
              </a:rPr>
              <a:t>, </a:t>
            </a:r>
            <a:r>
              <a:rPr lang="en-IN" sz="4100" dirty="0" err="1" smtClean="0">
                <a:solidFill>
                  <a:srgbClr val="002060"/>
                </a:solidFill>
              </a:rPr>
              <a:t>size_t</a:t>
            </a:r>
            <a:r>
              <a:rPr lang="en-IN" sz="4100" dirty="0" smtClean="0">
                <a:solidFill>
                  <a:srgbClr val="002060"/>
                </a:solidFill>
              </a:rPr>
              <a:t> size, </a:t>
            </a:r>
            <a:r>
              <a:rPr lang="en-IN" sz="4100" dirty="0" err="1" smtClean="0">
                <a:solidFill>
                  <a:srgbClr val="002060"/>
                </a:solidFill>
              </a:rPr>
              <a:t>size_t</a:t>
            </a:r>
            <a:r>
              <a:rPr lang="en-IN" sz="4100" dirty="0" smtClean="0">
                <a:solidFill>
                  <a:srgbClr val="002060"/>
                </a:solidFill>
              </a:rPr>
              <a:t> n, FILE *</a:t>
            </a:r>
            <a:r>
              <a:rPr lang="en-IN" sz="4100" dirty="0" err="1" smtClean="0">
                <a:solidFill>
                  <a:srgbClr val="002060"/>
                </a:solidFill>
              </a:rPr>
              <a:t>fp</a:t>
            </a:r>
            <a:r>
              <a:rPr lang="en-IN" sz="4100" dirty="0" smtClean="0">
                <a:solidFill>
                  <a:srgbClr val="002060"/>
                </a:solidFill>
              </a:rPr>
              <a:t>);</a:t>
            </a:r>
          </a:p>
          <a:p>
            <a:pPr>
              <a:lnSpc>
                <a:spcPct val="200000"/>
              </a:lnSpc>
              <a:buNone/>
            </a:pPr>
            <a:r>
              <a:rPr lang="en-US" sz="4000" b="1" dirty="0" smtClean="0">
                <a:solidFill>
                  <a:srgbClr val="002060"/>
                </a:solidFill>
              </a:rPr>
              <a:t>Ex</a:t>
            </a:r>
            <a:r>
              <a:rPr lang="en-US" b="1" dirty="0" smtClean="0">
                <a:solidFill>
                  <a:srgbClr val="002060"/>
                </a:solidFill>
              </a:rPr>
              <a:t>:</a:t>
            </a:r>
          </a:p>
          <a:p>
            <a:pPr lvl="2">
              <a:lnSpc>
                <a:spcPct val="200000"/>
              </a:lnSpc>
              <a:buNone/>
            </a:pPr>
            <a:r>
              <a:rPr lang="en-IN" sz="4200" dirty="0" err="1" smtClean="0">
                <a:solidFill>
                  <a:srgbClr val="002060"/>
                </a:solidFill>
              </a:rPr>
              <a:t>int</a:t>
            </a:r>
            <a:r>
              <a:rPr lang="en-IN" sz="4200" dirty="0" smtClean="0">
                <a:solidFill>
                  <a:srgbClr val="002060"/>
                </a:solidFill>
              </a:rPr>
              <a:t> </a:t>
            </a:r>
            <a:r>
              <a:rPr lang="en-IN" sz="4200" dirty="0" err="1" smtClean="0">
                <a:solidFill>
                  <a:srgbClr val="002060"/>
                </a:solidFill>
              </a:rPr>
              <a:t>val</a:t>
            </a:r>
            <a:r>
              <a:rPr lang="en-IN" sz="4200" dirty="0" smtClean="0">
                <a:solidFill>
                  <a:srgbClr val="002060"/>
                </a:solidFill>
              </a:rPr>
              <a:t>; </a:t>
            </a:r>
          </a:p>
          <a:p>
            <a:pPr lvl="2">
              <a:lnSpc>
                <a:spcPct val="200000"/>
              </a:lnSpc>
              <a:buNone/>
            </a:pPr>
            <a:r>
              <a:rPr lang="en-IN" sz="4200" dirty="0" err="1" smtClean="0">
                <a:solidFill>
                  <a:srgbClr val="002060"/>
                </a:solidFill>
              </a:rPr>
              <a:t>fread</a:t>
            </a:r>
            <a:r>
              <a:rPr lang="en-IN" sz="4200" dirty="0" smtClean="0">
                <a:solidFill>
                  <a:srgbClr val="002060"/>
                </a:solidFill>
              </a:rPr>
              <a:t>(&amp;</a:t>
            </a:r>
            <a:r>
              <a:rPr lang="en-IN" sz="4200" dirty="0" err="1" smtClean="0">
                <a:solidFill>
                  <a:srgbClr val="002060"/>
                </a:solidFill>
              </a:rPr>
              <a:t>val</a:t>
            </a:r>
            <a:r>
              <a:rPr lang="en-IN" sz="4200" dirty="0" smtClean="0">
                <a:solidFill>
                  <a:srgbClr val="002060"/>
                </a:solidFill>
              </a:rPr>
              <a:t>, </a:t>
            </a:r>
            <a:r>
              <a:rPr lang="en-IN" sz="4200" b="1" dirty="0" err="1" smtClean="0">
                <a:solidFill>
                  <a:srgbClr val="002060"/>
                </a:solidFill>
              </a:rPr>
              <a:t>sizeof</a:t>
            </a:r>
            <a:r>
              <a:rPr lang="en-IN" sz="4200" dirty="0" smtClean="0">
                <a:solidFill>
                  <a:srgbClr val="002060"/>
                </a:solidFill>
              </a:rPr>
              <a:t>(</a:t>
            </a:r>
            <a:r>
              <a:rPr lang="en-IN" sz="4200" dirty="0" err="1" smtClean="0">
                <a:solidFill>
                  <a:srgbClr val="002060"/>
                </a:solidFill>
              </a:rPr>
              <a:t>int</a:t>
            </a:r>
            <a:r>
              <a:rPr lang="en-IN" sz="4200" dirty="0" smtClean="0">
                <a:solidFill>
                  <a:srgbClr val="002060"/>
                </a:solidFill>
              </a:rPr>
              <a:t>), 1, </a:t>
            </a:r>
            <a:r>
              <a:rPr lang="en-IN" sz="4200" dirty="0" err="1" smtClean="0">
                <a:solidFill>
                  <a:srgbClr val="002060"/>
                </a:solidFill>
              </a:rPr>
              <a:t>fp</a:t>
            </a:r>
            <a:r>
              <a:rPr lang="en-IN" sz="4200" dirty="0" smtClean="0">
                <a:solidFill>
                  <a:srgbClr val="002060"/>
                </a:solidFill>
              </a:rPr>
              <a:t>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fgetw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382000" cy="4525963"/>
          </a:xfrm>
        </p:spPr>
        <p:txBody>
          <a:bodyPr/>
          <a:lstStyle/>
          <a:p>
            <a:pPr algn="just"/>
            <a:r>
              <a:rPr lang="en-IN" dirty="0" err="1" smtClean="0">
                <a:solidFill>
                  <a:srgbClr val="002060"/>
                </a:solidFill>
              </a:rPr>
              <a:t>getw</a:t>
            </a:r>
            <a:r>
              <a:rPr lang="en-IN" dirty="0" smtClean="0">
                <a:solidFill>
                  <a:srgbClr val="002060"/>
                </a:solidFill>
              </a:rPr>
              <a:t> function reads an </a:t>
            </a:r>
            <a:r>
              <a:rPr lang="en-IN" dirty="0" smtClean="0">
                <a:solidFill>
                  <a:srgbClr val="FF0000"/>
                </a:solidFill>
              </a:rPr>
              <a:t>integer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value</a:t>
            </a:r>
            <a:r>
              <a:rPr lang="en-IN" dirty="0" smtClean="0">
                <a:solidFill>
                  <a:srgbClr val="002060"/>
                </a:solidFill>
              </a:rPr>
              <a:t> from a </a:t>
            </a:r>
            <a:r>
              <a:rPr lang="en-IN" dirty="0" smtClean="0">
                <a:solidFill>
                  <a:srgbClr val="FF0000"/>
                </a:solidFill>
              </a:rPr>
              <a:t>file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pointed</a:t>
            </a:r>
            <a:r>
              <a:rPr lang="en-IN" dirty="0" smtClean="0">
                <a:solidFill>
                  <a:srgbClr val="002060"/>
                </a:solidFill>
              </a:rPr>
              <a:t> by fp. </a:t>
            </a:r>
          </a:p>
          <a:p>
            <a:pPr algn="just"/>
            <a:r>
              <a:rPr lang="en-IN" dirty="0" smtClean="0">
                <a:solidFill>
                  <a:srgbClr val="002060"/>
                </a:solidFill>
              </a:rPr>
              <a:t>In a C program, we can read integer value from a file as below.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Declaration:</a:t>
            </a:r>
          </a:p>
          <a:p>
            <a:pPr algn="ctr">
              <a:buNone/>
            </a:pP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err="1" smtClean="0">
                <a:solidFill>
                  <a:srgbClr val="002060"/>
                </a:solidFill>
              </a:rPr>
              <a:t>int</a:t>
            </a:r>
            <a:r>
              <a:rPr lang="en-IN" dirty="0" smtClean="0">
                <a:solidFill>
                  <a:srgbClr val="002060"/>
                </a:solidFill>
              </a:rPr>
              <a:t> </a:t>
            </a:r>
            <a:r>
              <a:rPr lang="en-IN" b="1" dirty="0" err="1" smtClean="0">
                <a:solidFill>
                  <a:srgbClr val="002060"/>
                </a:solidFill>
              </a:rPr>
              <a:t>fgetw</a:t>
            </a:r>
            <a:r>
              <a:rPr lang="en-IN" dirty="0" smtClean="0">
                <a:solidFill>
                  <a:srgbClr val="002060"/>
                </a:solidFill>
              </a:rPr>
              <a:t>(FILE </a:t>
            </a:r>
            <a:r>
              <a:rPr lang="en-IN" dirty="0" smtClean="0">
                <a:solidFill>
                  <a:srgbClr val="002060"/>
                </a:solidFill>
              </a:rPr>
              <a:t>*</a:t>
            </a:r>
            <a:r>
              <a:rPr lang="en-IN" dirty="0" err="1" smtClean="0">
                <a:solidFill>
                  <a:srgbClr val="002060"/>
                </a:solidFill>
              </a:rPr>
              <a:t>fp</a:t>
            </a:r>
            <a:r>
              <a:rPr lang="en-IN" dirty="0" smtClean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Ex</a:t>
            </a:r>
            <a:r>
              <a:rPr lang="en-IN" b="1" dirty="0" smtClean="0">
                <a:solidFill>
                  <a:srgbClr val="002060"/>
                </a:solidFill>
              </a:rPr>
              <a:t>:</a:t>
            </a:r>
          </a:p>
          <a:p>
            <a:pPr algn="ctr">
              <a:buNone/>
            </a:pPr>
            <a:r>
              <a:rPr lang="en-IN" b="1" dirty="0" err="1" smtClean="0">
                <a:solidFill>
                  <a:srgbClr val="002060"/>
                </a:solidFill>
              </a:rPr>
              <a:t>f</a:t>
            </a:r>
            <a:r>
              <a:rPr lang="en-IN" dirty="0" err="1" smtClean="0">
                <a:solidFill>
                  <a:srgbClr val="002060"/>
                </a:solidFill>
              </a:rPr>
              <a:t>getw</a:t>
            </a:r>
            <a:r>
              <a:rPr lang="en-IN" dirty="0" smtClean="0">
                <a:solidFill>
                  <a:srgbClr val="002060"/>
                </a:solidFill>
              </a:rPr>
              <a:t>(</a:t>
            </a:r>
            <a:r>
              <a:rPr lang="en-IN" dirty="0" err="1" smtClean="0">
                <a:solidFill>
                  <a:srgbClr val="002060"/>
                </a:solidFill>
              </a:rPr>
              <a:t>fp</a:t>
            </a:r>
            <a:r>
              <a:rPr lang="en-IN" dirty="0" smtClean="0">
                <a:solidFill>
                  <a:srgbClr val="002060"/>
                </a:solidFill>
              </a:rPr>
              <a:t>);</a:t>
            </a: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C provides the following set of functions to </a:t>
            </a:r>
            <a:r>
              <a:rPr lang="en-US" dirty="0" smtClean="0">
                <a:solidFill>
                  <a:srgbClr val="FF0000"/>
                </a:solidFill>
              </a:rPr>
              <a:t>write data into file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3200" dirty="0" err="1" smtClean="0">
                <a:solidFill>
                  <a:srgbClr val="002060"/>
                </a:solidFill>
              </a:rPr>
              <a:t>fprintf</a:t>
            </a:r>
            <a:r>
              <a:rPr lang="en-US" sz="3200" dirty="0" smtClean="0">
                <a:solidFill>
                  <a:srgbClr val="002060"/>
                </a:solidFill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sz="3200" dirty="0" err="1" smtClean="0">
                <a:solidFill>
                  <a:srgbClr val="002060"/>
                </a:solidFill>
              </a:rPr>
              <a:t>fputs</a:t>
            </a:r>
            <a:r>
              <a:rPr lang="en-US" sz="3200" dirty="0" smtClean="0">
                <a:solidFill>
                  <a:srgbClr val="002060"/>
                </a:solidFill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sz="3200" dirty="0" err="1" smtClean="0">
                <a:solidFill>
                  <a:srgbClr val="002060"/>
                </a:solidFill>
              </a:rPr>
              <a:t>fputc</a:t>
            </a:r>
            <a:r>
              <a:rPr lang="en-US" sz="3200" dirty="0" smtClean="0">
                <a:solidFill>
                  <a:srgbClr val="002060"/>
                </a:solidFill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sz="3200" dirty="0" err="1" smtClean="0">
                <a:solidFill>
                  <a:srgbClr val="002060"/>
                </a:solidFill>
              </a:rPr>
              <a:t>fwrite</a:t>
            </a:r>
            <a:r>
              <a:rPr lang="en-US" sz="3200" dirty="0" smtClean="0">
                <a:solidFill>
                  <a:srgbClr val="002060"/>
                </a:solidFill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sz="3200" dirty="0" err="1" smtClean="0">
                <a:solidFill>
                  <a:srgbClr val="002060"/>
                </a:solidFill>
              </a:rPr>
              <a:t>fputw</a:t>
            </a:r>
            <a:r>
              <a:rPr lang="en-US" sz="3200" dirty="0" smtClean="0">
                <a:solidFill>
                  <a:srgbClr val="002060"/>
                </a:solidFill>
              </a:rPr>
              <a:t>()</a:t>
            </a:r>
            <a:endParaRPr lang="en-IN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fprintf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rgbClr val="002060"/>
                </a:solidFill>
              </a:rPr>
              <a:t>The </a:t>
            </a:r>
            <a:r>
              <a:rPr lang="en-IN" dirty="0" err="1" smtClean="0">
                <a:solidFill>
                  <a:srgbClr val="002060"/>
                </a:solidFill>
              </a:rPr>
              <a:t>fprintf</a:t>
            </a:r>
            <a:r>
              <a:rPr lang="en-IN" dirty="0" smtClean="0">
                <a:solidFill>
                  <a:srgbClr val="002060"/>
                </a:solidFill>
              </a:rPr>
              <a:t>() function is used to write set of characters into file. It sends formatted output to a stream.</a:t>
            </a:r>
          </a:p>
          <a:p>
            <a:pPr algn="just"/>
            <a:endParaRPr lang="en-US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n-IN" b="1" dirty="0" smtClean="0">
                <a:solidFill>
                  <a:srgbClr val="002060"/>
                </a:solidFill>
              </a:rPr>
              <a:t>Syntax:</a:t>
            </a:r>
            <a:endParaRPr lang="en-IN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n-IN" b="1" dirty="0" err="1" smtClean="0">
                <a:solidFill>
                  <a:srgbClr val="002060"/>
                </a:solidFill>
              </a:rPr>
              <a:t>int</a:t>
            </a:r>
            <a:r>
              <a:rPr lang="en-IN" dirty="0" smtClean="0">
                <a:solidFill>
                  <a:srgbClr val="002060"/>
                </a:solidFill>
              </a:rPr>
              <a:t> </a:t>
            </a:r>
            <a:r>
              <a:rPr lang="en-IN" dirty="0" err="1" smtClean="0">
                <a:solidFill>
                  <a:srgbClr val="002060"/>
                </a:solidFill>
              </a:rPr>
              <a:t>fprintf</a:t>
            </a:r>
            <a:r>
              <a:rPr lang="en-IN" dirty="0" smtClean="0">
                <a:solidFill>
                  <a:srgbClr val="002060"/>
                </a:solidFill>
              </a:rPr>
              <a:t>(</a:t>
            </a:r>
            <a:r>
              <a:rPr lang="en-IN" b="1" dirty="0" smtClean="0">
                <a:solidFill>
                  <a:srgbClr val="002060"/>
                </a:solidFill>
              </a:rPr>
              <a:t>FILE</a:t>
            </a:r>
            <a:r>
              <a:rPr lang="en-IN" dirty="0" smtClean="0">
                <a:solidFill>
                  <a:srgbClr val="002060"/>
                </a:solidFill>
              </a:rPr>
              <a:t> *stream,</a:t>
            </a:r>
            <a:r>
              <a:rPr lang="en-US" dirty="0" smtClean="0">
                <a:solidFill>
                  <a:srgbClr val="002060"/>
                </a:solidFill>
              </a:rPr>
              <a:t>“control strings”, list of </a:t>
            </a:r>
            <a:r>
              <a:rPr lang="en-US" dirty="0" err="1" smtClean="0">
                <a:solidFill>
                  <a:srgbClr val="002060"/>
                </a:solidFill>
              </a:rPr>
              <a:t>var</a:t>
            </a:r>
            <a:r>
              <a:rPr lang="en-IN" dirty="0" smtClean="0">
                <a:solidFill>
                  <a:srgbClr val="002060"/>
                </a:solidFill>
              </a:rPr>
              <a:t>);  </a:t>
            </a:r>
          </a:p>
          <a:p>
            <a:pPr algn="just"/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</a:rPr>
              <a:t>Example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6962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IN" dirty="0" smtClean="0">
                <a:solidFill>
                  <a:srgbClr val="002060"/>
                </a:solidFill>
              </a:rPr>
              <a:t>#include &lt;</a:t>
            </a:r>
            <a:r>
              <a:rPr lang="en-IN" dirty="0" err="1" smtClean="0">
                <a:solidFill>
                  <a:srgbClr val="002060"/>
                </a:solidFill>
              </a:rPr>
              <a:t>stdio.h</a:t>
            </a:r>
            <a:r>
              <a:rPr lang="en-IN" dirty="0" smtClean="0">
                <a:solidFill>
                  <a:srgbClr val="002060"/>
                </a:solidFill>
              </a:rPr>
              <a:t>&gt;  </a:t>
            </a:r>
          </a:p>
          <a:p>
            <a:pPr>
              <a:lnSpc>
                <a:spcPct val="150000"/>
              </a:lnSpc>
              <a:buNone/>
            </a:pPr>
            <a:r>
              <a:rPr lang="en-IN" dirty="0" smtClean="0">
                <a:solidFill>
                  <a:srgbClr val="002060"/>
                </a:solidFill>
              </a:rPr>
              <a:t>main(){  </a:t>
            </a:r>
          </a:p>
          <a:p>
            <a:pPr>
              <a:lnSpc>
                <a:spcPct val="150000"/>
              </a:lnSpc>
              <a:buNone/>
            </a:pPr>
            <a:r>
              <a:rPr lang="en-IN" dirty="0" smtClean="0">
                <a:solidFill>
                  <a:srgbClr val="002060"/>
                </a:solidFill>
              </a:rPr>
              <a:t>   </a:t>
            </a:r>
            <a:r>
              <a:rPr lang="en-IN" b="1" dirty="0" smtClean="0">
                <a:solidFill>
                  <a:srgbClr val="002060"/>
                </a:solidFill>
              </a:rPr>
              <a:t>FILE</a:t>
            </a:r>
            <a:r>
              <a:rPr lang="en-IN" dirty="0" smtClean="0">
                <a:solidFill>
                  <a:srgbClr val="002060"/>
                </a:solidFill>
              </a:rPr>
              <a:t> *</a:t>
            </a:r>
            <a:r>
              <a:rPr lang="en-IN" dirty="0" err="1" smtClean="0">
                <a:solidFill>
                  <a:srgbClr val="002060"/>
                </a:solidFill>
              </a:rPr>
              <a:t>fp</a:t>
            </a:r>
            <a:r>
              <a:rPr lang="en-IN" dirty="0" smtClean="0">
                <a:solidFill>
                  <a:srgbClr val="002060"/>
                </a:solidFill>
              </a:rPr>
              <a:t>;  </a:t>
            </a:r>
          </a:p>
          <a:p>
            <a:pPr>
              <a:lnSpc>
                <a:spcPct val="150000"/>
              </a:lnSpc>
              <a:buNone/>
            </a:pPr>
            <a:r>
              <a:rPr lang="en-IN" dirty="0" smtClean="0">
                <a:solidFill>
                  <a:srgbClr val="002060"/>
                </a:solidFill>
              </a:rPr>
              <a:t>   </a:t>
            </a:r>
            <a:r>
              <a:rPr lang="en-IN" dirty="0" err="1" smtClean="0">
                <a:solidFill>
                  <a:srgbClr val="002060"/>
                </a:solidFill>
              </a:rPr>
              <a:t>fp</a:t>
            </a:r>
            <a:r>
              <a:rPr lang="en-IN" dirty="0" smtClean="0">
                <a:solidFill>
                  <a:srgbClr val="002060"/>
                </a:solidFill>
              </a:rPr>
              <a:t> = </a:t>
            </a:r>
            <a:r>
              <a:rPr lang="en-IN" dirty="0" err="1" smtClean="0">
                <a:solidFill>
                  <a:srgbClr val="002060"/>
                </a:solidFill>
              </a:rPr>
              <a:t>fopen</a:t>
            </a:r>
            <a:r>
              <a:rPr lang="en-IN" dirty="0" smtClean="0">
                <a:solidFill>
                  <a:srgbClr val="002060"/>
                </a:solidFill>
              </a:rPr>
              <a:t>("file.txt", "w");   </a:t>
            </a:r>
          </a:p>
          <a:p>
            <a:pPr>
              <a:lnSpc>
                <a:spcPct val="150000"/>
              </a:lnSpc>
              <a:buNone/>
            </a:pPr>
            <a:r>
              <a:rPr lang="en-IN" dirty="0" smtClean="0">
                <a:solidFill>
                  <a:srgbClr val="002060"/>
                </a:solidFill>
              </a:rPr>
              <a:t>   </a:t>
            </a:r>
            <a:r>
              <a:rPr lang="en-IN" dirty="0" err="1" smtClean="0">
                <a:solidFill>
                  <a:srgbClr val="002060"/>
                </a:solidFill>
              </a:rPr>
              <a:t>fprintf</a:t>
            </a:r>
            <a:r>
              <a:rPr lang="en-IN" dirty="0" smtClean="0">
                <a:solidFill>
                  <a:srgbClr val="002060"/>
                </a:solidFill>
              </a:rPr>
              <a:t>(</a:t>
            </a:r>
            <a:r>
              <a:rPr lang="en-IN" dirty="0" err="1" smtClean="0">
                <a:solidFill>
                  <a:srgbClr val="002060"/>
                </a:solidFill>
              </a:rPr>
              <a:t>fp</a:t>
            </a:r>
            <a:r>
              <a:rPr lang="en-IN" dirty="0" smtClean="0">
                <a:solidFill>
                  <a:srgbClr val="002060"/>
                </a:solidFill>
              </a:rPr>
              <a:t>,  " %s ", "Hello file by </a:t>
            </a:r>
            <a:r>
              <a:rPr lang="en-IN" dirty="0" err="1" smtClean="0">
                <a:solidFill>
                  <a:srgbClr val="002060"/>
                </a:solidFill>
              </a:rPr>
              <a:t>fprintf</a:t>
            </a:r>
            <a:r>
              <a:rPr lang="en-IN" dirty="0" smtClean="0">
                <a:solidFill>
                  <a:srgbClr val="002060"/>
                </a:solidFill>
              </a:rPr>
              <a:t>...\n"); </a:t>
            </a:r>
          </a:p>
          <a:p>
            <a:pPr>
              <a:lnSpc>
                <a:spcPct val="150000"/>
              </a:lnSpc>
              <a:buNone/>
            </a:pPr>
            <a:r>
              <a:rPr lang="en-IN" dirty="0" smtClean="0">
                <a:solidFill>
                  <a:srgbClr val="002060"/>
                </a:solidFill>
              </a:rPr>
              <a:t>   </a:t>
            </a:r>
            <a:r>
              <a:rPr lang="en-IN" dirty="0" err="1" smtClean="0">
                <a:solidFill>
                  <a:srgbClr val="002060"/>
                </a:solidFill>
              </a:rPr>
              <a:t>fclose</a:t>
            </a:r>
            <a:r>
              <a:rPr lang="en-IN" dirty="0" smtClean="0">
                <a:solidFill>
                  <a:srgbClr val="002060"/>
                </a:solidFill>
              </a:rPr>
              <a:t>(</a:t>
            </a:r>
            <a:r>
              <a:rPr lang="en-IN" dirty="0" err="1" smtClean="0">
                <a:solidFill>
                  <a:srgbClr val="002060"/>
                </a:solidFill>
              </a:rPr>
              <a:t>fp</a:t>
            </a:r>
            <a:r>
              <a:rPr lang="en-IN" dirty="0" smtClean="0">
                <a:solidFill>
                  <a:srgbClr val="002060"/>
                </a:solidFill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dirty="0" smtClean="0">
                <a:solidFill>
                  <a:srgbClr val="002060"/>
                </a:solidFill>
              </a:rPr>
              <a:t>}  </a:t>
            </a: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fputs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The </a:t>
            </a:r>
            <a:r>
              <a:rPr lang="en-IN" dirty="0" err="1" smtClean="0">
                <a:solidFill>
                  <a:srgbClr val="002060"/>
                </a:solidFill>
              </a:rPr>
              <a:t>fputs</a:t>
            </a:r>
            <a:r>
              <a:rPr lang="en-IN" dirty="0" smtClean="0">
                <a:solidFill>
                  <a:srgbClr val="002060"/>
                </a:solidFill>
              </a:rPr>
              <a:t>() function writes a line of characters into file. It outputs string to a stream.</a:t>
            </a:r>
          </a:p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</a:rPr>
              <a:t>Syntax:</a:t>
            </a:r>
          </a:p>
          <a:p>
            <a:pPr algn="ctr">
              <a:buNone/>
            </a:pPr>
            <a:r>
              <a:rPr lang="en-IN" b="1" dirty="0" err="1" smtClean="0">
                <a:solidFill>
                  <a:srgbClr val="002060"/>
                </a:solidFill>
              </a:rPr>
              <a:t>int</a:t>
            </a:r>
            <a:r>
              <a:rPr lang="en-IN" dirty="0" smtClean="0">
                <a:solidFill>
                  <a:srgbClr val="002060"/>
                </a:solidFill>
              </a:rPr>
              <a:t> </a:t>
            </a:r>
            <a:r>
              <a:rPr lang="en-IN" dirty="0" err="1" smtClean="0">
                <a:solidFill>
                  <a:srgbClr val="002060"/>
                </a:solidFill>
              </a:rPr>
              <a:t>fputs</a:t>
            </a:r>
            <a:r>
              <a:rPr lang="en-IN" dirty="0" smtClean="0">
                <a:solidFill>
                  <a:srgbClr val="002060"/>
                </a:solidFill>
              </a:rPr>
              <a:t>(</a:t>
            </a:r>
            <a:r>
              <a:rPr lang="en-IN" b="1" dirty="0" smtClean="0">
                <a:solidFill>
                  <a:srgbClr val="002060"/>
                </a:solidFill>
              </a:rPr>
              <a:t>const</a:t>
            </a:r>
            <a:r>
              <a:rPr lang="en-IN" dirty="0" smtClean="0">
                <a:solidFill>
                  <a:srgbClr val="002060"/>
                </a:solidFill>
              </a:rPr>
              <a:t> </a:t>
            </a:r>
            <a:r>
              <a:rPr lang="en-IN" b="1" dirty="0" smtClean="0">
                <a:solidFill>
                  <a:srgbClr val="002060"/>
                </a:solidFill>
              </a:rPr>
              <a:t>char</a:t>
            </a:r>
            <a:r>
              <a:rPr lang="en-IN" dirty="0" smtClean="0">
                <a:solidFill>
                  <a:srgbClr val="002060"/>
                </a:solidFill>
              </a:rPr>
              <a:t> *s, </a:t>
            </a:r>
            <a:r>
              <a:rPr lang="en-IN" b="1" dirty="0" smtClean="0">
                <a:solidFill>
                  <a:srgbClr val="002060"/>
                </a:solidFill>
              </a:rPr>
              <a:t>FILE</a:t>
            </a:r>
            <a:r>
              <a:rPr lang="en-IN" dirty="0" smtClean="0">
                <a:solidFill>
                  <a:srgbClr val="002060"/>
                </a:solidFill>
              </a:rPr>
              <a:t> *stream) ; 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example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001000" cy="5791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#include&lt;</a:t>
            </a:r>
            <a:r>
              <a:rPr lang="en-IN" dirty="0" err="1" smtClean="0">
                <a:solidFill>
                  <a:srgbClr val="002060"/>
                </a:solidFill>
              </a:rPr>
              <a:t>stdio.h</a:t>
            </a:r>
            <a:r>
              <a:rPr lang="en-IN" dirty="0" smtClean="0">
                <a:solidFill>
                  <a:srgbClr val="002060"/>
                </a:solidFill>
              </a:rPr>
              <a:t>&gt;  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#include&lt;</a:t>
            </a:r>
            <a:r>
              <a:rPr lang="en-IN" dirty="0" err="1" smtClean="0">
                <a:solidFill>
                  <a:srgbClr val="002060"/>
                </a:solidFill>
              </a:rPr>
              <a:t>conio.h</a:t>
            </a:r>
            <a:r>
              <a:rPr lang="en-IN" dirty="0" smtClean="0">
                <a:solidFill>
                  <a:srgbClr val="002060"/>
                </a:solidFill>
              </a:rPr>
              <a:t>&gt;  </a:t>
            </a:r>
          </a:p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</a:rPr>
              <a:t>void</a:t>
            </a:r>
            <a:r>
              <a:rPr lang="en-IN" dirty="0" smtClean="0">
                <a:solidFill>
                  <a:srgbClr val="002060"/>
                </a:solidFill>
              </a:rPr>
              <a:t> main()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{  </a:t>
            </a:r>
          </a:p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</a:rPr>
              <a:t>FILE</a:t>
            </a:r>
            <a:r>
              <a:rPr lang="en-IN" dirty="0" smtClean="0">
                <a:solidFill>
                  <a:srgbClr val="002060"/>
                </a:solidFill>
              </a:rPr>
              <a:t> *</a:t>
            </a:r>
            <a:r>
              <a:rPr lang="en-IN" dirty="0" err="1" smtClean="0">
                <a:solidFill>
                  <a:srgbClr val="002060"/>
                </a:solidFill>
              </a:rPr>
              <a:t>fp</a:t>
            </a:r>
            <a:r>
              <a:rPr lang="en-IN" dirty="0" smtClean="0">
                <a:solidFill>
                  <a:srgbClr val="002060"/>
                </a:solidFill>
              </a:rPr>
              <a:t>;  </a:t>
            </a:r>
          </a:p>
          <a:p>
            <a:pPr>
              <a:buNone/>
            </a:pPr>
            <a:r>
              <a:rPr lang="en-IN" dirty="0" err="1" smtClean="0">
                <a:solidFill>
                  <a:srgbClr val="002060"/>
                </a:solidFill>
              </a:rPr>
              <a:t>clrscr</a:t>
            </a:r>
            <a:r>
              <a:rPr lang="en-IN" dirty="0" smtClean="0">
                <a:solidFill>
                  <a:srgbClr val="002060"/>
                </a:solidFill>
              </a:rPr>
              <a:t>();  </a:t>
            </a:r>
          </a:p>
          <a:p>
            <a:pPr>
              <a:buNone/>
            </a:pPr>
            <a:r>
              <a:rPr lang="en-IN" dirty="0" err="1" smtClean="0">
                <a:solidFill>
                  <a:srgbClr val="002060"/>
                </a:solidFill>
              </a:rPr>
              <a:t>fp</a:t>
            </a:r>
            <a:r>
              <a:rPr lang="en-IN" dirty="0" smtClean="0">
                <a:solidFill>
                  <a:srgbClr val="002060"/>
                </a:solidFill>
              </a:rPr>
              <a:t>=</a:t>
            </a:r>
            <a:r>
              <a:rPr lang="en-IN" dirty="0" err="1" smtClean="0">
                <a:solidFill>
                  <a:srgbClr val="002060"/>
                </a:solidFill>
              </a:rPr>
              <a:t>fopen</a:t>
            </a:r>
            <a:r>
              <a:rPr lang="en-IN" dirty="0" smtClean="0">
                <a:solidFill>
                  <a:srgbClr val="002060"/>
                </a:solidFill>
              </a:rPr>
              <a:t>("myfile2.txt","w");  </a:t>
            </a:r>
          </a:p>
          <a:p>
            <a:pPr>
              <a:buNone/>
            </a:pPr>
            <a:r>
              <a:rPr lang="en-IN" dirty="0" err="1" smtClean="0">
                <a:solidFill>
                  <a:srgbClr val="002060"/>
                </a:solidFill>
              </a:rPr>
              <a:t>fputs</a:t>
            </a:r>
            <a:r>
              <a:rPr lang="en-IN" dirty="0" smtClean="0">
                <a:solidFill>
                  <a:srgbClr val="002060"/>
                </a:solidFill>
              </a:rPr>
              <a:t>("hello c </a:t>
            </a:r>
            <a:r>
              <a:rPr lang="en-IN" dirty="0" err="1" smtClean="0">
                <a:solidFill>
                  <a:srgbClr val="002060"/>
                </a:solidFill>
              </a:rPr>
              <a:t>programming",fp</a:t>
            </a:r>
            <a:r>
              <a:rPr lang="en-IN" dirty="0" smtClean="0">
                <a:solidFill>
                  <a:srgbClr val="002060"/>
                </a:solidFill>
              </a:rPr>
              <a:t>);  </a:t>
            </a:r>
          </a:p>
          <a:p>
            <a:pPr>
              <a:buNone/>
            </a:pPr>
            <a:r>
              <a:rPr lang="en-IN" dirty="0" err="1" smtClean="0">
                <a:solidFill>
                  <a:srgbClr val="002060"/>
                </a:solidFill>
              </a:rPr>
              <a:t>fclose</a:t>
            </a:r>
            <a:r>
              <a:rPr lang="en-IN" dirty="0" smtClean="0">
                <a:solidFill>
                  <a:srgbClr val="002060"/>
                </a:solidFill>
              </a:rPr>
              <a:t>(</a:t>
            </a:r>
            <a:r>
              <a:rPr lang="en-IN" dirty="0" err="1" smtClean="0">
                <a:solidFill>
                  <a:srgbClr val="002060"/>
                </a:solidFill>
              </a:rPr>
              <a:t>fp</a:t>
            </a:r>
            <a:r>
              <a:rPr lang="en-IN" dirty="0" smtClean="0">
                <a:solidFill>
                  <a:srgbClr val="002060"/>
                </a:solidFill>
              </a:rPr>
              <a:t>);  </a:t>
            </a:r>
          </a:p>
          <a:p>
            <a:pPr>
              <a:buNone/>
            </a:pPr>
            <a:r>
              <a:rPr lang="en-IN" dirty="0" err="1" smtClean="0">
                <a:solidFill>
                  <a:srgbClr val="002060"/>
                </a:solidFill>
              </a:rPr>
              <a:t>getch</a:t>
            </a:r>
            <a:r>
              <a:rPr lang="en-IN" dirty="0" smtClean="0">
                <a:solidFill>
                  <a:srgbClr val="002060"/>
                </a:solidFill>
              </a:rPr>
              <a:t>();  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}  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5334000"/>
            <a:ext cx="4343400" cy="124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myfile2.txt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hello c programming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>
                <a:solidFill>
                  <a:srgbClr val="002060"/>
                </a:solidFill>
              </a:rPr>
              <a:t>fputc</a:t>
            </a:r>
            <a:r>
              <a:rPr lang="en-IN" dirty="0" smtClean="0">
                <a:solidFill>
                  <a:srgbClr val="002060"/>
                </a:solidFill>
              </a:rPr>
              <a:t>()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The </a:t>
            </a:r>
            <a:r>
              <a:rPr lang="en-IN" dirty="0" err="1" smtClean="0">
                <a:solidFill>
                  <a:srgbClr val="002060"/>
                </a:solidFill>
              </a:rPr>
              <a:t>fputc</a:t>
            </a:r>
            <a:r>
              <a:rPr lang="en-IN" dirty="0" smtClean="0">
                <a:solidFill>
                  <a:srgbClr val="002060"/>
                </a:solidFill>
              </a:rPr>
              <a:t>() function is used to write a single character into file. It outputs a character to a stream.</a:t>
            </a:r>
          </a:p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</a:rPr>
              <a:t>Syntax:</a:t>
            </a:r>
            <a:endParaRPr lang="en-IN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en-IN" b="1" dirty="0" err="1" smtClean="0">
                <a:solidFill>
                  <a:srgbClr val="002060"/>
                </a:solidFill>
              </a:rPr>
              <a:t>int</a:t>
            </a:r>
            <a:r>
              <a:rPr lang="en-IN" dirty="0" smtClean="0">
                <a:solidFill>
                  <a:srgbClr val="002060"/>
                </a:solidFill>
              </a:rPr>
              <a:t> </a:t>
            </a:r>
            <a:r>
              <a:rPr lang="en-IN" dirty="0" err="1" smtClean="0">
                <a:solidFill>
                  <a:srgbClr val="002060"/>
                </a:solidFill>
              </a:rPr>
              <a:t>fputc</a:t>
            </a:r>
            <a:r>
              <a:rPr lang="en-IN" dirty="0" smtClean="0">
                <a:solidFill>
                  <a:srgbClr val="002060"/>
                </a:solidFill>
              </a:rPr>
              <a:t>(</a:t>
            </a:r>
            <a:r>
              <a:rPr lang="en-IN" b="1" dirty="0" smtClean="0">
                <a:solidFill>
                  <a:srgbClr val="002060"/>
                </a:solidFill>
              </a:rPr>
              <a:t>char</a:t>
            </a:r>
            <a:r>
              <a:rPr lang="en-IN" dirty="0" smtClean="0">
                <a:solidFill>
                  <a:srgbClr val="002060"/>
                </a:solidFill>
              </a:rPr>
              <a:t> c, </a:t>
            </a:r>
            <a:r>
              <a:rPr lang="en-IN" b="1" dirty="0" smtClean="0">
                <a:solidFill>
                  <a:srgbClr val="002060"/>
                </a:solidFill>
              </a:rPr>
              <a:t>FILE</a:t>
            </a:r>
            <a:r>
              <a:rPr lang="en-IN" dirty="0" smtClean="0">
                <a:solidFill>
                  <a:srgbClr val="002060"/>
                </a:solidFill>
              </a:rPr>
              <a:t> *stream) ; 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example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#include &lt;</a:t>
            </a:r>
            <a:r>
              <a:rPr lang="en-IN" sz="2800" dirty="0" err="1" smtClean="0">
                <a:solidFill>
                  <a:srgbClr val="002060"/>
                </a:solidFill>
              </a:rPr>
              <a:t>stdio.h</a:t>
            </a:r>
            <a:r>
              <a:rPr lang="en-IN" sz="2800" dirty="0" smtClean="0">
                <a:solidFill>
                  <a:srgbClr val="002060"/>
                </a:solidFill>
              </a:rPr>
              <a:t>&gt;  </a:t>
            </a:r>
          </a:p>
          <a:p>
            <a:pPr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main(){  </a:t>
            </a:r>
          </a:p>
          <a:p>
            <a:pPr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   </a:t>
            </a:r>
            <a:r>
              <a:rPr lang="en-IN" sz="2800" b="1" dirty="0" smtClean="0">
                <a:solidFill>
                  <a:srgbClr val="002060"/>
                </a:solidFill>
              </a:rPr>
              <a:t>FILE</a:t>
            </a:r>
            <a:r>
              <a:rPr lang="en-IN" sz="2800" dirty="0" smtClean="0">
                <a:solidFill>
                  <a:srgbClr val="002060"/>
                </a:solidFill>
              </a:rPr>
              <a:t> *</a:t>
            </a:r>
            <a:r>
              <a:rPr lang="en-IN" sz="2800" dirty="0" err="1" smtClean="0">
                <a:solidFill>
                  <a:srgbClr val="002060"/>
                </a:solidFill>
              </a:rPr>
              <a:t>fp</a:t>
            </a:r>
            <a:r>
              <a:rPr lang="en-IN" sz="2800" dirty="0" smtClean="0">
                <a:solidFill>
                  <a:srgbClr val="002060"/>
                </a:solidFill>
              </a:rPr>
              <a:t>;  </a:t>
            </a:r>
          </a:p>
          <a:p>
            <a:pPr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   </a:t>
            </a:r>
            <a:r>
              <a:rPr lang="en-IN" sz="2800" dirty="0" err="1" smtClean="0">
                <a:solidFill>
                  <a:srgbClr val="002060"/>
                </a:solidFill>
              </a:rPr>
              <a:t>fp</a:t>
            </a:r>
            <a:r>
              <a:rPr lang="en-IN" sz="2800" dirty="0" smtClean="0">
                <a:solidFill>
                  <a:srgbClr val="002060"/>
                </a:solidFill>
              </a:rPr>
              <a:t> = </a:t>
            </a:r>
            <a:r>
              <a:rPr lang="en-IN" sz="2800" dirty="0" err="1" smtClean="0">
                <a:solidFill>
                  <a:srgbClr val="002060"/>
                </a:solidFill>
              </a:rPr>
              <a:t>fopen</a:t>
            </a:r>
            <a:r>
              <a:rPr lang="en-IN" sz="2800" dirty="0" smtClean="0">
                <a:solidFill>
                  <a:srgbClr val="002060"/>
                </a:solidFill>
              </a:rPr>
              <a:t>("file1.txt", "w");//opening file  </a:t>
            </a:r>
          </a:p>
          <a:p>
            <a:pPr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   </a:t>
            </a:r>
            <a:r>
              <a:rPr lang="en-IN" sz="2800" dirty="0" err="1" smtClean="0">
                <a:solidFill>
                  <a:srgbClr val="002060"/>
                </a:solidFill>
              </a:rPr>
              <a:t>fputc</a:t>
            </a:r>
            <a:r>
              <a:rPr lang="en-IN" sz="2800" dirty="0" smtClean="0">
                <a:solidFill>
                  <a:srgbClr val="002060"/>
                </a:solidFill>
              </a:rPr>
              <a:t>('</a:t>
            </a:r>
            <a:r>
              <a:rPr lang="en-IN" sz="2800" dirty="0" err="1" smtClean="0">
                <a:solidFill>
                  <a:srgbClr val="002060"/>
                </a:solidFill>
              </a:rPr>
              <a:t>a',fp</a:t>
            </a:r>
            <a:r>
              <a:rPr lang="en-IN" sz="2800" dirty="0" smtClean="0">
                <a:solidFill>
                  <a:srgbClr val="002060"/>
                </a:solidFill>
              </a:rPr>
              <a:t>);//writing single character into file  </a:t>
            </a:r>
          </a:p>
          <a:p>
            <a:pPr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   </a:t>
            </a:r>
            <a:r>
              <a:rPr lang="en-IN" sz="2800" dirty="0" err="1" smtClean="0">
                <a:solidFill>
                  <a:srgbClr val="002060"/>
                </a:solidFill>
              </a:rPr>
              <a:t>fclose</a:t>
            </a:r>
            <a:r>
              <a:rPr lang="en-IN" sz="2800" dirty="0" smtClean="0">
                <a:solidFill>
                  <a:srgbClr val="002060"/>
                </a:solidFill>
              </a:rPr>
              <a:t>(</a:t>
            </a:r>
            <a:r>
              <a:rPr lang="en-IN" sz="2800" dirty="0" err="1" smtClean="0">
                <a:solidFill>
                  <a:srgbClr val="002060"/>
                </a:solidFill>
              </a:rPr>
              <a:t>fp</a:t>
            </a:r>
            <a:r>
              <a:rPr lang="en-IN" sz="2800" dirty="0" smtClean="0">
                <a:solidFill>
                  <a:srgbClr val="002060"/>
                </a:solidFill>
              </a:rPr>
              <a:t>);  </a:t>
            </a:r>
          </a:p>
          <a:p>
            <a:pPr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}  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Output:</a:t>
            </a:r>
            <a:endParaRPr lang="en-IN" sz="2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800" b="1" dirty="0" smtClean="0">
                <a:solidFill>
                  <a:srgbClr val="002060"/>
                </a:solidFill>
              </a:rPr>
              <a:t>file1.txt</a:t>
            </a:r>
            <a:endParaRPr lang="en-IN" sz="28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a</a:t>
            </a:r>
          </a:p>
          <a:p>
            <a:pPr>
              <a:buNone/>
            </a:pPr>
            <a:endParaRPr lang="en-IN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Accessing members of the structure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There are two ways to access structure members:</a:t>
            </a:r>
          </a:p>
          <a:p>
            <a:endParaRPr lang="en-IN" b="1" dirty="0" smtClean="0">
              <a:solidFill>
                <a:srgbClr val="0070C0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IN" b="1" dirty="0" smtClean="0">
                <a:solidFill>
                  <a:srgbClr val="0070C0"/>
                </a:solidFill>
              </a:rPr>
              <a:t>By </a:t>
            </a:r>
            <a:r>
              <a:rPr lang="en-IN" b="1" dirty="0" smtClean="0">
                <a:solidFill>
                  <a:srgbClr val="FF0000"/>
                </a:solidFill>
              </a:rPr>
              <a:t>.</a:t>
            </a:r>
            <a:r>
              <a:rPr lang="en-IN" b="1" dirty="0" smtClean="0">
                <a:solidFill>
                  <a:srgbClr val="0070C0"/>
                </a:solidFill>
              </a:rPr>
              <a:t> (member or dot operator)</a:t>
            </a:r>
          </a:p>
          <a:p>
            <a:pPr marL="914400" lvl="1" indent="-514350">
              <a:buFont typeface="+mj-lt"/>
              <a:buAutoNum type="arabicPeriod"/>
            </a:pPr>
            <a:endParaRPr lang="en-US" b="1" dirty="0" smtClean="0">
              <a:solidFill>
                <a:srgbClr val="0070C0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endParaRPr lang="en-IN" b="1" dirty="0" smtClean="0">
              <a:solidFill>
                <a:srgbClr val="0070C0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IN" b="1" dirty="0" smtClean="0">
                <a:solidFill>
                  <a:srgbClr val="0070C0"/>
                </a:solidFill>
              </a:rPr>
              <a:t>By </a:t>
            </a:r>
            <a:r>
              <a:rPr lang="en-IN" b="1" dirty="0" smtClean="0">
                <a:solidFill>
                  <a:srgbClr val="FF0000"/>
                </a:solidFill>
              </a:rPr>
              <a:t>-&gt;</a:t>
            </a:r>
            <a:r>
              <a:rPr lang="en-IN" b="1" dirty="0" smtClean="0">
                <a:solidFill>
                  <a:srgbClr val="0070C0"/>
                </a:solidFill>
              </a:rPr>
              <a:t> (structure pointer operator)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fwrite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err="1" smtClean="0">
                <a:solidFill>
                  <a:srgbClr val="002060"/>
                </a:solidFill>
              </a:rPr>
              <a:t>fread</a:t>
            </a:r>
            <a:r>
              <a:rPr lang="en-IN" dirty="0" smtClean="0">
                <a:solidFill>
                  <a:srgbClr val="002060"/>
                </a:solidFill>
              </a:rPr>
              <a:t>() and </a:t>
            </a:r>
            <a:r>
              <a:rPr lang="en-IN" dirty="0" err="1" smtClean="0">
                <a:solidFill>
                  <a:srgbClr val="002060"/>
                </a:solidFill>
              </a:rPr>
              <a:t>fwrite</a:t>
            </a:r>
            <a:r>
              <a:rPr lang="en-IN" dirty="0" smtClean="0">
                <a:solidFill>
                  <a:srgbClr val="002060"/>
                </a:solidFill>
              </a:rPr>
              <a:t>() functions are commonly used to read and write binary data to and from the file respectively. </a:t>
            </a:r>
          </a:p>
          <a:p>
            <a:pPr algn="just">
              <a:buNone/>
            </a:pPr>
            <a:r>
              <a:rPr lang="en-IN" dirty="0" smtClean="0">
                <a:solidFill>
                  <a:srgbClr val="002060"/>
                </a:solidFill>
              </a:rPr>
              <a:t>Syntax:</a:t>
            </a:r>
          </a:p>
          <a:p>
            <a:pPr algn="ctr"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size_t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fwrite</a:t>
            </a:r>
            <a:r>
              <a:rPr lang="en-US" dirty="0" smtClean="0">
                <a:solidFill>
                  <a:srgbClr val="002060"/>
                </a:solidFill>
              </a:rPr>
              <a:t>(const void *</a:t>
            </a:r>
            <a:r>
              <a:rPr lang="en-US" dirty="0" err="1" smtClean="0">
                <a:solidFill>
                  <a:srgbClr val="002060"/>
                </a:solidFill>
              </a:rPr>
              <a:t>ptr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size_t</a:t>
            </a:r>
            <a:r>
              <a:rPr lang="en-US" dirty="0" smtClean="0">
                <a:solidFill>
                  <a:srgbClr val="002060"/>
                </a:solidFill>
              </a:rPr>
              <a:t> size, </a:t>
            </a:r>
            <a:r>
              <a:rPr lang="en-US" dirty="0" err="1" smtClean="0">
                <a:solidFill>
                  <a:srgbClr val="002060"/>
                </a:solidFill>
              </a:rPr>
              <a:t>size_t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nmemb</a:t>
            </a:r>
            <a:r>
              <a:rPr lang="en-US" dirty="0" smtClean="0">
                <a:solidFill>
                  <a:srgbClr val="002060"/>
                </a:solidFill>
              </a:rPr>
              <a:t>, FILE *stream);</a:t>
            </a: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fputw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The </a:t>
            </a:r>
            <a:r>
              <a:rPr lang="en-IN" dirty="0" err="1" smtClean="0">
                <a:solidFill>
                  <a:srgbClr val="002060"/>
                </a:solidFill>
              </a:rPr>
              <a:t>putw</a:t>
            </a:r>
            <a:r>
              <a:rPr lang="en-IN" dirty="0" smtClean="0">
                <a:solidFill>
                  <a:srgbClr val="002060"/>
                </a:solidFill>
              </a:rPr>
              <a:t>() function is used to write integers to the file.</a:t>
            </a:r>
          </a:p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</a:rPr>
              <a:t>Syntax of </a:t>
            </a:r>
            <a:r>
              <a:rPr lang="en-IN" b="1" dirty="0" err="1" smtClean="0">
                <a:solidFill>
                  <a:srgbClr val="002060"/>
                </a:solidFill>
              </a:rPr>
              <a:t>fputw</a:t>
            </a:r>
            <a:r>
              <a:rPr lang="en-IN" b="1" dirty="0" smtClean="0">
                <a:solidFill>
                  <a:srgbClr val="002060"/>
                </a:solidFill>
              </a:rPr>
              <a:t>() function</a:t>
            </a:r>
          </a:p>
          <a:p>
            <a:pPr algn="ctr">
              <a:buNone/>
            </a:pPr>
            <a:r>
              <a:rPr lang="en-IN" dirty="0" err="1" smtClean="0">
                <a:solidFill>
                  <a:srgbClr val="002060"/>
                </a:solidFill>
              </a:rPr>
              <a:t>fputw</a:t>
            </a:r>
            <a:r>
              <a:rPr lang="en-IN" dirty="0" smtClean="0">
                <a:solidFill>
                  <a:srgbClr val="002060"/>
                </a:solidFill>
              </a:rPr>
              <a:t>(</a:t>
            </a:r>
            <a:r>
              <a:rPr lang="en-IN" dirty="0" err="1" smtClean="0">
                <a:solidFill>
                  <a:srgbClr val="002060"/>
                </a:solidFill>
              </a:rPr>
              <a:t>int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smtClean="0">
                <a:solidFill>
                  <a:srgbClr val="002060"/>
                </a:solidFill>
              </a:rPr>
              <a:t>number, FILE *</a:t>
            </a:r>
            <a:r>
              <a:rPr lang="en-IN" dirty="0" err="1" smtClean="0">
                <a:solidFill>
                  <a:srgbClr val="002060"/>
                </a:solidFill>
              </a:rPr>
              <a:t>fp</a:t>
            </a:r>
            <a:r>
              <a:rPr lang="en-IN" dirty="0" smtClean="0">
                <a:solidFill>
                  <a:srgbClr val="002060"/>
                </a:solidFill>
              </a:rPr>
              <a:t>); </a:t>
            </a:r>
            <a:br>
              <a:rPr lang="en-IN" dirty="0" smtClean="0">
                <a:solidFill>
                  <a:srgbClr val="002060"/>
                </a:solidFill>
              </a:rPr>
            </a:b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Random  file access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rgbClr val="002060"/>
                </a:solidFill>
              </a:rPr>
              <a:t>There is no need to read each record sequentially, if we want to access a particular record.</a:t>
            </a:r>
          </a:p>
          <a:p>
            <a:pPr algn="just"/>
            <a:r>
              <a:rPr lang="en-IN" dirty="0" smtClean="0">
                <a:solidFill>
                  <a:srgbClr val="002060"/>
                </a:solidFill>
              </a:rPr>
              <a:t>C supports these functions for random access file processing.</a:t>
            </a:r>
          </a:p>
          <a:p>
            <a:pPr lvl="2" algn="just">
              <a:buFont typeface="Wingdings" pitchFamily="2" charset="2"/>
              <a:buChar char="ü"/>
            </a:pPr>
            <a:r>
              <a:rPr lang="en-IN" sz="3200" dirty="0" err="1" smtClean="0">
                <a:solidFill>
                  <a:srgbClr val="002060"/>
                </a:solidFill>
              </a:rPr>
              <a:t>fseek</a:t>
            </a:r>
            <a:r>
              <a:rPr lang="en-IN" sz="3200" dirty="0" smtClean="0">
                <a:solidFill>
                  <a:srgbClr val="002060"/>
                </a:solidFill>
              </a:rPr>
              <a:t>()</a:t>
            </a:r>
          </a:p>
          <a:p>
            <a:pPr lvl="2" algn="just">
              <a:buFont typeface="Wingdings" pitchFamily="2" charset="2"/>
              <a:buChar char="ü"/>
            </a:pPr>
            <a:r>
              <a:rPr lang="en-IN" sz="3200" dirty="0" err="1" smtClean="0">
                <a:solidFill>
                  <a:srgbClr val="002060"/>
                </a:solidFill>
              </a:rPr>
              <a:t>ftell</a:t>
            </a:r>
            <a:r>
              <a:rPr lang="en-IN" sz="3200" dirty="0" smtClean="0">
                <a:solidFill>
                  <a:srgbClr val="002060"/>
                </a:solidFill>
              </a:rPr>
              <a:t>()</a:t>
            </a:r>
          </a:p>
          <a:p>
            <a:pPr lvl="2" algn="just">
              <a:buFont typeface="Wingdings" pitchFamily="2" charset="2"/>
              <a:buChar char="ü"/>
            </a:pPr>
            <a:r>
              <a:rPr lang="en-IN" sz="3200" dirty="0" smtClean="0">
                <a:solidFill>
                  <a:srgbClr val="002060"/>
                </a:solidFill>
              </a:rPr>
              <a:t>rewind()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>
                <a:solidFill>
                  <a:srgbClr val="C00000"/>
                </a:solidFill>
              </a:rPr>
              <a:t>i</a:t>
            </a:r>
            <a:r>
              <a:rPr lang="en-IN" b="1" dirty="0" smtClean="0">
                <a:solidFill>
                  <a:srgbClr val="C00000"/>
                </a:solidFill>
              </a:rPr>
              <a:t>. </a:t>
            </a:r>
            <a:r>
              <a:rPr lang="en-IN" b="1" dirty="0" err="1" smtClean="0">
                <a:solidFill>
                  <a:srgbClr val="C00000"/>
                </a:solidFill>
              </a:rPr>
              <a:t>fseek</a:t>
            </a:r>
            <a:r>
              <a:rPr lang="en-IN" b="1" dirty="0" smtClean="0">
                <a:solidFill>
                  <a:srgbClr val="C00000"/>
                </a:solidFill>
              </a:rPr>
              <a:t>()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518160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IN" dirty="0" smtClean="0">
                <a:solidFill>
                  <a:srgbClr val="002060"/>
                </a:solidFill>
              </a:rPr>
              <a:t>This function is used for seeking the pointer position in the file at the specified byte.</a:t>
            </a:r>
          </a:p>
          <a:p>
            <a:pPr algn="just">
              <a:buNone/>
            </a:pPr>
            <a:endParaRPr lang="en-IN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n-IN" b="1" dirty="0" smtClean="0">
                <a:solidFill>
                  <a:srgbClr val="002060"/>
                </a:solidFill>
              </a:rPr>
              <a:t>Syntax:</a:t>
            </a:r>
            <a:endParaRPr lang="en-IN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n-IN" dirty="0" err="1" smtClean="0">
                <a:solidFill>
                  <a:srgbClr val="002060"/>
                </a:solidFill>
              </a:rPr>
              <a:t>fseek</a:t>
            </a:r>
            <a:r>
              <a:rPr lang="en-IN" dirty="0" smtClean="0">
                <a:solidFill>
                  <a:srgbClr val="002060"/>
                </a:solidFill>
              </a:rPr>
              <a:t>( file pointer, displacement, pointer position);</a:t>
            </a:r>
          </a:p>
          <a:p>
            <a:pPr algn="just">
              <a:buNone/>
            </a:pPr>
            <a:endParaRPr lang="en-IN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Where </a:t>
            </a:r>
            <a:br>
              <a:rPr lang="en-IN" dirty="0" smtClean="0">
                <a:solidFill>
                  <a:srgbClr val="002060"/>
                </a:solidFill>
              </a:rPr>
            </a:br>
            <a:r>
              <a:rPr lang="en-IN" b="1" dirty="0" smtClean="0">
                <a:solidFill>
                  <a:srgbClr val="002060"/>
                </a:solidFill>
              </a:rPr>
              <a:t>file pointer ----</a:t>
            </a:r>
            <a:r>
              <a:rPr lang="en-IN" dirty="0" smtClean="0">
                <a:solidFill>
                  <a:srgbClr val="002060"/>
                </a:solidFill>
              </a:rPr>
              <a:t> It is the pointer which points to the file.</a:t>
            </a:r>
            <a:br>
              <a:rPr lang="en-IN" dirty="0" smtClean="0">
                <a:solidFill>
                  <a:srgbClr val="002060"/>
                </a:solidFill>
              </a:rPr>
            </a:br>
            <a:r>
              <a:rPr lang="en-IN" b="1" dirty="0" smtClean="0">
                <a:solidFill>
                  <a:srgbClr val="002060"/>
                </a:solidFill>
              </a:rPr>
              <a:t>displacement ----</a:t>
            </a:r>
            <a:r>
              <a:rPr lang="en-IN" dirty="0" smtClean="0">
                <a:solidFill>
                  <a:srgbClr val="002060"/>
                </a:solidFill>
              </a:rPr>
              <a:t> It is positive or negative.</a:t>
            </a: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IN" dirty="0" smtClean="0">
                <a:solidFill>
                  <a:srgbClr val="002060"/>
                </a:solidFill>
              </a:rPr>
              <a:t>Ex:</a:t>
            </a:r>
          </a:p>
          <a:p>
            <a:pPr marL="514350" indent="-514350" algn="just">
              <a:lnSpc>
                <a:spcPct val="120000"/>
              </a:lnSpc>
              <a:buAutoNum type="arabicParenR"/>
            </a:pPr>
            <a:r>
              <a:rPr lang="en-IN" dirty="0" err="1" smtClean="0">
                <a:solidFill>
                  <a:srgbClr val="FF0000"/>
                </a:solidFill>
              </a:rPr>
              <a:t>fseek</a:t>
            </a:r>
            <a:r>
              <a:rPr lang="en-IN" dirty="0" smtClean="0">
                <a:solidFill>
                  <a:srgbClr val="FF0000"/>
                </a:solidFill>
              </a:rPr>
              <a:t>( p,10L,0)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IN" dirty="0" smtClean="0">
                <a:solidFill>
                  <a:srgbClr val="002060"/>
                </a:solidFill>
              </a:rPr>
              <a:t>	</a:t>
            </a:r>
            <a:r>
              <a:rPr lang="en-IN" dirty="0" smtClean="0">
                <a:solidFill>
                  <a:srgbClr val="C00000"/>
                </a:solidFill>
              </a:rPr>
              <a:t>0</a:t>
            </a:r>
            <a:r>
              <a:rPr lang="en-IN" dirty="0" smtClean="0">
                <a:solidFill>
                  <a:srgbClr val="002060"/>
                </a:solidFill>
              </a:rPr>
              <a:t> means pointer position is on </a:t>
            </a:r>
            <a:r>
              <a:rPr lang="en-IN" dirty="0" smtClean="0">
                <a:solidFill>
                  <a:srgbClr val="C00000"/>
                </a:solidFill>
              </a:rPr>
              <a:t>beginning</a:t>
            </a:r>
            <a:r>
              <a:rPr lang="en-IN" dirty="0" smtClean="0">
                <a:solidFill>
                  <a:srgbClr val="002060"/>
                </a:solidFill>
              </a:rPr>
              <a:t> of the file, from this statement pointer position is skipped 10 bytes from the beginning of the file.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arenR" startAt="2"/>
            </a:pPr>
            <a:r>
              <a:rPr lang="en-IN" dirty="0" err="1" smtClean="0">
                <a:solidFill>
                  <a:srgbClr val="FF0000"/>
                </a:solidFill>
              </a:rPr>
              <a:t>fseek</a:t>
            </a:r>
            <a:r>
              <a:rPr lang="en-IN" dirty="0" smtClean="0">
                <a:solidFill>
                  <a:srgbClr val="FF0000"/>
                </a:solidFill>
              </a:rPr>
              <a:t>( p,5L,1)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IN" dirty="0" smtClean="0">
                <a:solidFill>
                  <a:srgbClr val="002060"/>
                </a:solidFill>
              </a:rPr>
              <a:t>	</a:t>
            </a:r>
            <a:r>
              <a:rPr lang="en-IN" dirty="0" smtClean="0">
                <a:solidFill>
                  <a:srgbClr val="C00000"/>
                </a:solidFill>
              </a:rPr>
              <a:t>1</a:t>
            </a:r>
            <a:r>
              <a:rPr lang="en-IN" dirty="0" smtClean="0">
                <a:solidFill>
                  <a:srgbClr val="002060"/>
                </a:solidFill>
              </a:rPr>
              <a:t> means </a:t>
            </a:r>
            <a:r>
              <a:rPr lang="en-IN" dirty="0" smtClean="0">
                <a:solidFill>
                  <a:srgbClr val="C00000"/>
                </a:solidFill>
              </a:rPr>
              <a:t>current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smtClean="0">
                <a:solidFill>
                  <a:srgbClr val="C00000"/>
                </a:solidFill>
              </a:rPr>
              <a:t>position</a:t>
            </a:r>
            <a:r>
              <a:rPr lang="en-IN" dirty="0" smtClean="0">
                <a:solidFill>
                  <a:srgbClr val="002060"/>
                </a:solidFill>
              </a:rPr>
              <a:t> of the pointer position. From this statement pointer position is skipped 5 bytes forward from the current position.</a:t>
            </a:r>
          </a:p>
          <a:p>
            <a:pPr marL="514350" indent="-514350" algn="just">
              <a:lnSpc>
                <a:spcPct val="120000"/>
              </a:lnSpc>
              <a:buNone/>
            </a:pPr>
            <a:r>
              <a:rPr lang="en-IN" dirty="0" smtClean="0">
                <a:solidFill>
                  <a:srgbClr val="002060"/>
                </a:solidFill>
              </a:rPr>
              <a:t>3)   </a:t>
            </a:r>
            <a:r>
              <a:rPr lang="en-IN" dirty="0" err="1" smtClean="0">
                <a:solidFill>
                  <a:srgbClr val="FF0000"/>
                </a:solidFill>
              </a:rPr>
              <a:t>fseek</a:t>
            </a:r>
            <a:r>
              <a:rPr lang="en-IN" dirty="0" smtClean="0">
                <a:solidFill>
                  <a:srgbClr val="FF0000"/>
                </a:solidFill>
              </a:rPr>
              <a:t>( p,8L,2)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IN" dirty="0" smtClean="0">
                <a:solidFill>
                  <a:srgbClr val="002060"/>
                </a:solidFill>
              </a:rPr>
              <a:t>	</a:t>
            </a:r>
            <a:r>
              <a:rPr lang="en-IN" dirty="0" smtClean="0">
                <a:solidFill>
                  <a:srgbClr val="C00000"/>
                </a:solidFill>
              </a:rPr>
              <a:t>2</a:t>
            </a:r>
            <a:r>
              <a:rPr lang="en-IN" dirty="0" smtClean="0">
                <a:solidFill>
                  <a:srgbClr val="002060"/>
                </a:solidFill>
              </a:rPr>
              <a:t> means </a:t>
            </a:r>
            <a:r>
              <a:rPr lang="en-IN" dirty="0" smtClean="0">
                <a:solidFill>
                  <a:srgbClr val="C00000"/>
                </a:solidFill>
              </a:rPr>
              <a:t>End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smtClean="0">
                <a:solidFill>
                  <a:srgbClr val="C00000"/>
                </a:solidFill>
              </a:rPr>
              <a:t>file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smtClean="0">
                <a:solidFill>
                  <a:srgbClr val="C00000"/>
                </a:solidFill>
              </a:rPr>
              <a:t>position</a:t>
            </a:r>
            <a:r>
              <a:rPr lang="en-IN" dirty="0" smtClean="0">
                <a:solidFill>
                  <a:srgbClr val="002060"/>
                </a:solidFill>
              </a:rPr>
              <a:t>. From this statement pointer position is skipped 8 bytes forward from the current position.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IN" dirty="0" smtClean="0">
              <a:solidFill>
                <a:srgbClr val="002060"/>
              </a:solidFill>
            </a:endParaRPr>
          </a:p>
          <a:p>
            <a:pPr algn="just">
              <a:lnSpc>
                <a:spcPct val="120000"/>
              </a:lnSpc>
            </a:pP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ii. </a:t>
            </a:r>
            <a:r>
              <a:rPr lang="en-IN" dirty="0" err="1" smtClean="0">
                <a:solidFill>
                  <a:srgbClr val="C00000"/>
                </a:solidFill>
              </a:rPr>
              <a:t>ftell</a:t>
            </a:r>
            <a:r>
              <a:rPr lang="en-IN" dirty="0" smtClean="0">
                <a:solidFill>
                  <a:srgbClr val="C00000"/>
                </a:solidFill>
              </a:rPr>
              <a:t>()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This function returns the </a:t>
            </a:r>
            <a:r>
              <a:rPr lang="en-IN" dirty="0" smtClean="0">
                <a:solidFill>
                  <a:srgbClr val="FF0000"/>
                </a:solidFill>
              </a:rPr>
              <a:t>value</a:t>
            </a:r>
            <a:r>
              <a:rPr lang="en-IN" dirty="0" smtClean="0">
                <a:solidFill>
                  <a:srgbClr val="002060"/>
                </a:solidFill>
              </a:rPr>
              <a:t> of the </a:t>
            </a:r>
            <a:r>
              <a:rPr lang="en-IN" dirty="0" smtClean="0">
                <a:solidFill>
                  <a:srgbClr val="FF0000"/>
                </a:solidFill>
              </a:rPr>
              <a:t>current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pointer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position</a:t>
            </a:r>
            <a:r>
              <a:rPr lang="en-IN" dirty="0" smtClean="0">
                <a:solidFill>
                  <a:srgbClr val="002060"/>
                </a:solidFill>
              </a:rPr>
              <a:t> in the file.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The value is count from the beginning of the file.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/>
            </a:r>
            <a:br>
              <a:rPr lang="en-IN" dirty="0" smtClean="0">
                <a:solidFill>
                  <a:srgbClr val="002060"/>
                </a:solidFill>
              </a:rPr>
            </a:br>
            <a:r>
              <a:rPr lang="en-IN" b="1" dirty="0" smtClean="0">
                <a:solidFill>
                  <a:srgbClr val="002060"/>
                </a:solidFill>
              </a:rPr>
              <a:t>Syntax:</a:t>
            </a:r>
            <a:r>
              <a:rPr lang="en-IN" dirty="0" smtClean="0">
                <a:solidFill>
                  <a:srgbClr val="002060"/>
                </a:solidFill>
              </a:rPr>
              <a:t> </a:t>
            </a:r>
          </a:p>
          <a:p>
            <a:pPr algn="ctr">
              <a:buNone/>
            </a:pPr>
            <a:r>
              <a:rPr lang="en-IN" dirty="0" err="1" smtClean="0">
                <a:solidFill>
                  <a:srgbClr val="002060"/>
                </a:solidFill>
              </a:rPr>
              <a:t>ftell</a:t>
            </a:r>
            <a:r>
              <a:rPr lang="en-IN" dirty="0" smtClean="0">
                <a:solidFill>
                  <a:srgbClr val="002060"/>
                </a:solidFill>
              </a:rPr>
              <a:t>(</a:t>
            </a:r>
            <a:r>
              <a:rPr lang="en-IN" dirty="0" err="1" smtClean="0">
                <a:solidFill>
                  <a:srgbClr val="002060"/>
                </a:solidFill>
              </a:rPr>
              <a:t>fptr</a:t>
            </a:r>
            <a:r>
              <a:rPr lang="en-IN" dirty="0" smtClean="0">
                <a:solidFill>
                  <a:srgbClr val="002060"/>
                </a:solidFill>
              </a:rPr>
              <a:t>);</a:t>
            </a:r>
          </a:p>
          <a:p>
            <a:pPr algn="ctr">
              <a:buNone/>
            </a:pPr>
            <a:r>
              <a:rPr lang="en-IN" dirty="0" smtClean="0">
                <a:solidFill>
                  <a:srgbClr val="002060"/>
                </a:solidFill>
              </a:rPr>
              <a:t>Where </a:t>
            </a:r>
            <a:r>
              <a:rPr lang="en-IN" dirty="0" err="1" smtClean="0">
                <a:solidFill>
                  <a:srgbClr val="002060"/>
                </a:solidFill>
              </a:rPr>
              <a:t>fptr</a:t>
            </a:r>
            <a:r>
              <a:rPr lang="en-IN" dirty="0" smtClean="0">
                <a:solidFill>
                  <a:srgbClr val="002060"/>
                </a:solidFill>
              </a:rPr>
              <a:t> is a file pointer.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iii. rewind()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rgbClr val="002060"/>
                </a:solidFill>
              </a:rPr>
              <a:t>This function is used to </a:t>
            </a:r>
            <a:r>
              <a:rPr lang="en-IN" dirty="0" smtClean="0">
                <a:solidFill>
                  <a:srgbClr val="FF0000"/>
                </a:solidFill>
              </a:rPr>
              <a:t>move</a:t>
            </a:r>
            <a:r>
              <a:rPr lang="en-IN" dirty="0" smtClean="0">
                <a:solidFill>
                  <a:srgbClr val="002060"/>
                </a:solidFill>
              </a:rPr>
              <a:t> the </a:t>
            </a:r>
            <a:r>
              <a:rPr lang="en-IN" dirty="0" smtClean="0">
                <a:solidFill>
                  <a:srgbClr val="FF0000"/>
                </a:solidFill>
              </a:rPr>
              <a:t>file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pointer</a:t>
            </a:r>
            <a:r>
              <a:rPr lang="en-IN" dirty="0" smtClean="0">
                <a:solidFill>
                  <a:srgbClr val="002060"/>
                </a:solidFill>
              </a:rPr>
              <a:t> to the </a:t>
            </a:r>
            <a:r>
              <a:rPr lang="en-IN" dirty="0" smtClean="0">
                <a:solidFill>
                  <a:srgbClr val="FF0000"/>
                </a:solidFill>
              </a:rPr>
              <a:t>beginning</a:t>
            </a:r>
            <a:r>
              <a:rPr lang="en-IN" dirty="0" smtClean="0">
                <a:solidFill>
                  <a:srgbClr val="002060"/>
                </a:solidFill>
              </a:rPr>
              <a:t> of the given position.</a:t>
            </a:r>
          </a:p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</a:rPr>
              <a:t>Syntax:</a:t>
            </a:r>
            <a:r>
              <a:rPr lang="en-IN" dirty="0" smtClean="0">
                <a:solidFill>
                  <a:srgbClr val="002060"/>
                </a:solidFill>
              </a:rPr>
              <a:t> </a:t>
            </a:r>
          </a:p>
          <a:p>
            <a:pPr algn="ctr">
              <a:buNone/>
            </a:pPr>
            <a:r>
              <a:rPr lang="en-IN" dirty="0" smtClean="0">
                <a:solidFill>
                  <a:srgbClr val="002060"/>
                </a:solidFill>
              </a:rPr>
              <a:t>	rewind( </a:t>
            </a:r>
            <a:r>
              <a:rPr lang="en-IN" dirty="0" err="1" smtClean="0">
                <a:solidFill>
                  <a:srgbClr val="002060"/>
                </a:solidFill>
              </a:rPr>
              <a:t>fptr</a:t>
            </a:r>
            <a:r>
              <a:rPr lang="en-IN" dirty="0" smtClean="0">
                <a:solidFill>
                  <a:srgbClr val="002060"/>
                </a:solidFill>
              </a:rPr>
              <a:t>);</a:t>
            </a:r>
            <a:br>
              <a:rPr lang="en-IN" dirty="0" smtClean="0">
                <a:solidFill>
                  <a:srgbClr val="002060"/>
                </a:solidFill>
              </a:rPr>
            </a:br>
            <a:r>
              <a:rPr lang="en-IN" dirty="0" smtClean="0">
                <a:solidFill>
                  <a:srgbClr val="002060"/>
                </a:solidFill>
              </a:rPr>
              <a:t>Where </a:t>
            </a:r>
            <a:r>
              <a:rPr lang="en-IN" dirty="0" err="1" smtClean="0">
                <a:solidFill>
                  <a:srgbClr val="002060"/>
                </a:solidFill>
              </a:rPr>
              <a:t>fptr</a:t>
            </a:r>
            <a:r>
              <a:rPr lang="en-IN" dirty="0" smtClean="0">
                <a:solidFill>
                  <a:srgbClr val="002060"/>
                </a:solidFill>
              </a:rPr>
              <a:t> is a file pointer.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/>
            </a:r>
            <a:br>
              <a:rPr lang="en-IN" b="1" dirty="0" smtClean="0">
                <a:solidFill>
                  <a:srgbClr val="002060"/>
                </a:solidFill>
              </a:rPr>
            </a:br>
            <a:r>
              <a:rPr lang="en-IN" b="1" dirty="0" smtClean="0">
                <a:solidFill>
                  <a:srgbClr val="002060"/>
                </a:solidFill>
              </a:rPr>
              <a:t/>
            </a:r>
            <a:br>
              <a:rPr lang="en-IN" b="1" dirty="0" smtClean="0">
                <a:solidFill>
                  <a:srgbClr val="002060"/>
                </a:solidFill>
              </a:rPr>
            </a:br>
            <a:r>
              <a:rPr lang="en-IN" b="1" dirty="0" smtClean="0">
                <a:solidFill>
                  <a:srgbClr val="002060"/>
                </a:solidFill>
              </a:rPr>
              <a:t/>
            </a:r>
            <a:br>
              <a:rPr lang="en-IN" b="1" dirty="0" smtClean="0">
                <a:solidFill>
                  <a:srgbClr val="002060"/>
                </a:solidFill>
              </a:rPr>
            </a:b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IN" dirty="0" smtClean="0">
                <a:solidFill>
                  <a:srgbClr val="002060"/>
                </a:solidFill>
              </a:rPr>
              <a:t>	Write a program to read last ‘n’ characters of the file using appropriate file functions(Here we need </a:t>
            </a:r>
            <a:r>
              <a:rPr lang="en-IN" dirty="0" err="1" smtClean="0">
                <a:solidFill>
                  <a:srgbClr val="002060"/>
                </a:solidFill>
              </a:rPr>
              <a:t>fseek</a:t>
            </a:r>
            <a:r>
              <a:rPr lang="en-IN" dirty="0" smtClean="0">
                <a:solidFill>
                  <a:srgbClr val="002060"/>
                </a:solidFill>
              </a:rPr>
              <a:t>() and </a:t>
            </a:r>
            <a:r>
              <a:rPr lang="en-IN" dirty="0" err="1" smtClean="0">
                <a:solidFill>
                  <a:srgbClr val="002060"/>
                </a:solidFill>
              </a:rPr>
              <a:t>fgetc</a:t>
            </a:r>
            <a:r>
              <a:rPr lang="en-IN" dirty="0" smtClean="0">
                <a:solidFill>
                  <a:srgbClr val="002060"/>
                </a:solidFill>
              </a:rPr>
              <a:t>()).</a:t>
            </a:r>
          </a:p>
          <a:p>
            <a:pPr fontAlgn="base">
              <a:buNone/>
            </a:pPr>
            <a:endParaRPr lang="en-IN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dirty="0" smtClean="0">
                <a:solidFill>
                  <a:srgbClr val="002060"/>
                </a:solidFill>
              </a:rPr>
              <a:t>#include&lt;</a:t>
            </a:r>
            <a:r>
              <a:rPr lang="en-IN" dirty="0" err="1" smtClean="0">
                <a:solidFill>
                  <a:srgbClr val="002060"/>
                </a:solidFill>
              </a:rPr>
              <a:t>stdio.h</a:t>
            </a:r>
            <a:r>
              <a:rPr lang="en-IN" dirty="0" smtClean="0">
                <a:solidFill>
                  <a:srgbClr val="002060"/>
                </a:solidFill>
              </a:rPr>
              <a:t>&gt;</a:t>
            </a:r>
          </a:p>
          <a:p>
            <a:pPr fontAlgn="base">
              <a:buNone/>
            </a:pPr>
            <a:r>
              <a:rPr lang="en-IN" dirty="0" smtClean="0">
                <a:solidFill>
                  <a:srgbClr val="002060"/>
                </a:solidFill>
              </a:rPr>
              <a:t>void main()</a:t>
            </a:r>
          </a:p>
          <a:p>
            <a:pPr fontAlgn="base">
              <a:buNone/>
            </a:pPr>
            <a:r>
              <a:rPr lang="en-IN" dirty="0" smtClean="0">
                <a:solidFill>
                  <a:srgbClr val="002060"/>
                </a:solidFill>
              </a:rPr>
              <a:t>{</a:t>
            </a:r>
          </a:p>
          <a:p>
            <a:pPr fontAlgn="base">
              <a:lnSpc>
                <a:spcPct val="120000"/>
              </a:lnSpc>
              <a:buNone/>
            </a:pPr>
            <a:r>
              <a:rPr lang="en-IN" dirty="0" smtClean="0">
                <a:solidFill>
                  <a:srgbClr val="002060"/>
                </a:solidFill>
              </a:rPr>
              <a:t>      FILE *</a:t>
            </a:r>
            <a:r>
              <a:rPr lang="en-IN" dirty="0" err="1" smtClean="0">
                <a:solidFill>
                  <a:srgbClr val="002060"/>
                </a:solidFill>
              </a:rPr>
              <a:t>fp</a:t>
            </a:r>
            <a:r>
              <a:rPr lang="en-IN" dirty="0" smtClean="0">
                <a:solidFill>
                  <a:srgbClr val="002060"/>
                </a:solidFill>
              </a:rPr>
              <a:t>;</a:t>
            </a:r>
          </a:p>
          <a:p>
            <a:pPr fontAlgn="base">
              <a:lnSpc>
                <a:spcPct val="120000"/>
              </a:lnSpc>
              <a:buNone/>
            </a:pPr>
            <a:r>
              <a:rPr lang="en-IN" dirty="0" smtClean="0">
                <a:solidFill>
                  <a:srgbClr val="002060"/>
                </a:solidFill>
              </a:rPr>
              <a:t>      char </a:t>
            </a:r>
            <a:r>
              <a:rPr lang="en-IN" dirty="0" err="1" smtClean="0">
                <a:solidFill>
                  <a:srgbClr val="002060"/>
                </a:solidFill>
              </a:rPr>
              <a:t>ch</a:t>
            </a:r>
            <a:r>
              <a:rPr lang="en-IN" dirty="0" smtClean="0">
                <a:solidFill>
                  <a:srgbClr val="002060"/>
                </a:solidFill>
              </a:rPr>
              <a:t>;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>
                <a:solidFill>
                  <a:srgbClr val="002060"/>
                </a:solidFill>
              </a:rPr>
              <a:t> 	  </a:t>
            </a:r>
            <a:r>
              <a:rPr lang="en-IN" dirty="0" err="1" smtClean="0">
                <a:solidFill>
                  <a:srgbClr val="002060"/>
                </a:solidFill>
              </a:rPr>
              <a:t>fp</a:t>
            </a:r>
            <a:r>
              <a:rPr lang="en-IN" dirty="0" smtClean="0">
                <a:solidFill>
                  <a:srgbClr val="002060"/>
                </a:solidFill>
              </a:rPr>
              <a:t>=</a:t>
            </a:r>
            <a:r>
              <a:rPr lang="en-IN" dirty="0" err="1" smtClean="0">
                <a:solidFill>
                  <a:srgbClr val="002060"/>
                </a:solidFill>
              </a:rPr>
              <a:t>fopen</a:t>
            </a:r>
            <a:r>
              <a:rPr lang="en-IN" dirty="0" smtClean="0">
                <a:solidFill>
                  <a:srgbClr val="002060"/>
                </a:solidFill>
              </a:rPr>
              <a:t>("file1.c", "r");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>
                <a:solidFill>
                  <a:srgbClr val="002060"/>
                </a:solidFill>
              </a:rPr>
              <a:t>      if(</a:t>
            </a:r>
            <a:r>
              <a:rPr lang="en-IN" dirty="0" err="1" smtClean="0">
                <a:solidFill>
                  <a:srgbClr val="002060"/>
                </a:solidFill>
              </a:rPr>
              <a:t>fp</a:t>
            </a:r>
            <a:r>
              <a:rPr lang="en-IN" dirty="0" smtClean="0">
                <a:solidFill>
                  <a:srgbClr val="002060"/>
                </a:solidFill>
              </a:rPr>
              <a:t>==NULL)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 smtClean="0">
                <a:solidFill>
                  <a:srgbClr val="002060"/>
                </a:solidFill>
              </a:rPr>
              <a:t>      </a:t>
            </a:r>
            <a:r>
              <a:rPr lang="en-IN" dirty="0" err="1" smtClean="0">
                <a:solidFill>
                  <a:srgbClr val="002060"/>
                </a:solidFill>
              </a:rPr>
              <a:t>printf</a:t>
            </a:r>
            <a:r>
              <a:rPr lang="en-IN" dirty="0" smtClean="0">
                <a:solidFill>
                  <a:srgbClr val="002060"/>
                </a:solidFill>
              </a:rPr>
              <a:t>("file cannot be opened");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91200"/>
          </a:xfrm>
        </p:spPr>
        <p:txBody>
          <a:bodyPr>
            <a:noAutofit/>
          </a:bodyPr>
          <a:lstStyle/>
          <a:p>
            <a:pPr fontAlgn="base">
              <a:spcBef>
                <a:spcPts val="0"/>
              </a:spcBef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      else</a:t>
            </a:r>
          </a:p>
          <a:p>
            <a:pPr fontAlgn="base">
              <a:spcBef>
                <a:spcPts val="0"/>
              </a:spcBef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	 {</a:t>
            </a:r>
          </a:p>
          <a:p>
            <a:pPr fontAlgn="base">
              <a:spcBef>
                <a:spcPts val="0"/>
              </a:spcBef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        </a:t>
            </a:r>
            <a:r>
              <a:rPr lang="en-IN" sz="2800" dirty="0" err="1" smtClean="0">
                <a:solidFill>
                  <a:srgbClr val="002060"/>
                </a:solidFill>
              </a:rPr>
              <a:t>printf</a:t>
            </a:r>
            <a:r>
              <a:rPr lang="en-IN" sz="2800" dirty="0" smtClean="0">
                <a:solidFill>
                  <a:srgbClr val="002060"/>
                </a:solidFill>
              </a:rPr>
              <a:t>("Enter value of n  to read last ‘n’ characters");</a:t>
            </a:r>
          </a:p>
          <a:p>
            <a:pPr fontAlgn="base">
              <a:spcBef>
                <a:spcPts val="0"/>
              </a:spcBef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        </a:t>
            </a:r>
            <a:r>
              <a:rPr lang="en-IN" sz="2800" dirty="0" err="1" smtClean="0">
                <a:solidFill>
                  <a:srgbClr val="002060"/>
                </a:solidFill>
              </a:rPr>
              <a:t>scanf</a:t>
            </a:r>
            <a:r>
              <a:rPr lang="en-IN" sz="2800" dirty="0" smtClean="0">
                <a:solidFill>
                  <a:srgbClr val="002060"/>
                </a:solidFill>
              </a:rPr>
              <a:t>("%</a:t>
            </a:r>
            <a:r>
              <a:rPr lang="en-IN" sz="2800" dirty="0" err="1" smtClean="0">
                <a:solidFill>
                  <a:srgbClr val="002060"/>
                </a:solidFill>
              </a:rPr>
              <a:t>d",&amp;n</a:t>
            </a:r>
            <a:r>
              <a:rPr lang="en-IN" sz="2800" dirty="0" smtClean="0">
                <a:solidFill>
                  <a:srgbClr val="002060"/>
                </a:solidFill>
              </a:rPr>
              <a:t>);</a:t>
            </a:r>
          </a:p>
          <a:p>
            <a:pPr fontAlgn="base">
              <a:spcBef>
                <a:spcPts val="0"/>
              </a:spcBef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        </a:t>
            </a:r>
            <a:r>
              <a:rPr lang="en-IN" sz="2800" dirty="0" err="1" smtClean="0">
                <a:solidFill>
                  <a:srgbClr val="FF0000"/>
                </a:solidFill>
              </a:rPr>
              <a:t>fseek</a:t>
            </a:r>
            <a:r>
              <a:rPr lang="en-IN" sz="2800" dirty="0" smtClean="0">
                <a:solidFill>
                  <a:srgbClr val="FF0000"/>
                </a:solidFill>
              </a:rPr>
              <a:t>(fp,-n,2);</a:t>
            </a:r>
          </a:p>
          <a:p>
            <a:pPr fontAlgn="base">
              <a:spcBef>
                <a:spcPts val="0"/>
              </a:spcBef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        while((</a:t>
            </a:r>
            <a:r>
              <a:rPr lang="en-IN" sz="2800" dirty="0" err="1" smtClean="0">
                <a:solidFill>
                  <a:srgbClr val="002060"/>
                </a:solidFill>
              </a:rPr>
              <a:t>ch</a:t>
            </a:r>
            <a:r>
              <a:rPr lang="en-IN" sz="2800" dirty="0" smtClean="0">
                <a:solidFill>
                  <a:srgbClr val="002060"/>
                </a:solidFill>
              </a:rPr>
              <a:t>=</a:t>
            </a:r>
            <a:r>
              <a:rPr lang="en-IN" sz="2800" dirty="0" err="1" smtClean="0">
                <a:solidFill>
                  <a:srgbClr val="002060"/>
                </a:solidFill>
              </a:rPr>
              <a:t>fgetc</a:t>
            </a:r>
            <a:r>
              <a:rPr lang="en-IN" sz="2800" dirty="0" smtClean="0">
                <a:solidFill>
                  <a:srgbClr val="002060"/>
                </a:solidFill>
              </a:rPr>
              <a:t>(</a:t>
            </a:r>
            <a:r>
              <a:rPr lang="en-IN" sz="2800" dirty="0" err="1" smtClean="0">
                <a:solidFill>
                  <a:srgbClr val="002060"/>
                </a:solidFill>
              </a:rPr>
              <a:t>fp</a:t>
            </a:r>
            <a:r>
              <a:rPr lang="en-IN" sz="2800" dirty="0" smtClean="0">
                <a:solidFill>
                  <a:srgbClr val="002060"/>
                </a:solidFill>
              </a:rPr>
              <a:t>))!=EOF)</a:t>
            </a:r>
          </a:p>
          <a:p>
            <a:pPr fontAlgn="base">
              <a:spcBef>
                <a:spcPts val="0"/>
              </a:spcBef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        {</a:t>
            </a:r>
          </a:p>
          <a:p>
            <a:pPr fontAlgn="base">
              <a:spcBef>
                <a:spcPts val="0"/>
              </a:spcBef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             </a:t>
            </a:r>
            <a:r>
              <a:rPr lang="en-IN" sz="2800" dirty="0" err="1" smtClean="0">
                <a:solidFill>
                  <a:srgbClr val="002060"/>
                </a:solidFill>
              </a:rPr>
              <a:t>printf</a:t>
            </a:r>
            <a:r>
              <a:rPr lang="en-IN" sz="2800" dirty="0" smtClean="0">
                <a:solidFill>
                  <a:srgbClr val="002060"/>
                </a:solidFill>
              </a:rPr>
              <a:t>("%c\</a:t>
            </a:r>
            <a:r>
              <a:rPr lang="en-IN" sz="2800" dirty="0" err="1" smtClean="0">
                <a:solidFill>
                  <a:srgbClr val="002060"/>
                </a:solidFill>
              </a:rPr>
              <a:t>t",ch</a:t>
            </a:r>
            <a:r>
              <a:rPr lang="en-IN" sz="2800" dirty="0" smtClean="0">
                <a:solidFill>
                  <a:srgbClr val="002060"/>
                </a:solidFill>
              </a:rPr>
              <a:t>);</a:t>
            </a:r>
          </a:p>
          <a:p>
            <a:pPr fontAlgn="base">
              <a:spcBef>
                <a:spcPts val="0"/>
              </a:spcBef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          }</a:t>
            </a:r>
          </a:p>
          <a:p>
            <a:pPr fontAlgn="base">
              <a:spcBef>
                <a:spcPts val="0"/>
              </a:spcBef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      }</a:t>
            </a:r>
          </a:p>
          <a:p>
            <a:pPr fontAlgn="base">
              <a:spcBef>
                <a:spcPts val="0"/>
              </a:spcBef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  </a:t>
            </a:r>
            <a:r>
              <a:rPr lang="en-IN" sz="2800" dirty="0" err="1" smtClean="0">
                <a:solidFill>
                  <a:srgbClr val="002060"/>
                </a:solidFill>
              </a:rPr>
              <a:t>fclose</a:t>
            </a:r>
            <a:r>
              <a:rPr lang="en-IN" sz="2800" dirty="0" smtClean="0">
                <a:solidFill>
                  <a:srgbClr val="002060"/>
                </a:solidFill>
              </a:rPr>
              <a:t>(</a:t>
            </a:r>
            <a:r>
              <a:rPr lang="en-IN" sz="2800" dirty="0" err="1" smtClean="0">
                <a:solidFill>
                  <a:srgbClr val="002060"/>
                </a:solidFill>
              </a:rPr>
              <a:t>fp</a:t>
            </a:r>
            <a:r>
              <a:rPr lang="en-IN" sz="2800" dirty="0" smtClean="0">
                <a:solidFill>
                  <a:srgbClr val="002060"/>
                </a:solidFill>
              </a:rPr>
              <a:t>);</a:t>
            </a:r>
          </a:p>
          <a:p>
            <a:pPr fontAlgn="base">
              <a:spcBef>
                <a:spcPts val="0"/>
              </a:spcBef>
              <a:buNone/>
            </a:pPr>
            <a:r>
              <a:rPr lang="en-IN" sz="2800" dirty="0" smtClean="0">
                <a:solidFill>
                  <a:srgbClr val="002060"/>
                </a:solidFill>
              </a:rPr>
              <a:t>}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7037"/>
            <a:ext cx="8229600" cy="6430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#include &lt;</a:t>
            </a:r>
            <a:r>
              <a:rPr lang="en-US" sz="2400" b="1" dirty="0" err="1" smtClean="0">
                <a:solidFill>
                  <a:srgbClr val="002060"/>
                </a:solidFill>
              </a:rPr>
              <a:t>stdio.h</a:t>
            </a:r>
            <a:r>
              <a:rPr lang="en-US" sz="2400" b="1" dirty="0" smtClean="0">
                <a:solidFill>
                  <a:srgbClr val="002060"/>
                </a:solidFill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 #include&lt;</a:t>
            </a:r>
            <a:r>
              <a:rPr lang="en-US" sz="2400" b="1" dirty="0" err="1" smtClean="0">
                <a:solidFill>
                  <a:srgbClr val="002060"/>
                </a:solidFill>
              </a:rPr>
              <a:t>conio.h</a:t>
            </a:r>
            <a:r>
              <a:rPr lang="en-US" sz="2400" b="1" dirty="0" smtClean="0">
                <a:solidFill>
                  <a:srgbClr val="002060"/>
                </a:solidFill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 void main () 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{    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FILE *f;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    </a:t>
            </a:r>
            <a:r>
              <a:rPr lang="en-US" sz="2400" b="1" dirty="0" err="1" smtClean="0">
                <a:solidFill>
                  <a:srgbClr val="002060"/>
                </a:solidFill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</a:rPr>
              <a:t>len</a:t>
            </a:r>
            <a:r>
              <a:rPr lang="en-US" sz="2400" b="1" dirty="0" smtClean="0">
                <a:solidFill>
                  <a:srgbClr val="002060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    f = </a:t>
            </a:r>
            <a:r>
              <a:rPr lang="en-US" sz="2400" b="1" dirty="0" err="1" smtClean="0">
                <a:solidFill>
                  <a:srgbClr val="002060"/>
                </a:solidFill>
              </a:rPr>
              <a:t>fopen</a:t>
            </a:r>
            <a:r>
              <a:rPr lang="en-US" sz="2400" b="1" dirty="0" smtClean="0">
                <a:solidFill>
                  <a:srgbClr val="002060"/>
                </a:solidFill>
              </a:rPr>
              <a:t>("one.txt", "r");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    if(f == NULL) {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       </a:t>
            </a:r>
            <a:r>
              <a:rPr lang="en-US" sz="2400" b="1" dirty="0" err="1" smtClean="0">
                <a:solidFill>
                  <a:srgbClr val="002060"/>
                </a:solidFill>
              </a:rPr>
              <a:t>printf</a:t>
            </a:r>
            <a:r>
              <a:rPr lang="en-US" sz="2400" b="1" dirty="0" smtClean="0">
                <a:solidFill>
                  <a:srgbClr val="002060"/>
                </a:solidFill>
              </a:rPr>
              <a:t>(“Error opening file”);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       return(-1);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    }    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</a:t>
            </a:r>
            <a:r>
              <a:rPr lang="en-US" sz="2400" b="1" dirty="0" err="1" smtClean="0">
                <a:solidFill>
                  <a:srgbClr val="FF0000"/>
                </a:solidFill>
              </a:rPr>
              <a:t>fseek</a:t>
            </a:r>
            <a:r>
              <a:rPr lang="en-US" sz="2400" b="1" dirty="0" smtClean="0">
                <a:solidFill>
                  <a:srgbClr val="FF0000"/>
                </a:solidFill>
              </a:rPr>
              <a:t>(f, 0, 2);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    </a:t>
            </a:r>
            <a:r>
              <a:rPr lang="en-US" sz="2400" b="1" dirty="0" err="1" smtClean="0">
                <a:solidFill>
                  <a:srgbClr val="002060"/>
                </a:solidFill>
              </a:rPr>
              <a:t>len</a:t>
            </a:r>
            <a:r>
              <a:rPr lang="en-US" sz="2400" b="1" dirty="0" smtClean="0">
                <a:solidFill>
                  <a:srgbClr val="002060"/>
                </a:solidFill>
              </a:rPr>
              <a:t> = </a:t>
            </a:r>
            <a:r>
              <a:rPr lang="en-US" sz="2400" b="1" dirty="0" err="1" smtClean="0">
                <a:solidFill>
                  <a:srgbClr val="FF0000"/>
                </a:solidFill>
              </a:rPr>
              <a:t>ftell</a:t>
            </a:r>
            <a:r>
              <a:rPr lang="en-US" sz="2400" b="1" dirty="0" smtClean="0">
                <a:solidFill>
                  <a:srgbClr val="FF0000"/>
                </a:solidFill>
              </a:rPr>
              <a:t>(f); 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   </a:t>
            </a:r>
            <a:r>
              <a:rPr lang="en-US" sz="2400" b="1" dirty="0" err="1" smtClean="0">
                <a:solidFill>
                  <a:srgbClr val="002060"/>
                </a:solidFill>
              </a:rPr>
              <a:t>fclose</a:t>
            </a:r>
            <a:r>
              <a:rPr lang="en-US" sz="2400" b="1" dirty="0" smtClean="0">
                <a:solidFill>
                  <a:srgbClr val="002060"/>
                </a:solidFill>
              </a:rPr>
              <a:t>(f);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    </a:t>
            </a:r>
            <a:r>
              <a:rPr lang="en-US" sz="2400" b="1" dirty="0" err="1" smtClean="0">
                <a:solidFill>
                  <a:srgbClr val="002060"/>
                </a:solidFill>
              </a:rPr>
              <a:t>printf</a:t>
            </a:r>
            <a:r>
              <a:rPr lang="en-US" sz="2400" b="1" dirty="0" smtClean="0">
                <a:solidFill>
                  <a:srgbClr val="002060"/>
                </a:solidFill>
              </a:rPr>
              <a:t>("Size of file: %d bytes", </a:t>
            </a:r>
            <a:r>
              <a:rPr lang="en-US" sz="2400" b="1" dirty="0" err="1" smtClean="0">
                <a:solidFill>
                  <a:srgbClr val="002060"/>
                </a:solidFill>
              </a:rPr>
              <a:t>len</a:t>
            </a:r>
            <a:r>
              <a:rPr lang="en-US" sz="2400" b="1" dirty="0" smtClean="0">
                <a:solidFill>
                  <a:srgbClr val="002060"/>
                </a:solidFill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    </a:t>
            </a:r>
            <a:r>
              <a:rPr lang="en-US" sz="2400" b="1" dirty="0" err="1" smtClean="0">
                <a:solidFill>
                  <a:srgbClr val="002060"/>
                </a:solidFill>
              </a:rPr>
              <a:t>getch</a:t>
            </a:r>
            <a:r>
              <a:rPr lang="en-US" sz="2400" b="1" dirty="0" smtClean="0">
                <a:solidFill>
                  <a:srgbClr val="002060"/>
                </a:solidFill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 }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-152400"/>
            <a:ext cx="8610600" cy="703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b="1" dirty="0" smtClean="0">
              <a:solidFill>
                <a:srgbClr val="002060"/>
              </a:solidFill>
            </a:endParaRPr>
          </a:p>
          <a:p>
            <a:r>
              <a:rPr lang="en-US" sz="2200" b="1" dirty="0" smtClean="0">
                <a:solidFill>
                  <a:srgbClr val="002060"/>
                </a:solidFill>
              </a:rPr>
              <a:t>#include&lt;</a:t>
            </a:r>
            <a:r>
              <a:rPr lang="en-US" sz="2200" b="1" dirty="0" err="1" smtClean="0">
                <a:solidFill>
                  <a:srgbClr val="002060"/>
                </a:solidFill>
              </a:rPr>
              <a:t>stdio.h</a:t>
            </a:r>
            <a:r>
              <a:rPr lang="en-US" sz="2200" b="1" dirty="0" smtClean="0">
                <a:solidFill>
                  <a:srgbClr val="002060"/>
                </a:solidFill>
              </a:rPr>
              <a:t>&gt;</a:t>
            </a:r>
          </a:p>
          <a:p>
            <a:r>
              <a:rPr lang="en-US" sz="2200" b="1" dirty="0" err="1" smtClean="0">
                <a:solidFill>
                  <a:srgbClr val="002060"/>
                </a:solidFill>
              </a:rPr>
              <a:t>struct</a:t>
            </a:r>
            <a:r>
              <a:rPr lang="en-US" sz="2200" b="1" dirty="0" smtClean="0">
                <a:solidFill>
                  <a:srgbClr val="002060"/>
                </a:solidFill>
              </a:rPr>
              <a:t> Student{</a:t>
            </a:r>
          </a:p>
          <a:p>
            <a:r>
              <a:rPr lang="en-US" sz="2200" b="1" dirty="0" smtClean="0">
                <a:solidFill>
                  <a:srgbClr val="002060"/>
                </a:solidFill>
              </a:rPr>
              <a:t>    </a:t>
            </a:r>
            <a:r>
              <a:rPr lang="en-US" sz="2200" b="1" dirty="0" err="1" smtClean="0">
                <a:solidFill>
                  <a:srgbClr val="002060"/>
                </a:solidFill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</a:rPr>
              <a:t> id;</a:t>
            </a:r>
          </a:p>
          <a:p>
            <a:r>
              <a:rPr lang="en-US" sz="2200" b="1" dirty="0" smtClean="0">
                <a:solidFill>
                  <a:srgbClr val="002060"/>
                </a:solidFill>
              </a:rPr>
              <a:t>    char name[20];</a:t>
            </a:r>
          </a:p>
          <a:p>
            <a:r>
              <a:rPr lang="en-US" sz="2200" b="1" dirty="0" smtClean="0">
                <a:solidFill>
                  <a:srgbClr val="002060"/>
                </a:solidFill>
              </a:rPr>
              <a:t>    </a:t>
            </a:r>
            <a:r>
              <a:rPr lang="en-US" sz="2200" b="1" dirty="0" err="1" smtClean="0">
                <a:solidFill>
                  <a:srgbClr val="002060"/>
                </a:solidFill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</a:rPr>
              <a:t> age;</a:t>
            </a:r>
          </a:p>
          <a:p>
            <a:r>
              <a:rPr lang="en-US" sz="2200" b="1" dirty="0" smtClean="0">
                <a:solidFill>
                  <a:srgbClr val="002060"/>
                </a:solidFill>
              </a:rPr>
              <a:t>  };</a:t>
            </a:r>
          </a:p>
          <a:p>
            <a:r>
              <a:rPr lang="en-US" sz="2200" b="1" dirty="0" err="1" smtClean="0">
                <a:solidFill>
                  <a:srgbClr val="002060"/>
                </a:solidFill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</a:rPr>
              <a:t> main()  {</a:t>
            </a:r>
          </a:p>
          <a:p>
            <a:r>
              <a:rPr lang="en-US" sz="2200" b="1" dirty="0" smtClean="0">
                <a:solidFill>
                  <a:srgbClr val="002060"/>
                </a:solidFill>
              </a:rPr>
              <a:t>     </a:t>
            </a:r>
            <a:r>
              <a:rPr lang="en-US" sz="2200" b="1" dirty="0" err="1" smtClean="0">
                <a:solidFill>
                  <a:srgbClr val="002060"/>
                </a:solidFill>
              </a:rPr>
              <a:t>struct</a:t>
            </a:r>
            <a:r>
              <a:rPr lang="en-US" sz="2200" b="1" dirty="0" smtClean="0">
                <a:solidFill>
                  <a:srgbClr val="002060"/>
                </a:solidFill>
              </a:rPr>
              <a:t> Student stud;</a:t>
            </a:r>
          </a:p>
          <a:p>
            <a:r>
              <a:rPr lang="en-US" sz="2200" b="1" dirty="0" smtClean="0">
                <a:solidFill>
                  <a:srgbClr val="002060"/>
                </a:solidFill>
              </a:rPr>
              <a:t>     </a:t>
            </a:r>
            <a:r>
              <a:rPr lang="en-US" sz="2200" b="1" dirty="0" err="1" smtClean="0">
                <a:solidFill>
                  <a:srgbClr val="002060"/>
                </a:solidFill>
              </a:rPr>
              <a:t>printf</a:t>
            </a:r>
            <a:r>
              <a:rPr lang="en-US" sz="2200" b="1" dirty="0" smtClean="0">
                <a:solidFill>
                  <a:srgbClr val="002060"/>
                </a:solidFill>
              </a:rPr>
              <a:t>("Enter the Student details:\n");</a:t>
            </a:r>
          </a:p>
          <a:p>
            <a:r>
              <a:rPr lang="en-US" sz="2200" b="1" dirty="0" smtClean="0">
                <a:solidFill>
                  <a:srgbClr val="002060"/>
                </a:solidFill>
              </a:rPr>
              <a:t>     </a:t>
            </a:r>
            <a:r>
              <a:rPr lang="en-US" sz="2200" b="1" dirty="0" err="1" smtClean="0">
                <a:solidFill>
                  <a:srgbClr val="002060"/>
                </a:solidFill>
              </a:rPr>
              <a:t>printf</a:t>
            </a:r>
            <a:r>
              <a:rPr lang="en-US" sz="2200" b="1" dirty="0" smtClean="0">
                <a:solidFill>
                  <a:srgbClr val="002060"/>
                </a:solidFill>
              </a:rPr>
              <a:t>("Enter the Student id:\n");</a:t>
            </a:r>
          </a:p>
          <a:p>
            <a:r>
              <a:rPr lang="en-US" sz="2200" b="1" dirty="0" smtClean="0">
                <a:solidFill>
                  <a:srgbClr val="002060"/>
                </a:solidFill>
              </a:rPr>
              <a:t>     </a:t>
            </a:r>
            <a:r>
              <a:rPr lang="en-US" sz="2200" b="1" dirty="0" err="1" smtClean="0">
                <a:solidFill>
                  <a:srgbClr val="002060"/>
                </a:solidFill>
              </a:rPr>
              <a:t>scanf</a:t>
            </a:r>
            <a:r>
              <a:rPr lang="en-US" sz="2200" b="1" dirty="0" smtClean="0">
                <a:solidFill>
                  <a:srgbClr val="002060"/>
                </a:solidFill>
              </a:rPr>
              <a:t>("%</a:t>
            </a:r>
            <a:r>
              <a:rPr lang="en-US" sz="2200" b="1" dirty="0" err="1" smtClean="0">
                <a:solidFill>
                  <a:srgbClr val="002060"/>
                </a:solidFill>
              </a:rPr>
              <a:t>d",&amp;stud.id</a:t>
            </a:r>
            <a:r>
              <a:rPr lang="en-US" sz="2200" b="1" dirty="0" smtClean="0">
                <a:solidFill>
                  <a:srgbClr val="002060"/>
                </a:solidFill>
              </a:rPr>
              <a:t> );</a:t>
            </a:r>
          </a:p>
          <a:p>
            <a:r>
              <a:rPr lang="en-US" sz="2200" b="1" dirty="0" smtClean="0">
                <a:solidFill>
                  <a:srgbClr val="002060"/>
                </a:solidFill>
              </a:rPr>
              <a:t>     </a:t>
            </a:r>
            <a:r>
              <a:rPr lang="en-US" sz="2200" b="1" dirty="0" err="1" smtClean="0">
                <a:solidFill>
                  <a:srgbClr val="002060"/>
                </a:solidFill>
              </a:rPr>
              <a:t>printf</a:t>
            </a:r>
            <a:r>
              <a:rPr lang="en-US" sz="2200" b="1" dirty="0" smtClean="0">
                <a:solidFill>
                  <a:srgbClr val="002060"/>
                </a:solidFill>
              </a:rPr>
              <a:t>("Enter the Student Name:\n");</a:t>
            </a:r>
          </a:p>
          <a:p>
            <a:r>
              <a:rPr lang="en-US" sz="2200" b="1" dirty="0" smtClean="0">
                <a:solidFill>
                  <a:srgbClr val="002060"/>
                </a:solidFill>
              </a:rPr>
              <a:t>     </a:t>
            </a:r>
            <a:r>
              <a:rPr lang="en-US" sz="2200" b="1" dirty="0" err="1" smtClean="0">
                <a:solidFill>
                  <a:srgbClr val="002060"/>
                </a:solidFill>
              </a:rPr>
              <a:t>scanf</a:t>
            </a:r>
            <a:r>
              <a:rPr lang="en-US" sz="2200" b="1" dirty="0" smtClean="0">
                <a:solidFill>
                  <a:srgbClr val="002060"/>
                </a:solidFill>
              </a:rPr>
              <a:t>("%</a:t>
            </a:r>
            <a:r>
              <a:rPr lang="en-US" sz="2200" b="1" dirty="0" err="1" smtClean="0">
                <a:solidFill>
                  <a:srgbClr val="002060"/>
                </a:solidFill>
              </a:rPr>
              <a:t>s",&amp;stud.name</a:t>
            </a:r>
            <a:r>
              <a:rPr lang="en-US" sz="2200" b="1" dirty="0" smtClean="0">
                <a:solidFill>
                  <a:srgbClr val="002060"/>
                </a:solidFill>
              </a:rPr>
              <a:t>);</a:t>
            </a:r>
          </a:p>
          <a:p>
            <a:r>
              <a:rPr lang="en-US" sz="2200" b="1" dirty="0" smtClean="0">
                <a:solidFill>
                  <a:srgbClr val="002060"/>
                </a:solidFill>
              </a:rPr>
              <a:t>     </a:t>
            </a:r>
            <a:r>
              <a:rPr lang="en-US" sz="2200" b="1" dirty="0" err="1" smtClean="0">
                <a:solidFill>
                  <a:srgbClr val="002060"/>
                </a:solidFill>
              </a:rPr>
              <a:t>printf</a:t>
            </a:r>
            <a:r>
              <a:rPr lang="en-US" sz="2200" b="1" dirty="0" smtClean="0">
                <a:solidFill>
                  <a:srgbClr val="002060"/>
                </a:solidFill>
              </a:rPr>
              <a:t>("Enter the Student age:\n");</a:t>
            </a:r>
          </a:p>
          <a:p>
            <a:r>
              <a:rPr lang="en-US" sz="2200" b="1" dirty="0" smtClean="0">
                <a:solidFill>
                  <a:srgbClr val="002060"/>
                </a:solidFill>
              </a:rPr>
              <a:t>     </a:t>
            </a:r>
            <a:r>
              <a:rPr lang="en-US" sz="2200" b="1" dirty="0" err="1" smtClean="0">
                <a:solidFill>
                  <a:srgbClr val="002060"/>
                </a:solidFill>
              </a:rPr>
              <a:t>scanf</a:t>
            </a:r>
            <a:r>
              <a:rPr lang="en-US" sz="2200" b="1" dirty="0" smtClean="0">
                <a:solidFill>
                  <a:srgbClr val="002060"/>
                </a:solidFill>
              </a:rPr>
              <a:t>("%</a:t>
            </a:r>
            <a:r>
              <a:rPr lang="en-US" sz="2200" b="1" dirty="0" err="1" smtClean="0">
                <a:solidFill>
                  <a:srgbClr val="002060"/>
                </a:solidFill>
              </a:rPr>
              <a:t>d",&amp;stud.age</a:t>
            </a:r>
            <a:r>
              <a:rPr lang="en-US" sz="2200" b="1" dirty="0" smtClean="0">
                <a:solidFill>
                  <a:srgbClr val="002060"/>
                </a:solidFill>
              </a:rPr>
              <a:t>);</a:t>
            </a:r>
          </a:p>
          <a:p>
            <a:endParaRPr lang="en-US" sz="1100" b="1" dirty="0" smtClean="0">
              <a:solidFill>
                <a:srgbClr val="002060"/>
              </a:solidFill>
            </a:endParaRPr>
          </a:p>
          <a:p>
            <a:r>
              <a:rPr lang="en-US" sz="2200" b="1" dirty="0" smtClean="0">
                <a:solidFill>
                  <a:srgbClr val="002060"/>
                </a:solidFill>
              </a:rPr>
              <a:t>     </a:t>
            </a:r>
            <a:r>
              <a:rPr lang="en-US" sz="2200" b="1" dirty="0" err="1" smtClean="0">
                <a:solidFill>
                  <a:srgbClr val="002060"/>
                </a:solidFill>
              </a:rPr>
              <a:t>printf</a:t>
            </a:r>
            <a:r>
              <a:rPr lang="en-US" sz="2200" b="1" dirty="0" smtClean="0">
                <a:solidFill>
                  <a:srgbClr val="002060"/>
                </a:solidFill>
              </a:rPr>
              <a:t>("Student Name is: %s", stud.name);</a:t>
            </a:r>
          </a:p>
          <a:p>
            <a:r>
              <a:rPr lang="en-US" sz="2200" b="1" dirty="0" smtClean="0">
                <a:solidFill>
                  <a:srgbClr val="002060"/>
                </a:solidFill>
              </a:rPr>
              <a:t>     </a:t>
            </a:r>
            <a:r>
              <a:rPr lang="en-US" sz="2200" b="1" dirty="0" err="1" smtClean="0">
                <a:solidFill>
                  <a:srgbClr val="002060"/>
                </a:solidFill>
              </a:rPr>
              <a:t>printf</a:t>
            </a:r>
            <a:r>
              <a:rPr lang="en-US" sz="2200" b="1" dirty="0" smtClean="0">
                <a:solidFill>
                  <a:srgbClr val="002060"/>
                </a:solidFill>
              </a:rPr>
              <a:t>("\</a:t>
            </a:r>
            <a:r>
              <a:rPr lang="en-US" sz="2200" b="1" dirty="0" err="1" smtClean="0">
                <a:solidFill>
                  <a:srgbClr val="002060"/>
                </a:solidFill>
              </a:rPr>
              <a:t>nStudent</a:t>
            </a:r>
            <a:r>
              <a:rPr lang="en-US" sz="2200" b="1" dirty="0" smtClean="0">
                <a:solidFill>
                  <a:srgbClr val="002060"/>
                </a:solidFill>
              </a:rPr>
              <a:t> Id is: %d", stud.id);</a:t>
            </a:r>
          </a:p>
          <a:p>
            <a:r>
              <a:rPr lang="en-US" sz="2200" b="1" dirty="0" smtClean="0">
                <a:solidFill>
                  <a:srgbClr val="002060"/>
                </a:solidFill>
              </a:rPr>
              <a:t>     </a:t>
            </a:r>
            <a:r>
              <a:rPr lang="en-US" sz="2200" b="1" dirty="0" err="1" smtClean="0">
                <a:solidFill>
                  <a:srgbClr val="002060"/>
                </a:solidFill>
              </a:rPr>
              <a:t>printf</a:t>
            </a:r>
            <a:r>
              <a:rPr lang="en-US" sz="2200" b="1" dirty="0" smtClean="0">
                <a:solidFill>
                  <a:srgbClr val="002060"/>
                </a:solidFill>
              </a:rPr>
              <a:t>("\</a:t>
            </a:r>
            <a:r>
              <a:rPr lang="en-US" sz="2200" b="1" dirty="0" err="1" smtClean="0">
                <a:solidFill>
                  <a:srgbClr val="002060"/>
                </a:solidFill>
              </a:rPr>
              <a:t>nStudent</a:t>
            </a:r>
            <a:r>
              <a:rPr lang="en-US" sz="2200" b="1" dirty="0" smtClean="0">
                <a:solidFill>
                  <a:srgbClr val="002060"/>
                </a:solidFill>
              </a:rPr>
              <a:t> Age is: %d", </a:t>
            </a:r>
            <a:r>
              <a:rPr lang="en-US" sz="2200" b="1" dirty="0" err="1" smtClean="0">
                <a:solidFill>
                  <a:srgbClr val="002060"/>
                </a:solidFill>
              </a:rPr>
              <a:t>stud.age</a:t>
            </a:r>
            <a:r>
              <a:rPr lang="en-US" sz="2200" b="1" dirty="0" smtClean="0">
                <a:solidFill>
                  <a:srgbClr val="002060"/>
                </a:solidFill>
              </a:rPr>
              <a:t>);</a:t>
            </a:r>
          </a:p>
          <a:p>
            <a:r>
              <a:rPr lang="en-US" sz="2200" b="1" dirty="0" smtClean="0">
                <a:solidFill>
                  <a:srgbClr val="002060"/>
                </a:solidFill>
              </a:rPr>
              <a:t>}</a:t>
            </a:r>
            <a:endParaRPr lang="en-US" sz="2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26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#include &lt;</a:t>
            </a:r>
            <a:r>
              <a:rPr lang="en-US" sz="2200" b="1" dirty="0" err="1" smtClean="0">
                <a:solidFill>
                  <a:srgbClr val="002060"/>
                </a:solidFill>
              </a:rPr>
              <a:t>stdio.h</a:t>
            </a:r>
            <a:r>
              <a:rPr lang="en-US" sz="2200" b="1" dirty="0" smtClean="0">
                <a:solidFill>
                  <a:srgbClr val="002060"/>
                </a:solidFill>
              </a:rPr>
              <a:t>&gt; 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 err="1" smtClean="0">
                <a:solidFill>
                  <a:srgbClr val="002060"/>
                </a:solidFill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</a:rPr>
              <a:t> main () 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char </a:t>
            </a:r>
            <a:r>
              <a:rPr lang="en-US" sz="2200" b="1" dirty="0" err="1" smtClean="0">
                <a:solidFill>
                  <a:srgbClr val="002060"/>
                </a:solidFill>
              </a:rPr>
              <a:t>str</a:t>
            </a:r>
            <a:r>
              <a:rPr lang="en-US" sz="2200" b="1" dirty="0" smtClean="0">
                <a:solidFill>
                  <a:srgbClr val="002060"/>
                </a:solidFill>
              </a:rPr>
              <a:t>[] = "This is tutorialspoint.com";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FILE *</a:t>
            </a:r>
            <a:r>
              <a:rPr lang="en-US" sz="2200" b="1" dirty="0" err="1" smtClean="0">
                <a:solidFill>
                  <a:srgbClr val="002060"/>
                </a:solidFill>
              </a:rPr>
              <a:t>fp</a:t>
            </a:r>
            <a:r>
              <a:rPr lang="en-US" sz="2200" b="1" dirty="0" smtClean="0">
                <a:solidFill>
                  <a:srgbClr val="002060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</a:t>
            </a:r>
            <a:r>
              <a:rPr lang="en-US" sz="2200" b="1" dirty="0" err="1" smtClean="0">
                <a:solidFill>
                  <a:srgbClr val="002060"/>
                </a:solidFill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</a:rPr>
              <a:t>ch</a:t>
            </a:r>
            <a:r>
              <a:rPr lang="en-US" sz="2200" b="1" dirty="0" smtClean="0">
                <a:solidFill>
                  <a:srgbClr val="002060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</a:t>
            </a:r>
            <a:r>
              <a:rPr lang="en-US" sz="2200" b="1" dirty="0" err="1" smtClean="0">
                <a:solidFill>
                  <a:srgbClr val="002060"/>
                </a:solidFill>
              </a:rPr>
              <a:t>fp</a:t>
            </a:r>
            <a:r>
              <a:rPr lang="en-US" sz="2200" b="1" dirty="0" smtClean="0">
                <a:solidFill>
                  <a:srgbClr val="002060"/>
                </a:solidFill>
              </a:rPr>
              <a:t> = </a:t>
            </a:r>
            <a:r>
              <a:rPr lang="en-US" sz="2200" b="1" dirty="0" err="1" smtClean="0">
                <a:solidFill>
                  <a:srgbClr val="002060"/>
                </a:solidFill>
              </a:rPr>
              <a:t>fopen</a:t>
            </a:r>
            <a:r>
              <a:rPr lang="en-US" sz="2200" b="1" dirty="0" smtClean="0">
                <a:solidFill>
                  <a:srgbClr val="002060"/>
                </a:solidFill>
              </a:rPr>
              <a:t>( "file.txt" , "w" ); 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</a:t>
            </a:r>
            <a:r>
              <a:rPr lang="en-US" sz="2200" b="1" dirty="0" err="1" smtClean="0">
                <a:solidFill>
                  <a:srgbClr val="002060"/>
                </a:solidFill>
              </a:rPr>
              <a:t>fwrite</a:t>
            </a:r>
            <a:r>
              <a:rPr lang="en-US" sz="2200" b="1" dirty="0" smtClean="0">
                <a:solidFill>
                  <a:srgbClr val="002060"/>
                </a:solidFill>
              </a:rPr>
              <a:t>(</a:t>
            </a:r>
            <a:r>
              <a:rPr lang="en-US" sz="2200" b="1" dirty="0" err="1" smtClean="0">
                <a:solidFill>
                  <a:srgbClr val="002060"/>
                </a:solidFill>
              </a:rPr>
              <a:t>str</a:t>
            </a:r>
            <a:r>
              <a:rPr lang="en-US" sz="2200" b="1" dirty="0" smtClean="0">
                <a:solidFill>
                  <a:srgbClr val="002060"/>
                </a:solidFill>
              </a:rPr>
              <a:t> , 1 , </a:t>
            </a:r>
            <a:r>
              <a:rPr lang="en-US" sz="2200" b="1" dirty="0" err="1" smtClean="0">
                <a:solidFill>
                  <a:srgbClr val="002060"/>
                </a:solidFill>
              </a:rPr>
              <a:t>sizeof</a:t>
            </a:r>
            <a:r>
              <a:rPr lang="en-US" sz="2200" b="1" dirty="0" smtClean="0">
                <a:solidFill>
                  <a:srgbClr val="002060"/>
                </a:solidFill>
              </a:rPr>
              <a:t>(</a:t>
            </a:r>
            <a:r>
              <a:rPr lang="en-US" sz="2200" b="1" dirty="0" err="1" smtClean="0">
                <a:solidFill>
                  <a:srgbClr val="002060"/>
                </a:solidFill>
              </a:rPr>
              <a:t>str</a:t>
            </a:r>
            <a:r>
              <a:rPr lang="en-US" sz="2200" b="1" dirty="0" smtClean="0">
                <a:solidFill>
                  <a:srgbClr val="002060"/>
                </a:solidFill>
              </a:rPr>
              <a:t>) , </a:t>
            </a:r>
            <a:r>
              <a:rPr lang="en-US" sz="2200" b="1" dirty="0" err="1" smtClean="0">
                <a:solidFill>
                  <a:srgbClr val="002060"/>
                </a:solidFill>
              </a:rPr>
              <a:t>fp</a:t>
            </a:r>
            <a:r>
              <a:rPr lang="en-US" sz="2200" b="1" dirty="0" smtClean="0">
                <a:solidFill>
                  <a:srgbClr val="002060"/>
                </a:solidFill>
              </a:rPr>
              <a:t> );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</a:t>
            </a:r>
            <a:r>
              <a:rPr lang="en-US" sz="2200" b="1" dirty="0" err="1" smtClean="0">
                <a:solidFill>
                  <a:srgbClr val="002060"/>
                </a:solidFill>
              </a:rPr>
              <a:t>fclose</a:t>
            </a:r>
            <a:r>
              <a:rPr lang="en-US" sz="2200" b="1" dirty="0" smtClean="0">
                <a:solidFill>
                  <a:srgbClr val="002060"/>
                </a:solidFill>
              </a:rPr>
              <a:t>(</a:t>
            </a:r>
            <a:r>
              <a:rPr lang="en-US" sz="2200" b="1" dirty="0" err="1" smtClean="0">
                <a:solidFill>
                  <a:srgbClr val="002060"/>
                </a:solidFill>
              </a:rPr>
              <a:t>fp</a:t>
            </a:r>
            <a:r>
              <a:rPr lang="en-US" sz="2200" b="1" dirty="0" smtClean="0">
                <a:solidFill>
                  <a:srgbClr val="002060"/>
                </a:solidFill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</a:t>
            </a:r>
            <a:r>
              <a:rPr lang="en-US" sz="2200" b="1" dirty="0" err="1" smtClean="0">
                <a:solidFill>
                  <a:srgbClr val="002060"/>
                </a:solidFill>
              </a:rPr>
              <a:t>fp</a:t>
            </a:r>
            <a:r>
              <a:rPr lang="en-US" sz="2200" b="1" dirty="0" smtClean="0">
                <a:solidFill>
                  <a:srgbClr val="002060"/>
                </a:solidFill>
              </a:rPr>
              <a:t> = </a:t>
            </a:r>
            <a:r>
              <a:rPr lang="en-US" sz="2200" b="1" dirty="0" err="1" smtClean="0">
                <a:solidFill>
                  <a:srgbClr val="002060"/>
                </a:solidFill>
              </a:rPr>
              <a:t>fopen</a:t>
            </a:r>
            <a:r>
              <a:rPr lang="en-US" sz="2200" b="1" dirty="0" smtClean="0">
                <a:solidFill>
                  <a:srgbClr val="002060"/>
                </a:solidFill>
              </a:rPr>
              <a:t>( "file.txt" , "r" );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while(1)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{ 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</a:rPr>
              <a:t>ch</a:t>
            </a:r>
            <a:r>
              <a:rPr lang="en-US" sz="2200" b="1" dirty="0" smtClean="0">
                <a:solidFill>
                  <a:srgbClr val="002060"/>
                </a:solidFill>
              </a:rPr>
              <a:t> = </a:t>
            </a:r>
            <a:r>
              <a:rPr lang="en-US" sz="2200" b="1" dirty="0" err="1" smtClean="0">
                <a:solidFill>
                  <a:srgbClr val="002060"/>
                </a:solidFill>
              </a:rPr>
              <a:t>fgetc</a:t>
            </a:r>
            <a:r>
              <a:rPr lang="en-US" sz="2200" b="1" dirty="0" smtClean="0">
                <a:solidFill>
                  <a:srgbClr val="002060"/>
                </a:solidFill>
              </a:rPr>
              <a:t>(</a:t>
            </a:r>
            <a:r>
              <a:rPr lang="en-US" sz="2200" b="1" dirty="0" err="1" smtClean="0">
                <a:solidFill>
                  <a:srgbClr val="002060"/>
                </a:solidFill>
              </a:rPr>
              <a:t>fp</a:t>
            </a:r>
            <a:r>
              <a:rPr lang="en-US" sz="2200" b="1" dirty="0" smtClean="0">
                <a:solidFill>
                  <a:srgbClr val="002060"/>
                </a:solidFill>
              </a:rPr>
              <a:t>); 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 if( </a:t>
            </a:r>
            <a:r>
              <a:rPr lang="en-US" sz="2200" b="1" dirty="0" err="1" smtClean="0">
                <a:solidFill>
                  <a:srgbClr val="002060"/>
                </a:solidFill>
              </a:rPr>
              <a:t>feof</a:t>
            </a:r>
            <a:r>
              <a:rPr lang="en-US" sz="2200" b="1" dirty="0" smtClean="0">
                <a:solidFill>
                  <a:srgbClr val="002060"/>
                </a:solidFill>
              </a:rPr>
              <a:t>(</a:t>
            </a:r>
            <a:r>
              <a:rPr lang="en-US" sz="2200" b="1" dirty="0" err="1" smtClean="0">
                <a:solidFill>
                  <a:srgbClr val="002060"/>
                </a:solidFill>
              </a:rPr>
              <a:t>fp</a:t>
            </a:r>
            <a:r>
              <a:rPr lang="en-US" sz="2200" b="1" dirty="0" smtClean="0">
                <a:solidFill>
                  <a:srgbClr val="002060"/>
                </a:solidFill>
              </a:rPr>
              <a:t>) )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 {  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   break ;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  } 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  </a:t>
            </a:r>
            <a:r>
              <a:rPr lang="en-US" sz="2200" b="1" dirty="0" err="1" smtClean="0">
                <a:solidFill>
                  <a:srgbClr val="002060"/>
                </a:solidFill>
              </a:rPr>
              <a:t>printf</a:t>
            </a:r>
            <a:r>
              <a:rPr lang="en-US" sz="2200" b="1" dirty="0" smtClean="0">
                <a:solidFill>
                  <a:srgbClr val="002060"/>
                </a:solidFill>
              </a:rPr>
              <a:t>("%c", </a:t>
            </a:r>
            <a:r>
              <a:rPr lang="en-US" sz="2200" b="1" dirty="0" err="1" smtClean="0">
                <a:solidFill>
                  <a:srgbClr val="002060"/>
                </a:solidFill>
              </a:rPr>
              <a:t>ch</a:t>
            </a:r>
            <a:r>
              <a:rPr lang="en-US" sz="2200" b="1" dirty="0" smtClean="0">
                <a:solidFill>
                  <a:srgbClr val="002060"/>
                </a:solidFill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2060"/>
                </a:solidFill>
              </a:rPr>
              <a:t> rewind(</a:t>
            </a:r>
            <a:r>
              <a:rPr lang="en-US" b="1" dirty="0" err="1" smtClean="0">
                <a:solidFill>
                  <a:srgbClr val="002060"/>
                </a:solidFill>
              </a:rPr>
              <a:t>fp</a:t>
            </a:r>
            <a:r>
              <a:rPr lang="en-US" b="1" dirty="0" smtClean="0">
                <a:solidFill>
                  <a:srgbClr val="002060"/>
                </a:solidFill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   </a:t>
            </a:r>
            <a:r>
              <a:rPr lang="en-US" b="1" dirty="0" err="1" smtClean="0">
                <a:solidFill>
                  <a:srgbClr val="002060"/>
                </a:solidFill>
              </a:rPr>
              <a:t>printf</a:t>
            </a:r>
            <a:r>
              <a:rPr lang="en-US" b="1" dirty="0" smtClean="0">
                <a:solidFill>
                  <a:srgbClr val="002060"/>
                </a:solidFill>
              </a:rPr>
              <a:t>("\n");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    while(1) { 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        </a:t>
            </a:r>
            <a:r>
              <a:rPr lang="en-US" b="1" dirty="0" err="1" smtClean="0">
                <a:solidFill>
                  <a:srgbClr val="002060"/>
                </a:solidFill>
              </a:rPr>
              <a:t>ch</a:t>
            </a:r>
            <a:r>
              <a:rPr lang="en-US" b="1" dirty="0" smtClean="0">
                <a:solidFill>
                  <a:srgbClr val="002060"/>
                </a:solidFill>
              </a:rPr>
              <a:t> = </a:t>
            </a:r>
            <a:r>
              <a:rPr lang="en-US" b="1" dirty="0" err="1" smtClean="0">
                <a:solidFill>
                  <a:srgbClr val="002060"/>
                </a:solidFill>
              </a:rPr>
              <a:t>fgetc</a:t>
            </a:r>
            <a:r>
              <a:rPr lang="en-US" b="1" dirty="0" smtClean="0">
                <a:solidFill>
                  <a:srgbClr val="002060"/>
                </a:solidFill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fp</a:t>
            </a:r>
            <a:r>
              <a:rPr lang="en-US" b="1" dirty="0" smtClean="0">
                <a:solidFill>
                  <a:srgbClr val="002060"/>
                </a:solidFill>
              </a:rPr>
              <a:t>);  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        if( </a:t>
            </a:r>
            <a:r>
              <a:rPr lang="en-US" b="1" dirty="0" err="1" smtClean="0">
                <a:solidFill>
                  <a:srgbClr val="002060"/>
                </a:solidFill>
              </a:rPr>
              <a:t>feof</a:t>
            </a:r>
            <a:r>
              <a:rPr lang="en-US" b="1" dirty="0" smtClean="0">
                <a:solidFill>
                  <a:srgbClr val="002060"/>
                </a:solidFill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fp</a:t>
            </a:r>
            <a:r>
              <a:rPr lang="en-US" b="1" dirty="0" smtClean="0">
                <a:solidFill>
                  <a:srgbClr val="002060"/>
                </a:solidFill>
              </a:rPr>
              <a:t>) ) 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         { 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2060"/>
                </a:solidFill>
              </a:rPr>
              <a:t>	break ; 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2060"/>
                </a:solidFill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2060"/>
                </a:solidFill>
              </a:rPr>
              <a:t>	 </a:t>
            </a:r>
            <a:r>
              <a:rPr lang="en-US" b="1" dirty="0" err="1" smtClean="0">
                <a:solidFill>
                  <a:srgbClr val="002060"/>
                </a:solidFill>
              </a:rPr>
              <a:t>printf</a:t>
            </a:r>
            <a:r>
              <a:rPr lang="en-US" b="1" dirty="0" smtClean="0">
                <a:solidFill>
                  <a:srgbClr val="002060"/>
                </a:solidFill>
              </a:rPr>
              <a:t>("%c", </a:t>
            </a:r>
            <a:r>
              <a:rPr lang="en-US" b="1" dirty="0" err="1" smtClean="0">
                <a:solidFill>
                  <a:srgbClr val="002060"/>
                </a:solidFill>
              </a:rPr>
              <a:t>ch</a:t>
            </a:r>
            <a:r>
              <a:rPr lang="en-US" b="1" dirty="0" smtClean="0">
                <a:solidFill>
                  <a:srgbClr val="002060"/>
                </a:solidFill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   } 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    </a:t>
            </a:r>
            <a:r>
              <a:rPr lang="en-US" b="1" dirty="0" err="1" smtClean="0">
                <a:solidFill>
                  <a:srgbClr val="002060"/>
                </a:solidFill>
              </a:rPr>
              <a:t>fclose</a:t>
            </a:r>
            <a:r>
              <a:rPr lang="en-US" b="1" dirty="0" smtClean="0">
                <a:solidFill>
                  <a:srgbClr val="002060"/>
                </a:solidFill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</a:rPr>
              <a:t>fp</a:t>
            </a:r>
            <a:r>
              <a:rPr lang="en-US" b="1" dirty="0" smtClean="0">
                <a:solidFill>
                  <a:srgbClr val="002060"/>
                </a:solidFill>
              </a:rPr>
              <a:t>); 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    return(0); </a:t>
            </a: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2060"/>
                </a:solidFill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0038"/>
            <a:ext cx="8229600" cy="26971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50"/>
                </a:solidFill>
              </a:rPr>
              <a:t>End of the Unit 5</a:t>
            </a:r>
            <a:endParaRPr lang="en-US" sz="5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1988</Words>
  <Application>Microsoft Office PowerPoint</Application>
  <PresentationFormat>On-screen Show (4:3)</PresentationFormat>
  <Paragraphs>666</Paragraphs>
  <Slides>92</Slides>
  <Notes>0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Office Theme</vt:lpstr>
      <vt:lpstr>Unit -5  Structures, Unions and Files</vt:lpstr>
      <vt:lpstr> 1. Structure in C Programming </vt:lpstr>
      <vt:lpstr>Syntax of structure</vt:lpstr>
      <vt:lpstr>Example for structure</vt:lpstr>
      <vt:lpstr>memory allocation of the structure employee</vt:lpstr>
      <vt:lpstr>Declaring Structure Variables </vt:lpstr>
      <vt:lpstr>Slide 7</vt:lpstr>
      <vt:lpstr>Accessing members of the structure </vt:lpstr>
      <vt:lpstr>Slide 9</vt:lpstr>
      <vt:lpstr>Slide 10</vt:lpstr>
      <vt:lpstr>2. Nested Structures </vt:lpstr>
      <vt:lpstr>syntax</vt:lpstr>
      <vt:lpstr>example</vt:lpstr>
      <vt:lpstr>Slide 14</vt:lpstr>
      <vt:lpstr>Slide 15</vt:lpstr>
      <vt:lpstr>Slide 16</vt:lpstr>
      <vt:lpstr>3. Array of Structure </vt:lpstr>
      <vt:lpstr>Slide 18</vt:lpstr>
      <vt:lpstr>Slide 19</vt:lpstr>
      <vt:lpstr>Slide 20</vt:lpstr>
      <vt:lpstr>4. Structure as Function Arguments </vt:lpstr>
      <vt:lpstr>Slide 22</vt:lpstr>
      <vt:lpstr>Slide 23</vt:lpstr>
      <vt:lpstr>5. Self Referential Structures</vt:lpstr>
      <vt:lpstr>Slide 25</vt:lpstr>
      <vt:lpstr>Example Program</vt:lpstr>
      <vt:lpstr>Types of Self Referential Structures </vt:lpstr>
      <vt:lpstr>a. Self Referential Structure with Single Link</vt:lpstr>
      <vt:lpstr>b. Self Referential Structure with Multiple Links</vt:lpstr>
      <vt:lpstr>Applications</vt:lpstr>
      <vt:lpstr>6. Unions in C Programming </vt:lpstr>
      <vt:lpstr>Unions in C Programming Cont... </vt:lpstr>
      <vt:lpstr>Defining a Union</vt:lpstr>
      <vt:lpstr>Example</vt:lpstr>
      <vt:lpstr>Slide 35</vt:lpstr>
      <vt:lpstr> </vt:lpstr>
      <vt:lpstr>Slide 37</vt:lpstr>
      <vt:lpstr>Slide 38</vt:lpstr>
      <vt:lpstr>7. Enumeration (or enum) in C</vt:lpstr>
      <vt:lpstr>Slide 40</vt:lpstr>
      <vt:lpstr>Enumerated type declaration </vt:lpstr>
      <vt:lpstr>Slide 42</vt:lpstr>
      <vt:lpstr>Slide 43</vt:lpstr>
      <vt:lpstr>8. typedef in C </vt:lpstr>
      <vt:lpstr>Syntax of typedef </vt:lpstr>
      <vt:lpstr>Slide 46</vt:lpstr>
      <vt:lpstr>9. Bit Fields</vt:lpstr>
      <vt:lpstr>Slide 48</vt:lpstr>
      <vt:lpstr>Slide 49</vt:lpstr>
      <vt:lpstr>Files in C</vt:lpstr>
      <vt:lpstr>Introduction to files</vt:lpstr>
      <vt:lpstr> </vt:lpstr>
      <vt:lpstr>Using files in C</vt:lpstr>
      <vt:lpstr>Using files in C</vt:lpstr>
      <vt:lpstr>1.Declare a file pointer</vt:lpstr>
      <vt:lpstr>2.Open the file</vt:lpstr>
      <vt:lpstr>Opening an existing file</vt:lpstr>
      <vt:lpstr>Slide 58</vt:lpstr>
      <vt:lpstr>Slide 59</vt:lpstr>
      <vt:lpstr>Slide 60</vt:lpstr>
      <vt:lpstr>Slide 61</vt:lpstr>
      <vt:lpstr>Closing File: fclose() </vt:lpstr>
      <vt:lpstr>Reading from text files</vt:lpstr>
      <vt:lpstr>fscanf ()</vt:lpstr>
      <vt:lpstr>Example program</vt:lpstr>
      <vt:lpstr>fgets()</vt:lpstr>
      <vt:lpstr>Read from a given file using fgets() </vt:lpstr>
      <vt:lpstr>fgetc() </vt:lpstr>
      <vt:lpstr>Slide 69</vt:lpstr>
      <vt:lpstr>fread() </vt:lpstr>
      <vt:lpstr> </vt:lpstr>
      <vt:lpstr>fgetw()</vt:lpstr>
      <vt:lpstr>Slide 73</vt:lpstr>
      <vt:lpstr>fprintf()</vt:lpstr>
      <vt:lpstr>Example</vt:lpstr>
      <vt:lpstr>fputs()</vt:lpstr>
      <vt:lpstr>example</vt:lpstr>
      <vt:lpstr>fputc()</vt:lpstr>
      <vt:lpstr>example</vt:lpstr>
      <vt:lpstr>fwrite()</vt:lpstr>
      <vt:lpstr>fputw()</vt:lpstr>
      <vt:lpstr>Random  file access</vt:lpstr>
      <vt:lpstr>i. fseek()</vt:lpstr>
      <vt:lpstr>Slide 84</vt:lpstr>
      <vt:lpstr>ii. ftell()</vt:lpstr>
      <vt:lpstr>iii. rewind()</vt:lpstr>
      <vt:lpstr>   </vt:lpstr>
      <vt:lpstr>Slide 88</vt:lpstr>
      <vt:lpstr>Slide 89</vt:lpstr>
      <vt:lpstr>Slide 90</vt:lpstr>
      <vt:lpstr>Slide 91</vt:lpstr>
      <vt:lpstr>End of the Unit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Structure </dc:title>
  <dc:creator>STAFF</dc:creator>
  <cp:lastModifiedBy>kalyan babu</cp:lastModifiedBy>
  <cp:revision>61</cp:revision>
  <dcterms:created xsi:type="dcterms:W3CDTF">2006-08-16T00:00:00Z</dcterms:created>
  <dcterms:modified xsi:type="dcterms:W3CDTF">2021-04-22T07:48:31Z</dcterms:modified>
</cp:coreProperties>
</file>