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4" r:id="rId17"/>
    <p:sldId id="298" r:id="rId18"/>
    <p:sldId id="299" r:id="rId19"/>
    <p:sldId id="278" r:id="rId20"/>
    <p:sldId id="293" r:id="rId21"/>
    <p:sldId id="294" r:id="rId22"/>
    <p:sldId id="295" r:id="rId23"/>
    <p:sldId id="296" r:id="rId24"/>
    <p:sldId id="297" r:id="rId25"/>
    <p:sldId id="279" r:id="rId26"/>
  </p:sldIdLst>
  <p:sldSz cx="9144000" cy="5143500" type="screen16x9"/>
  <p:notesSz cx="6858000" cy="9144000"/>
  <p:embeddedFontLst>
    <p:embeddedFont>
      <p:font typeface="Yellowtail" charset="0"/>
      <p:regular r:id="rId28"/>
    </p:embeddedFont>
    <p:embeddedFont>
      <p:font typeface="Garamond" pitchFamily="18" charset="0"/>
      <p:regular r:id="rId29"/>
      <p:bold r:id="rId30"/>
      <p:italic r:id="rId31"/>
    </p:embeddedFont>
    <p:embeddedFont>
      <p:font typeface="Neuton" charset="0"/>
      <p:regular r:id="rId32"/>
      <p:bold r:id="rId33"/>
      <p:italic r:id="rId34"/>
    </p:embeddedFon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Mangal" pitchFamily="18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F7A4382-F366-4B17-A5D8-A65B571B243D}">
  <a:tblStyle styleId="{CF7A4382-F366-4B17-A5D8-A65B571B24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1853066" y="1584395"/>
            <a:ext cx="1401157" cy="5259705"/>
            <a:chOff x="818425" y="238125"/>
            <a:chExt cx="139557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60;p2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2"/>
          <p:cNvGrpSpPr/>
          <p:nvPr/>
        </p:nvGrpSpPr>
        <p:grpSpPr>
          <a:xfrm rot="5400000">
            <a:off x="5889766" y="-1700680"/>
            <a:ext cx="1401157" cy="5259705"/>
            <a:chOff x="818425" y="238125"/>
            <a:chExt cx="1395575" cy="5238750"/>
          </a:xfrm>
        </p:grpSpPr>
        <p:sp>
          <p:nvSpPr>
            <p:cNvPr id="69" name="Google Shape;69;p2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2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2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2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ubTitle" idx="1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>
            <a:off x="7088841" y="-58105"/>
            <a:ext cx="1401157" cy="5259705"/>
            <a:chOff x="818425" y="238125"/>
            <a:chExt cx="1395575" cy="5238750"/>
          </a:xfrm>
        </p:grpSpPr>
        <p:sp>
          <p:nvSpPr>
            <p:cNvPr id="129" name="Google Shape;129;p3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3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3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3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3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3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3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3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70" name="Google Shape;170;p3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3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73" name="Google Shape;173;p3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3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3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body" idx="1"/>
          </p:nvPr>
        </p:nvSpPr>
        <p:spPr>
          <a:xfrm>
            <a:off x="2269825" y="2161800"/>
            <a:ext cx="46044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✢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9pPr>
          </a:lstStyle>
          <a:p>
            <a:endParaRPr/>
          </a:p>
        </p:txBody>
      </p:sp>
      <p:grpSp>
        <p:nvGrpSpPr>
          <p:cNvPr id="187" name="Google Shape;187;p4"/>
          <p:cNvGrpSpPr/>
          <p:nvPr/>
        </p:nvGrpSpPr>
        <p:grpSpPr>
          <a:xfrm>
            <a:off x="802981" y="3161504"/>
            <a:ext cx="7513267" cy="1540196"/>
            <a:chOff x="802981" y="3161504"/>
            <a:chExt cx="7513267" cy="1540196"/>
          </a:xfrm>
        </p:grpSpPr>
        <p:sp>
          <p:nvSpPr>
            <p:cNvPr id="188" name="Google Shape;188;p4"/>
            <p:cNvSpPr/>
            <p:nvPr/>
          </p:nvSpPr>
          <p:spPr>
            <a:xfrm rot="5400000">
              <a:off x="2822648" y="2524129"/>
              <a:ext cx="1042613" cy="2505030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3020914">
              <a:off x="1433468" y="3420610"/>
              <a:ext cx="380422" cy="501593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4"/>
            <p:cNvGrpSpPr/>
            <p:nvPr/>
          </p:nvGrpSpPr>
          <p:grpSpPr>
            <a:xfrm rot="7357511">
              <a:off x="7243958" y="3657662"/>
              <a:ext cx="194495" cy="389007"/>
              <a:chOff x="3253150" y="2320925"/>
              <a:chExt cx="149800" cy="299575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4"/>
            <p:cNvGrpSpPr/>
            <p:nvPr/>
          </p:nvGrpSpPr>
          <p:grpSpPr>
            <a:xfrm rot="-5400000">
              <a:off x="5247912" y="2613433"/>
              <a:ext cx="1225750" cy="2321893"/>
              <a:chOff x="3487525" y="3986125"/>
              <a:chExt cx="766525" cy="14520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198;p4"/>
            <p:cNvSpPr/>
            <p:nvPr/>
          </p:nvSpPr>
          <p:spPr>
            <a:xfrm>
              <a:off x="4524477" y="3819970"/>
              <a:ext cx="329752" cy="332092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3958791">
              <a:off x="1686045" y="3770049"/>
              <a:ext cx="246705" cy="382854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7509304" y="3218901"/>
              <a:ext cx="191688" cy="700698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6864207">
              <a:off x="906951" y="3174041"/>
              <a:ext cx="298273" cy="420559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1473928">
              <a:off x="7955495" y="3223413"/>
              <a:ext cx="317583" cy="276824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4"/>
            <p:cNvGrpSpPr/>
            <p:nvPr/>
          </p:nvGrpSpPr>
          <p:grpSpPr>
            <a:xfrm rot="4061875">
              <a:off x="4563803" y="4379795"/>
              <a:ext cx="251087" cy="298303"/>
              <a:chOff x="4157100" y="2900650"/>
              <a:chExt cx="206200" cy="244975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20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9pPr>
          </a:lstStyle>
          <a:p>
            <a:endParaRPr/>
          </a:p>
        </p:txBody>
      </p:sp>
      <p:grpSp>
        <p:nvGrpSpPr>
          <p:cNvPr id="211" name="Google Shape;211;p5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212" name="Google Shape;212;p5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5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14" name="Google Shape;214;p5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5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5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5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5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5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5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269" name="Google Shape;269;p5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l" t="t" r="r" b="b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l" t="t" r="r" b="b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l" t="t" r="r" b="b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6"/>
          <p:cNvSpPr txBox="1">
            <a:spLocks noGrp="1"/>
          </p:cNvSpPr>
          <p:nvPr>
            <p:ph type="body" idx="1"/>
          </p:nvPr>
        </p:nvSpPr>
        <p:spPr>
          <a:xfrm>
            <a:off x="628975" y="1581150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sp>
        <p:nvSpPr>
          <p:cNvPr id="276" name="Google Shape;276;p6"/>
          <p:cNvSpPr txBox="1">
            <a:spLocks noGrp="1"/>
          </p:cNvSpPr>
          <p:nvPr>
            <p:ph type="body" idx="2"/>
          </p:nvPr>
        </p:nvSpPr>
        <p:spPr>
          <a:xfrm>
            <a:off x="3721633" y="1581150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grpSp>
        <p:nvGrpSpPr>
          <p:cNvPr id="277" name="Google Shape;277;p6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278" name="Google Shape;278;p6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6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80" name="Google Shape;280;p6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6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6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01" name="Google Shape;301;p6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6;p6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6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315" name="Google Shape;315;p6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6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319" name="Google Shape;319;p6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6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322" name="Google Shape;322;p6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6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6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" name="Google Shape;334;p6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335" name="Google Shape;335;p6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l" t="t" r="r" b="b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l" t="t" r="r" b="b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l" t="t" r="r" b="b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7"/>
          <p:cNvSpPr txBox="1">
            <a:spLocks noGrp="1"/>
          </p:cNvSpPr>
          <p:nvPr>
            <p:ph type="body" idx="1"/>
          </p:nvPr>
        </p:nvSpPr>
        <p:spPr>
          <a:xfrm>
            <a:off x="628875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2"/>
          </p:nvPr>
        </p:nvSpPr>
        <p:spPr>
          <a:xfrm>
            <a:off x="2665192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3"/>
          </p:nvPr>
        </p:nvSpPr>
        <p:spPr>
          <a:xfrm>
            <a:off x="4701509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grpSp>
        <p:nvGrpSpPr>
          <p:cNvPr id="344" name="Google Shape;344;p7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345" name="Google Shape;345;p7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l" t="t" r="r" b="b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7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l" t="t" r="r" b="b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7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7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68" name="Google Shape;368;p7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" name="Google Shape;373;p7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l" t="t" r="r" b="b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l" t="t" r="r" b="b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l" t="t" r="r" b="b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7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378" name="Google Shape;378;p7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7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382" name="Google Shape;382;p7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7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386" name="Google Shape;386;p7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7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389" name="Google Shape;389;p7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7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l" t="t" r="r" b="b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7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7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402" name="Google Shape;402;p7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l" t="t" r="r" b="b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l" t="t" r="r" b="b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l" t="t" r="r" b="b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0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588" name="Google Shape;588;p10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10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591" name="Google Shape;591;p10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0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0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0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10"/>
            <p:cNvSpPr/>
            <p:nvPr/>
          </p:nvSpPr>
          <p:spPr>
            <a:xfrm>
              <a:off x="4535406" y="4308991"/>
              <a:ext cx="198042" cy="199452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10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598" name="Google Shape;598;p10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0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0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1" name="Google Shape;601;p10"/>
          <p:cNvSpPr txBox="1">
            <a:spLocks noGrp="1"/>
          </p:cNvSpPr>
          <p:nvPr>
            <p:ph type="body" idx="1"/>
          </p:nvPr>
        </p:nvSpPr>
        <p:spPr>
          <a:xfrm>
            <a:off x="1726650" y="3485425"/>
            <a:ext cx="5690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2" name="Google Shape;602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11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605" name="Google Shape;605;p11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11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608" name="Google Shape;608;p11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2" name="Google Shape;612;p11"/>
            <p:cNvSpPr/>
            <p:nvPr/>
          </p:nvSpPr>
          <p:spPr>
            <a:xfrm>
              <a:off x="4535406" y="4308991"/>
              <a:ext cx="198042" cy="199452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11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2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12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621" name="Google Shape;621;p12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avLst/>
              <a:gdLst/>
              <a:ahLst/>
              <a:cxnLst/>
              <a:rect l="l" t="t" r="r" b="b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2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avLst/>
              <a:gdLst/>
              <a:ahLst/>
              <a:cxnLst/>
              <a:rect l="l" t="t" r="r" b="b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12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624" name="Google Shape;624;p1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12"/>
            <p:cNvSpPr/>
            <p:nvPr/>
          </p:nvSpPr>
          <p:spPr>
            <a:xfrm>
              <a:off x="4535406" y="4308991"/>
              <a:ext cx="198042" cy="199452"/>
            </a:xfrm>
            <a:custGeom>
              <a:avLst/>
              <a:gdLst/>
              <a:ahLst/>
              <a:cxnLst/>
              <a:rect l="l" t="t" r="r" b="b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2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avLst/>
              <a:gdLst/>
              <a:ahLst/>
              <a:cxnLst/>
              <a:rect l="l" t="t" r="r" b="b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12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631" name="Google Shape;631;p1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4" name="Google Shape;634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defRPr sz="3000">
                <a:solidFill>
                  <a:schemeClr val="dk2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euton"/>
              <a:buChar char="✢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uton"/>
              <a:buChar char="○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uton"/>
              <a:buChar char="○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uton"/>
              <a:buChar char="○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uton"/>
              <a:buChar char="○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uton"/>
              <a:buChar char="○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uton"/>
              <a:buChar char="○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uton"/>
              <a:buChar char="○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uton"/>
              <a:buChar char="○"/>
              <a:defRPr sz="24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usecase.pdf" TargetMode="External"/><Relationship Id="rId2" Type="http://schemas.openxmlformats.org/officeDocument/2006/relationships/hyperlink" Target="dfd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dbdesign.png" TargetMode="External"/><Relationship Id="rId4" Type="http://schemas.openxmlformats.org/officeDocument/2006/relationships/hyperlink" Target="er1.jp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3"/>
          <p:cNvSpPr txBox="1">
            <a:spLocks noGrp="1"/>
          </p:cNvSpPr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Pocket Farm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8"/>
            <a:ext cx="6009600" cy="857400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Working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1027" name="Picture 3" descr="C:\Users\Admin\AppData\Local\Microsoft\Windows\Temporary Internet Files\Content.IE5\695CSZRY\5727270772_8fa629fd3d_z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1214414" cy="1405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8"/>
            <a:ext cx="6009600" cy="857400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Working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1027" name="Picture 3" descr="C:\Users\Admin\AppData\Local\Microsoft\Windows\Temporary Internet Files\Content.IE5\695CSZRY\5727270772_8fa629fd3d_z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1214414" cy="1405471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428728" y="2000246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C:\Users\Admin\AppData\Local\Microsoft\Windows\Temporary Internet Files\Content.IE5\695CSZRY\5584347447_7e98a10ac9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357304"/>
            <a:ext cx="2071702" cy="138354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8"/>
            <a:ext cx="6009600" cy="857400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Working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1027" name="Picture 3" descr="C:\Users\Admin\AppData\Local\Microsoft\Windows\Temporary Internet Files\Content.IE5\695CSZRY\5727270772_8fa629fd3d_z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1214414" cy="1405471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428728" y="2000246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C:\Users\Admin\AppData\Local\Microsoft\Windows\Temporary Internet Files\Content.IE5\695CSZRY\5584347447_7e98a10ac9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357304"/>
            <a:ext cx="2071702" cy="1383549"/>
          </a:xfrm>
          <a:prstGeom prst="rect">
            <a:avLst/>
          </a:prstGeom>
          <a:noFill/>
        </p:spPr>
      </p:pic>
      <p:pic>
        <p:nvPicPr>
          <p:cNvPr id="1033" name="Picture 9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428742"/>
            <a:ext cx="1500198" cy="1531515"/>
          </a:xfrm>
          <a:prstGeom prst="rect">
            <a:avLst/>
          </a:prstGeom>
          <a:noFill/>
        </p:spPr>
      </p:pic>
      <p:sp>
        <p:nvSpPr>
          <p:cNvPr id="22" name="Left Arrow 21"/>
          <p:cNvSpPr/>
          <p:nvPr/>
        </p:nvSpPr>
        <p:spPr>
          <a:xfrm>
            <a:off x="4643438" y="2000246"/>
            <a:ext cx="928694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8"/>
            <a:ext cx="6009600" cy="857400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Working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1027" name="Picture 3" descr="C:\Users\Admin\AppData\Local\Microsoft\Windows\Temporary Internet Files\Content.IE5\695CSZRY\5727270772_8fa629fd3d_z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1214414" cy="1405471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428728" y="2000246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C:\Users\Admin\AppData\Local\Microsoft\Windows\Temporary Internet Files\Content.IE5\695CSZRY\5584347447_7e98a10ac9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357304"/>
            <a:ext cx="2071702" cy="1383549"/>
          </a:xfrm>
          <a:prstGeom prst="rect">
            <a:avLst/>
          </a:prstGeom>
          <a:noFill/>
        </p:spPr>
      </p:pic>
      <p:pic>
        <p:nvPicPr>
          <p:cNvPr id="1033" name="Picture 9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428742"/>
            <a:ext cx="1500198" cy="1531515"/>
          </a:xfrm>
          <a:prstGeom prst="rect">
            <a:avLst/>
          </a:prstGeom>
          <a:noFill/>
        </p:spPr>
      </p:pic>
      <p:sp>
        <p:nvSpPr>
          <p:cNvPr id="22" name="Left Arrow 21"/>
          <p:cNvSpPr/>
          <p:nvPr/>
        </p:nvSpPr>
        <p:spPr>
          <a:xfrm>
            <a:off x="4643438" y="2000246"/>
            <a:ext cx="928694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C:\Users\Admin\AppData\Local\Microsoft\Windows\Temporary Internet Files\Content.IE5\GW8DQJQ4\1200px-Bid_hammer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3357568"/>
            <a:ext cx="1530814" cy="1143008"/>
          </a:xfrm>
          <a:prstGeom prst="rect">
            <a:avLst/>
          </a:prstGeom>
          <a:noFill/>
        </p:spPr>
      </p:pic>
      <p:sp>
        <p:nvSpPr>
          <p:cNvPr id="24" name="Down Arrow 23"/>
          <p:cNvSpPr/>
          <p:nvPr/>
        </p:nvSpPr>
        <p:spPr>
          <a:xfrm>
            <a:off x="3357554" y="2857502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8"/>
            <a:ext cx="6009600" cy="857400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Working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1027" name="Picture 3" descr="C:\Users\Admin\AppData\Local\Microsoft\Windows\Temporary Internet Files\Content.IE5\695CSZRY\5727270772_8fa629fd3d_z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1214414" cy="1405471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428728" y="2000246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C:\Users\Admin\AppData\Local\Microsoft\Windows\Temporary Internet Files\Content.IE5\695CSZRY\5584347447_7e98a10ac9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357304"/>
            <a:ext cx="2071702" cy="1383549"/>
          </a:xfrm>
          <a:prstGeom prst="rect">
            <a:avLst/>
          </a:prstGeom>
          <a:noFill/>
        </p:spPr>
      </p:pic>
      <p:pic>
        <p:nvPicPr>
          <p:cNvPr id="1033" name="Picture 9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428742"/>
            <a:ext cx="1500198" cy="1531515"/>
          </a:xfrm>
          <a:prstGeom prst="rect">
            <a:avLst/>
          </a:prstGeom>
          <a:noFill/>
        </p:spPr>
      </p:pic>
      <p:sp>
        <p:nvSpPr>
          <p:cNvPr id="22" name="Left Arrow 21"/>
          <p:cNvSpPr/>
          <p:nvPr/>
        </p:nvSpPr>
        <p:spPr>
          <a:xfrm>
            <a:off x="4643438" y="2000246"/>
            <a:ext cx="928694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C:\Users\Admin\AppData\Local\Microsoft\Windows\Temporary Internet Files\Content.IE5\GW8DQJQ4\1200px-Bid_hammer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3357568"/>
            <a:ext cx="1530814" cy="1143008"/>
          </a:xfrm>
          <a:prstGeom prst="rect">
            <a:avLst/>
          </a:prstGeom>
          <a:noFill/>
        </p:spPr>
      </p:pic>
      <p:sp>
        <p:nvSpPr>
          <p:cNvPr id="24" name="Down Arrow 23"/>
          <p:cNvSpPr/>
          <p:nvPr/>
        </p:nvSpPr>
        <p:spPr>
          <a:xfrm>
            <a:off x="3357554" y="2857502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7" name="Picture 13" descr="C:\Users\Admin\AppData\Local\Microsoft\Windows\Temporary Internet Files\Content.IE5\QX7ABN8Y\clipart0275[1]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643320"/>
            <a:ext cx="1258493" cy="714380"/>
          </a:xfrm>
          <a:prstGeom prst="rect">
            <a:avLst/>
          </a:prstGeom>
          <a:noFill/>
        </p:spPr>
      </p:pic>
      <p:pic>
        <p:nvPicPr>
          <p:cNvPr id="1038" name="Picture 14" descr="C:\Users\Admin\AppData\Local\Microsoft\Windows\Temporary Internet Files\Content.IE5\GW8DQJQ4\crops-1323097_1280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3571882"/>
            <a:ext cx="1357322" cy="736983"/>
          </a:xfrm>
          <a:prstGeom prst="rect">
            <a:avLst/>
          </a:prstGeom>
          <a:noFill/>
        </p:spPr>
      </p:pic>
      <p:sp>
        <p:nvSpPr>
          <p:cNvPr id="29" name="Left Arrow 28"/>
          <p:cNvSpPr/>
          <p:nvPr/>
        </p:nvSpPr>
        <p:spPr>
          <a:xfrm>
            <a:off x="2000232" y="4000510"/>
            <a:ext cx="6429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Up Arrow 29"/>
          <p:cNvSpPr/>
          <p:nvPr/>
        </p:nvSpPr>
        <p:spPr>
          <a:xfrm>
            <a:off x="928662" y="3000378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4357686" y="4071948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Up Arrow 31"/>
          <p:cNvSpPr/>
          <p:nvPr/>
        </p:nvSpPr>
        <p:spPr>
          <a:xfrm>
            <a:off x="6429388" y="3071816"/>
            <a:ext cx="142876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8"/>
            <a:ext cx="6009600" cy="857400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Working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1027" name="Picture 3" descr="C:\Users\Admin\AppData\Local\Microsoft\Windows\Temporary Internet Files\Content.IE5\695CSZRY\5727270772_8fa629fd3d_z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1214414" cy="1405471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428728" y="2000246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C:\Users\Admin\AppData\Local\Microsoft\Windows\Temporary Internet Files\Content.IE5\695CSZRY\5584347447_7e98a10ac9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357304"/>
            <a:ext cx="2071702" cy="1383549"/>
          </a:xfrm>
          <a:prstGeom prst="rect">
            <a:avLst/>
          </a:prstGeom>
          <a:noFill/>
        </p:spPr>
      </p:pic>
      <p:pic>
        <p:nvPicPr>
          <p:cNvPr id="1033" name="Picture 9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428742"/>
            <a:ext cx="1500198" cy="1531515"/>
          </a:xfrm>
          <a:prstGeom prst="rect">
            <a:avLst/>
          </a:prstGeom>
          <a:noFill/>
        </p:spPr>
      </p:pic>
      <p:sp>
        <p:nvSpPr>
          <p:cNvPr id="22" name="Left Arrow 21"/>
          <p:cNvSpPr/>
          <p:nvPr/>
        </p:nvSpPr>
        <p:spPr>
          <a:xfrm>
            <a:off x="4643438" y="2000246"/>
            <a:ext cx="928694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C:\Users\Admin\AppData\Local\Microsoft\Windows\Temporary Internet Files\Content.IE5\GW8DQJQ4\1200px-Bid_hammer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3357568"/>
            <a:ext cx="1530814" cy="1143008"/>
          </a:xfrm>
          <a:prstGeom prst="rect">
            <a:avLst/>
          </a:prstGeom>
          <a:noFill/>
        </p:spPr>
      </p:pic>
      <p:sp>
        <p:nvSpPr>
          <p:cNvPr id="24" name="Down Arrow 23"/>
          <p:cNvSpPr/>
          <p:nvPr/>
        </p:nvSpPr>
        <p:spPr>
          <a:xfrm>
            <a:off x="3357554" y="2857502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7" name="Picture 13" descr="C:\Users\Admin\AppData\Local\Microsoft\Windows\Temporary Internet Files\Content.IE5\QX7ABN8Y\clipart0275[1]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643320"/>
            <a:ext cx="1258493" cy="714380"/>
          </a:xfrm>
          <a:prstGeom prst="rect">
            <a:avLst/>
          </a:prstGeom>
          <a:noFill/>
        </p:spPr>
      </p:pic>
      <p:pic>
        <p:nvPicPr>
          <p:cNvPr id="1038" name="Picture 14" descr="C:\Users\Admin\AppData\Local\Microsoft\Windows\Temporary Internet Files\Content.IE5\GW8DQJQ4\crops-1323097_1280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3571882"/>
            <a:ext cx="1357322" cy="736983"/>
          </a:xfrm>
          <a:prstGeom prst="rect">
            <a:avLst/>
          </a:prstGeom>
          <a:noFill/>
        </p:spPr>
      </p:pic>
      <p:sp>
        <p:nvSpPr>
          <p:cNvPr id="29" name="Left Arrow 28"/>
          <p:cNvSpPr/>
          <p:nvPr/>
        </p:nvSpPr>
        <p:spPr>
          <a:xfrm>
            <a:off x="2000232" y="4000510"/>
            <a:ext cx="6429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Up Arrow 29"/>
          <p:cNvSpPr/>
          <p:nvPr/>
        </p:nvSpPr>
        <p:spPr>
          <a:xfrm>
            <a:off x="928662" y="3000378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4357686" y="4071948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Up Arrow 31"/>
          <p:cNvSpPr/>
          <p:nvPr/>
        </p:nvSpPr>
        <p:spPr>
          <a:xfrm>
            <a:off x="6429388" y="3071816"/>
            <a:ext cx="142876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7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225" y="1714494"/>
            <a:ext cx="4759500" cy="178595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Garamond" pitchFamily="18" charset="0"/>
                <a:hlinkClick r:id="rId2" action="ppaction://hlinkfile"/>
              </a:rPr>
              <a:t>DFD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  <a:latin typeface="Garamond" pitchFamily="18" charset="0"/>
                <a:hlinkClick r:id="rId3" action="ppaction://hlinkfile"/>
              </a:rPr>
              <a:t>Use Case </a:t>
            </a:r>
            <a:r>
              <a:rPr lang="en-US" sz="2800" dirty="0" err="1" smtClean="0">
                <a:solidFill>
                  <a:schemeClr val="bg1"/>
                </a:solidFill>
                <a:latin typeface="Garamond" pitchFamily="18" charset="0"/>
                <a:hlinkClick r:id="rId3" action="ppaction://hlinkfile"/>
              </a:rPr>
              <a:t>diagam</a:t>
            </a:r>
            <a:r>
              <a:rPr lang="en-US" sz="2800" dirty="0" smtClean="0">
                <a:solidFill>
                  <a:schemeClr val="bg1"/>
                </a:solidFill>
                <a:latin typeface="Garamond" pitchFamily="18" charset="0"/>
                <a:hlinkClick r:id="rId3" action="ppaction://hlinkfile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Garamond" pitchFamily="18" charset="0"/>
                <a:hlinkClick r:id="rId3" action="ppaction://hlinkfile"/>
              </a:rPr>
            </a:br>
            <a:r>
              <a:rPr lang="en-US" sz="2800" dirty="0" smtClean="0">
                <a:solidFill>
                  <a:schemeClr val="bg1"/>
                </a:solidFill>
                <a:latin typeface="Garamond" pitchFamily="18" charset="0"/>
                <a:hlinkClick r:id="rId4" action="ppaction://hlinkfile"/>
              </a:rPr>
              <a:t>ER Diagram</a:t>
            </a:r>
            <a:r>
              <a:rPr lang="en-US" sz="2800" dirty="0" smtClean="0">
                <a:solidFill>
                  <a:schemeClr val="bg1"/>
                </a:solidFill>
                <a:latin typeface="Garamond" pitchFamily="18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Garamond" pitchFamily="18" charset="0"/>
                <a:hlinkClick r:id="rId5" action="ppaction://hlinkfile"/>
              </a:rPr>
              <a:t>Database design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928662" y="21429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Garamond" pitchFamily="18" charset="0"/>
              </a:rPr>
              <a:t>Limitations</a:t>
            </a:r>
            <a:endParaRPr lang="en-IN" sz="3600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00034" y="1285866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Garamond" pitchFamily="18" charset="0"/>
                <a:ea typeface="Calibri" pitchFamily="34" charset="0"/>
                <a:cs typeface="Mangal" pitchFamily="18" charset="0"/>
              </a:rPr>
              <a:t>Not all the farmers might be able to use the website due to the language constraint.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Garamond" pitchFamily="18" charset="0"/>
              <a:ea typeface="Calibri" pitchFamily="34" charset="0"/>
              <a:cs typeface="Manga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Garamond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Garamond" pitchFamily="18" charset="0"/>
                <a:ea typeface="Calibri" pitchFamily="34" charset="0"/>
                <a:cs typeface="Mangal" pitchFamily="18" charset="0"/>
              </a:rPr>
              <a:t>The website doesn’t deal with smaller quantity purchase demands.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Garamond" pitchFamily="18" charset="0"/>
              <a:ea typeface="Calibri" pitchFamily="34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Garamond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Garamond" pitchFamily="18" charset="0"/>
                <a:ea typeface="Calibri" pitchFamily="34" charset="0"/>
                <a:cs typeface="Mangal" pitchFamily="18" charset="0"/>
              </a:rPr>
              <a:t> The customer doesn’t have the option of paying the price in installments.</a:t>
            </a:r>
            <a:endParaRPr kumimoji="0" lang="hi-I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Garamond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928662" y="21429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Garamond" pitchFamily="18" charset="0"/>
              </a:rPr>
              <a:t>Future Enhancements</a:t>
            </a:r>
            <a:endParaRPr lang="en-IN" sz="3600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720" y="1285866"/>
            <a:ext cx="88582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Payment Gateway can be used to carry out the transactions.</a:t>
            </a:r>
          </a:p>
          <a:p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 </a:t>
            </a:r>
          </a:p>
          <a:p>
            <a:pPr lvl="0"/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Transport facility can be made available for the products to reach the customers.</a:t>
            </a:r>
          </a:p>
          <a:p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 </a:t>
            </a:r>
          </a:p>
          <a:p>
            <a:pPr lvl="0"/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Customer and Farmer interaction can be made possible by using on website messaging.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i-I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Garamond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/>
          <p:nvPr/>
        </p:nvSpPr>
        <p:spPr>
          <a:xfrm>
            <a:off x="2644425" y="8818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2805750" y="10412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33" name="Google Shape;833;p35"/>
          <p:cNvSpPr txBox="1">
            <a:spLocks noGrp="1"/>
          </p:cNvSpPr>
          <p:nvPr>
            <p:ph type="body" idx="4294967295"/>
          </p:nvPr>
        </p:nvSpPr>
        <p:spPr>
          <a:xfrm>
            <a:off x="142844" y="428610"/>
            <a:ext cx="17748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Garamond" pitchFamily="18" charset="0"/>
                <a:ea typeface="Yellowtail"/>
                <a:cs typeface="Yellowtail"/>
                <a:sym typeface="Yellowtail"/>
              </a:rPr>
              <a:t>Admin Home</a:t>
            </a:r>
            <a:endParaRPr sz="3600">
              <a:solidFill>
                <a:srgbClr val="FFFFFF"/>
              </a:solidFill>
              <a:latin typeface="Garamond" pitchFamily="18" charset="0"/>
              <a:ea typeface="Yellowtail"/>
              <a:cs typeface="Yellowtail"/>
              <a:sym typeface="Yellowtail"/>
            </a:endParaRPr>
          </a:p>
        </p:txBody>
      </p:sp>
      <p:sp>
        <p:nvSpPr>
          <p:cNvPr id="834" name="Google Shape;834;p35"/>
          <p:cNvSpPr txBox="1">
            <a:spLocks noGrp="1"/>
          </p:cNvSpPr>
          <p:nvPr>
            <p:ph type="body" idx="4294967295"/>
          </p:nvPr>
        </p:nvSpPr>
        <p:spPr>
          <a:xfrm>
            <a:off x="6914747" y="387925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Garamond" pitchFamily="18" charset="0"/>
              </a:rPr>
              <a:t>Admin  can manage categories and tags</a:t>
            </a:r>
          </a:p>
        </p:txBody>
      </p:sp>
      <p:sp>
        <p:nvSpPr>
          <p:cNvPr id="835" name="Google Shape;835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2050" name="Picture 2" descr="C:\Users\Admin\Documents\theproject\projectdocs\adminho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71486"/>
            <a:ext cx="4786313" cy="30003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7422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654" name="Google Shape;654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713270"/>
            <a:ext cx="6593700" cy="18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3B770"/>
                </a:solidFill>
                <a:latin typeface="Garamond" pitchFamily="18" charset="0"/>
              </a:rPr>
              <a:t>I </a:t>
            </a:r>
            <a:r>
              <a:rPr lang="en" b="1" dirty="0" smtClean="0">
                <a:solidFill>
                  <a:srgbClr val="93B770"/>
                </a:solidFill>
                <a:latin typeface="Garamond" pitchFamily="18" charset="0"/>
              </a:rPr>
              <a:t>Nandakrishnan Nair</a:t>
            </a:r>
            <a:endParaRPr b="1">
              <a:solidFill>
                <a:srgbClr val="93B770"/>
              </a:solidFill>
              <a:latin typeface="Garamond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Garamond" pitchFamily="18" charset="0"/>
              </a:rPr>
              <a:t>Exam no. </a:t>
            </a:r>
            <a:r>
              <a:rPr lang="en" smtClean="0">
                <a:latin typeface="Garamond" pitchFamily="18" charset="0"/>
              </a:rPr>
              <a:t>57</a:t>
            </a:r>
            <a:endParaRPr lang="en" dirty="0" smtClean="0">
              <a:latin typeface="Garamond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Garamond" pitchFamily="18" charset="0"/>
              </a:rPr>
              <a:t>Im  here to present my Project on E Farming </a:t>
            </a:r>
            <a:endParaRPr>
              <a:latin typeface="Garamond" pitchFamily="18" charset="0"/>
            </a:endParaRPr>
          </a:p>
        </p:txBody>
      </p:sp>
      <p:pic>
        <p:nvPicPr>
          <p:cNvPr id="655" name="Google Shape;655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50" y="528650"/>
            <a:ext cx="1419900" cy="141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6" name="Google Shape;656;p1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/>
          <p:nvPr/>
        </p:nvSpPr>
        <p:spPr>
          <a:xfrm>
            <a:off x="2644425" y="8818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2805750" y="10412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33" name="Google Shape;833;p35"/>
          <p:cNvSpPr txBox="1">
            <a:spLocks noGrp="1"/>
          </p:cNvSpPr>
          <p:nvPr>
            <p:ph type="body" idx="4294967295"/>
          </p:nvPr>
        </p:nvSpPr>
        <p:spPr>
          <a:xfrm>
            <a:off x="0" y="357172"/>
            <a:ext cx="17748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Garamond" pitchFamily="18" charset="0"/>
                <a:ea typeface="Yellowtail"/>
                <a:cs typeface="Yellowtail"/>
                <a:sym typeface="Yellowtail"/>
              </a:rPr>
              <a:t>Auction Display</a:t>
            </a:r>
            <a:endParaRPr sz="3600">
              <a:solidFill>
                <a:srgbClr val="FFFFFF"/>
              </a:solidFill>
              <a:latin typeface="Garamond" pitchFamily="18" charset="0"/>
              <a:ea typeface="Yellowtail"/>
              <a:cs typeface="Yellowtail"/>
              <a:sym typeface="Yellowtail"/>
            </a:endParaRPr>
          </a:p>
        </p:txBody>
      </p:sp>
      <p:sp>
        <p:nvSpPr>
          <p:cNvPr id="834" name="Google Shape;834;p35"/>
          <p:cNvSpPr txBox="1">
            <a:spLocks noGrp="1"/>
          </p:cNvSpPr>
          <p:nvPr>
            <p:ph type="body" idx="4294967295"/>
          </p:nvPr>
        </p:nvSpPr>
        <p:spPr>
          <a:xfrm>
            <a:off x="6914747" y="387925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Active  auctions displayed</a:t>
            </a:r>
          </a:p>
        </p:txBody>
      </p:sp>
      <p:sp>
        <p:nvSpPr>
          <p:cNvPr id="835" name="Google Shape;835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pic>
        <p:nvPicPr>
          <p:cNvPr id="3074" name="Picture 2" descr="C:\Users\Admin\Documents\theproject\projectdocs\aucti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71486"/>
            <a:ext cx="4500594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/>
          <p:nvPr/>
        </p:nvSpPr>
        <p:spPr>
          <a:xfrm>
            <a:off x="2644425" y="8818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2805750" y="10412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33" name="Google Shape;833;p35"/>
          <p:cNvSpPr txBox="1">
            <a:spLocks noGrp="1"/>
          </p:cNvSpPr>
          <p:nvPr>
            <p:ph type="body" idx="4294967295"/>
          </p:nvPr>
        </p:nvSpPr>
        <p:spPr>
          <a:xfrm>
            <a:off x="214282" y="571486"/>
            <a:ext cx="17748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Garamond" pitchFamily="18" charset="0"/>
                <a:ea typeface="Yellowtail"/>
                <a:cs typeface="Yellowtail"/>
                <a:sym typeface="Yellowtail"/>
              </a:rPr>
              <a:t>Bid Page</a:t>
            </a:r>
            <a:endParaRPr sz="3600">
              <a:solidFill>
                <a:srgbClr val="FFFFFF"/>
              </a:solidFill>
              <a:latin typeface="Garamond" pitchFamily="18" charset="0"/>
              <a:ea typeface="Yellowtail"/>
              <a:cs typeface="Yellowtail"/>
              <a:sym typeface="Yellowtail"/>
            </a:endParaRPr>
          </a:p>
        </p:txBody>
      </p:sp>
      <p:sp>
        <p:nvSpPr>
          <p:cNvPr id="834" name="Google Shape;834;p35"/>
          <p:cNvSpPr txBox="1">
            <a:spLocks noGrp="1"/>
          </p:cNvSpPr>
          <p:nvPr>
            <p:ph type="body" idx="4294967295"/>
          </p:nvPr>
        </p:nvSpPr>
        <p:spPr>
          <a:xfrm>
            <a:off x="7098000" y="357172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Garamond" pitchFamily="18" charset="0"/>
              </a:rPr>
              <a:t>Customer can place bids</a:t>
            </a:r>
          </a:p>
        </p:txBody>
      </p:sp>
      <p:sp>
        <p:nvSpPr>
          <p:cNvPr id="835" name="Google Shape;835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2050" name="Picture 2" descr="C:\Users\Admin\Documents\theproject\projectdocs\adminho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785800"/>
            <a:ext cx="4500561" cy="2786064"/>
          </a:xfrm>
          <a:prstGeom prst="rect">
            <a:avLst/>
          </a:prstGeom>
          <a:noFill/>
        </p:spPr>
      </p:pic>
      <p:pic>
        <p:nvPicPr>
          <p:cNvPr id="4098" name="Picture 2" descr="C:\Users\Admin\Documents\theproject\projectdocs\bidn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571486"/>
            <a:ext cx="4998908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/>
          <p:nvPr/>
        </p:nvSpPr>
        <p:spPr>
          <a:xfrm>
            <a:off x="2644425" y="8818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2805750" y="10412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33" name="Google Shape;833;p35"/>
          <p:cNvSpPr txBox="1">
            <a:spLocks noGrp="1"/>
          </p:cNvSpPr>
          <p:nvPr>
            <p:ph type="body" idx="4294967295"/>
          </p:nvPr>
        </p:nvSpPr>
        <p:spPr>
          <a:xfrm>
            <a:off x="142844" y="428610"/>
            <a:ext cx="17748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Garamond" pitchFamily="18" charset="0"/>
                <a:ea typeface="Yellowtail"/>
                <a:cs typeface="Yellowtail"/>
                <a:sym typeface="Yellowtail"/>
              </a:rPr>
              <a:t>Manage Profile</a:t>
            </a:r>
            <a:endParaRPr sz="3600">
              <a:solidFill>
                <a:srgbClr val="FFFFFF"/>
              </a:solidFill>
              <a:latin typeface="Garamond" pitchFamily="18" charset="0"/>
              <a:ea typeface="Yellowtail"/>
              <a:cs typeface="Yellowtail"/>
              <a:sym typeface="Yellowtail"/>
            </a:endParaRPr>
          </a:p>
        </p:txBody>
      </p:sp>
      <p:sp>
        <p:nvSpPr>
          <p:cNvPr id="834" name="Google Shape;834;p35"/>
          <p:cNvSpPr txBox="1">
            <a:spLocks noGrp="1"/>
          </p:cNvSpPr>
          <p:nvPr>
            <p:ph type="body" idx="4294967295"/>
          </p:nvPr>
        </p:nvSpPr>
        <p:spPr>
          <a:xfrm>
            <a:off x="7098000" y="428610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Garamond" pitchFamily="18" charset="0"/>
              </a:rPr>
              <a:t>Users can edit their profile</a:t>
            </a:r>
          </a:p>
        </p:txBody>
      </p:sp>
      <p:sp>
        <p:nvSpPr>
          <p:cNvPr id="835" name="Google Shape;835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2050" name="Picture 2" descr="C:\Users\Admin\Documents\theproject\projectdocs\adminho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785800"/>
            <a:ext cx="4500561" cy="2786064"/>
          </a:xfrm>
          <a:prstGeom prst="rect">
            <a:avLst/>
          </a:prstGeom>
          <a:noFill/>
        </p:spPr>
      </p:pic>
      <p:pic>
        <p:nvPicPr>
          <p:cNvPr id="5122" name="Picture 2" descr="C:\Users\Admin\Documents\theproject\projectdocs\editprofi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642924"/>
            <a:ext cx="5143536" cy="291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/>
          <p:nvPr/>
        </p:nvSpPr>
        <p:spPr>
          <a:xfrm>
            <a:off x="2644425" y="8818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2805750" y="10412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33" name="Google Shape;833;p35"/>
          <p:cNvSpPr txBox="1">
            <a:spLocks noGrp="1"/>
          </p:cNvSpPr>
          <p:nvPr>
            <p:ph type="body" idx="4294967295"/>
          </p:nvPr>
        </p:nvSpPr>
        <p:spPr>
          <a:xfrm>
            <a:off x="0" y="357172"/>
            <a:ext cx="17748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Garamond" pitchFamily="18" charset="0"/>
                <a:ea typeface="Yellowtail"/>
                <a:cs typeface="Yellowtail"/>
                <a:sym typeface="Yellowtail"/>
              </a:rPr>
              <a:t>Single product info</a:t>
            </a:r>
            <a:endParaRPr sz="3600">
              <a:solidFill>
                <a:srgbClr val="FFFFFF"/>
              </a:solidFill>
              <a:latin typeface="Garamond" pitchFamily="18" charset="0"/>
              <a:ea typeface="Yellowtail"/>
              <a:cs typeface="Yellowtail"/>
              <a:sym typeface="Yellowtail"/>
            </a:endParaRPr>
          </a:p>
        </p:txBody>
      </p:sp>
      <p:sp>
        <p:nvSpPr>
          <p:cNvPr id="834" name="Google Shape;834;p35"/>
          <p:cNvSpPr txBox="1">
            <a:spLocks noGrp="1"/>
          </p:cNvSpPr>
          <p:nvPr>
            <p:ph type="body" idx="4294967295"/>
          </p:nvPr>
        </p:nvSpPr>
        <p:spPr>
          <a:xfrm>
            <a:off x="7098000" y="428610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Garamond" pitchFamily="18" charset="0"/>
              </a:rPr>
              <a:t>Individual product information</a:t>
            </a:r>
          </a:p>
        </p:txBody>
      </p:sp>
      <p:sp>
        <p:nvSpPr>
          <p:cNvPr id="835" name="Google Shape;835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2050" name="Picture 2" descr="C:\Users\Admin\Documents\theproject\projectdocs\adminho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785800"/>
            <a:ext cx="4500561" cy="2786064"/>
          </a:xfrm>
          <a:prstGeom prst="rect">
            <a:avLst/>
          </a:prstGeom>
          <a:noFill/>
        </p:spPr>
      </p:pic>
      <p:pic>
        <p:nvPicPr>
          <p:cNvPr id="6146" name="Picture 2" descr="C:\Users\Admin\Documents\theproject\projectdocs\singleprodu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785800"/>
            <a:ext cx="5287613" cy="27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/>
          <p:nvPr/>
        </p:nvSpPr>
        <p:spPr>
          <a:xfrm>
            <a:off x="2644425" y="8818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93B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2805750" y="10412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33" name="Google Shape;833;p35"/>
          <p:cNvSpPr txBox="1">
            <a:spLocks noGrp="1"/>
          </p:cNvSpPr>
          <p:nvPr>
            <p:ph type="body" idx="4294967295"/>
          </p:nvPr>
        </p:nvSpPr>
        <p:spPr>
          <a:xfrm>
            <a:off x="454596" y="387925"/>
            <a:ext cx="17748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Garamond" pitchFamily="18" charset="0"/>
                <a:ea typeface="Yellowtail"/>
                <a:cs typeface="Yellowtail"/>
                <a:sym typeface="Yellowtail"/>
              </a:rPr>
              <a:t>Transact-ion Message</a:t>
            </a:r>
            <a:endParaRPr sz="3600">
              <a:solidFill>
                <a:srgbClr val="FFFFFF"/>
              </a:solidFill>
              <a:latin typeface="Garamond" pitchFamily="18" charset="0"/>
              <a:ea typeface="Yellowtail"/>
              <a:cs typeface="Yellowtail"/>
              <a:sym typeface="Yellowtail"/>
            </a:endParaRPr>
          </a:p>
        </p:txBody>
      </p:sp>
      <p:sp>
        <p:nvSpPr>
          <p:cNvPr id="834" name="Google Shape;834;p35"/>
          <p:cNvSpPr txBox="1">
            <a:spLocks noGrp="1"/>
          </p:cNvSpPr>
          <p:nvPr>
            <p:ph type="body" idx="4294967295"/>
          </p:nvPr>
        </p:nvSpPr>
        <p:spPr>
          <a:xfrm>
            <a:off x="6914747" y="387925"/>
            <a:ext cx="2046000" cy="3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Garamond" pitchFamily="18" charset="0"/>
              </a:rPr>
              <a:t>Transaction message  sent on successful transaction</a:t>
            </a:r>
          </a:p>
        </p:txBody>
      </p:sp>
      <p:sp>
        <p:nvSpPr>
          <p:cNvPr id="835" name="Google Shape;835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7170" name="Picture 2" descr="C:\Users\Admin\Documents\theproject\projectdocs\sm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5" y="0"/>
            <a:ext cx="392909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6"/>
          <p:cNvSpPr txBox="1">
            <a:spLocks noGrp="1"/>
          </p:cNvSpPr>
          <p:nvPr>
            <p:ph type="ctrTitle" idx="4294967295"/>
          </p:nvPr>
        </p:nvSpPr>
        <p:spPr>
          <a:xfrm>
            <a:off x="1275150" y="774938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841" name="Google Shape;841;p36"/>
          <p:cNvSpPr txBox="1">
            <a:spLocks noGrp="1"/>
          </p:cNvSpPr>
          <p:nvPr>
            <p:ph type="subTitle" idx="4294967295"/>
          </p:nvPr>
        </p:nvSpPr>
        <p:spPr>
          <a:xfrm>
            <a:off x="1275150" y="1745957"/>
            <a:ext cx="6593700" cy="18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</a:t>
            </a:r>
            <a:r>
              <a:rPr lang="en" dirty="0" smtClean="0"/>
              <a:t>at</a:t>
            </a:r>
            <a:endParaRPr/>
          </a:p>
        </p:txBody>
      </p:sp>
      <p:sp>
        <p:nvSpPr>
          <p:cNvPr id="842" name="Google Shape;842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euton"/>
                <a:ea typeface="Neuton"/>
                <a:cs typeface="Neuton"/>
                <a:sym typeface="Neuton"/>
              </a:rPr>
              <a:t>1.</a:t>
            </a:r>
            <a:endParaRPr>
              <a:latin typeface="Neuton"/>
              <a:ea typeface="Neuton"/>
              <a:cs typeface="Neuton"/>
              <a:sym typeface="Neu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aramond" pitchFamily="18" charset="0"/>
              </a:rPr>
              <a:t>Visit the Farm</a:t>
            </a:r>
            <a:endParaRPr>
              <a:latin typeface="Garamond" pitchFamily="18" charset="0"/>
            </a:endParaRPr>
          </a:p>
        </p:txBody>
      </p:sp>
      <p:sp>
        <p:nvSpPr>
          <p:cNvPr id="662" name="Google Shape;662;p16"/>
          <p:cNvSpPr txBox="1">
            <a:spLocks noGrp="1"/>
          </p:cNvSpPr>
          <p:nvPr>
            <p:ph type="subTitle" idx="1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7"/>
          <p:cNvSpPr txBox="1">
            <a:spLocks noGrp="1"/>
          </p:cNvSpPr>
          <p:nvPr>
            <p:ph type="body" idx="1"/>
          </p:nvPr>
        </p:nvSpPr>
        <p:spPr>
          <a:xfrm>
            <a:off x="2269825" y="2161800"/>
            <a:ext cx="46044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“Get Closer than ever to your customers. So close that you can tell them what they need well before they realize it themselves”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-Steve Jobs</a:t>
            </a:r>
            <a:endParaRPr/>
          </a:p>
        </p:txBody>
      </p:sp>
      <p:sp>
        <p:nvSpPr>
          <p:cNvPr id="668" name="Google Shape;668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8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aramond" pitchFamily="18" charset="0"/>
              </a:rPr>
              <a:t> We will Cover...</a:t>
            </a:r>
            <a:endParaRPr>
              <a:latin typeface="Garamond" pitchFamily="18" charset="0"/>
            </a:endParaRPr>
          </a:p>
        </p:txBody>
      </p:sp>
      <p:sp>
        <p:nvSpPr>
          <p:cNvPr id="674" name="Google Shape;674;p18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✢"/>
            </a:pPr>
            <a:r>
              <a:rPr lang="en" dirty="0" smtClean="0"/>
              <a:t>Problem Satement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 dirty="0" smtClean="0"/>
              <a:t>Purpose, Scope and Objective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 dirty="0" smtClean="0"/>
              <a:t>Working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 dirty="0" smtClean="0"/>
              <a:t>Documentation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 dirty="0" smtClean="0"/>
              <a:t>Modules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 dirty="0" smtClean="0"/>
              <a:t>Conclusion</a:t>
            </a:r>
            <a:endParaRPr/>
          </a:p>
        </p:txBody>
      </p:sp>
      <p:sp>
        <p:nvSpPr>
          <p:cNvPr id="675" name="Google Shape;67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"/>
          <p:cNvSpPr txBox="1">
            <a:spLocks noGrp="1"/>
          </p:cNvSpPr>
          <p:nvPr>
            <p:ph type="ctrTitle" idx="4294967295"/>
          </p:nvPr>
        </p:nvSpPr>
        <p:spPr>
          <a:xfrm>
            <a:off x="1837800" y="1888150"/>
            <a:ext cx="5468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666666"/>
                </a:solidFill>
              </a:rPr>
              <a:t>Big concept</a:t>
            </a:r>
            <a:endParaRPr sz="4800">
              <a:solidFill>
                <a:srgbClr val="666666"/>
              </a:solidFill>
            </a:endParaRPr>
          </a:p>
        </p:txBody>
      </p:sp>
      <p:sp>
        <p:nvSpPr>
          <p:cNvPr id="681" name="Google Shape;681;p19"/>
          <p:cNvSpPr txBox="1">
            <a:spLocks noGrp="1"/>
          </p:cNvSpPr>
          <p:nvPr>
            <p:ph type="subTitle" idx="4294967295"/>
          </p:nvPr>
        </p:nvSpPr>
        <p:spPr>
          <a:xfrm>
            <a:off x="1837750" y="2878150"/>
            <a:ext cx="546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Garamond" pitchFamily="18" charset="0"/>
              </a:rPr>
              <a:t>We bring the Farmers and Customers closer than ever before…</a:t>
            </a:r>
            <a:endParaRPr>
              <a:latin typeface="Garamond" pitchFamily="18" charset="0"/>
            </a:endParaRPr>
          </a:p>
        </p:txBody>
      </p:sp>
      <p:sp>
        <p:nvSpPr>
          <p:cNvPr id="682" name="Google Shape;682;p19"/>
          <p:cNvSpPr/>
          <p:nvPr/>
        </p:nvSpPr>
        <p:spPr>
          <a:xfrm>
            <a:off x="4121879" y="1419412"/>
            <a:ext cx="900240" cy="907039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3B7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4364989" y="557592"/>
            <a:ext cx="549990" cy="9378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7B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"/>
          <p:cNvSpPr txBox="1">
            <a:spLocks noGrp="1"/>
          </p:cNvSpPr>
          <p:nvPr>
            <p:ph type="body" idx="1"/>
          </p:nvPr>
        </p:nvSpPr>
        <p:spPr>
          <a:xfrm>
            <a:off x="571472" y="2285998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Farmers</a:t>
            </a:r>
          </a:p>
          <a:p>
            <a:pPr marL="0" indent="0"/>
            <a:r>
              <a:rPr lang="en" dirty="0" smtClean="0">
                <a:latin typeface="Garamond" pitchFamily="18" charset="0"/>
              </a:rPr>
              <a:t>Farmers don’t get the Price  for their crops worth the hardwork they put in.</a:t>
            </a:r>
          </a:p>
          <a:p>
            <a:pPr marL="0" indent="0"/>
            <a:r>
              <a:rPr lang="en" dirty="0" smtClean="0">
                <a:latin typeface="Garamond" pitchFamily="18" charset="0"/>
              </a:rPr>
              <a:t>Buyers are under limited reach due to geographical conditions.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Garamond" pitchFamily="18" charset="0"/>
            </a:endParaRPr>
          </a:p>
        </p:txBody>
      </p:sp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aramond" pitchFamily="18" charset="0"/>
              </a:rPr>
              <a:t>Problem Statement</a:t>
            </a:r>
            <a:endParaRPr>
              <a:latin typeface="Garamond" pitchFamily="18" charset="0"/>
            </a:endParaRPr>
          </a:p>
        </p:txBody>
      </p:sp>
      <p:sp>
        <p:nvSpPr>
          <p:cNvPr id="691" name="Google Shape;691;p20"/>
          <p:cNvSpPr txBox="1">
            <a:spLocks noGrp="1"/>
          </p:cNvSpPr>
          <p:nvPr>
            <p:ph type="body" idx="2"/>
          </p:nvPr>
        </p:nvSpPr>
        <p:spPr>
          <a:xfrm>
            <a:off x="3929058" y="2285998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Customers</a:t>
            </a:r>
            <a:endParaRPr b="1"/>
          </a:p>
          <a:p>
            <a:pPr marL="0" indent="0"/>
            <a:r>
              <a:rPr lang="en" dirty="0" smtClean="0">
                <a:latin typeface="Garamond" pitchFamily="18" charset="0"/>
              </a:rPr>
              <a:t>Customers  get the products  at three to four times higher price .</a:t>
            </a:r>
          </a:p>
          <a:p>
            <a:pPr marL="0" indent="0"/>
            <a:r>
              <a:rPr lang="en" dirty="0" smtClean="0">
                <a:latin typeface="Garamond" pitchFamily="18" charset="0"/>
              </a:rPr>
              <a:t>Customers don’t get farm fresh products with minimal artificial processing.</a:t>
            </a:r>
          </a:p>
          <a:p>
            <a:pPr marL="0" indent="0"/>
            <a:endParaRPr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6" name="Google Shape;690;p20"/>
          <p:cNvSpPr txBox="1">
            <a:spLocks/>
          </p:cNvSpPr>
          <p:nvPr/>
        </p:nvSpPr>
        <p:spPr>
          <a:xfrm>
            <a:off x="285720" y="1428742"/>
            <a:ext cx="600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Yellowtai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Yellowtail"/>
                <a:cs typeface="Yellowtail"/>
                <a:sym typeface="Yellowtail"/>
              </a:rPr>
              <a:t>Problem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Yellowtail"/>
                <a:cs typeface="Yellowtail"/>
                <a:sym typeface="Yellowtail"/>
              </a:rPr>
              <a:t> Statement is on the basis of  both our Users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aramond" pitchFamily="18" charset="0"/>
                <a:ea typeface="Yellowtail"/>
                <a:cs typeface="Yellowtail"/>
                <a:sym typeface="Yellowtail"/>
              </a:rPr>
              <a:t>-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Yellowtail"/>
                <a:cs typeface="Yellowtail"/>
                <a:sym typeface="Yellowtail"/>
              </a:rPr>
              <a:t> Farmers and Customers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Yellowtail"/>
              <a:cs typeface="Yellowtail"/>
              <a:sym typeface="Yellowtai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1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aramond" pitchFamily="18" charset="0"/>
              </a:rPr>
              <a:t>Purpose, Scope &amp; Objective</a:t>
            </a:r>
            <a:endParaRPr>
              <a:latin typeface="Garamond" pitchFamily="18" charset="0"/>
            </a:endParaRPr>
          </a:p>
        </p:txBody>
      </p:sp>
      <p:sp>
        <p:nvSpPr>
          <p:cNvPr id="698" name="Google Shape;698;p21"/>
          <p:cNvSpPr txBox="1">
            <a:spLocks noGrp="1"/>
          </p:cNvSpPr>
          <p:nvPr>
            <p:ph type="body" idx="1"/>
          </p:nvPr>
        </p:nvSpPr>
        <p:spPr>
          <a:xfrm>
            <a:off x="628875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Purpose</a:t>
            </a:r>
            <a:endParaRPr b="1"/>
          </a:p>
          <a:p>
            <a:pPr marL="0" indent="0"/>
            <a:r>
              <a:rPr lang="en" dirty="0" smtClean="0">
                <a:latin typeface="Garamond" pitchFamily="18" charset="0"/>
              </a:rPr>
              <a:t>To bring Farmers and Customers close.</a:t>
            </a:r>
          </a:p>
          <a:p>
            <a:pPr marL="0" indent="0"/>
            <a:r>
              <a:rPr lang="en-IN" dirty="0" smtClean="0">
                <a:latin typeface="Garamond" pitchFamily="18" charset="0"/>
              </a:rPr>
              <a:t>T</a:t>
            </a:r>
            <a:r>
              <a:rPr lang="en" dirty="0" smtClean="0">
                <a:latin typeface="Garamond" pitchFamily="18" charset="0"/>
              </a:rPr>
              <a:t>o let Farmers meet their price demands</a:t>
            </a:r>
          </a:p>
          <a:p>
            <a:pPr marL="0" indent="0"/>
            <a:r>
              <a:rPr lang="en-IN" dirty="0" smtClean="0">
                <a:latin typeface="Garamond" pitchFamily="18" charset="0"/>
              </a:rPr>
              <a:t>T</a:t>
            </a:r>
            <a:r>
              <a:rPr lang="en" dirty="0" smtClean="0">
                <a:latin typeface="Garamond" pitchFamily="18" charset="0"/>
              </a:rPr>
              <a:t>o let customers have products at cheaper Prices</a:t>
            </a:r>
            <a:endParaRPr>
              <a:latin typeface="Garamond" pitchFamily="18" charset="0"/>
            </a:endParaRPr>
          </a:p>
        </p:txBody>
      </p:sp>
      <p:sp>
        <p:nvSpPr>
          <p:cNvPr id="699" name="Google Shape;699;p21"/>
          <p:cNvSpPr txBox="1">
            <a:spLocks noGrp="1"/>
          </p:cNvSpPr>
          <p:nvPr>
            <p:ph type="body" idx="2"/>
          </p:nvPr>
        </p:nvSpPr>
        <p:spPr>
          <a:xfrm>
            <a:off x="2665192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Scope</a:t>
            </a:r>
          </a:p>
          <a:p>
            <a:pPr marL="0" indent="0"/>
            <a:r>
              <a:rPr lang="en" dirty="0" smtClean="0">
                <a:latin typeface="Garamond" pitchFamily="18" charset="0"/>
              </a:rPr>
              <a:t>Farmer can post an auction on their products</a:t>
            </a:r>
          </a:p>
          <a:p>
            <a:pPr marL="0" indent="0"/>
            <a:r>
              <a:rPr lang="en" dirty="0" smtClean="0">
                <a:latin typeface="Garamond" pitchFamily="18" charset="0"/>
              </a:rPr>
              <a:t>Customers can Choose amongst the products to bid for.</a:t>
            </a:r>
            <a:endParaRPr/>
          </a:p>
        </p:txBody>
      </p:sp>
      <p:sp>
        <p:nvSpPr>
          <p:cNvPr id="700" name="Google Shape;700;p21"/>
          <p:cNvSpPr txBox="1">
            <a:spLocks noGrp="1"/>
          </p:cNvSpPr>
          <p:nvPr>
            <p:ph type="body" idx="3"/>
          </p:nvPr>
        </p:nvSpPr>
        <p:spPr>
          <a:xfrm>
            <a:off x="4701509" y="1581150"/>
            <a:ext cx="19371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Objective</a:t>
            </a:r>
            <a:endParaRPr b="1"/>
          </a:p>
          <a:p>
            <a:pPr marL="0" indent="0"/>
            <a:r>
              <a:rPr lang="en" dirty="0" smtClean="0">
                <a:latin typeface="Garamond" pitchFamily="18" charset="0"/>
              </a:rPr>
              <a:t>To provide complete transparency between Farmer and Customer</a:t>
            </a:r>
          </a:p>
          <a:p>
            <a:pPr marL="0" indent="0"/>
            <a:r>
              <a:rPr lang="en" dirty="0" smtClean="0">
                <a:latin typeface="Garamond" pitchFamily="18" charset="0"/>
              </a:rPr>
              <a:t>To make Farmer and customer reachable despite of geographical conditions</a:t>
            </a:r>
          </a:p>
          <a:p>
            <a:pPr marL="0" indent="0"/>
            <a:endParaRPr>
              <a:latin typeface="Garamond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Garamond" pitchFamily="18" charset="0"/>
            </a:endParaRPr>
          </a:p>
        </p:txBody>
      </p:sp>
      <p:sp>
        <p:nvSpPr>
          <p:cNvPr id="701" name="Google Shape;70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"/>
          <p:cNvSpPr txBox="1">
            <a:spLocks noGrp="1"/>
          </p:cNvSpPr>
          <p:nvPr>
            <p:ph type="body" idx="1"/>
          </p:nvPr>
        </p:nvSpPr>
        <p:spPr>
          <a:xfrm>
            <a:off x="571472" y="1571618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Functional Requirements</a:t>
            </a:r>
          </a:p>
          <a:p>
            <a:pPr lvl="0"/>
            <a:r>
              <a:rPr lang="en-IN" sz="1400" dirty="0" smtClean="0"/>
              <a:t>Logins and Registrations</a:t>
            </a:r>
          </a:p>
          <a:p>
            <a:pPr lvl="0"/>
            <a:r>
              <a:rPr lang="en-IN" sz="1400" dirty="0" smtClean="0"/>
              <a:t>View profiles</a:t>
            </a:r>
          </a:p>
          <a:p>
            <a:pPr lvl="0"/>
            <a:r>
              <a:rPr lang="en-IN" sz="1400" dirty="0" smtClean="0"/>
              <a:t>View by category, product </a:t>
            </a:r>
            <a:r>
              <a:rPr lang="en-IN" sz="1400" dirty="0" err="1" smtClean="0"/>
              <a:t>name,season</a:t>
            </a:r>
            <a:r>
              <a:rPr lang="en-IN" sz="1400" dirty="0" smtClean="0"/>
              <a:t>.</a:t>
            </a:r>
          </a:p>
          <a:p>
            <a:pPr lvl="0"/>
            <a:r>
              <a:rPr lang="en-IN" sz="1400" dirty="0" smtClean="0"/>
              <a:t>Search by keyword, farmer name, category, product name</a:t>
            </a:r>
          </a:p>
          <a:p>
            <a:pPr lvl="0"/>
            <a:r>
              <a:rPr lang="en-IN" sz="1400" dirty="0" smtClean="0"/>
              <a:t>Password recovery</a:t>
            </a:r>
          </a:p>
          <a:p>
            <a:pPr lvl="0"/>
            <a:r>
              <a:rPr lang="en-IN" sz="1400" dirty="0" smtClean="0"/>
              <a:t>Start and End Bid</a:t>
            </a:r>
          </a:p>
          <a:p>
            <a:pPr lvl="0"/>
            <a:r>
              <a:rPr lang="en-IN" sz="1400" dirty="0" smtClean="0"/>
              <a:t>Apply for the Bid</a:t>
            </a:r>
          </a:p>
          <a:p>
            <a:pPr lvl="0"/>
            <a:r>
              <a:rPr lang="en-IN" sz="1400" dirty="0" smtClean="0"/>
              <a:t>Provide Review /add comments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Garamond" pitchFamily="18" charset="0"/>
            </a:endParaRPr>
          </a:p>
        </p:txBody>
      </p:sp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Garamond" pitchFamily="18" charset="0"/>
              </a:rPr>
              <a:t>Software Requirements</a:t>
            </a:r>
            <a:endParaRPr>
              <a:latin typeface="Garamond" pitchFamily="18" charset="0"/>
            </a:endParaRPr>
          </a:p>
        </p:txBody>
      </p:sp>
      <p:sp>
        <p:nvSpPr>
          <p:cNvPr id="691" name="Google Shape;691;p20"/>
          <p:cNvSpPr txBox="1">
            <a:spLocks noGrp="1"/>
          </p:cNvSpPr>
          <p:nvPr>
            <p:ph type="body" idx="2"/>
          </p:nvPr>
        </p:nvSpPr>
        <p:spPr>
          <a:xfrm>
            <a:off x="3929058" y="1571618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Non </a:t>
            </a:r>
            <a:r>
              <a:rPr lang="en-IN" b="1" dirty="0" smtClean="0"/>
              <a:t>Functional</a:t>
            </a:r>
            <a:r>
              <a:rPr lang="en" b="1" dirty="0" smtClean="0"/>
              <a:t> Requirements</a:t>
            </a:r>
            <a:endParaRPr b="1"/>
          </a:p>
          <a:p>
            <a:pPr lvl="0"/>
            <a:r>
              <a:rPr lang="en-IN" dirty="0" smtClean="0"/>
              <a:t>Transparency between buyer and seller</a:t>
            </a:r>
          </a:p>
          <a:p>
            <a:pPr lvl="0"/>
            <a:r>
              <a:rPr lang="en-IN" dirty="0" smtClean="0"/>
              <a:t>Easy to use User Interface</a:t>
            </a:r>
          </a:p>
          <a:p>
            <a:pPr lvl="0"/>
            <a:r>
              <a:rPr lang="en-IN" dirty="0" smtClean="0"/>
              <a:t>Recoverability</a:t>
            </a:r>
          </a:p>
          <a:p>
            <a:pPr lvl="0"/>
            <a:r>
              <a:rPr lang="en-IN" dirty="0" smtClean="0"/>
              <a:t>Response time                                                             </a:t>
            </a:r>
          </a:p>
          <a:p>
            <a:pPr marL="0" indent="0"/>
            <a:endParaRPr/>
          </a:p>
        </p:txBody>
      </p:sp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es template">
  <a:themeElements>
    <a:clrScheme name="Custom 347">
      <a:dk1>
        <a:srgbClr val="666666"/>
      </a:dk1>
      <a:lt1>
        <a:srgbClr val="FFFFFF"/>
      </a:lt1>
      <a:dk2>
        <a:srgbClr val="97BFAC"/>
      </a:dk2>
      <a:lt2>
        <a:srgbClr val="F3F3F3"/>
      </a:lt2>
      <a:accent1>
        <a:srgbClr val="8EBC71"/>
      </a:accent1>
      <a:accent2>
        <a:srgbClr val="BDCC64"/>
      </a:accent2>
      <a:accent3>
        <a:srgbClr val="EDDC7A"/>
      </a:accent3>
      <a:accent4>
        <a:srgbClr val="F7CA0F"/>
      </a:accent4>
      <a:accent5>
        <a:srgbClr val="F7B228"/>
      </a:accent5>
      <a:accent6>
        <a:srgbClr val="DDAC6C"/>
      </a:accent6>
      <a:hlink>
        <a:srgbClr val="97BF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438</Words>
  <PresentationFormat>On-screen Show (16:9)</PresentationFormat>
  <Paragraphs>117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Yellowtail</vt:lpstr>
      <vt:lpstr>Garamond</vt:lpstr>
      <vt:lpstr>Neuton</vt:lpstr>
      <vt:lpstr>Calibri</vt:lpstr>
      <vt:lpstr>Mangal</vt:lpstr>
      <vt:lpstr>Ceres template</vt:lpstr>
      <vt:lpstr>Pocket Farm</vt:lpstr>
      <vt:lpstr>Hello!</vt:lpstr>
      <vt:lpstr>1. Visit the Farm</vt:lpstr>
      <vt:lpstr>Slide 4</vt:lpstr>
      <vt:lpstr> We will Cover...</vt:lpstr>
      <vt:lpstr>Big concept</vt:lpstr>
      <vt:lpstr>Problem Statement</vt:lpstr>
      <vt:lpstr>Purpose, Scope &amp; Objective</vt:lpstr>
      <vt:lpstr>Software Requirements</vt:lpstr>
      <vt:lpstr>Working</vt:lpstr>
      <vt:lpstr>Working</vt:lpstr>
      <vt:lpstr>Working</vt:lpstr>
      <vt:lpstr>Working</vt:lpstr>
      <vt:lpstr>Working</vt:lpstr>
      <vt:lpstr>Working</vt:lpstr>
      <vt:lpstr>DFD Use Case diagam ER Diagram Database design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Farm</dc:title>
  <cp:lastModifiedBy>Admin</cp:lastModifiedBy>
  <cp:revision>63</cp:revision>
  <dcterms:modified xsi:type="dcterms:W3CDTF">2020-08-17T05:50:31Z</dcterms:modified>
</cp:coreProperties>
</file>