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309" r:id="rId4"/>
    <p:sldId id="259" r:id="rId5"/>
    <p:sldId id="307" r:id="rId6"/>
    <p:sldId id="308" r:id="rId7"/>
    <p:sldId id="258" r:id="rId8"/>
    <p:sldId id="31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C331-E453-4D1A-83AA-42A0805B1766}" type="datetimeFigureOut">
              <a:rPr lang="en-IN" smtClean="0"/>
              <a:t>24-06-2023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DDB52-7FF3-4573-95B1-04ECBEAD269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7ADA5E-775D-4560-825E-A0490BC2BD3C}"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DA5E-775D-4560-825E-A0490BC2BD3C}" type="datetimeFigureOut">
              <a:rPr lang="en-IN" smtClean="0"/>
              <a:t>24-06-2023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ADA5E-775D-4560-825E-A0490BC2BD3C}"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ADA5E-775D-4560-825E-A0490BC2BD3C}" type="datetimeFigureOut">
              <a:rPr lang="en-IN" smtClean="0"/>
              <a:t>24-06-2023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ADA5E-775D-4560-825E-A0490BC2BD3C}" type="datetimeFigureOut">
              <a:rPr lang="en-IN" smtClean="0"/>
              <a:t>24-06-2023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ADA5E-775D-4560-825E-A0490BC2BD3C}" type="datetimeFigureOut">
              <a:rPr lang="en-IN" smtClean="0"/>
              <a:t>24-06-2023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DA5E-775D-4560-825E-A0490BC2BD3C}"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DA5E-775D-4560-825E-A0490BC2BD3C}" type="datetimeFigureOut">
              <a:rPr lang="en-IN" smtClean="0"/>
              <a:t>24-06-2023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160B7B-C9D8-4205-8E14-2FFFE81080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7ADA5E-775D-4560-825E-A0490BC2BD3C}" type="datetimeFigureOut">
              <a:rPr lang="en-IN" smtClean="0"/>
              <a:t>24-06-2023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5160B7B-C9D8-4205-8E14-2FFFE81080B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9720" y="1324614"/>
            <a:ext cx="10423052" cy="9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OLIST E-COMMERCE STORE ANALYSIS</a:t>
            </a:r>
          </a:p>
        </p:txBody>
      </p:sp>
      <p:sp>
        <p:nvSpPr>
          <p:cNvPr id="2" name="Rectangle 1"/>
          <p:cNvSpPr/>
          <p:nvPr/>
        </p:nvSpPr>
        <p:spPr>
          <a:xfrm>
            <a:off x="641685" y="3320899"/>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TEAM MEMBERS : </a:t>
            </a:r>
          </a:p>
        </p:txBody>
      </p:sp>
      <p:sp>
        <p:nvSpPr>
          <p:cNvPr id="3" name="TextBox 2"/>
          <p:cNvSpPr txBox="1"/>
          <p:nvPr/>
        </p:nvSpPr>
        <p:spPr>
          <a:xfrm>
            <a:off x="641685" y="3974707"/>
            <a:ext cx="5785340" cy="1938992"/>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Ms. Sakshi Vijay Wagh</a:t>
            </a:r>
          </a:p>
          <a:p>
            <a:r>
              <a:rPr lang="en-IN" sz="2000" dirty="0">
                <a:solidFill>
                  <a:schemeClr val="bg1"/>
                </a:solidFill>
                <a:latin typeface="Times New Roman" panose="02020603050405020304" pitchFamily="18" charset="0"/>
                <a:cs typeface="Times New Roman" panose="02020603050405020304" pitchFamily="18" charset="0"/>
              </a:rPr>
              <a:t>Ms. Tanavi Sandip Daware</a:t>
            </a:r>
          </a:p>
          <a:p>
            <a:r>
              <a:rPr lang="en-IN" sz="2000" dirty="0">
                <a:solidFill>
                  <a:schemeClr val="bg1"/>
                </a:solidFill>
                <a:latin typeface="Times New Roman" panose="02020603050405020304" pitchFamily="18" charset="0"/>
                <a:cs typeface="Times New Roman" panose="02020603050405020304" pitchFamily="18" charset="0"/>
              </a:rPr>
              <a:t>Mr. Prashant Punamchand Jadhav</a:t>
            </a:r>
          </a:p>
          <a:p>
            <a:r>
              <a:rPr lang="en-IN" sz="2000" dirty="0">
                <a:solidFill>
                  <a:schemeClr val="bg1"/>
                </a:solidFill>
                <a:latin typeface="Times New Roman" panose="02020603050405020304" pitchFamily="18" charset="0"/>
                <a:cs typeface="Times New Roman" panose="02020603050405020304" pitchFamily="18" charset="0"/>
              </a:rPr>
              <a:t>Mr. Akshay Sanjiv Kamble</a:t>
            </a:r>
          </a:p>
          <a:p>
            <a:r>
              <a:rPr lang="en-IN" sz="2000" dirty="0">
                <a:solidFill>
                  <a:schemeClr val="bg1"/>
                </a:solidFill>
                <a:latin typeface="Times New Roman" panose="02020603050405020304" pitchFamily="18" charset="0"/>
                <a:cs typeface="Times New Roman" panose="02020603050405020304" pitchFamily="18" charset="0"/>
              </a:rPr>
              <a:t>Mr. Maheshkumar Hanamantrao Patil</a:t>
            </a:r>
          </a:p>
          <a:p>
            <a:r>
              <a:rPr lang="en-IN" sz="2000" dirty="0">
                <a:solidFill>
                  <a:schemeClr val="bg1"/>
                </a:solidFill>
                <a:latin typeface="Times New Roman" panose="02020603050405020304" pitchFamily="18" charset="0"/>
                <a:cs typeface="Times New Roman" panose="02020603050405020304" pitchFamily="18" charset="0"/>
              </a:rPr>
              <a:t>Mr. Akash Kumar Kushwaha</a:t>
            </a:r>
          </a:p>
        </p:txBody>
      </p:sp>
      <p:sp>
        <p:nvSpPr>
          <p:cNvPr id="4" name="Rectangle 3"/>
          <p:cNvSpPr/>
          <p:nvPr/>
        </p:nvSpPr>
        <p:spPr>
          <a:xfrm>
            <a:off x="8584641" y="3429000"/>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latin typeface="Times New Roman" panose="02020603050405020304" pitchFamily="18" charset="0"/>
                <a:cs typeface="Times New Roman" panose="02020603050405020304" pitchFamily="18" charset="0"/>
              </a:rPr>
              <a:t>MENTORS : </a:t>
            </a:r>
          </a:p>
        </p:txBody>
      </p:sp>
      <p:sp>
        <p:nvSpPr>
          <p:cNvPr id="5" name="TextBox 4"/>
          <p:cNvSpPr txBox="1"/>
          <p:nvPr/>
        </p:nvSpPr>
        <p:spPr>
          <a:xfrm>
            <a:off x="8584641" y="4020763"/>
            <a:ext cx="3200092" cy="707886"/>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Mr. Shubham Kabre</a:t>
            </a:r>
          </a:p>
          <a:p>
            <a:r>
              <a:rPr lang="en-IN" sz="2000" dirty="0">
                <a:solidFill>
                  <a:schemeClr val="bg1"/>
                </a:solidFill>
                <a:latin typeface="Times New Roman" panose="02020603050405020304" pitchFamily="18" charset="0"/>
                <a:cs typeface="Times New Roman" panose="02020603050405020304" pitchFamily="18" charset="0"/>
              </a:rPr>
              <a:t>Mr. Sivakumar Rajasekaran</a:t>
            </a:r>
          </a:p>
        </p:txBody>
      </p:sp>
      <p:sp>
        <p:nvSpPr>
          <p:cNvPr id="8" name="TextBox 7">
            <a:extLst>
              <a:ext uri="{FF2B5EF4-FFF2-40B4-BE49-F238E27FC236}">
                <a16:creationId xmlns:a16="http://schemas.microsoft.com/office/drawing/2014/main" id="{4B1737E6-B806-7A54-DFD6-E6CF9CA3D527}"/>
              </a:ext>
            </a:extLst>
          </p:cNvPr>
          <p:cNvSpPr txBox="1"/>
          <p:nvPr/>
        </p:nvSpPr>
        <p:spPr>
          <a:xfrm>
            <a:off x="8691045" y="5513589"/>
            <a:ext cx="3200092"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24-06-2023</a:t>
            </a:r>
          </a:p>
        </p:txBody>
      </p:sp>
      <p:sp>
        <p:nvSpPr>
          <p:cNvPr id="9" name="Rectangle 8">
            <a:extLst>
              <a:ext uri="{FF2B5EF4-FFF2-40B4-BE49-F238E27FC236}">
                <a16:creationId xmlns:a16="http://schemas.microsoft.com/office/drawing/2014/main" id="{5B54FA4B-CCC5-ED3C-850C-337E0E0AABF1}"/>
              </a:ext>
            </a:extLst>
          </p:cNvPr>
          <p:cNvSpPr/>
          <p:nvPr/>
        </p:nvSpPr>
        <p:spPr>
          <a:xfrm>
            <a:off x="8584641" y="4820761"/>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latin typeface="Times New Roman" panose="02020603050405020304" pitchFamily="18" charset="0"/>
                <a:cs typeface="Times New Roman" panose="02020603050405020304" pitchFamily="18" charset="0"/>
              </a:rPr>
              <a:t>DATE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02286" y="0"/>
            <a:ext cx="8454515" cy="734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b="1" dirty="0">
                <a:solidFill>
                  <a:schemeClr val="bg1"/>
                </a:solidFill>
                <a:latin typeface="Times New Roman" panose="02020603050405020304" pitchFamily="18" charset="0"/>
                <a:cs typeface="Times New Roman" panose="02020603050405020304" pitchFamily="18" charset="0"/>
              </a:rPr>
              <a:t>OBJECTIVE AND DATASET</a:t>
            </a:r>
          </a:p>
        </p:txBody>
      </p:sp>
      <p:sp>
        <p:nvSpPr>
          <p:cNvPr id="2" name="Rectangle 1"/>
          <p:cNvSpPr/>
          <p:nvPr/>
        </p:nvSpPr>
        <p:spPr>
          <a:xfrm>
            <a:off x="0" y="905556"/>
            <a:ext cx="2335821" cy="51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OBJECTIVE : </a:t>
            </a:r>
          </a:p>
        </p:txBody>
      </p:sp>
      <p:sp>
        <p:nvSpPr>
          <p:cNvPr id="3" name="TextBox 2"/>
          <p:cNvSpPr txBox="1"/>
          <p:nvPr/>
        </p:nvSpPr>
        <p:spPr>
          <a:xfrm>
            <a:off x="426427" y="1614882"/>
            <a:ext cx="11339145" cy="1631216"/>
          </a:xfrm>
          <a:prstGeom prst="rect">
            <a:avLst/>
          </a:prstGeom>
          <a:noFill/>
        </p:spPr>
        <p:txBody>
          <a:bodyPr wrap="square" rtlCol="0">
            <a:spAutoFit/>
          </a:bodyPr>
          <a:lstStyle/>
          <a:p>
            <a:r>
              <a:rPr lang="en-US" sz="2000" i="0" dirty="0">
                <a:solidFill>
                  <a:schemeClr val="bg1"/>
                </a:solidFill>
                <a:effectLst/>
                <a:latin typeface="Times New Roman" panose="02020603050405020304" pitchFamily="18" charset="0"/>
                <a:cs typeface="Times New Roman" panose="02020603050405020304" pitchFamily="18" charset="0"/>
              </a:rPr>
              <a:t>Our objective as an </a:t>
            </a:r>
            <a:r>
              <a:rPr lang="en-US" sz="2000" dirty="0">
                <a:solidFill>
                  <a:schemeClr val="bg1"/>
                </a:solidFill>
                <a:latin typeface="Times New Roman" panose="02020603050405020304" pitchFamily="18" charset="0"/>
                <a:cs typeface="Times New Roman" panose="02020603050405020304" pitchFamily="18" charset="0"/>
              </a:rPr>
              <a:t>e</a:t>
            </a:r>
            <a:r>
              <a:rPr lang="en-US" sz="2000" i="0" dirty="0">
                <a:solidFill>
                  <a:schemeClr val="bg1"/>
                </a:solidFill>
                <a:effectLst/>
                <a:latin typeface="Times New Roman" panose="02020603050405020304" pitchFamily="18" charset="0"/>
                <a:cs typeface="Times New Roman" panose="02020603050405020304" pitchFamily="18" charset="0"/>
              </a:rPr>
              <a:t>-commerce data analyst is to leverage data to drive informed decisions. We optimize product performance, pricing, and marketing strategies based on data insights. By understanding customer behavior, we enhance customer targeting and acquisition. Additionally, we identify operational inefficiencies and streamline processes for improved efficiency. Our goal is to contribute to the success and growth of the e-commerce store through data-driven decision-making.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3611903"/>
            <a:ext cx="2244237" cy="439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ABOUT DATASETS :</a:t>
            </a:r>
          </a:p>
        </p:txBody>
      </p:sp>
      <p:sp>
        <p:nvSpPr>
          <p:cNvPr id="7" name="TextBox 6"/>
          <p:cNvSpPr txBox="1"/>
          <p:nvPr/>
        </p:nvSpPr>
        <p:spPr>
          <a:xfrm>
            <a:off x="426427" y="4227455"/>
            <a:ext cx="9879106"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Domain : E-Commerce</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Project Name: Olist Store Analysis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Dataset Name: Total 9 files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Dataset Type: CSV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0E0F10-BC79-B054-8AE1-F559D2BF8214}"/>
              </a:ext>
            </a:extLst>
          </p:cNvPr>
          <p:cNvSpPr txBox="1">
            <a:spLocks/>
          </p:cNvSpPr>
          <p:nvPr/>
        </p:nvSpPr>
        <p:spPr>
          <a:xfrm>
            <a:off x="356135" y="114369"/>
            <a:ext cx="11521440" cy="4727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lt1"/>
                </a:solidFill>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fontAlgn="t"/>
            <a:r>
              <a:rPr lang="en-IN" sz="2400" cap="none" dirty="0">
                <a:solidFill>
                  <a:schemeClr val="bg1"/>
                </a:solidFill>
                <a:latin typeface="Times New Roman" panose="02020603050405020304" pitchFamily="18" charset="0"/>
                <a:cs typeface="Times New Roman" panose="02020603050405020304" pitchFamily="18" charset="0"/>
                <a:sym typeface="+mn-ea"/>
              </a:rPr>
              <a:t>KPI-1:Weekday Vs Weekend (Order_purchase_timestamp) Payment Statistics</a:t>
            </a:r>
            <a:r>
              <a:rPr lang="en-IN" altLang="en-US" sz="2400" cap="none" dirty="0">
                <a:solidFill>
                  <a:schemeClr val="tx1"/>
                </a:solidFill>
                <a:latin typeface="Times New Roman" panose="02020603050405020304" pitchFamily="18" charset="0"/>
                <a:cs typeface="Times New Roman" panose="02020603050405020304" pitchFamily="18" charset="0"/>
              </a:rPr>
              <a:t> </a:t>
            </a:r>
          </a:p>
        </p:txBody>
      </p:sp>
      <p:sp>
        <p:nvSpPr>
          <p:cNvPr id="6" name="Text Box 4">
            <a:extLst>
              <a:ext uri="{FF2B5EF4-FFF2-40B4-BE49-F238E27FC236}">
                <a16:creationId xmlns:a16="http://schemas.microsoft.com/office/drawing/2014/main" id="{069C71B7-B790-2142-8C1A-84FEA807BD9E}"/>
              </a:ext>
            </a:extLst>
          </p:cNvPr>
          <p:cNvSpPr txBox="1"/>
          <p:nvPr/>
        </p:nvSpPr>
        <p:spPr>
          <a:xfrm>
            <a:off x="0" y="741139"/>
            <a:ext cx="1426210" cy="400110"/>
          </a:xfrm>
          <a:prstGeom prst="rect">
            <a:avLst/>
          </a:prstGeom>
          <a:solidFill>
            <a:schemeClr val="accent1"/>
          </a:solidFill>
        </p:spPr>
        <p:txBody>
          <a:bodyPr wrap="square" rtlCol="0">
            <a:spAutoFit/>
          </a:bodyPr>
          <a:lstStyle/>
          <a:p>
            <a:r>
              <a:rPr lang="en-IN" altLang="en-US" sz="2000" dirty="0">
                <a:latin typeface="Times New Roman" panose="02020603050405020304" pitchFamily="18" charset="0"/>
                <a:cs typeface="Times New Roman" panose="02020603050405020304" pitchFamily="18" charset="0"/>
              </a:rPr>
              <a:t>Key Points:</a:t>
            </a:r>
          </a:p>
        </p:txBody>
      </p:sp>
      <p:sp>
        <p:nvSpPr>
          <p:cNvPr id="8" name="Text Box 6">
            <a:extLst>
              <a:ext uri="{FF2B5EF4-FFF2-40B4-BE49-F238E27FC236}">
                <a16:creationId xmlns:a16="http://schemas.microsoft.com/office/drawing/2014/main" id="{E762AD19-C063-FF07-2648-52FA27175A0B}"/>
              </a:ext>
            </a:extLst>
          </p:cNvPr>
          <p:cNvSpPr txBox="1"/>
          <p:nvPr/>
        </p:nvSpPr>
        <p:spPr>
          <a:xfrm>
            <a:off x="-1" y="1512329"/>
            <a:ext cx="329692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Weekday : 12.37M</a:t>
            </a:r>
            <a:endParaRPr lang="en-I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Weekend : 3.64M</a:t>
            </a:r>
            <a:endParaRPr lang="en-I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payment Type: Credit Card</a:t>
            </a:r>
            <a:endParaRPr lang="en-US" sz="2000" dirty="0">
              <a:latin typeface="Times New Roman" panose="02020603050405020304" pitchFamily="18" charset="0"/>
              <a:cs typeface="Times New Roman" panose="02020603050405020304" pitchFamily="18" charset="0"/>
            </a:endParaRPr>
          </a:p>
        </p:txBody>
      </p:sp>
      <p:sp>
        <p:nvSpPr>
          <p:cNvPr id="9" name="Text Box 17">
            <a:extLst>
              <a:ext uri="{FF2B5EF4-FFF2-40B4-BE49-F238E27FC236}">
                <a16:creationId xmlns:a16="http://schemas.microsoft.com/office/drawing/2014/main" id="{0CB7391B-5DB5-3AAD-E424-7F7359376C80}"/>
              </a:ext>
            </a:extLst>
          </p:cNvPr>
          <p:cNvSpPr txBox="1"/>
          <p:nvPr/>
        </p:nvSpPr>
        <p:spPr>
          <a:xfrm>
            <a:off x="-1" y="3016580"/>
            <a:ext cx="329692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Decrease in orders in September</a:t>
            </a:r>
          </a:p>
        </p:txBody>
      </p:sp>
      <p:sp>
        <p:nvSpPr>
          <p:cNvPr id="10" name="Text Box 18">
            <a:extLst>
              <a:ext uri="{FF2B5EF4-FFF2-40B4-BE49-F238E27FC236}">
                <a16:creationId xmlns:a16="http://schemas.microsoft.com/office/drawing/2014/main" id="{B6B69F10-EFC6-66E4-40A4-5646D18BA877}"/>
              </a:ext>
            </a:extLst>
          </p:cNvPr>
          <p:cNvSpPr txBox="1"/>
          <p:nvPr/>
        </p:nvSpPr>
        <p:spPr>
          <a:xfrm>
            <a:off x="0" y="4089362"/>
            <a:ext cx="3296920"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No of orders increases from year 2016 to 2018</a:t>
            </a:r>
          </a:p>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Lowest payment value is in 2016 year.</a:t>
            </a:r>
          </a:p>
        </p:txBody>
      </p:sp>
      <p:pic>
        <p:nvPicPr>
          <p:cNvPr id="12" name="Content Placeholder 7" descr="WhatsApp Image 2023-06-24 at 03.12.27">
            <a:extLst>
              <a:ext uri="{FF2B5EF4-FFF2-40B4-BE49-F238E27FC236}">
                <a16:creationId xmlns:a16="http://schemas.microsoft.com/office/drawing/2014/main" id="{201E1775-EC7E-0472-B297-29F20CFEBC5D}"/>
              </a:ext>
            </a:extLst>
          </p:cNvPr>
          <p:cNvPicPr>
            <a:picLocks noChangeAspect="1"/>
          </p:cNvPicPr>
          <p:nvPr/>
        </p:nvPicPr>
        <p:blipFill>
          <a:blip r:embed="rId2"/>
          <a:stretch>
            <a:fillRect/>
          </a:stretch>
        </p:blipFill>
        <p:spPr>
          <a:xfrm>
            <a:off x="3308349" y="720677"/>
            <a:ext cx="4524809" cy="2383442"/>
          </a:xfrm>
          <a:prstGeom prst="rect">
            <a:avLst/>
          </a:prstGeom>
          <a:ln>
            <a:solidFill>
              <a:schemeClr val="tx1"/>
            </a:solidFill>
          </a:ln>
        </p:spPr>
      </p:pic>
      <p:pic>
        <p:nvPicPr>
          <p:cNvPr id="13" name="Picture 12" descr="WhatsApp Image 2023-06-24 at 04.15.57">
            <a:extLst>
              <a:ext uri="{FF2B5EF4-FFF2-40B4-BE49-F238E27FC236}">
                <a16:creationId xmlns:a16="http://schemas.microsoft.com/office/drawing/2014/main" id="{4F3E563B-6806-C041-E665-BA2CD46E2356}"/>
              </a:ext>
            </a:extLst>
          </p:cNvPr>
          <p:cNvPicPr>
            <a:picLocks noChangeAspect="1"/>
          </p:cNvPicPr>
          <p:nvPr/>
        </p:nvPicPr>
        <p:blipFill>
          <a:blip r:embed="rId3"/>
          <a:stretch>
            <a:fillRect/>
          </a:stretch>
        </p:blipFill>
        <p:spPr>
          <a:xfrm>
            <a:off x="7844588" y="709502"/>
            <a:ext cx="4335982" cy="2348303"/>
          </a:xfrm>
          <a:prstGeom prst="rect">
            <a:avLst/>
          </a:prstGeom>
          <a:ln>
            <a:solidFill>
              <a:schemeClr val="tx1"/>
            </a:solidFill>
          </a:ln>
        </p:spPr>
      </p:pic>
      <p:pic>
        <p:nvPicPr>
          <p:cNvPr id="14" name="Picture 13" descr="WhatsApp Image 2023-06-24 at 03.58.37">
            <a:extLst>
              <a:ext uri="{FF2B5EF4-FFF2-40B4-BE49-F238E27FC236}">
                <a16:creationId xmlns:a16="http://schemas.microsoft.com/office/drawing/2014/main" id="{9A2FEFDB-FB11-DA08-3859-4A09CA252FE8}"/>
              </a:ext>
            </a:extLst>
          </p:cNvPr>
          <p:cNvPicPr>
            <a:picLocks noChangeAspect="1"/>
          </p:cNvPicPr>
          <p:nvPr/>
        </p:nvPicPr>
        <p:blipFill>
          <a:blip r:embed="rId4"/>
          <a:stretch>
            <a:fillRect/>
          </a:stretch>
        </p:blipFill>
        <p:spPr>
          <a:xfrm>
            <a:off x="3308349" y="3075112"/>
            <a:ext cx="4536239" cy="2640847"/>
          </a:xfrm>
          <a:prstGeom prst="rect">
            <a:avLst/>
          </a:prstGeom>
          <a:ln>
            <a:solidFill>
              <a:schemeClr val="tx1"/>
            </a:solidFill>
          </a:ln>
        </p:spPr>
      </p:pic>
      <p:pic>
        <p:nvPicPr>
          <p:cNvPr id="15" name="Picture 14" descr="WhatsApp Image 2023-06-24 at 04.10.43">
            <a:extLst>
              <a:ext uri="{FF2B5EF4-FFF2-40B4-BE49-F238E27FC236}">
                <a16:creationId xmlns:a16="http://schemas.microsoft.com/office/drawing/2014/main" id="{6D27E7B0-042C-9733-39D7-A1CC00B6815E}"/>
              </a:ext>
            </a:extLst>
          </p:cNvPr>
          <p:cNvPicPr>
            <a:picLocks noChangeAspect="1"/>
          </p:cNvPicPr>
          <p:nvPr/>
        </p:nvPicPr>
        <p:blipFill>
          <a:blip r:embed="rId5"/>
          <a:stretch>
            <a:fillRect/>
          </a:stretch>
        </p:blipFill>
        <p:spPr>
          <a:xfrm>
            <a:off x="7844588" y="3045735"/>
            <a:ext cx="4347411" cy="2643952"/>
          </a:xfrm>
          <a:prstGeom prst="rect">
            <a:avLst/>
          </a:prstGeom>
          <a:ln>
            <a:solidFill>
              <a:schemeClr val="tx1"/>
            </a:solidFill>
          </a:ln>
        </p:spPr>
      </p:pic>
      <p:sp>
        <p:nvSpPr>
          <p:cNvPr id="16" name="Text Box 5">
            <a:extLst>
              <a:ext uri="{FF2B5EF4-FFF2-40B4-BE49-F238E27FC236}">
                <a16:creationId xmlns:a16="http://schemas.microsoft.com/office/drawing/2014/main" id="{A272F339-2999-A0D8-1F76-151F6B86B200}"/>
              </a:ext>
            </a:extLst>
          </p:cNvPr>
          <p:cNvSpPr txBox="1"/>
          <p:nvPr/>
        </p:nvSpPr>
        <p:spPr>
          <a:xfrm>
            <a:off x="11431" y="5711594"/>
            <a:ext cx="12180570" cy="129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solidFill>
                  <a:schemeClr val="tx1"/>
                </a:solidFill>
                <a:latin typeface="Times New Roman" panose="02020603050405020304" pitchFamily="18" charset="0"/>
                <a:cs typeface="Times New Roman" panose="02020603050405020304" pitchFamily="18" charset="0"/>
              </a:rPr>
              <a:t>Specifically orders on weekday are much  higher than orders on weekend</a:t>
            </a:r>
          </a:p>
          <a:p>
            <a:pPr marL="285750" indent="-285750">
              <a:buFont typeface="Wingdings" panose="05000000000000000000" pitchFamily="2" charset="2"/>
              <a:buChar char="Ø"/>
            </a:pPr>
            <a:r>
              <a:rPr lang="en-IN" altLang="en-US" sz="2000" dirty="0">
                <a:solidFill>
                  <a:schemeClr val="tx1"/>
                </a:solidFill>
                <a:latin typeface="Times New Roman" panose="02020603050405020304" pitchFamily="18" charset="0"/>
                <a:cs typeface="Times New Roman" panose="02020603050405020304" pitchFamily="18" charset="0"/>
              </a:rPr>
              <a:t>This could be due to a variety of factors, such as people being more likely to shop during their lunch breaks or after work on weekdays.</a:t>
            </a:r>
          </a:p>
          <a:p>
            <a:endParaRPr lang="en-IN" altLang="en-US" dirty="0">
              <a:solidFill>
                <a:schemeClr val="tx1"/>
              </a:solidFill>
            </a:endParaRPr>
          </a:p>
        </p:txBody>
      </p:sp>
    </p:spTree>
    <p:extLst>
      <p:ext uri="{BB962C8B-B14F-4D97-AF65-F5344CB8AC3E}">
        <p14:creationId xmlns:p14="http://schemas.microsoft.com/office/powerpoint/2010/main" val="64643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621346" y="1155065"/>
          <a:ext cx="4937655" cy="36152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Box 4"/>
          <p:cNvSpPr txBox="1"/>
          <p:nvPr/>
        </p:nvSpPr>
        <p:spPr>
          <a:xfrm>
            <a:off x="-9626" y="751278"/>
            <a:ext cx="1426210" cy="368300"/>
          </a:xfrm>
          <a:prstGeom prst="rect">
            <a:avLst/>
          </a:prstGeom>
          <a:solidFill>
            <a:schemeClr val="accent1"/>
          </a:solidFill>
        </p:spPr>
        <p:txBody>
          <a:bodyPr wrap="square" rtlCol="0">
            <a:spAutoFit/>
          </a:bodyPr>
          <a:lstStyle/>
          <a:p>
            <a:r>
              <a:rPr lang="en-IN" altLang="en-US" dirty="0"/>
              <a:t>Key Points:</a:t>
            </a:r>
          </a:p>
        </p:txBody>
      </p:sp>
      <p:sp>
        <p:nvSpPr>
          <p:cNvPr id="11" name="Title 1">
            <a:extLst>
              <a:ext uri="{FF2B5EF4-FFF2-40B4-BE49-F238E27FC236}">
                <a16:creationId xmlns:a16="http://schemas.microsoft.com/office/drawing/2014/main" id="{8BA81965-FAB6-E0A4-D654-9E2AD1EF387B}"/>
              </a:ext>
            </a:extLst>
          </p:cNvPr>
          <p:cNvSpPr txBox="1">
            <a:spLocks/>
          </p:cNvSpPr>
          <p:nvPr/>
        </p:nvSpPr>
        <p:spPr>
          <a:xfrm>
            <a:off x="404261" y="80927"/>
            <a:ext cx="11492564" cy="4147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ctr"/>
            <a:r>
              <a:rPr lang="en-IN" dirty="0">
                <a:sym typeface="+mn-ea"/>
              </a:rPr>
              <a:t>KPI-2: </a:t>
            </a:r>
            <a:r>
              <a:rPr lang="en-IN" dirty="0"/>
              <a:t>Number Of Orders With Review Score 5 And Payment Type As Credit Card</a:t>
            </a:r>
            <a:endParaRPr lang="en-IN" altLang="en-US" dirty="0"/>
          </a:p>
        </p:txBody>
      </p:sp>
      <p:sp>
        <p:nvSpPr>
          <p:cNvPr id="12" name="Text Box 6">
            <a:extLst>
              <a:ext uri="{FF2B5EF4-FFF2-40B4-BE49-F238E27FC236}">
                <a16:creationId xmlns:a16="http://schemas.microsoft.com/office/drawing/2014/main" id="{6D5446EF-6BF0-FB93-25BE-A4766EAE8380}"/>
              </a:ext>
            </a:extLst>
          </p:cNvPr>
          <p:cNvSpPr txBox="1"/>
          <p:nvPr/>
        </p:nvSpPr>
        <p:spPr>
          <a:xfrm>
            <a:off x="-9626" y="1375198"/>
            <a:ext cx="3657500"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sym typeface="+mn-ea"/>
              </a:rPr>
              <a:t>C</a:t>
            </a:r>
            <a:r>
              <a:rPr lang="en-IN" altLang="en-US" sz="2000" dirty="0" err="1">
                <a:solidFill>
                  <a:schemeClr val="tx1"/>
                </a:solidFill>
                <a:latin typeface="Times New Roman" panose="02020603050405020304" pitchFamily="18" charset="0"/>
                <a:cs typeface="Times New Roman" panose="02020603050405020304" pitchFamily="18" charset="0"/>
                <a:sym typeface="+mn-ea"/>
              </a:rPr>
              <a:t>redit</a:t>
            </a:r>
            <a:r>
              <a:rPr lang="en-IN" altLang="en-US" sz="2000" dirty="0">
                <a:solidFill>
                  <a:schemeClr val="tx1"/>
                </a:solidFill>
                <a:latin typeface="Times New Roman" panose="02020603050405020304" pitchFamily="18" charset="0"/>
                <a:cs typeface="Times New Roman" panose="02020603050405020304" pitchFamily="18" charset="0"/>
                <a:sym typeface="+mn-ea"/>
              </a:rPr>
              <a:t> card payment:44333</a:t>
            </a:r>
          </a:p>
          <a:p>
            <a:pPr marL="285750" indent="-285750">
              <a:buFont typeface="Wingdings" panose="05000000000000000000" pitchFamily="2" charset="2"/>
              <a:buChar char="Ø"/>
            </a:pPr>
            <a:r>
              <a:rPr lang="en-IN" altLang="en-US" sz="2000" dirty="0" err="1">
                <a:solidFill>
                  <a:schemeClr val="tx1"/>
                </a:solidFill>
                <a:latin typeface="Times New Roman" panose="02020603050405020304" pitchFamily="18" charset="0"/>
                <a:cs typeface="Times New Roman" panose="02020603050405020304" pitchFamily="18" charset="0"/>
                <a:sym typeface="+mn-ea"/>
              </a:rPr>
              <a:t>Boleto</a:t>
            </a:r>
            <a:r>
              <a:rPr lang="en-IN" altLang="en-US" sz="2000" dirty="0">
                <a:solidFill>
                  <a:schemeClr val="tx1"/>
                </a:solidFill>
                <a:latin typeface="Times New Roman" panose="02020603050405020304" pitchFamily="18" charset="0"/>
                <a:cs typeface="Times New Roman" panose="02020603050405020304" pitchFamily="18" charset="0"/>
                <a:sym typeface="+mn-ea"/>
              </a:rPr>
              <a:t> payment: 11339</a:t>
            </a:r>
          </a:p>
          <a:p>
            <a:pPr marL="285750" indent="-285750">
              <a:buFont typeface="Wingdings" panose="05000000000000000000" pitchFamily="2" charset="2"/>
              <a:buChar char="Ø"/>
            </a:pPr>
            <a:r>
              <a:rPr lang="en-IN" altLang="en-US" sz="2000" dirty="0">
                <a:solidFill>
                  <a:schemeClr val="tx1"/>
                </a:solidFill>
                <a:latin typeface="Times New Roman" panose="02020603050405020304" pitchFamily="18" charset="0"/>
                <a:cs typeface="Times New Roman" panose="02020603050405020304" pitchFamily="18" charset="0"/>
                <a:sym typeface="+mn-ea"/>
              </a:rPr>
              <a:t>Voucher payment: 3224</a:t>
            </a:r>
          </a:p>
          <a:p>
            <a:pPr marL="285750" indent="-285750">
              <a:buFont typeface="Wingdings" panose="05000000000000000000" pitchFamily="2" charset="2"/>
              <a:buChar char="Ø"/>
            </a:pPr>
            <a:r>
              <a:rPr lang="en-IN" altLang="en-US" sz="2000" dirty="0">
                <a:solidFill>
                  <a:schemeClr val="tx1"/>
                </a:solidFill>
                <a:latin typeface="Times New Roman" panose="02020603050405020304" pitchFamily="18" charset="0"/>
                <a:cs typeface="Times New Roman" panose="02020603050405020304" pitchFamily="18" charset="0"/>
                <a:sym typeface="+mn-ea"/>
              </a:rPr>
              <a:t>Debit card payment: 926</a:t>
            </a:r>
          </a:p>
        </p:txBody>
      </p:sp>
      <p:sp>
        <p:nvSpPr>
          <p:cNvPr id="15" name="Text Box 17">
            <a:extLst>
              <a:ext uri="{FF2B5EF4-FFF2-40B4-BE49-F238E27FC236}">
                <a16:creationId xmlns:a16="http://schemas.microsoft.com/office/drawing/2014/main" id="{7C0C7523-64AF-2E71-D7C6-C9641ECCF736}"/>
              </a:ext>
            </a:extLst>
          </p:cNvPr>
          <p:cNvSpPr txBox="1"/>
          <p:nvPr/>
        </p:nvSpPr>
        <p:spPr>
          <a:xfrm>
            <a:off x="0" y="2917338"/>
            <a:ext cx="3667125"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customer’s prefer credit card for payment, as it has highest percentage (i.e. 78.34) among all other payment types. </a:t>
            </a:r>
          </a:p>
        </p:txBody>
      </p:sp>
      <p:sp>
        <p:nvSpPr>
          <p:cNvPr id="20" name="Text Box 18">
            <a:extLst>
              <a:ext uri="{FF2B5EF4-FFF2-40B4-BE49-F238E27FC236}">
                <a16:creationId xmlns:a16="http://schemas.microsoft.com/office/drawing/2014/main" id="{972DF784-BFAF-A8AA-DE6F-9693A10E5798}"/>
              </a:ext>
            </a:extLst>
          </p:cNvPr>
          <p:cNvSpPr txBox="1"/>
          <p:nvPr/>
        </p:nvSpPr>
        <p:spPr>
          <a:xfrm>
            <a:off x="0" y="4406096"/>
            <a:ext cx="3667125"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5</a:t>
            </a:r>
            <a:r>
              <a:rPr lang="en-IN" altLang="en-US" sz="2000" dirty="0">
                <a:latin typeface="Times New Roman" panose="02020603050405020304" pitchFamily="18" charset="0"/>
                <a:cs typeface="Times New Roman" panose="02020603050405020304" pitchFamily="18" charset="0"/>
              </a:rPr>
              <a:t>7.33K customers gives 5 revies score and 19.14k customers gives 4 review score. </a:t>
            </a:r>
          </a:p>
        </p:txBody>
      </p:sp>
      <p:pic>
        <p:nvPicPr>
          <p:cNvPr id="21" name="Picture 20">
            <a:extLst>
              <a:ext uri="{FF2B5EF4-FFF2-40B4-BE49-F238E27FC236}">
                <a16:creationId xmlns:a16="http://schemas.microsoft.com/office/drawing/2014/main" id="{79DF5020-FD5C-8E1D-FD9E-76CBF5C890BE}"/>
              </a:ext>
            </a:extLst>
          </p:cNvPr>
          <p:cNvPicPr>
            <a:picLocks noChangeAspect="1"/>
          </p:cNvPicPr>
          <p:nvPr/>
        </p:nvPicPr>
        <p:blipFill>
          <a:blip r:embed="rId3"/>
          <a:stretch>
            <a:fillRect/>
          </a:stretch>
        </p:blipFill>
        <p:spPr>
          <a:xfrm>
            <a:off x="3667125" y="773242"/>
            <a:ext cx="8524875" cy="5110181"/>
          </a:xfrm>
          <a:prstGeom prst="rect">
            <a:avLst/>
          </a:prstGeom>
        </p:spPr>
      </p:pic>
      <p:sp>
        <p:nvSpPr>
          <p:cNvPr id="22" name="Text Box 5">
            <a:extLst>
              <a:ext uri="{FF2B5EF4-FFF2-40B4-BE49-F238E27FC236}">
                <a16:creationId xmlns:a16="http://schemas.microsoft.com/office/drawing/2014/main" id="{CAFD2889-69E1-E53B-B83F-A59CB6361DF3}"/>
              </a:ext>
            </a:extLst>
          </p:cNvPr>
          <p:cNvSpPr txBox="1"/>
          <p:nvPr/>
        </p:nvSpPr>
        <p:spPr>
          <a:xfrm>
            <a:off x="0" y="5883423"/>
            <a:ext cx="121920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Count of orders increases gradually from 2016 to 2018. In 2016, it was 0.33k orders, in 2017 it was 45.1k and in 2018 it was 54k.</a:t>
            </a:r>
          </a:p>
          <a:p>
            <a:pPr marL="285750" indent="-285750">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Also sum of review score increases gradually from 2016 to 2018. it is highest in 2018 (220k).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KPI 3-Average Days Taken To Deliver Pet Shop Product </a:t>
            </a:r>
            <a:endParaRPr lang="en-IN" dirty="0"/>
          </a:p>
        </p:txBody>
      </p:sp>
      <p:pic>
        <p:nvPicPr>
          <p:cNvPr id="3" name="Picture 2">
            <a:extLst>
              <a:ext uri="{FF2B5EF4-FFF2-40B4-BE49-F238E27FC236}">
                <a16:creationId xmlns:a16="http://schemas.microsoft.com/office/drawing/2014/main" id="{9AA11AB9-3672-A02F-B098-6D14A317FABA}"/>
              </a:ext>
            </a:extLst>
          </p:cNvPr>
          <p:cNvPicPr>
            <a:picLocks noChangeAspect="1"/>
          </p:cNvPicPr>
          <p:nvPr/>
        </p:nvPicPr>
        <p:blipFill>
          <a:blip r:embed="rId2"/>
          <a:stretch>
            <a:fillRect/>
          </a:stretch>
        </p:blipFill>
        <p:spPr>
          <a:xfrm>
            <a:off x="5088634" y="1151755"/>
            <a:ext cx="3176029" cy="2511858"/>
          </a:xfrm>
          <a:prstGeom prst="rect">
            <a:avLst/>
          </a:prstGeom>
          <a:ln>
            <a:solidFill>
              <a:schemeClr val="bg1"/>
            </a:solidFill>
          </a:ln>
        </p:spPr>
      </p:pic>
      <p:pic>
        <p:nvPicPr>
          <p:cNvPr id="6" name="Picture 5">
            <a:extLst>
              <a:ext uri="{FF2B5EF4-FFF2-40B4-BE49-F238E27FC236}">
                <a16:creationId xmlns:a16="http://schemas.microsoft.com/office/drawing/2014/main" id="{857A6490-F21E-2FE2-2D99-2236C62117D0}"/>
              </a:ext>
            </a:extLst>
          </p:cNvPr>
          <p:cNvPicPr>
            <a:picLocks noChangeAspect="1"/>
          </p:cNvPicPr>
          <p:nvPr/>
        </p:nvPicPr>
        <p:blipFill>
          <a:blip r:embed="rId3"/>
          <a:stretch>
            <a:fillRect/>
          </a:stretch>
        </p:blipFill>
        <p:spPr>
          <a:xfrm>
            <a:off x="8278304" y="1152844"/>
            <a:ext cx="3891316" cy="2526022"/>
          </a:xfrm>
          <a:prstGeom prst="rect">
            <a:avLst/>
          </a:prstGeom>
          <a:ln>
            <a:solidFill>
              <a:schemeClr val="bg1"/>
            </a:solidFill>
          </a:ln>
        </p:spPr>
      </p:pic>
      <p:pic>
        <p:nvPicPr>
          <p:cNvPr id="9" name="Picture 8">
            <a:extLst>
              <a:ext uri="{FF2B5EF4-FFF2-40B4-BE49-F238E27FC236}">
                <a16:creationId xmlns:a16="http://schemas.microsoft.com/office/drawing/2014/main" id="{B98A6743-EAF6-CACA-CF8B-A017BA468CCF}"/>
              </a:ext>
            </a:extLst>
          </p:cNvPr>
          <p:cNvPicPr>
            <a:picLocks noChangeAspect="1"/>
          </p:cNvPicPr>
          <p:nvPr/>
        </p:nvPicPr>
        <p:blipFill>
          <a:blip r:embed="rId4"/>
          <a:stretch>
            <a:fillRect/>
          </a:stretch>
        </p:blipFill>
        <p:spPr>
          <a:xfrm>
            <a:off x="5074993" y="3582613"/>
            <a:ext cx="7117008" cy="2582753"/>
          </a:xfrm>
          <a:prstGeom prst="rect">
            <a:avLst/>
          </a:prstGeom>
          <a:ln>
            <a:solidFill>
              <a:schemeClr val="bg1"/>
            </a:solidFill>
          </a:ln>
        </p:spPr>
      </p:pic>
      <p:sp>
        <p:nvSpPr>
          <p:cNvPr id="2" name="Text Box 4">
            <a:extLst>
              <a:ext uri="{FF2B5EF4-FFF2-40B4-BE49-F238E27FC236}">
                <a16:creationId xmlns:a16="http://schemas.microsoft.com/office/drawing/2014/main" id="{683B9D26-F517-6DEE-E35D-1ECDEB10469C}"/>
              </a:ext>
            </a:extLst>
          </p:cNvPr>
          <p:cNvSpPr txBox="1"/>
          <p:nvPr/>
        </p:nvSpPr>
        <p:spPr>
          <a:xfrm>
            <a:off x="-12993" y="1157704"/>
            <a:ext cx="1376413" cy="400110"/>
          </a:xfrm>
          <a:prstGeom prst="rect">
            <a:avLst/>
          </a:prstGeom>
          <a:solidFill>
            <a:schemeClr val="accent1"/>
          </a:solidFill>
        </p:spPr>
        <p:txBody>
          <a:bodyPr wrap="square" rtlCol="0">
            <a:spAutoFit/>
          </a:bodyPr>
          <a:lstStyle/>
          <a:p>
            <a:r>
              <a:rPr lang="en-IN" altLang="en-US" sz="2000" dirty="0">
                <a:latin typeface="Times New Roman" panose="02020603050405020304" pitchFamily="18" charset="0"/>
                <a:cs typeface="Times New Roman" panose="02020603050405020304" pitchFamily="18" charset="0"/>
              </a:rPr>
              <a:t>Key Points:</a:t>
            </a:r>
          </a:p>
        </p:txBody>
      </p:sp>
      <p:sp>
        <p:nvSpPr>
          <p:cNvPr id="4" name="Text Box 4">
            <a:extLst>
              <a:ext uri="{FF2B5EF4-FFF2-40B4-BE49-F238E27FC236}">
                <a16:creationId xmlns:a16="http://schemas.microsoft.com/office/drawing/2014/main" id="{2DC07414-EE5D-868F-9D23-684810609CC7}"/>
              </a:ext>
            </a:extLst>
          </p:cNvPr>
          <p:cNvSpPr txBox="1"/>
          <p:nvPr/>
        </p:nvSpPr>
        <p:spPr>
          <a:xfrm>
            <a:off x="0" y="2054393"/>
            <a:ext cx="5074993" cy="72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285750" indent="-285750">
              <a:buFont typeface="Wingdings" panose="05000000000000000000" pitchFamily="2" charset="2"/>
              <a:buChar char="Ø"/>
              <a:defRPr sz="2000">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average time for OLIST to deliver pet shop products is 11 days.</a:t>
            </a:r>
          </a:p>
        </p:txBody>
      </p:sp>
      <p:sp>
        <p:nvSpPr>
          <p:cNvPr id="5" name="Text Box 4">
            <a:extLst>
              <a:ext uri="{FF2B5EF4-FFF2-40B4-BE49-F238E27FC236}">
                <a16:creationId xmlns:a16="http://schemas.microsoft.com/office/drawing/2014/main" id="{A6F4DA23-BE76-E1A9-748E-EA0CBF983EA2}"/>
              </a:ext>
            </a:extLst>
          </p:cNvPr>
          <p:cNvSpPr txBox="1"/>
          <p:nvPr/>
        </p:nvSpPr>
        <p:spPr>
          <a:xfrm>
            <a:off x="0" y="3164672"/>
            <a:ext cx="5074993"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285750" indent="-285750">
              <a:buFont typeface="Wingdings" panose="05000000000000000000" pitchFamily="2" charset="2"/>
              <a:buChar char="Ø"/>
              <a:defRPr sz="2000">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The most often ordered goods with a rating of five and credit card payment are Cama Mesa Bano, </a:t>
            </a:r>
            <a:r>
              <a:rPr lang="en-US" dirty="0" err="1"/>
              <a:t>Bleza</a:t>
            </a:r>
            <a:r>
              <a:rPr lang="en-US" dirty="0"/>
              <a:t> </a:t>
            </a:r>
            <a:r>
              <a:rPr lang="en-US" dirty="0" err="1"/>
              <a:t>Saude</a:t>
            </a:r>
            <a:r>
              <a:rPr lang="en-US" dirty="0"/>
              <a:t>, </a:t>
            </a:r>
            <a:r>
              <a:rPr lang="en-US" dirty="0" err="1"/>
              <a:t>Isporte</a:t>
            </a:r>
            <a:r>
              <a:rPr lang="en-US" dirty="0"/>
              <a:t> Lazer, </a:t>
            </a:r>
            <a:r>
              <a:rPr lang="en-US" dirty="0" err="1"/>
              <a:t>Moveis</a:t>
            </a:r>
            <a:r>
              <a:rPr lang="en-US" dirty="0"/>
              <a:t> </a:t>
            </a:r>
            <a:r>
              <a:rPr lang="en-US" dirty="0" err="1"/>
              <a:t>Decoracao</a:t>
            </a:r>
            <a:r>
              <a:rPr lang="en-US" dirty="0"/>
              <a:t>, and </a:t>
            </a:r>
            <a:r>
              <a:rPr lang="en-US" dirty="0" err="1"/>
              <a:t>Informetica</a:t>
            </a:r>
            <a:r>
              <a:rPr lang="en-US" dirty="0"/>
              <a:t> Accessories.</a:t>
            </a:r>
          </a:p>
        </p:txBody>
      </p:sp>
      <p:sp>
        <p:nvSpPr>
          <p:cNvPr id="7" name="Text Box 4">
            <a:extLst>
              <a:ext uri="{FF2B5EF4-FFF2-40B4-BE49-F238E27FC236}">
                <a16:creationId xmlns:a16="http://schemas.microsoft.com/office/drawing/2014/main" id="{74535008-5C8F-21D8-EF1D-C76A5AD2F52B}"/>
              </a:ext>
            </a:extLst>
          </p:cNvPr>
          <p:cNvSpPr txBox="1"/>
          <p:nvPr/>
        </p:nvSpPr>
        <p:spPr>
          <a:xfrm>
            <a:off x="-2" y="5183242"/>
            <a:ext cx="5074996" cy="707886"/>
          </a:xfrm>
          <a:prstGeom prst="rect">
            <a:avLst/>
          </a:prstGeom>
          <a:solidFill>
            <a:schemeClr val="accent1"/>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money collected by the 5 and 4 review score is around 71.39%.</a:t>
            </a:r>
          </a:p>
        </p:txBody>
      </p:sp>
      <p:sp>
        <p:nvSpPr>
          <p:cNvPr id="8" name="Text Box 4">
            <a:extLst>
              <a:ext uri="{FF2B5EF4-FFF2-40B4-BE49-F238E27FC236}">
                <a16:creationId xmlns:a16="http://schemas.microsoft.com/office/drawing/2014/main" id="{97EBCC45-5BEE-9973-7DE1-13B2579F0D3F}"/>
              </a:ext>
            </a:extLst>
          </p:cNvPr>
          <p:cNvSpPr txBox="1"/>
          <p:nvPr/>
        </p:nvSpPr>
        <p:spPr>
          <a:xfrm>
            <a:off x="0" y="6150114"/>
            <a:ext cx="12192000" cy="1015663"/>
          </a:xfrm>
          <a:prstGeom prst="rect">
            <a:avLst/>
          </a:prstGeom>
          <a:solidFill>
            <a:schemeClr val="accent1"/>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We must improve our delivery service since longer delivery times have an adverse effect on our company's reputation and customer service.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2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1207734" cy="4699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defPPr>
              <a:defRPr lang="en-US"/>
            </a:defPPr>
            <a:lvl1pPr algn="ctr" fontAlgn="t">
              <a:spcBef>
                <a:spcPct val="0"/>
              </a:spcBef>
              <a:buNone/>
              <a:defRPr sz="2400" cap="none">
                <a:ln w="3175" cmpd="sng">
                  <a:noFill/>
                </a:ln>
                <a:solidFill>
                  <a:schemeClr val="bg1"/>
                </a:solidFill>
                <a:effectLst/>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KPI 4-Average Price And Payment Values From Customers Of Sao Paulo City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7726524" y="5450538"/>
            <a:ext cx="4054151" cy="1200329"/>
          </a:xfrm>
          <a:prstGeom prst="rect">
            <a:avLst/>
          </a:prstGeom>
          <a:noFill/>
        </p:spPr>
        <p:txBody>
          <a:bodyPr wrap="square" rtlCol="0">
            <a:spAutoFit/>
          </a:bodyPr>
          <a:lstStyle/>
          <a:p>
            <a:pPr>
              <a:buClr>
                <a:srgbClr val="002060"/>
              </a:buClr>
            </a:pPr>
            <a:endParaRPr lang="en-IN" dirty="0">
              <a:latin typeface="Times New Roman" panose="02020603050405020304" pitchFamily="18" charset="0"/>
              <a:cs typeface="Times New Roman" panose="02020603050405020304" pitchFamily="18" charset="0"/>
            </a:endParaRPr>
          </a:p>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3B6A23-D74F-D8F9-434F-F366C2BDA377}"/>
              </a:ext>
            </a:extLst>
          </p:cNvPr>
          <p:cNvPicPr>
            <a:picLocks noChangeAspect="1"/>
          </p:cNvPicPr>
          <p:nvPr/>
        </p:nvPicPr>
        <p:blipFill>
          <a:blip r:embed="rId2"/>
          <a:stretch>
            <a:fillRect/>
          </a:stretch>
        </p:blipFill>
        <p:spPr>
          <a:xfrm>
            <a:off x="4992517" y="3724978"/>
            <a:ext cx="3760091" cy="2102734"/>
          </a:xfrm>
          <a:prstGeom prst="rect">
            <a:avLst/>
          </a:prstGeom>
          <a:ln>
            <a:solidFill>
              <a:schemeClr val="bg1"/>
            </a:solidFill>
          </a:ln>
        </p:spPr>
      </p:pic>
      <p:pic>
        <p:nvPicPr>
          <p:cNvPr id="5" name="Picture 4">
            <a:extLst>
              <a:ext uri="{FF2B5EF4-FFF2-40B4-BE49-F238E27FC236}">
                <a16:creationId xmlns:a16="http://schemas.microsoft.com/office/drawing/2014/main" id="{7ACB7474-9054-6AAC-6F88-C880A324F500}"/>
              </a:ext>
            </a:extLst>
          </p:cNvPr>
          <p:cNvPicPr>
            <a:picLocks noChangeAspect="1"/>
          </p:cNvPicPr>
          <p:nvPr/>
        </p:nvPicPr>
        <p:blipFill>
          <a:blip r:embed="rId3"/>
          <a:stretch>
            <a:fillRect/>
          </a:stretch>
        </p:blipFill>
        <p:spPr>
          <a:xfrm>
            <a:off x="8755854" y="3724977"/>
            <a:ext cx="3488856" cy="2102733"/>
          </a:xfrm>
          <a:prstGeom prst="rect">
            <a:avLst/>
          </a:prstGeom>
          <a:ln>
            <a:solidFill>
              <a:schemeClr val="bg1"/>
            </a:solidFill>
          </a:ln>
        </p:spPr>
      </p:pic>
      <p:pic>
        <p:nvPicPr>
          <p:cNvPr id="8" name="Picture 7">
            <a:extLst>
              <a:ext uri="{FF2B5EF4-FFF2-40B4-BE49-F238E27FC236}">
                <a16:creationId xmlns:a16="http://schemas.microsoft.com/office/drawing/2014/main" id="{733EC134-466D-7EE1-61DE-DBC0C40936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2781" y="996905"/>
            <a:ext cx="3766582" cy="2728072"/>
          </a:xfrm>
          <a:prstGeom prst="rect">
            <a:avLst/>
          </a:prstGeom>
          <a:ln>
            <a:solidFill>
              <a:schemeClr val="bg1"/>
            </a:solidFill>
          </a:ln>
        </p:spPr>
      </p:pic>
      <p:pic>
        <p:nvPicPr>
          <p:cNvPr id="12" name="Picture 11">
            <a:extLst>
              <a:ext uri="{FF2B5EF4-FFF2-40B4-BE49-F238E27FC236}">
                <a16:creationId xmlns:a16="http://schemas.microsoft.com/office/drawing/2014/main" id="{B21F00EF-3FBC-C775-A215-EA7C46FFDD95}"/>
              </a:ext>
            </a:extLst>
          </p:cNvPr>
          <p:cNvPicPr>
            <a:picLocks noChangeAspect="1"/>
          </p:cNvPicPr>
          <p:nvPr/>
        </p:nvPicPr>
        <p:blipFill>
          <a:blip r:embed="rId5"/>
          <a:stretch>
            <a:fillRect/>
          </a:stretch>
        </p:blipFill>
        <p:spPr>
          <a:xfrm>
            <a:off x="8749364" y="1016155"/>
            <a:ext cx="3488856" cy="2708822"/>
          </a:xfrm>
          <a:prstGeom prst="rect">
            <a:avLst/>
          </a:prstGeom>
          <a:ln>
            <a:solidFill>
              <a:schemeClr val="bg1"/>
            </a:solidFill>
          </a:ln>
        </p:spPr>
      </p:pic>
      <p:sp>
        <p:nvSpPr>
          <p:cNvPr id="2" name="Text Box 4">
            <a:extLst>
              <a:ext uri="{FF2B5EF4-FFF2-40B4-BE49-F238E27FC236}">
                <a16:creationId xmlns:a16="http://schemas.microsoft.com/office/drawing/2014/main" id="{61F22F2D-D35A-E25D-77BF-A8E55E858803}"/>
              </a:ext>
            </a:extLst>
          </p:cNvPr>
          <p:cNvSpPr txBox="1"/>
          <p:nvPr/>
        </p:nvSpPr>
        <p:spPr>
          <a:xfrm>
            <a:off x="-2" y="974483"/>
            <a:ext cx="1426210" cy="368300"/>
          </a:xfrm>
          <a:prstGeom prst="rect">
            <a:avLst/>
          </a:prstGeom>
          <a:solidFill>
            <a:schemeClr val="accent1"/>
          </a:solidFill>
        </p:spPr>
        <p:txBody>
          <a:bodyPr wrap="square" rtlCol="0">
            <a:spAutoFit/>
          </a:bodyPr>
          <a:lstStyle/>
          <a:p>
            <a:r>
              <a:rPr lang="en-IN" altLang="en-US" dirty="0"/>
              <a:t>Key Points:</a:t>
            </a:r>
          </a:p>
        </p:txBody>
      </p:sp>
      <p:sp>
        <p:nvSpPr>
          <p:cNvPr id="3" name="Text Box 6">
            <a:extLst>
              <a:ext uri="{FF2B5EF4-FFF2-40B4-BE49-F238E27FC236}">
                <a16:creationId xmlns:a16="http://schemas.microsoft.com/office/drawing/2014/main" id="{51FCDC7C-2124-A7CA-072A-8A42ED4FAC7B}"/>
              </a:ext>
            </a:extLst>
          </p:cNvPr>
          <p:cNvSpPr txBox="1"/>
          <p:nvPr/>
        </p:nvSpPr>
        <p:spPr>
          <a:xfrm>
            <a:off x="-2" y="1627832"/>
            <a:ext cx="4976291"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Avg. Payment_Value : 135.83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Avg.Price : 107.53</a:t>
            </a:r>
            <a:endParaRPr lang="en-IN" alt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Customers_City: Sao Paulo</a:t>
            </a:r>
            <a:endParaRPr lang="en-US" sz="2000" dirty="0">
              <a:latin typeface="Times New Roman" panose="02020603050405020304" pitchFamily="18" charset="0"/>
              <a:cs typeface="Times New Roman" panose="02020603050405020304" pitchFamily="18" charset="0"/>
            </a:endParaRPr>
          </a:p>
        </p:txBody>
      </p:sp>
      <p:sp>
        <p:nvSpPr>
          <p:cNvPr id="6" name="Text Box 6">
            <a:extLst>
              <a:ext uri="{FF2B5EF4-FFF2-40B4-BE49-F238E27FC236}">
                <a16:creationId xmlns:a16="http://schemas.microsoft.com/office/drawing/2014/main" id="{970B39B4-BDAC-9A7F-4F5C-4B923B160CF6}"/>
              </a:ext>
            </a:extLst>
          </p:cNvPr>
          <p:cNvSpPr txBox="1"/>
          <p:nvPr/>
        </p:nvSpPr>
        <p:spPr>
          <a:xfrm>
            <a:off x="-3" y="2813450"/>
            <a:ext cx="4976292"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September</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October</a:t>
            </a:r>
            <a:r>
              <a:rPr lang="en-US" sz="2000" dirty="0">
                <a:latin typeface="Times New Roman" panose="02020603050405020304" pitchFamily="18" charset="0"/>
                <a:cs typeface="Times New Roman" panose="02020603050405020304" pitchFamily="18" charset="0"/>
              </a:rPr>
              <a:t> witnessed a decrease in the total payment values when analyzed on a monthly basis.</a:t>
            </a:r>
          </a:p>
        </p:txBody>
      </p:sp>
      <p:sp>
        <p:nvSpPr>
          <p:cNvPr id="7" name="Text Box 6">
            <a:extLst>
              <a:ext uri="{FF2B5EF4-FFF2-40B4-BE49-F238E27FC236}">
                <a16:creationId xmlns:a16="http://schemas.microsoft.com/office/drawing/2014/main" id="{46286BBD-4D43-AB74-5788-53EC820E75B2}"/>
              </a:ext>
            </a:extLst>
          </p:cNvPr>
          <p:cNvSpPr txBox="1"/>
          <p:nvPr/>
        </p:nvSpPr>
        <p:spPr>
          <a:xfrm>
            <a:off x="-1" y="3999068"/>
            <a:ext cx="4982782" cy="163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top 5 items with the highest average price and payment value are </a:t>
            </a:r>
            <a:r>
              <a:rPr lang="en-US" sz="2000" b="1" dirty="0">
                <a:latin typeface="Times New Roman" panose="02020603050405020304" pitchFamily="18" charset="0"/>
                <a:cs typeface="Times New Roman" panose="02020603050405020304" pitchFamily="18" charset="0"/>
              </a:rPr>
              <a:t>agro_industria_e_comercio, pcs, telefonia_fixa, electrodomesticos, and portateis_casa_forno_e_cafe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9" name="Text Box 6">
            <a:extLst>
              <a:ext uri="{FF2B5EF4-FFF2-40B4-BE49-F238E27FC236}">
                <a16:creationId xmlns:a16="http://schemas.microsoft.com/office/drawing/2014/main" id="{F1A49B78-5A7C-9F47-9FA2-ADD56A4CA45C}"/>
              </a:ext>
            </a:extLst>
          </p:cNvPr>
          <p:cNvSpPr txBox="1"/>
          <p:nvPr/>
        </p:nvSpPr>
        <p:spPr>
          <a:xfrm>
            <a:off x="26729" y="5827711"/>
            <a:ext cx="12217981"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only city that is making a decent profit and above the target line, according to the research on cities, is Sao Paulo. As a result, we need to examine the other cities that are having an influence on the industry and strive to improve them.</a:t>
            </a:r>
          </a:p>
        </p:txBody>
      </p:sp>
    </p:spTree>
    <p:extLst>
      <p:ext uri="{BB962C8B-B14F-4D97-AF65-F5344CB8AC3E}">
        <p14:creationId xmlns:p14="http://schemas.microsoft.com/office/powerpoint/2010/main" val="136185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Shape 13"/>
          <p:cNvSpPr/>
          <p:nvPr/>
        </p:nvSpPr>
        <p:spPr>
          <a:xfrm>
            <a:off x="298788" y="1734816"/>
            <a:ext cx="7578970" cy="4557053"/>
          </a:xfrm>
          <a:prstGeom prst="corner">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stretch>
            <a:fillRect/>
          </a:stretch>
        </p:blipFill>
        <p:spPr>
          <a:xfrm>
            <a:off x="3130063" y="1247457"/>
            <a:ext cx="8996132" cy="2227753"/>
          </a:xfrm>
          <a:prstGeom prst="rect">
            <a:avLst/>
          </a:prstGeom>
        </p:spPr>
      </p:pic>
      <p:pic>
        <p:nvPicPr>
          <p:cNvPr id="7" name="Picture 6"/>
          <p:cNvPicPr>
            <a:picLocks noChangeAspect="1"/>
          </p:cNvPicPr>
          <p:nvPr/>
        </p:nvPicPr>
        <p:blipFill>
          <a:blip r:embed="rId3"/>
          <a:stretch>
            <a:fillRect/>
          </a:stretch>
        </p:blipFill>
        <p:spPr>
          <a:xfrm>
            <a:off x="9298004" y="4044462"/>
            <a:ext cx="2828190" cy="2247407"/>
          </a:xfrm>
          <a:prstGeom prst="rect">
            <a:avLst/>
          </a:prstGeom>
        </p:spPr>
      </p:pic>
      <p:sp>
        <p:nvSpPr>
          <p:cNvPr id="9" name="TextBox 8"/>
          <p:cNvSpPr txBox="1"/>
          <p:nvPr/>
        </p:nvSpPr>
        <p:spPr>
          <a:xfrm>
            <a:off x="7899098" y="4860070"/>
            <a:ext cx="1420245" cy="430887"/>
          </a:xfrm>
          <a:prstGeom prst="rect">
            <a:avLst/>
          </a:prstGeom>
          <a:noFill/>
        </p:spPr>
        <p:txBody>
          <a:bodyPr wrap="square" rtlCol="0">
            <a:spAutoFit/>
          </a:bodyPr>
          <a:lstStyle/>
          <a:p>
            <a:r>
              <a:rPr lang="en-IN" sz="2200" b="1" dirty="0">
                <a:solidFill>
                  <a:schemeClr val="accent1"/>
                </a:solidFill>
                <a:latin typeface="Times New Roman" panose="02020603050405020304" pitchFamily="18" charset="0"/>
                <a:cs typeface="Times New Roman" panose="02020603050405020304" pitchFamily="18" charset="0"/>
              </a:rPr>
              <a:t>OUTPUT:</a:t>
            </a:r>
          </a:p>
        </p:txBody>
      </p:sp>
      <p:sp>
        <p:nvSpPr>
          <p:cNvPr id="10" name="TextBox 9"/>
          <p:cNvSpPr txBox="1"/>
          <p:nvPr/>
        </p:nvSpPr>
        <p:spPr>
          <a:xfrm>
            <a:off x="3130063" y="1341922"/>
            <a:ext cx="2799549" cy="461665"/>
          </a:xfrm>
          <a:prstGeom prst="rect">
            <a:avLst/>
          </a:prstGeom>
          <a:noFill/>
        </p:spPr>
        <p:txBody>
          <a:bodyPr wrap="squar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Query:</a:t>
            </a:r>
          </a:p>
        </p:txBody>
      </p:sp>
      <p:sp>
        <p:nvSpPr>
          <p:cNvPr id="11" name="Rectangle 10"/>
          <p:cNvSpPr/>
          <p:nvPr/>
        </p:nvSpPr>
        <p:spPr>
          <a:xfrm>
            <a:off x="551849" y="144526"/>
            <a:ext cx="11088302" cy="4851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Autofit/>
          </a:bodyPr>
          <a:lstStyle/>
          <a:p>
            <a:pPr algn="ctr" fontAlgn="t">
              <a:spcBef>
                <a:spcPct val="0"/>
              </a:spcBef>
            </a:pPr>
            <a:r>
              <a:rPr lang="en-IN" sz="2400" dirty="0">
                <a:ln w="3175" cmpd="sng">
                  <a:noFill/>
                </a:ln>
                <a:solidFill>
                  <a:schemeClr val="bg1"/>
                </a:solidFill>
                <a:latin typeface="Times New Roman" panose="02020603050405020304" pitchFamily="18" charset="0"/>
                <a:cs typeface="Times New Roman" panose="02020603050405020304" pitchFamily="18" charset="0"/>
              </a:rPr>
              <a:t>KPI-5: Relationship between Shipping Days Vs Review Scores </a:t>
            </a:r>
          </a:p>
        </p:txBody>
      </p:sp>
      <p:sp>
        <p:nvSpPr>
          <p:cNvPr id="15" name="Rectangle 14"/>
          <p:cNvSpPr/>
          <p:nvPr/>
        </p:nvSpPr>
        <p:spPr>
          <a:xfrm>
            <a:off x="298788" y="1090246"/>
            <a:ext cx="2268566" cy="485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2000" dirty="0">
                <a:latin typeface="Times New Roman" panose="02020603050405020304" pitchFamily="18" charset="0"/>
                <a:cs typeface="Times New Roman" panose="02020603050405020304" pitchFamily="18" charset="0"/>
              </a:rPr>
              <a:t>Key Points  </a:t>
            </a:r>
            <a:r>
              <a:rPr lang="en-IN" dirty="0"/>
              <a:t>|</a:t>
            </a:r>
          </a:p>
        </p:txBody>
      </p:sp>
      <p:sp>
        <p:nvSpPr>
          <p:cNvPr id="16" name="TextBox 15"/>
          <p:cNvSpPr txBox="1"/>
          <p:nvPr/>
        </p:nvSpPr>
        <p:spPr>
          <a:xfrm>
            <a:off x="298788" y="1740877"/>
            <a:ext cx="2268566"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Shipping Days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Review</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Improve Delivery</a:t>
            </a:r>
          </a:p>
          <a:p>
            <a:r>
              <a:rPr lang="en-IN" dirty="0">
                <a:latin typeface="Times New Roman" panose="02020603050405020304" pitchFamily="18" charset="0"/>
                <a:cs typeface="Times New Roman" panose="02020603050405020304" pitchFamily="18" charset="0"/>
              </a:rPr>
              <a:t>     Services. </a:t>
            </a:r>
          </a:p>
        </p:txBody>
      </p:sp>
      <p:sp>
        <p:nvSpPr>
          <p:cNvPr id="19" name="Arrow: Down 18"/>
          <p:cNvSpPr/>
          <p:nvPr/>
        </p:nvSpPr>
        <p:spPr>
          <a:xfrm rot="10800000">
            <a:off x="2062352" y="1734816"/>
            <a:ext cx="205653" cy="28898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p:cNvSpPr/>
          <p:nvPr/>
        </p:nvSpPr>
        <p:spPr>
          <a:xfrm>
            <a:off x="1405946" y="2282892"/>
            <a:ext cx="205653" cy="28898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60485" y="4044462"/>
            <a:ext cx="7517273" cy="1631216"/>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Review score decreases when more shipping Days is taken.</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Need better delivery Services.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Customers review increases when products are delivered fast.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46B1-1E38-4616-84B4-EC7390E01815}"/>
              </a:ext>
            </a:extLst>
          </p:cNvPr>
          <p:cNvSpPr txBox="1"/>
          <p:nvPr/>
        </p:nvSpPr>
        <p:spPr>
          <a:xfrm>
            <a:off x="1143000" y="1027019"/>
            <a:ext cx="9906000" cy="3970318"/>
          </a:xfrm>
          <a:prstGeom prst="rect">
            <a:avLst/>
          </a:prstGeom>
          <a:noFill/>
        </p:spPr>
        <p:txBody>
          <a:bodyPr wrap="square" rtlCol="0">
            <a:spAutoFit/>
          </a:bodyPr>
          <a:lstStyle/>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may work on delivery days so that the review score will rise in a positive way, and we can give fantastic deals for various forms of payment so that they rise in comparison to credit card payments.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that the average delivery time for items from pet shops is now 11 days, we must reduce this time and may do so by entering into a contract with additional local vendors. This will result in a shorter delivery time and higher customer satisfaction.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City has higher average costs and payment values than other cities, the survey claims. It is essential to evaluate price and payment values between cities in order to identify potential development locations and encourage industrial expansion.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studies, delivery days and review scores are correlated, thus we must focus on shipping days in order to improve our review scores.</a:t>
            </a:r>
          </a:p>
        </p:txBody>
      </p:sp>
      <p:sp>
        <p:nvSpPr>
          <p:cNvPr id="3" name="TextBox 2">
            <a:extLst>
              <a:ext uri="{FF2B5EF4-FFF2-40B4-BE49-F238E27FC236}">
                <a16:creationId xmlns:a16="http://schemas.microsoft.com/office/drawing/2014/main" id="{739233EE-BDE0-43D1-A6B0-4F06EFAFD3CF}"/>
              </a:ext>
            </a:extLst>
          </p:cNvPr>
          <p:cNvSpPr txBox="1"/>
          <p:nvPr/>
        </p:nvSpPr>
        <p:spPr>
          <a:xfrm>
            <a:off x="1143000" y="257175"/>
            <a:ext cx="9648825" cy="369332"/>
          </a:xfrm>
          <a:prstGeom prst="rect">
            <a:avLst/>
          </a:prstGeom>
          <a:noFill/>
        </p:spPr>
        <p:txBody>
          <a:bodyPr wrap="square" rtlCol="0">
            <a:spAutoFit/>
          </a:bodyPr>
          <a:lstStyle>
            <a:defPPr>
              <a:defRPr lang="en-US"/>
            </a:defPPr>
            <a:lvl1pPr algn="ctr">
              <a:defRPr b="1">
                <a:solidFill>
                  <a:srgbClr val="550000"/>
                </a:solidFill>
                <a:effectLst/>
                <a:latin typeface="Tableau Light"/>
              </a:defRPr>
            </a:lvl1pPr>
          </a:lstStyle>
          <a:p>
            <a:r>
              <a:rPr lang="en-US" dirty="0"/>
              <a:t>Conclusion</a:t>
            </a:r>
          </a:p>
        </p:txBody>
      </p:sp>
      <p:sp>
        <p:nvSpPr>
          <p:cNvPr id="4" name="Rectangle 3">
            <a:extLst>
              <a:ext uri="{FF2B5EF4-FFF2-40B4-BE49-F238E27FC236}">
                <a16:creationId xmlns:a16="http://schemas.microsoft.com/office/drawing/2014/main" id="{4DEDE87B-D528-4452-939E-223764516469}"/>
              </a:ext>
            </a:extLst>
          </p:cNvPr>
          <p:cNvSpPr/>
          <p:nvPr/>
        </p:nvSpPr>
        <p:spPr>
          <a:xfrm>
            <a:off x="8296275" y="5543430"/>
            <a:ext cx="389572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048784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227</TotalTime>
  <Words>812</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Tableau Light</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 FRANKU</dc:creator>
  <cp:lastModifiedBy>Mahesh Patil</cp:lastModifiedBy>
  <cp:revision>22</cp:revision>
  <dcterms:created xsi:type="dcterms:W3CDTF">2023-06-23T16:10:00Z</dcterms:created>
  <dcterms:modified xsi:type="dcterms:W3CDTF">2023-06-24T10:47:03Z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056BF62456354BC2B40471303D76CC4A</vt:lpwstr>
  </property>
  <property fmtid="{D5CDD505-2E9C-101B-9397-08002B2CF9AE}" pid="3" name="KSOProductBuildVer">
    <vt:lpwstr>1033-11.2.0.11537</vt:lpwstr>
  </property>
</Properties>
</file>