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0399B-32A9-495B-AF87-56C7F696D39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F65DE-949C-4530-B1A6-76591D2F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6E38FD-69A5-4663-8051-4A0CF9DDB81A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3CFC-8E6E-4C1F-9F42-30E59AB6815F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025F-43A6-45D2-93B4-839959454D3C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0A2A-09B0-4993-A207-D2A3915D1840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6BA-A5E4-458B-94C5-7063CD6F53A5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591C-4901-492B-9B77-29DE603DA6A0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68ED-C9A2-4964-B4A3-A99C280EDC32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0507DA4-8404-4DC6-BF81-E92AA7BABA0F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4ECBA95-E427-459B-9DE6-65093E7AF062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F72-F4BA-46CF-A506-F0EF28AC5257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0976-0F76-46F9-B167-2B06A3C9E646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F5E4-1649-451B-978F-5AE85E481E6A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6D5-4DEB-479B-A2EC-004467FE3192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A20-5663-47BF-93DA-E123C3431361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E4C7-036E-4E1E-85C2-9B48186D868B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0543-C2D3-45B7-A418-C32B2FD86887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FEBC-CF01-43CB-A906-9A5043566EBE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4E0428-2AE9-4A58-AB83-FD0F1BD5AEA3}" type="datetime1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NgModule" TargetMode="External"/><Relationship Id="rId2" Type="http://schemas.openxmlformats.org/officeDocument/2006/relationships/hyperlink" Target="https://angular.io/api/router/ExtraOptions#enableTrac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gular.io/api/router/ROUTES" TargetMode="External"/><Relationship Id="rId4" Type="http://schemas.openxmlformats.org/officeDocument/2006/relationships/hyperlink" Target="https://angular.io/api/core/NgModule#impor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router/Route#outlet" TargetMode="External"/><Relationship Id="rId13" Type="http://schemas.openxmlformats.org/officeDocument/2006/relationships/hyperlink" Target="https://angular.io/api/router/Route#data" TargetMode="External"/><Relationship Id="rId3" Type="http://schemas.openxmlformats.org/officeDocument/2006/relationships/hyperlink" Target="https://angular.io/api/router/Route#path" TargetMode="External"/><Relationship Id="rId7" Type="http://schemas.openxmlformats.org/officeDocument/2006/relationships/hyperlink" Target="https://angular.io/api/router/Route#redirectTo" TargetMode="External"/><Relationship Id="rId12" Type="http://schemas.openxmlformats.org/officeDocument/2006/relationships/hyperlink" Target="https://angular.io/api/router/Route#canLoad" TargetMode="External"/><Relationship Id="rId17" Type="http://schemas.openxmlformats.org/officeDocument/2006/relationships/hyperlink" Target="https://angular.io/api/router/Route#runGuardsAndResolvers" TargetMode="External"/><Relationship Id="rId2" Type="http://schemas.openxmlformats.org/officeDocument/2006/relationships/hyperlink" Target="https://angular.io/api/router/Route" TargetMode="External"/><Relationship Id="rId16" Type="http://schemas.openxmlformats.org/officeDocument/2006/relationships/hyperlink" Target="https://angular.io/api/router/Route#loadChildre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gular.io/api/router/Route#component" TargetMode="External"/><Relationship Id="rId11" Type="http://schemas.openxmlformats.org/officeDocument/2006/relationships/hyperlink" Target="https://angular.io/api/router/Route#canDeactivate" TargetMode="External"/><Relationship Id="rId5" Type="http://schemas.openxmlformats.org/officeDocument/2006/relationships/hyperlink" Target="https://angular.io/api/router/Route#matcher" TargetMode="External"/><Relationship Id="rId15" Type="http://schemas.openxmlformats.org/officeDocument/2006/relationships/hyperlink" Target="https://angular.io/api/router/Route#children" TargetMode="External"/><Relationship Id="rId10" Type="http://schemas.openxmlformats.org/officeDocument/2006/relationships/hyperlink" Target="https://angular.io/api/router/Route#canActivateChild" TargetMode="External"/><Relationship Id="rId4" Type="http://schemas.openxmlformats.org/officeDocument/2006/relationships/hyperlink" Target="https://angular.io/api/router/Route#pathMatch" TargetMode="External"/><Relationship Id="rId9" Type="http://schemas.openxmlformats.org/officeDocument/2006/relationships/hyperlink" Target="https://angular.io/api/router/Route#canActivate" TargetMode="External"/><Relationship Id="rId14" Type="http://schemas.openxmlformats.org/officeDocument/2006/relationships/hyperlink" Target="https://angular.io/api/router/Route#resolv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rout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lligator.io/angular/angular-router-child-route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dividend.com/2018/12/14/angular-7-routing-and-sub-routing-tutorial-with-example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53345-B2B9-4D4F-8373-4A98BC6A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457B0-F425-4C0F-88B7-22151DB23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FF049-23A3-40BC-95C2-0E8376C9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43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4277-78F6-4503-8F4F-AFC7A716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02794"/>
          </a:xfrm>
        </p:spPr>
        <p:txBody>
          <a:bodyPr/>
          <a:lstStyle/>
          <a:p>
            <a:r>
              <a:rPr lang="en-US" dirty="0"/>
              <a:t>Line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CD0B-FB07-4C49-98E6-3651E5E4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43" y="2754501"/>
            <a:ext cx="8825659" cy="33023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Route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Routing &amp; Navigation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Child Routing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Can Activate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Can Deactivate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Resolver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Lazy Loading 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 (Headings)"/>
            </a:endParaRP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 (Headings)"/>
            </a:endParaRP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Forte" panose="03060902040502070203" pitchFamily="66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Forte" panose="03060902040502070203" pitchFamily="66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0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16DD0-CFDA-4E4B-944B-853AF7928053}"/>
              </a:ext>
            </a:extLst>
          </p:cNvPr>
          <p:cNvSpPr txBox="1"/>
          <p:nvPr/>
        </p:nvSpPr>
        <p:spPr>
          <a:xfrm>
            <a:off x="312953" y="436228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Route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9E827-0674-4AC6-9641-B77C6F004EF8}"/>
              </a:ext>
            </a:extLst>
          </p:cNvPr>
          <p:cNvSpPr txBox="1"/>
          <p:nvPr/>
        </p:nvSpPr>
        <p:spPr>
          <a:xfrm>
            <a:off x="469783" y="1162830"/>
            <a:ext cx="1152647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	Routing applications should add a &lt;base&gt; element to the index.html as </a:t>
            </a:r>
            <a:r>
              <a:rPr lang="en-US" sz="1000" u="sng" dirty="0"/>
              <a:t>the first child in the &lt;head&gt; tag to tell the router how to compose navigation URLs</a:t>
            </a:r>
            <a:r>
              <a:rPr lang="en-US" sz="1000" dirty="0"/>
              <a:t>.</a:t>
            </a:r>
          </a:p>
          <a:p>
            <a:r>
              <a:rPr lang="en-US" sz="1000" dirty="0"/>
              <a:t>If the app folder is the application root , set the </a:t>
            </a:r>
            <a:r>
              <a:rPr lang="en-US" sz="1000" dirty="0" err="1"/>
              <a:t>href</a:t>
            </a:r>
            <a:r>
              <a:rPr lang="en-US" sz="1000" dirty="0"/>
              <a:t> value exactly as shown here.</a:t>
            </a:r>
          </a:p>
          <a:p>
            <a:endParaRPr lang="en-US" sz="1000" dirty="0"/>
          </a:p>
          <a:p>
            <a:r>
              <a:rPr lang="en-US" sz="1000" dirty="0"/>
              <a:t>&lt;base </a:t>
            </a:r>
            <a:r>
              <a:rPr lang="en-US" sz="1000" dirty="0" err="1"/>
              <a:t>href</a:t>
            </a:r>
            <a:r>
              <a:rPr lang="en-US" sz="1000" dirty="0"/>
              <a:t>="/"&gt;</a:t>
            </a:r>
          </a:p>
          <a:p>
            <a:endParaRPr lang="en-US" sz="1000" dirty="0"/>
          </a:p>
          <a:p>
            <a:r>
              <a:rPr lang="en-US" sz="1000" u="sng" dirty="0"/>
              <a:t>Router imports</a:t>
            </a:r>
          </a:p>
          <a:p>
            <a:r>
              <a:rPr lang="en-US" sz="1000" dirty="0"/>
              <a:t>	The Angular Router is an optional service that presents a particular component view for a given URL. It is not part of the Angular core. It is in its own library package, @angular/router.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import { RouterModule, Routes } from '@angular/router’;</a:t>
            </a:r>
          </a:p>
          <a:p>
            <a:endParaRPr lang="en-US" sz="1000" dirty="0">
              <a:highlight>
                <a:srgbClr val="FFFF00"/>
              </a:highlight>
            </a:endParaRPr>
          </a:p>
          <a:p>
            <a:r>
              <a:rPr lang="en-US" sz="1000" dirty="0">
                <a:highlight>
                  <a:srgbClr val="FFFF00"/>
                </a:highlight>
              </a:rPr>
              <a:t>@NgModule({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imports: [RouterModule.forRoot(routes)],</a:t>
            </a:r>
          </a:p>
          <a:p>
            <a:r>
              <a:rPr lang="en-US" sz="1000" dirty="0">
                <a:highlight>
                  <a:srgbClr val="FFFF00"/>
                </a:highlight>
              </a:rPr>
              <a:t>exports: [RouterModule]</a:t>
            </a:r>
          </a:p>
          <a:p>
            <a:r>
              <a:rPr lang="en-US" sz="1000" dirty="0">
                <a:highlight>
                  <a:srgbClr val="FFFF00"/>
                </a:highlight>
              </a:rPr>
              <a:t>})</a:t>
            </a:r>
          </a:p>
          <a:p>
            <a:endParaRPr lang="en-US" sz="1000" dirty="0"/>
          </a:p>
          <a:p>
            <a:r>
              <a:rPr lang="en-US" sz="1000" b="1" u="sng" dirty="0"/>
              <a:t>Route Module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class RouterModule {</a:t>
            </a:r>
          </a:p>
          <a:p>
            <a:r>
              <a:rPr lang="en-US" sz="1000" dirty="0">
                <a:highlight>
                  <a:srgbClr val="FFFF00"/>
                </a:highlight>
              </a:rPr>
              <a:t>  static forRoot(</a:t>
            </a:r>
            <a:r>
              <a:rPr lang="en-US" sz="1000" dirty="0">
                <a:solidFill>
                  <a:srgbClr val="C00000"/>
                </a:solidFill>
                <a:highlight>
                  <a:srgbClr val="FFFF00"/>
                </a:highlight>
              </a:rPr>
              <a:t>routes: Route[], config?: ExtraOptions</a:t>
            </a:r>
            <a:r>
              <a:rPr lang="en-US" sz="1000" dirty="0">
                <a:highlight>
                  <a:srgbClr val="FFFF00"/>
                </a:highlight>
              </a:rPr>
              <a:t>): ModuleWithProviders&lt;RouterModule&gt;</a:t>
            </a:r>
          </a:p>
          <a:p>
            <a:r>
              <a:rPr lang="en-US" sz="1000" dirty="0">
                <a:highlight>
                  <a:srgbClr val="FFFF00"/>
                </a:highlight>
              </a:rPr>
              <a:t>  static forChild(</a:t>
            </a:r>
            <a:r>
              <a:rPr lang="en-US" sz="1000" dirty="0">
                <a:solidFill>
                  <a:srgbClr val="C00000"/>
                </a:solidFill>
                <a:highlight>
                  <a:srgbClr val="FFFF00"/>
                </a:highlight>
              </a:rPr>
              <a:t>routes: Route[]</a:t>
            </a:r>
            <a:r>
              <a:rPr lang="en-US" sz="1000" dirty="0">
                <a:highlight>
                  <a:srgbClr val="FFFF00"/>
                </a:highlight>
              </a:rPr>
              <a:t>): ModuleWithProviders&lt;RouterModule&gt;</a:t>
            </a:r>
          </a:p>
          <a:p>
            <a:r>
              <a:rPr lang="en-US" sz="1000" dirty="0">
                <a:highlight>
                  <a:srgbClr val="FFFF00"/>
                </a:highlight>
              </a:rPr>
              <a:t>}</a:t>
            </a:r>
          </a:p>
          <a:p>
            <a:endParaRPr lang="en-US" sz="1000" dirty="0">
              <a:highlight>
                <a:srgbClr val="FFFF00"/>
              </a:highlight>
            </a:endParaRPr>
          </a:p>
          <a:p>
            <a:r>
              <a:rPr lang="en-US" sz="1000" dirty="0">
                <a:hlinkClick r:id="rId2"/>
              </a:rPr>
              <a:t>https://angular.io/api/router/ExtraOptions#enableTracing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The router deals with a global shared resource--location, </a:t>
            </a:r>
            <a:r>
              <a:rPr lang="en-US" sz="1000" dirty="0">
                <a:solidFill>
                  <a:srgbClr val="00B050"/>
                </a:solidFill>
              </a:rPr>
              <a:t>we cannot have more than one router service active.</a:t>
            </a:r>
          </a:p>
          <a:p>
            <a:endParaRPr lang="en-US" sz="1000" dirty="0">
              <a:highlight>
                <a:srgbClr val="FFFF00"/>
              </a:highlight>
            </a:endParaRPr>
          </a:p>
          <a:p>
            <a:r>
              <a:rPr lang="en-US" sz="1000" dirty="0"/>
              <a:t>That is why there are two ways to create the module: RouterModule.forRoot and RouterModule.forChild.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forRoot creates a module that contains all the directives, the given routes, </a:t>
            </a:r>
            <a:r>
              <a:rPr lang="en-US" sz="1000" i="1" u="sng" dirty="0"/>
              <a:t>and the router service itself</a:t>
            </a:r>
            <a:r>
              <a:rPr lang="en-US" sz="1000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forChild creates a module that contains all the directives and the given routes, </a:t>
            </a:r>
            <a:r>
              <a:rPr lang="en-US" sz="1000" i="1" u="sng" dirty="0"/>
              <a:t>but does not include the router service</a:t>
            </a:r>
            <a:r>
              <a:rPr lang="en-US" sz="1000" dirty="0"/>
              <a:t>.</a:t>
            </a:r>
          </a:p>
          <a:p>
            <a:endParaRPr lang="en-US" sz="1000" dirty="0">
              <a:highlight>
                <a:srgbClr val="FFFF00"/>
              </a:highlight>
            </a:endParaRPr>
          </a:p>
          <a:p>
            <a:r>
              <a:rPr lang="en-US" sz="1000" dirty="0"/>
              <a:t>@</a:t>
            </a:r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NgModule</a:t>
            </a:r>
            <a:r>
              <a:rPr lang="en-US" sz="1000" dirty="0"/>
              <a:t>({ </a:t>
            </a:r>
            <a:r>
              <a:rPr lang="en-US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imports</a:t>
            </a:r>
            <a:r>
              <a:rPr lang="en-US" sz="1000" dirty="0"/>
              <a:t>: [RouterModule.</a:t>
            </a:r>
            <a:r>
              <a:rPr lang="en-US" sz="1000" dirty="0">
                <a:solidFill>
                  <a:srgbClr val="00B050"/>
                </a:solidFill>
              </a:rPr>
              <a:t>forRoot</a:t>
            </a:r>
            <a:r>
              <a:rPr lang="en-US" sz="1000" dirty="0"/>
              <a:t>(</a:t>
            </a:r>
            <a:r>
              <a:rPr lang="en-US" sz="1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ROUTES</a:t>
            </a:r>
            <a:r>
              <a:rPr lang="en-US" sz="1000" dirty="0"/>
              <a:t>)] }) class MyNgModule {}</a:t>
            </a:r>
          </a:p>
          <a:p>
            <a:r>
              <a:rPr lang="en-US" sz="1000" dirty="0"/>
              <a:t>@</a:t>
            </a:r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NgModule</a:t>
            </a:r>
            <a:r>
              <a:rPr lang="en-US" sz="1000" dirty="0"/>
              <a:t>({ </a:t>
            </a:r>
            <a:r>
              <a:rPr lang="en-US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imports</a:t>
            </a:r>
            <a:r>
              <a:rPr lang="en-US" sz="1000" dirty="0"/>
              <a:t>: [RouterModule.</a:t>
            </a:r>
            <a:r>
              <a:rPr lang="en-US" sz="1000" dirty="0">
                <a:solidFill>
                  <a:srgbClr val="00B050"/>
                </a:solidFill>
              </a:rPr>
              <a:t>forChild</a:t>
            </a:r>
            <a:r>
              <a:rPr lang="en-US" sz="1000" dirty="0"/>
              <a:t>(</a:t>
            </a:r>
            <a:r>
              <a:rPr lang="en-US" sz="1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ROUTES</a:t>
            </a:r>
            <a:r>
              <a:rPr lang="en-US" sz="1000" dirty="0"/>
              <a:t>)] }) class MyNgModule {}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420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A27AD-D098-41FA-802F-BFA7C0C53325}"/>
              </a:ext>
            </a:extLst>
          </p:cNvPr>
          <p:cNvSpPr txBox="1"/>
          <p:nvPr/>
        </p:nvSpPr>
        <p:spPr>
          <a:xfrm>
            <a:off x="469783" y="1162830"/>
            <a:ext cx="115264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chemeClr val="bg1">
                    <a:lumMod val="50000"/>
                  </a:schemeClr>
                </a:solidFill>
              </a:rPr>
              <a:t>Route[]</a:t>
            </a:r>
          </a:p>
          <a:p>
            <a:endParaRPr lang="en-US" sz="1000" dirty="0"/>
          </a:p>
          <a:p>
            <a:r>
              <a:rPr lang="en-US" sz="1000" dirty="0"/>
              <a:t>A configuration object that defines a single route. A set of routes are collected in a Routes array to define a Router configuration. The router attempts to match segments of a given URL against each route, using the configuration options defined in this object.</a:t>
            </a:r>
          </a:p>
          <a:p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interface </a:t>
            </a:r>
            <a:r>
              <a:rPr lang="en-US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</a:t>
            </a:r>
            <a:r>
              <a:rPr lang="en-US" sz="1000" dirty="0"/>
              <a:t> {</a:t>
            </a:r>
          </a:p>
          <a:p>
            <a:pPr lvl="1">
              <a:lnSpc>
                <a:spcPct val="150000"/>
              </a:lnSpc>
            </a:pPr>
            <a:r>
              <a:rPr lang="en-US" sz="1000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path?: string</a:t>
            </a:r>
            <a:endParaRPr lang="en-US" sz="10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000" dirty="0"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pathMatch?: string</a:t>
            </a:r>
            <a:endParaRPr lang="en-US" sz="10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matcher?: UrlMatcher</a:t>
            </a:r>
            <a:endParaRPr lang="en-US" sz="1000" dirty="0"/>
          </a:p>
          <a:p>
            <a:pPr lvl="1">
              <a:lnSpc>
                <a:spcPct val="150000"/>
              </a:lnSpc>
            </a:pPr>
            <a:r>
              <a:rPr lang="en-US" sz="1000" dirty="0">
                <a:highlight>
                  <a:srgbClr val="FFFF00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component?: Type&lt;any&gt;</a:t>
            </a:r>
            <a:endParaRPr lang="en-US" sz="10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000" dirty="0">
                <a:highlight>
                  <a:srgbClr val="FFFF00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redirectTo?: string</a:t>
            </a:r>
            <a:endParaRPr lang="en-US" sz="10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outlet?: string</a:t>
            </a:r>
            <a:endParaRPr lang="en-US" sz="1000" dirty="0"/>
          </a:p>
          <a:p>
            <a:pPr lvl="1">
              <a:lnSpc>
                <a:spcPct val="150000"/>
              </a:lnSpc>
            </a:pPr>
            <a:r>
              <a:rPr lang="en-US" sz="1000" dirty="0">
                <a:highlight>
                  <a:srgbClr val="FFFF00"/>
                </a:highligh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canActivate?: any[]</a:t>
            </a:r>
            <a:endParaRPr lang="en-US" sz="10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0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canActivateChild?: any[]</a:t>
            </a:r>
            <a:endParaRPr lang="en-US" sz="1000" dirty="0"/>
          </a:p>
          <a:p>
            <a:pPr lvl="1">
              <a:lnSpc>
                <a:spcPct val="150000"/>
              </a:lnSpc>
            </a:pPr>
            <a:r>
              <a:rPr lang="en-US" sz="1000" dirty="0">
                <a:highlight>
                  <a:srgbClr val="FFFF00"/>
                </a:highligh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canDeactivate?: any[]</a:t>
            </a:r>
            <a:endParaRPr lang="en-US" sz="10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0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canLoad?: any[]</a:t>
            </a:r>
            <a:endParaRPr lang="en-US" sz="1000" dirty="0"/>
          </a:p>
          <a:p>
            <a:pPr lvl="1">
              <a:lnSpc>
                <a:spcPct val="150000"/>
              </a:lnSpc>
            </a:pPr>
            <a:r>
              <a:rPr lang="en-US" sz="10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data?: Data</a:t>
            </a:r>
            <a:endParaRPr lang="en-US" sz="1000" dirty="0"/>
          </a:p>
          <a:p>
            <a:pPr lvl="1">
              <a:lnSpc>
                <a:spcPct val="150000"/>
              </a:lnSpc>
            </a:pPr>
            <a:r>
              <a:rPr lang="en-US" sz="1000" dirty="0">
                <a:highlight>
                  <a:srgbClr val="FFFF00"/>
                </a:highligh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resolve?: ResolveData</a:t>
            </a:r>
            <a:endParaRPr lang="en-US" sz="10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children?: Routes</a:t>
            </a:r>
            <a:endParaRPr lang="en-US" sz="1000" dirty="0"/>
          </a:p>
          <a:p>
            <a:pPr lvl="1">
              <a:lnSpc>
                <a:spcPct val="150000"/>
              </a:lnSpc>
            </a:pPr>
            <a:r>
              <a:rPr lang="en-US" sz="1000" dirty="0">
                <a:highlight>
                  <a:srgbClr val="FFFF00"/>
                </a:highligh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loadChildren?: LoadChildren</a:t>
            </a:r>
            <a:endParaRPr lang="en-US" sz="10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000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runGuardsAndResolvers?: RunGuardsAndResolvers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}</a:t>
            </a:r>
          </a:p>
          <a:p>
            <a:r>
              <a:rPr lang="en-US" sz="1000" dirty="0"/>
              <a:t>https://angular.io/api/router/Route</a:t>
            </a:r>
          </a:p>
        </p:txBody>
      </p:sp>
    </p:spTree>
    <p:extLst>
      <p:ext uri="{BB962C8B-B14F-4D97-AF65-F5344CB8AC3E}">
        <p14:creationId xmlns:p14="http://schemas.microsoft.com/office/powerpoint/2010/main" val="176633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FA3AB-1DDF-4D8C-A8E6-E686C8388D08}"/>
              </a:ext>
            </a:extLst>
          </p:cNvPr>
          <p:cNvSpPr txBox="1"/>
          <p:nvPr/>
        </p:nvSpPr>
        <p:spPr>
          <a:xfrm>
            <a:off x="312953" y="436228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Routing &amp; 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6397A-2B57-4769-A83C-3416CFF86336}"/>
              </a:ext>
            </a:extLst>
          </p:cNvPr>
          <p:cNvSpPr txBox="1"/>
          <p:nvPr/>
        </p:nvSpPr>
        <p:spPr>
          <a:xfrm>
            <a:off x="469783" y="1162830"/>
            <a:ext cx="11526474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chemeClr val="bg1">
                    <a:lumMod val="50000"/>
                  </a:schemeClr>
                </a:solidFill>
              </a:rPr>
              <a:t>Basic Structure</a:t>
            </a: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/>
              <a:t>const routes: Routes = [</a:t>
            </a:r>
          </a:p>
          <a:p>
            <a:pPr lvl="1"/>
            <a:r>
              <a:rPr lang="en-US" sz="1000" dirty="0"/>
              <a:t>// { path: '', redirectTo: '/home', pathMatch: 'full'},</a:t>
            </a:r>
          </a:p>
          <a:p>
            <a:pPr lvl="1"/>
            <a:r>
              <a:rPr lang="en-US" sz="1000" dirty="0"/>
              <a:t>{ path: ‘ ', component: HomeComponent},</a:t>
            </a:r>
          </a:p>
          <a:p>
            <a:pPr lvl="1"/>
            <a:r>
              <a:rPr lang="en-US" sz="1000" dirty="0"/>
              <a:t>{ path: 'home', component: HomeComponent },</a:t>
            </a:r>
          </a:p>
          <a:p>
            <a:pPr lvl="1"/>
            <a:r>
              <a:rPr lang="en-US" sz="1000" dirty="0"/>
              <a:t>{ path: '</a:t>
            </a:r>
            <a:r>
              <a:rPr lang="en-US" sz="1000" dirty="0" err="1"/>
              <a:t>memberdetails</a:t>
            </a:r>
            <a:r>
              <a:rPr lang="en-US" sz="1000" dirty="0"/>
              <a:t>', component: MemberdetailsComponent },</a:t>
            </a:r>
          </a:p>
          <a:p>
            <a:pPr lvl="1"/>
            <a:r>
              <a:rPr lang="en-US" sz="1000" dirty="0"/>
              <a:t>{ path: '</a:t>
            </a:r>
            <a:r>
              <a:rPr lang="en-US" sz="1000" dirty="0" err="1"/>
              <a:t>memberslist</a:t>
            </a:r>
            <a:r>
              <a:rPr lang="en-US" sz="1000" dirty="0"/>
              <a:t>', component: MembersListComponent },</a:t>
            </a:r>
          </a:p>
          <a:p>
            <a:pPr lvl="1"/>
            <a:r>
              <a:rPr lang="en-US" sz="1000" dirty="0"/>
              <a:t>{ path: '**', redirectTo: '/errorpage', pathMatch: 'full' }</a:t>
            </a:r>
          </a:p>
          <a:p>
            <a:r>
              <a:rPr lang="en-US" sz="1000" dirty="0"/>
              <a:t>];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100" b="1" u="sng" dirty="0">
                <a:solidFill>
                  <a:schemeClr val="bg1">
                    <a:lumMod val="50000"/>
                  </a:schemeClr>
                </a:solidFill>
              </a:rPr>
              <a:t>Path</a:t>
            </a: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/>
              <a:t>{ </a:t>
            </a:r>
            <a:r>
              <a:rPr lang="en-US" sz="1100" dirty="0">
                <a:highlight>
                  <a:srgbClr val="FFFF00"/>
                </a:highlight>
              </a:rPr>
              <a:t>path</a:t>
            </a:r>
            <a:r>
              <a:rPr lang="en-US" sz="1100" dirty="0"/>
              <a:t>: ‘ ', component: HomeComponent},</a:t>
            </a: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b="1" u="sng" dirty="0">
                <a:solidFill>
                  <a:schemeClr val="bg1">
                    <a:lumMod val="50000"/>
                  </a:schemeClr>
                </a:solidFill>
              </a:rPr>
              <a:t>PathMatch</a:t>
            </a: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/>
              <a:t>{ path: '', redirectTo: '/</a:t>
            </a:r>
            <a:r>
              <a:rPr lang="en-US" sz="1000" dirty="0" err="1"/>
              <a:t>memberdetails</a:t>
            </a:r>
            <a:r>
              <a:rPr lang="en-US" sz="1000" dirty="0"/>
              <a:t>', </a:t>
            </a:r>
            <a:r>
              <a:rPr lang="en-US" sz="1000" dirty="0">
                <a:highlight>
                  <a:srgbClr val="FFFF00"/>
                </a:highlight>
              </a:rPr>
              <a:t>pathMatch</a:t>
            </a:r>
            <a:r>
              <a:rPr lang="en-US" sz="1000" dirty="0"/>
              <a:t>: 'full’}</a:t>
            </a: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b="1" u="sng" dirty="0">
                <a:solidFill>
                  <a:schemeClr val="bg1">
                    <a:lumMod val="50000"/>
                  </a:schemeClr>
                </a:solidFill>
              </a:rPr>
              <a:t>redirectTo</a:t>
            </a: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/>
              <a:t>{ path: '', </a:t>
            </a:r>
            <a:r>
              <a:rPr lang="en-US" sz="1000" dirty="0">
                <a:highlight>
                  <a:srgbClr val="FFFF00"/>
                </a:highlight>
              </a:rPr>
              <a:t>redirectTo</a:t>
            </a:r>
            <a:r>
              <a:rPr lang="en-US" sz="1000" dirty="0"/>
              <a:t>: '/</a:t>
            </a:r>
            <a:r>
              <a:rPr lang="en-US" sz="1000" dirty="0" err="1"/>
              <a:t>memberdetails</a:t>
            </a:r>
            <a:r>
              <a:rPr lang="en-US" sz="1000" dirty="0"/>
              <a:t>', pathMatch: 'full’}</a:t>
            </a:r>
          </a:p>
          <a:p>
            <a:endParaRPr lang="en-US" sz="1000" dirty="0"/>
          </a:p>
          <a:p>
            <a:r>
              <a:rPr lang="en-US" sz="1100" b="1" u="sng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/>
              <a:t>{ path: 'home', </a:t>
            </a:r>
            <a:r>
              <a:rPr lang="en-US" sz="1100" dirty="0">
                <a:highlight>
                  <a:srgbClr val="FFFF00"/>
                </a:highlight>
              </a:rPr>
              <a:t>component</a:t>
            </a:r>
            <a:r>
              <a:rPr lang="en-US" sz="1100" dirty="0"/>
              <a:t>: HomeComponent },</a:t>
            </a: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hlinkClick r:id="rId2"/>
              </a:rPr>
              <a:t>https://angular.io/guide/router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522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C1AD1B-F8C2-42AF-A2AA-E4CC80ABD7EB}"/>
              </a:ext>
            </a:extLst>
          </p:cNvPr>
          <p:cNvSpPr txBox="1"/>
          <p:nvPr/>
        </p:nvSpPr>
        <p:spPr>
          <a:xfrm>
            <a:off x="604007" y="1205314"/>
            <a:ext cx="1152647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u="sng" dirty="0"/>
              <a:t>Route</a:t>
            </a:r>
          </a:p>
          <a:p>
            <a:endParaRPr lang="en-US" sz="1100" u="sng" dirty="0"/>
          </a:p>
          <a:p>
            <a:r>
              <a:rPr lang="en-US" sz="1000" i="1" dirty="0"/>
              <a:t>Routes Without Paths</a:t>
            </a:r>
          </a:p>
          <a:p>
            <a:endParaRPr lang="en-US" sz="1000" i="1" dirty="0"/>
          </a:p>
          <a:p>
            <a:r>
              <a:rPr lang="en-US" sz="1000" dirty="0"/>
              <a:t>const routes: Routes = [</a:t>
            </a:r>
          </a:p>
          <a:p>
            <a:r>
              <a:rPr lang="en-US" sz="1000" dirty="0"/>
              <a:t>{ path: '', redirectTo: '/</a:t>
            </a:r>
            <a:r>
              <a:rPr lang="en-US" sz="1000" dirty="0" err="1"/>
              <a:t>memberdetails</a:t>
            </a:r>
            <a:r>
              <a:rPr lang="en-US" sz="1000" dirty="0"/>
              <a:t>', pathMatch: 'full'},</a:t>
            </a:r>
          </a:p>
          <a:p>
            <a:r>
              <a:rPr lang="en-US" sz="1000" dirty="0"/>
              <a:t>{ path: 'home', component: HomeComponent },</a:t>
            </a:r>
          </a:p>
          <a:p>
            <a:r>
              <a:rPr lang="en-US" sz="1000" dirty="0">
                <a:highlight>
                  <a:srgbClr val="FFFF00"/>
                </a:highlight>
              </a:rPr>
              <a:t>{</a:t>
            </a:r>
          </a:p>
          <a:p>
            <a:pPr lvl="1"/>
            <a:r>
              <a:rPr lang="en-US" sz="1000" dirty="0">
                <a:highlight>
                  <a:srgbClr val="FFFF00"/>
                </a:highlight>
              </a:rPr>
              <a:t>path: '',</a:t>
            </a:r>
          </a:p>
          <a:p>
            <a:pPr lvl="1"/>
            <a:r>
              <a:rPr lang="en-US" sz="1000" b="1" dirty="0">
                <a:highlight>
                  <a:srgbClr val="FFFF00"/>
                </a:highlight>
              </a:rPr>
              <a:t>children</a:t>
            </a:r>
            <a:r>
              <a:rPr lang="en-US" sz="1000" dirty="0">
                <a:highlight>
                  <a:srgbClr val="FFFF00"/>
                </a:highlight>
              </a:rPr>
              <a:t>: [</a:t>
            </a:r>
          </a:p>
          <a:p>
            <a:pPr lvl="1"/>
            <a:r>
              <a:rPr lang="en-US" sz="1000" dirty="0"/>
              <a:t>  { </a:t>
            </a:r>
            <a:r>
              <a:rPr lang="en-US" sz="1000" dirty="0">
                <a:highlight>
                  <a:srgbClr val="FFFF00"/>
                </a:highlight>
              </a:rPr>
              <a:t>path: '</a:t>
            </a:r>
            <a:r>
              <a:rPr lang="en-US" sz="1000" dirty="0" err="1">
                <a:highlight>
                  <a:srgbClr val="FFFF00"/>
                </a:highlight>
              </a:rPr>
              <a:t>memberslist</a:t>
            </a:r>
            <a:r>
              <a:rPr lang="en-US" sz="1000" dirty="0">
                <a:highlight>
                  <a:srgbClr val="FFFF00"/>
                </a:highlight>
              </a:rPr>
              <a:t>', component: MembersListComponent </a:t>
            </a:r>
            <a:r>
              <a:rPr lang="en-US" sz="1000" dirty="0"/>
              <a:t>},</a:t>
            </a:r>
          </a:p>
          <a:p>
            <a:pPr lvl="1"/>
            <a:r>
              <a:rPr lang="en-US" sz="1000" dirty="0"/>
              <a:t>  { </a:t>
            </a:r>
            <a:r>
              <a:rPr lang="en-US" sz="1000" dirty="0">
                <a:highlight>
                  <a:srgbClr val="FFFF00"/>
                </a:highlight>
              </a:rPr>
              <a:t>path: '</a:t>
            </a:r>
            <a:r>
              <a:rPr lang="en-US" sz="1000" dirty="0" err="1">
                <a:highlight>
                  <a:srgbClr val="FFFF00"/>
                </a:highlight>
              </a:rPr>
              <a:t>memberdetails</a:t>
            </a:r>
            <a:r>
              <a:rPr lang="en-US" sz="1000" dirty="0">
                <a:highlight>
                  <a:srgbClr val="FFFF00"/>
                </a:highlight>
              </a:rPr>
              <a:t>/:id', component: MemberdetailsComponent}</a:t>
            </a:r>
          </a:p>
          <a:p>
            <a:pPr lvl="1"/>
            <a:r>
              <a:rPr lang="en-US" sz="1000" dirty="0">
                <a:highlight>
                  <a:srgbClr val="FFFF00"/>
                </a:highlight>
              </a:rPr>
              <a:t>]</a:t>
            </a:r>
          </a:p>
          <a:p>
            <a:r>
              <a:rPr lang="en-US" sz="1000" dirty="0">
                <a:highlight>
                  <a:srgbClr val="FFFF00"/>
                </a:highlight>
              </a:rPr>
              <a:t>},</a:t>
            </a:r>
          </a:p>
          <a:p>
            <a:r>
              <a:rPr lang="en-US" sz="1000" dirty="0"/>
              <a:t>{ path: '**', redirectTo: '/errorpage', pathMatch: 'full' }</a:t>
            </a:r>
          </a:p>
          <a:p>
            <a:br>
              <a:rPr lang="en-US" sz="1000" dirty="0"/>
            </a:br>
            <a:r>
              <a:rPr lang="en-US" sz="1000" dirty="0"/>
              <a:t>];</a:t>
            </a:r>
          </a:p>
          <a:p>
            <a:endParaRPr lang="en-US" sz="1000" u="sng" dirty="0"/>
          </a:p>
          <a:p>
            <a:r>
              <a:rPr lang="en-US" sz="1000" u="sng" dirty="0"/>
              <a:t>User Interface</a:t>
            </a:r>
          </a:p>
          <a:p>
            <a:endParaRPr lang="en-US" sz="1000" dirty="0"/>
          </a:p>
          <a:p>
            <a:r>
              <a:rPr lang="en-US" sz="1000" dirty="0"/>
              <a:t>&lt;button class="</a:t>
            </a:r>
            <a:r>
              <a:rPr lang="en-US" sz="1000" dirty="0" err="1"/>
              <a:t>btn</a:t>
            </a:r>
            <a:r>
              <a:rPr lang="en-US" sz="1000" dirty="0"/>
              <a:t> </a:t>
            </a:r>
            <a:r>
              <a:rPr lang="en-US" sz="1000" dirty="0" err="1"/>
              <a:t>btn</a:t>
            </a:r>
            <a:r>
              <a:rPr lang="en-US" sz="1000" dirty="0"/>
              <a:t>-primary </a:t>
            </a:r>
            <a:r>
              <a:rPr lang="en-US" sz="1000" dirty="0" err="1"/>
              <a:t>btn</a:t>
            </a:r>
            <a:r>
              <a:rPr lang="en-US" sz="1000" dirty="0"/>
              <a:t>-icon </a:t>
            </a:r>
            <a:r>
              <a:rPr lang="en-US" sz="1000" dirty="0" err="1"/>
              <a:t>btn</a:t>
            </a:r>
            <a:r>
              <a:rPr lang="en-US" sz="1000" dirty="0"/>
              <a:t>-round" text="" </a:t>
            </a:r>
            <a:r>
              <a:rPr lang="en-US" sz="1000" dirty="0">
                <a:highlight>
                  <a:srgbClr val="FFFF00"/>
                </a:highlight>
              </a:rPr>
              <a:t>[</a:t>
            </a:r>
            <a:r>
              <a:rPr lang="en-US" sz="1000" dirty="0" err="1">
                <a:highlight>
                  <a:srgbClr val="FFFF00"/>
                </a:highlight>
              </a:rPr>
              <a:t>routerLink</a:t>
            </a:r>
            <a:r>
              <a:rPr lang="en-US" sz="1000" dirty="0">
                <a:highlight>
                  <a:srgbClr val="FFFF00"/>
                </a:highlight>
              </a:rPr>
              <a:t>]="['/</a:t>
            </a:r>
            <a:r>
              <a:rPr lang="en-US" sz="1000" dirty="0" err="1">
                <a:highlight>
                  <a:srgbClr val="FFFF00"/>
                </a:highlight>
              </a:rPr>
              <a:t>memberdetails</a:t>
            </a:r>
            <a:r>
              <a:rPr lang="en-US" sz="1000" dirty="0">
                <a:highlight>
                  <a:srgbClr val="FFFF00"/>
                </a:highlight>
              </a:rPr>
              <a:t>/', 1]" </a:t>
            </a:r>
            <a:r>
              <a:rPr lang="en-US" sz="1000" dirty="0"/>
              <a:t>type="button"&gt;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i</a:t>
            </a:r>
            <a:r>
              <a:rPr lang="en-US" sz="1000" dirty="0"/>
              <a:t> class=" list-inline-item fa fa-user"&gt;&lt;/</a:t>
            </a:r>
            <a:r>
              <a:rPr lang="en-US" sz="1000" dirty="0" err="1"/>
              <a:t>i</a:t>
            </a:r>
            <a:r>
              <a:rPr lang="en-US" sz="1000" dirty="0"/>
              <a:t>&gt;</a:t>
            </a:r>
          </a:p>
          <a:p>
            <a:r>
              <a:rPr lang="en-US" sz="1000" dirty="0"/>
              <a:t>Member 1</a:t>
            </a:r>
          </a:p>
          <a:p>
            <a:r>
              <a:rPr lang="en-US" sz="1000" dirty="0"/>
              <a:t>&lt;/button&gt;</a:t>
            </a:r>
          </a:p>
          <a:p>
            <a:endParaRPr lang="en-US" sz="1000" dirty="0"/>
          </a:p>
          <a:p>
            <a:r>
              <a:rPr lang="en-US" sz="1000" u="sng" dirty="0"/>
              <a:t>Accessing Query String</a:t>
            </a:r>
          </a:p>
          <a:p>
            <a:r>
              <a:rPr lang="en-US" sz="1000" dirty="0" err="1"/>
              <a:t>ngOnInit</a:t>
            </a:r>
            <a:r>
              <a:rPr lang="en-US" sz="1000" dirty="0"/>
              <a:t>() {</a:t>
            </a:r>
          </a:p>
          <a:p>
            <a:pPr lvl="1"/>
            <a:r>
              <a:rPr lang="en-US" sz="1000" dirty="0"/>
              <a:t>this.route.params.subscribe(params =&gt; {</a:t>
            </a:r>
          </a:p>
          <a:p>
            <a:pPr lvl="1"/>
            <a:r>
              <a:rPr lang="en-US" sz="1000" dirty="0"/>
              <a:t>this.id = +params['id']; // (+) converts string 'id' to a number</a:t>
            </a:r>
          </a:p>
          <a:p>
            <a:r>
              <a:rPr lang="en-US" sz="1000" dirty="0"/>
              <a:t>});</a:t>
            </a:r>
          </a:p>
          <a:p>
            <a:endParaRPr lang="en-US" sz="1000" dirty="0"/>
          </a:p>
          <a:p>
            <a:r>
              <a:rPr lang="en-US" sz="1100" dirty="0">
                <a:hlinkClick r:id="rId2"/>
              </a:rPr>
              <a:t>https://alligator.io/angular/angular-router-child-routes/</a:t>
            </a:r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9E3DD-C0F9-4D1B-9582-84D2A8C2828E}"/>
              </a:ext>
            </a:extLst>
          </p:cNvPr>
          <p:cNvSpPr txBox="1"/>
          <p:nvPr/>
        </p:nvSpPr>
        <p:spPr>
          <a:xfrm>
            <a:off x="312953" y="43622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entury Gothic (Headings)"/>
              </a:rPr>
              <a:t>Child Routing</a:t>
            </a:r>
          </a:p>
        </p:txBody>
      </p:sp>
    </p:spTree>
    <p:extLst>
      <p:ext uri="{BB962C8B-B14F-4D97-AF65-F5344CB8AC3E}">
        <p14:creationId xmlns:p14="http://schemas.microsoft.com/office/powerpoint/2010/main" val="394730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D0A0B-3848-4681-8E52-EF42C9E28D60}"/>
              </a:ext>
            </a:extLst>
          </p:cNvPr>
          <p:cNvSpPr txBox="1"/>
          <p:nvPr/>
        </p:nvSpPr>
        <p:spPr>
          <a:xfrm>
            <a:off x="604007" y="1205314"/>
            <a:ext cx="1152647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dirty="0"/>
          </a:p>
          <a:p>
            <a:r>
              <a:rPr lang="en-US" sz="1000" i="1" u="sng" dirty="0"/>
              <a:t>Component and Path Routes</a:t>
            </a:r>
          </a:p>
          <a:p>
            <a:endParaRPr lang="en-US" sz="1000" i="1" dirty="0"/>
          </a:p>
          <a:p>
            <a:r>
              <a:rPr lang="en-US" sz="1000" dirty="0"/>
              <a:t>It’s also possible to have a parent route that </a:t>
            </a:r>
            <a:r>
              <a:rPr lang="en-US" sz="1000"/>
              <a:t>has component and Path: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const routes: Routes = [</a:t>
            </a:r>
          </a:p>
          <a:p>
            <a:br>
              <a:rPr lang="en-US" sz="1000" dirty="0"/>
            </a:br>
            <a:r>
              <a:rPr lang="en-US" sz="1000" dirty="0"/>
              <a:t>{ path: '', redirectTo: '/home', pathMatch: 'full'},</a:t>
            </a:r>
          </a:p>
          <a:p>
            <a:r>
              <a:rPr lang="en-US" sz="1000" dirty="0"/>
              <a:t>{ path: 'home', component: HomeComponent },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>
                <a:highlight>
                  <a:srgbClr val="FFFF00"/>
                </a:highlight>
              </a:rPr>
              <a:t>path: 'members' , component: </a:t>
            </a:r>
            <a:r>
              <a:rPr lang="en-US" sz="1000" dirty="0" err="1">
                <a:highlight>
                  <a:srgbClr val="FFFF00"/>
                </a:highlight>
              </a:rPr>
              <a:t>MemberChildComponent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/>
              <a:t>,</a:t>
            </a:r>
          </a:p>
          <a:p>
            <a:r>
              <a:rPr lang="en-US" sz="1000" dirty="0"/>
              <a:t>children: [</a:t>
            </a:r>
          </a:p>
          <a:p>
            <a:r>
              <a:rPr lang="en-US" sz="1000" dirty="0"/>
              <a:t>{ path: '</a:t>
            </a:r>
            <a:r>
              <a:rPr lang="en-US" sz="1000" dirty="0" err="1"/>
              <a:t>memberslist</a:t>
            </a:r>
            <a:r>
              <a:rPr lang="en-US" sz="1000" dirty="0"/>
              <a:t>', component: MembersListComponent },</a:t>
            </a:r>
          </a:p>
          <a:p>
            <a:r>
              <a:rPr lang="en-US" sz="1000" dirty="0"/>
              <a:t>{ path: '</a:t>
            </a:r>
            <a:r>
              <a:rPr lang="en-US" sz="1000" dirty="0" err="1"/>
              <a:t>memberdetails</a:t>
            </a:r>
            <a:r>
              <a:rPr lang="en-US" sz="1000" dirty="0"/>
              <a:t>/:id', component: MemberdetailsComponent}</a:t>
            </a:r>
          </a:p>
          <a:p>
            <a:r>
              <a:rPr lang="en-US" sz="1000" dirty="0"/>
              <a:t>]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{ path: '**', redirectTo: 'errorpage', pathMatch: 'full' }</a:t>
            </a:r>
          </a:p>
          <a:p>
            <a:br>
              <a:rPr lang="en-US" sz="1000" dirty="0"/>
            </a:br>
            <a:r>
              <a:rPr lang="en-US" sz="1000" dirty="0"/>
              <a:t>];</a:t>
            </a:r>
          </a:p>
          <a:p>
            <a:br>
              <a:rPr lang="en-US" dirty="0"/>
            </a:br>
            <a:r>
              <a:rPr lang="en-US" sz="1100" dirty="0">
                <a:hlinkClick r:id="rId2"/>
              </a:rPr>
              <a:t>https://appdividend.com/2018/12/14/angular-7-routing-and-sub-routing-tutorial-with-example/</a:t>
            </a:r>
            <a:endParaRPr lang="en-US" sz="11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8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EF78-7834-4BF3-8599-3A4816073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i="1" dirty="0"/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872130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373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Century Gothic (Headings)</vt:lpstr>
      <vt:lpstr>Forte</vt:lpstr>
      <vt:lpstr>Wingdings</vt:lpstr>
      <vt:lpstr>Wingdings 3</vt:lpstr>
      <vt:lpstr>Ion Boardroom</vt:lpstr>
      <vt:lpstr>ANGULAR</vt:lpstr>
      <vt:lpstr>Line 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Mahesh P</dc:creator>
  <cp:lastModifiedBy>Mahesh P</cp:lastModifiedBy>
  <cp:revision>49</cp:revision>
  <dcterms:created xsi:type="dcterms:W3CDTF">2019-02-19T09:47:12Z</dcterms:created>
  <dcterms:modified xsi:type="dcterms:W3CDTF">2019-04-04T15:16:16Z</dcterms:modified>
</cp:coreProperties>
</file>