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65" r:id="rId2"/>
    <p:sldId id="281" r:id="rId3"/>
    <p:sldId id="282" r:id="rId4"/>
    <p:sldId id="283" r:id="rId5"/>
    <p:sldId id="284" r:id="rId6"/>
    <p:sldId id="285" r:id="rId7"/>
    <p:sldId id="286" r:id="rId8"/>
    <p:sldId id="293" r:id="rId9"/>
    <p:sldId id="292" r:id="rId10"/>
    <p:sldId id="287" r:id="rId11"/>
    <p:sldId id="288" r:id="rId12"/>
    <p:sldId id="294" r:id="rId13"/>
    <p:sldId id="295" r:id="rId14"/>
    <p:sldId id="289" r:id="rId15"/>
    <p:sldId id="290" r:id="rId16"/>
    <p:sldId id="291" r:id="rId17"/>
    <p:sldId id="275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65" d="100"/>
          <a:sy n="65" d="100"/>
        </p:scale>
        <p:origin x="58" y="4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DE208D-7564-4296-8E04-23AC3E064C0F}" type="datetime1">
              <a:rPr lang="en-US" smtClean="0"/>
              <a:pPr/>
              <a:t>8/16/2015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D25CE4-ADAF-4059-ABA2-141220E630ED}" type="datetime1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6806D-A723-4AF6-81A5-B834FAD74726}" type="datetime1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EF097-511E-4A39-B887-743E45CBA906}" type="datetime1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85FCB-8524-42D5-A40A-2F99E5C3E7D8}" type="datetime1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3E977D-637B-4096-B936-E1A637334F64}" type="datetime1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823A3-1EC4-48DF-BAAF-ED1C7A85F0D2}" type="datetime1">
              <a:rPr lang="en-US" smtClean="0"/>
              <a:pPr/>
              <a:t>8/16/2015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28BFC6-AF5F-4DC0-B088-1D980938E003}" type="datetime1">
              <a:rPr lang="en-US" smtClean="0"/>
              <a:pPr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A5EB-80FD-44E1-A565-D0A36D298C59}" type="datetime1">
              <a:rPr lang="en-US" smtClean="0"/>
              <a:pPr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FDFBF1-D1F0-4443-941A-FB66DAB2747D}" type="datetime1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8E6C0E-841F-4B36-A84F-5C356414D90B}" type="datetime1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953B7D-DCD9-4820-A960-E75F751A466A}" type="datetime1">
              <a:rPr lang="en-US" smtClean="0"/>
              <a:pPr/>
              <a:t>8/16/2015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ws.amazon.com/ElasticMapReduce/latest/DeveloperGuide/emr-web-interfac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" TargetMode="External"/><Relationship Id="rId7" Type="http://schemas.openxmlformats.org/officeDocument/2006/relationships/hyperlink" Target="http://www.rackspace.com/cloud" TargetMode="External"/><Relationship Id="rId2" Type="http://schemas.openxmlformats.org/officeDocument/2006/relationships/hyperlink" Target="http://www.softlay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oracle.com/home" TargetMode="External"/><Relationship Id="rId5" Type="http://schemas.openxmlformats.org/officeDocument/2006/relationships/hyperlink" Target="https://cloud.google.com/" TargetMode="External"/><Relationship Id="rId4" Type="http://schemas.openxmlformats.org/officeDocument/2006/relationships/hyperlink" Target="http://azure.microsoft.com/en-u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53400" cy="21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have static private </a:t>
            </a:r>
            <a:r>
              <a:rPr lang="en-US" dirty="0" err="1" smtClean="0"/>
              <a:t>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have static public </a:t>
            </a:r>
            <a:r>
              <a:rPr lang="en-US" dirty="0" err="1" smtClean="0"/>
              <a:t>ip</a:t>
            </a:r>
            <a:endParaRPr lang="en-US" dirty="0" smtClean="0"/>
          </a:p>
          <a:p>
            <a:r>
              <a:rPr lang="en-US" dirty="0" smtClean="0"/>
              <a:t>Limited to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 IPs costs you money (Amazon limits it to 5). It will be approximately 6$ per month for each elastic </a:t>
            </a:r>
            <a:r>
              <a:rPr lang="en-US" dirty="0" err="1" smtClean="0"/>
              <a:t>ip</a:t>
            </a:r>
            <a:endParaRPr lang="en-US" dirty="0" smtClean="0"/>
          </a:p>
          <a:p>
            <a:r>
              <a:rPr lang="en-US" dirty="0" smtClean="0"/>
              <a:t>In a proper configuration all the servers in AWS region should communicate with each other using private </a:t>
            </a:r>
            <a:r>
              <a:rPr lang="en-US" dirty="0" err="1" smtClean="0"/>
              <a:t>ip</a:t>
            </a:r>
            <a:endParaRPr lang="en-US" dirty="0" smtClean="0"/>
          </a:p>
          <a:p>
            <a:r>
              <a:rPr lang="en-US" dirty="0" smtClean="0"/>
              <a:t>But some times you might have to login to multiple instances temporarily. It can be achieved by SSH Tunneling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Tunneling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multiple ways to do this</a:t>
            </a:r>
          </a:p>
          <a:p>
            <a:r>
              <a:rPr lang="en-US" dirty="0" smtClean="0"/>
              <a:t>You need to have at least one public </a:t>
            </a:r>
            <a:r>
              <a:rPr lang="en-US" dirty="0" err="1" smtClean="0"/>
              <a:t>ip</a:t>
            </a:r>
            <a:r>
              <a:rPr lang="en-US" dirty="0" smtClean="0"/>
              <a:t> for VPC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docs.aws.amazon.com/ElasticMapReduce/latest/DeveloperGuide/emr-web-interfaces.html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Tunneling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 groups</a:t>
            </a:r>
          </a:p>
          <a:p>
            <a:r>
              <a:rPr lang="en-US" dirty="0" smtClean="0"/>
              <a:t>VPC – Inbound and Outbound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 EC2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your AMI based up on OS</a:t>
            </a:r>
          </a:p>
          <a:p>
            <a:r>
              <a:rPr lang="en-US" dirty="0" smtClean="0"/>
              <a:t>Choose VPC</a:t>
            </a:r>
          </a:p>
          <a:p>
            <a:r>
              <a:rPr lang="en-US" dirty="0" smtClean="0"/>
              <a:t>Configure storage (EBS)</a:t>
            </a:r>
          </a:p>
          <a:p>
            <a:r>
              <a:rPr lang="en-US" dirty="0" smtClean="0"/>
              <a:t>Choose Security Group</a:t>
            </a:r>
          </a:p>
          <a:p>
            <a:r>
              <a:rPr lang="en-US" dirty="0" smtClean="0"/>
              <a:t>Tag your EC2</a:t>
            </a:r>
          </a:p>
          <a:p>
            <a:r>
              <a:rPr lang="en-US" dirty="0" smtClean="0"/>
              <a:t>Choose your Key Pair</a:t>
            </a:r>
          </a:p>
          <a:p>
            <a:r>
              <a:rPr lang="en-US" dirty="0" smtClean="0"/>
              <a:t>Launch the instance</a:t>
            </a:r>
          </a:p>
          <a:p>
            <a:r>
              <a:rPr lang="en-US" dirty="0" smtClean="0"/>
              <a:t>Associate elastic 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IBM - </a:t>
            </a:r>
            <a:r>
              <a:rPr lang="en-US" dirty="0">
                <a:hlinkClick r:id="rId2"/>
              </a:rPr>
              <a:t>http://www.softlayer.com/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http://aws.amazon.com/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http://azure.microsoft.com/en-us/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5"/>
              </a:rPr>
              <a:t>https://cloud.google.com/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6"/>
              </a:rPr>
              <a:t>https://cloud.oracle.com/home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7"/>
              </a:rPr>
              <a:t>http://www.rackspace.com/cloud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Leading cloud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latin typeface="Cambria" pitchFamily="18" charset="0"/>
              </a:rPr>
              <a:t>We believe strongly in building solid, long-lasting relationships with our clients and deliver quality services in a cost-effective way. </a:t>
            </a:r>
          </a:p>
          <a:p>
            <a:pPr>
              <a:buNone/>
            </a:pPr>
            <a:r>
              <a:rPr lang="en-US" dirty="0" smtClean="0"/>
              <a:t>  </a:t>
            </a:r>
          </a:p>
          <a:p>
            <a:pPr>
              <a:buNone/>
            </a:pPr>
            <a:r>
              <a:rPr lang="en-US" dirty="0" smtClean="0"/>
              <a:t>                                  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ambria" pitchFamily="18" charset="0"/>
              </a:rPr>
              <a:t>Our Promise</a:t>
            </a:r>
            <a:endParaRPr lang="en-US" sz="4400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352800"/>
            <a:ext cx="2295525" cy="1990725"/>
          </a:xfrm>
          <a:prstGeom prst="rect">
            <a:avLst/>
          </a:prstGeom>
        </p:spPr>
      </p:pic>
      <p:pic>
        <p:nvPicPr>
          <p:cNvPr id="6" name="Picture 5" descr="Novisync_Logo_High_R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2293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2484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0198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25042" y="2133600"/>
            <a:ext cx="561705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rush Script MT" panose="03060802040406070304" pitchFamily="66" charset="0"/>
              </a:rPr>
              <a:t>Thank You</a:t>
            </a:r>
            <a:endParaRPr lang="en-US" sz="12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AWS account</a:t>
            </a:r>
          </a:p>
          <a:p>
            <a:r>
              <a:rPr lang="en-US" dirty="0" smtClean="0"/>
              <a:t>Understand AWS</a:t>
            </a:r>
          </a:p>
          <a:p>
            <a:r>
              <a:rPr lang="en-US" dirty="0" smtClean="0"/>
              <a:t>Create Key Pair</a:t>
            </a:r>
          </a:p>
          <a:p>
            <a:r>
              <a:rPr lang="en-US" dirty="0" smtClean="0"/>
              <a:t>Create VPC</a:t>
            </a:r>
          </a:p>
          <a:p>
            <a:r>
              <a:rPr lang="en-US" dirty="0" smtClean="0"/>
              <a:t>Provision EC2 node</a:t>
            </a:r>
          </a:p>
        </p:txBody>
      </p:sp>
    </p:spTree>
    <p:extLst>
      <p:ext uri="{BB962C8B-B14F-4D97-AF65-F5344CB8AC3E}">
        <p14:creationId xmlns:p14="http://schemas.microsoft.com/office/powerpoint/2010/main" val="6620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AWS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aws.amazon.com</a:t>
            </a:r>
            <a:r>
              <a:rPr lang="en-US" dirty="0" smtClean="0"/>
              <a:t> and sign up for an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Regions</a:t>
            </a:r>
          </a:p>
          <a:p>
            <a:r>
              <a:rPr lang="en-US" dirty="0" smtClean="0"/>
              <a:t>Networking</a:t>
            </a:r>
          </a:p>
          <a:p>
            <a:pPr lvl="1"/>
            <a:r>
              <a:rPr lang="en-US" dirty="0"/>
              <a:t>Private IPs</a:t>
            </a:r>
          </a:p>
          <a:p>
            <a:pPr lvl="1"/>
            <a:r>
              <a:rPr lang="en-US" dirty="0" smtClean="0"/>
              <a:t>Public IPs</a:t>
            </a:r>
            <a:endParaRPr lang="en-US" dirty="0"/>
          </a:p>
          <a:p>
            <a:r>
              <a:rPr lang="en-US" dirty="0" smtClean="0"/>
              <a:t>Key </a:t>
            </a:r>
            <a:r>
              <a:rPr lang="en-US" dirty="0" smtClean="0"/>
              <a:t>Pairs</a:t>
            </a:r>
          </a:p>
          <a:p>
            <a:r>
              <a:rPr lang="en-US" dirty="0" smtClean="0"/>
              <a:t>Security </a:t>
            </a:r>
            <a:r>
              <a:rPr lang="en-US" dirty="0" smtClean="0"/>
              <a:t>Groups – Firewalls</a:t>
            </a:r>
          </a:p>
          <a:p>
            <a:r>
              <a:rPr lang="en-US" dirty="0" smtClean="0"/>
              <a:t>EC2 – Elastic Compute Cloud</a:t>
            </a:r>
          </a:p>
          <a:p>
            <a:r>
              <a:rPr lang="en-US" dirty="0" smtClean="0"/>
              <a:t>AMI – Amazon Machine Image</a:t>
            </a:r>
          </a:p>
          <a:p>
            <a:r>
              <a:rPr lang="en-US" dirty="0" smtClean="0"/>
              <a:t>Storage – EBS and instance/ephemeral storage</a:t>
            </a:r>
          </a:p>
          <a:p>
            <a:pPr lvl="1"/>
            <a:r>
              <a:rPr lang="en-US" dirty="0" smtClean="0"/>
              <a:t>EBS – Elastic Block Storage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your region from top right corner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login to the EC2 node using SSH clients such as Putty</a:t>
            </a:r>
            <a:r>
              <a:rPr lang="en-US" smtClean="0"/>
              <a:t>/Cygwin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IPs (interconnectivity between instances with in Regional AWS data center)</a:t>
            </a:r>
          </a:p>
          <a:p>
            <a:pPr lvl="1"/>
            <a:r>
              <a:rPr lang="en-US" dirty="0" smtClean="0"/>
              <a:t>Typically IPs are not static</a:t>
            </a:r>
          </a:p>
          <a:p>
            <a:pPr lvl="1"/>
            <a:r>
              <a:rPr lang="en-US" dirty="0" smtClean="0"/>
              <a:t>VPC (IPs are static and you might get instances close to each other)</a:t>
            </a:r>
          </a:p>
          <a:p>
            <a:r>
              <a:rPr lang="en-US" dirty="0" smtClean="0"/>
              <a:t>Public IPs (connectivity to external systems, for </a:t>
            </a:r>
            <a:r>
              <a:rPr lang="en-US" dirty="0" err="1" smtClean="0"/>
              <a:t>eg</a:t>
            </a:r>
            <a:r>
              <a:rPr lang="en-US" dirty="0" smtClean="0"/>
              <a:t>: your PC)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ypically dynamic, </a:t>
            </a:r>
            <a:r>
              <a:rPr lang="en-US" dirty="0" err="1" smtClean="0"/>
              <a:t>ips</a:t>
            </a:r>
            <a:r>
              <a:rPr lang="en-US" dirty="0" smtClean="0"/>
              <a:t> will change on stop and start of instance</a:t>
            </a:r>
          </a:p>
          <a:p>
            <a:pPr lvl="1"/>
            <a:r>
              <a:rPr lang="en-US" dirty="0" smtClean="0"/>
              <a:t>Elastic IPs (Static public </a:t>
            </a:r>
            <a:r>
              <a:rPr lang="en-US" dirty="0" err="1" smtClean="0"/>
              <a:t>ips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2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0" y="1524000"/>
            <a:ext cx="4343400" cy="464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14600"/>
            <a:ext cx="990600" cy="1164624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6934200" y="19812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934200" y="3096912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34200" y="4291656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43400" y="1219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Regional Data Center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800600" y="2533094"/>
            <a:ext cx="1143000" cy="58231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 Switch</a:t>
            </a:r>
          </a:p>
          <a:p>
            <a:pPr algn="ctr"/>
            <a:r>
              <a:rPr lang="en-US" sz="1400" dirty="0" smtClean="0"/>
              <a:t>(Private)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4800600" y="3556944"/>
            <a:ext cx="1143000" cy="73471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 Switch</a:t>
            </a:r>
          </a:p>
          <a:p>
            <a:pPr algn="ctr"/>
            <a:r>
              <a:rPr lang="en-US" sz="1400" dirty="0" smtClean="0"/>
              <a:t>(Public)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35" idx="1"/>
            <a:endCxn id="40" idx="3"/>
          </p:cNvCxnSpPr>
          <p:nvPr/>
        </p:nvCxnSpPr>
        <p:spPr>
          <a:xfrm flipH="1">
            <a:off x="5943600" y="2324100"/>
            <a:ext cx="990600" cy="16002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1"/>
            <a:endCxn id="40" idx="3"/>
          </p:cNvCxnSpPr>
          <p:nvPr/>
        </p:nvCxnSpPr>
        <p:spPr>
          <a:xfrm flipH="1">
            <a:off x="5943600" y="3439812"/>
            <a:ext cx="990600" cy="4844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1"/>
          </p:cNvCxnSpPr>
          <p:nvPr/>
        </p:nvCxnSpPr>
        <p:spPr>
          <a:xfrm flipH="1" flipV="1">
            <a:off x="5943600" y="3924300"/>
            <a:ext cx="990600" cy="71025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3"/>
            <a:endCxn id="40" idx="1"/>
          </p:cNvCxnSpPr>
          <p:nvPr/>
        </p:nvCxnSpPr>
        <p:spPr>
          <a:xfrm>
            <a:off x="1981200" y="3096912"/>
            <a:ext cx="2819400" cy="8273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1"/>
          </p:cNvCxnSpPr>
          <p:nvPr/>
        </p:nvCxnSpPr>
        <p:spPr>
          <a:xfrm flipH="1">
            <a:off x="5943600" y="2324100"/>
            <a:ext cx="990600" cy="495300"/>
          </a:xfrm>
          <a:prstGeom prst="straightConnector1">
            <a:avLst/>
          </a:prstGeom>
          <a:ln w="38100"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36" idx="1"/>
          </p:cNvCxnSpPr>
          <p:nvPr/>
        </p:nvCxnSpPr>
        <p:spPr>
          <a:xfrm>
            <a:off x="5943600" y="2846688"/>
            <a:ext cx="990600" cy="593124"/>
          </a:xfrm>
          <a:prstGeom prst="line">
            <a:avLst/>
          </a:prstGeom>
          <a:ln w="38100"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9" idx="3"/>
            <a:endCxn id="37" idx="1"/>
          </p:cNvCxnSpPr>
          <p:nvPr/>
        </p:nvCxnSpPr>
        <p:spPr>
          <a:xfrm>
            <a:off x="5943600" y="2824250"/>
            <a:ext cx="990600" cy="1810306"/>
          </a:xfrm>
          <a:prstGeom prst="line">
            <a:avLst/>
          </a:prstGeom>
          <a:ln w="38100"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1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2141</TotalTime>
  <Words>358</Words>
  <Application>Microsoft Office PowerPoint</Application>
  <PresentationFormat>On-screen Show (4:3)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Brush Script MT</vt:lpstr>
      <vt:lpstr>Calibri</vt:lpstr>
      <vt:lpstr>Cambria</vt:lpstr>
      <vt:lpstr>Lucida Sans Unicode</vt:lpstr>
      <vt:lpstr>Verdana</vt:lpstr>
      <vt:lpstr>Wingdings 2</vt:lpstr>
      <vt:lpstr>Wingdings 3</vt:lpstr>
      <vt:lpstr>Concourse</vt:lpstr>
      <vt:lpstr>PowerPoint Presentation</vt:lpstr>
      <vt:lpstr>Amazon Web Services</vt:lpstr>
      <vt:lpstr>Steps</vt:lpstr>
      <vt:lpstr>Create AWS account</vt:lpstr>
      <vt:lpstr>Understand AWS</vt:lpstr>
      <vt:lpstr>Regions</vt:lpstr>
      <vt:lpstr>Key Pairs</vt:lpstr>
      <vt:lpstr>Networking</vt:lpstr>
      <vt:lpstr>Networking</vt:lpstr>
      <vt:lpstr>VPC </vt:lpstr>
      <vt:lpstr>Elastic IP</vt:lpstr>
      <vt:lpstr>SSH Tunneling</vt:lpstr>
      <vt:lpstr>SSH Tunneling</vt:lpstr>
      <vt:lpstr>Security Groups</vt:lpstr>
      <vt:lpstr>Provision EC2 Node</vt:lpstr>
      <vt:lpstr>Leading cloud services</vt:lpstr>
      <vt:lpstr>Our Promise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Microsoft account</cp:lastModifiedBy>
  <cp:revision>103</cp:revision>
  <dcterms:created xsi:type="dcterms:W3CDTF">2014-04-29T16:16:03Z</dcterms:created>
  <dcterms:modified xsi:type="dcterms:W3CDTF">2015-08-16T13:05:22Z</dcterms:modified>
</cp:coreProperties>
</file>