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62"/>
  </p:notesMasterIdLst>
  <p:sldIdLst>
    <p:sldId id="265" r:id="rId2"/>
    <p:sldId id="280" r:id="rId3"/>
    <p:sldId id="279" r:id="rId4"/>
    <p:sldId id="281" r:id="rId5"/>
    <p:sldId id="282" r:id="rId6"/>
    <p:sldId id="295" r:id="rId7"/>
    <p:sldId id="288" r:id="rId8"/>
    <p:sldId id="290" r:id="rId9"/>
    <p:sldId id="291" r:id="rId10"/>
    <p:sldId id="292" r:id="rId11"/>
    <p:sldId id="332" r:id="rId12"/>
    <p:sldId id="293" r:id="rId13"/>
    <p:sldId id="306" r:id="rId14"/>
    <p:sldId id="294" r:id="rId15"/>
    <p:sldId id="289" r:id="rId16"/>
    <p:sldId id="304" r:id="rId17"/>
    <p:sldId id="303" r:id="rId18"/>
    <p:sldId id="305" r:id="rId19"/>
    <p:sldId id="307" r:id="rId20"/>
    <p:sldId id="308" r:id="rId21"/>
    <p:sldId id="283" r:id="rId22"/>
    <p:sldId id="327" r:id="rId23"/>
    <p:sldId id="328" r:id="rId24"/>
    <p:sldId id="309" r:id="rId25"/>
    <p:sldId id="317" r:id="rId26"/>
    <p:sldId id="318" r:id="rId27"/>
    <p:sldId id="320" r:id="rId28"/>
    <p:sldId id="321" r:id="rId29"/>
    <p:sldId id="330" r:id="rId30"/>
    <p:sldId id="331" r:id="rId31"/>
    <p:sldId id="324" r:id="rId32"/>
    <p:sldId id="325" r:id="rId33"/>
    <p:sldId id="326" r:id="rId34"/>
    <p:sldId id="333" r:id="rId35"/>
    <p:sldId id="337" r:id="rId36"/>
    <p:sldId id="338" r:id="rId37"/>
    <p:sldId id="339" r:id="rId38"/>
    <p:sldId id="319" r:id="rId39"/>
    <p:sldId id="284" r:id="rId40"/>
    <p:sldId id="310" r:id="rId41"/>
    <p:sldId id="286" r:id="rId42"/>
    <p:sldId id="329" r:id="rId43"/>
    <p:sldId id="296" r:id="rId44"/>
    <p:sldId id="297" r:id="rId45"/>
    <p:sldId id="311" r:id="rId46"/>
    <p:sldId id="312" r:id="rId47"/>
    <p:sldId id="313" r:id="rId48"/>
    <p:sldId id="299" r:id="rId49"/>
    <p:sldId id="300" r:id="rId50"/>
    <p:sldId id="301" r:id="rId51"/>
    <p:sldId id="302" r:id="rId52"/>
    <p:sldId id="334" r:id="rId53"/>
    <p:sldId id="335" r:id="rId54"/>
    <p:sldId id="336" r:id="rId55"/>
    <p:sldId id="316" r:id="rId56"/>
    <p:sldId id="314" r:id="rId57"/>
    <p:sldId id="315" r:id="rId58"/>
    <p:sldId id="287" r:id="rId59"/>
    <p:sldId id="275" r:id="rId60"/>
    <p:sldId id="267"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576" autoAdjust="0"/>
  </p:normalViewPr>
  <p:slideViewPr>
    <p:cSldViewPr>
      <p:cViewPr>
        <p:scale>
          <a:sx n="100" d="100"/>
          <a:sy n="100" d="100"/>
        </p:scale>
        <p:origin x="-1128" y="55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interSettings" Target="printerSettings/printerSettings1.bin"/><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 Id="rId67"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BC898F-A298-4C24-8512-F8C89D7B89DB}" type="datetimeFigureOut">
              <a:rPr lang="en-US" smtClean="0"/>
              <a:pPr/>
              <a:t>12/23/14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D6FBA5-FF38-4AAF-A0C7-BF3EC67181D4}" type="slidenum">
              <a:rPr lang="en-US" smtClean="0"/>
              <a:pPr/>
              <a:t>‹#›</a:t>
            </a:fld>
            <a:endParaRPr lang="en-US"/>
          </a:p>
        </p:txBody>
      </p:sp>
    </p:spTree>
    <p:extLst>
      <p:ext uri="{BB962C8B-B14F-4D97-AF65-F5344CB8AC3E}">
        <p14:creationId xmlns:p14="http://schemas.microsoft.com/office/powerpoint/2010/main" val="3768119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CDE208D-7564-4296-8E04-23AC3E064C0F}" type="datetime1">
              <a:rPr lang="en-US" smtClean="0"/>
              <a:pPr/>
              <a:t>12/23/14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1E7C4D2-2F11-4011-AB4F-F84DBF4A0B0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0D25CE4-ADAF-4059-ABA2-141220E630ED}" type="datetime1">
              <a:rPr lang="en-US" smtClean="0"/>
              <a:pPr/>
              <a:t>12/23/14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1E7C4D2-2F11-4011-AB4F-F84DBF4A0B0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2C6806D-A723-4AF6-81A5-B834FAD74726}" type="datetime1">
              <a:rPr lang="en-US" smtClean="0"/>
              <a:pPr/>
              <a:t>12/23/14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1E7C4D2-2F11-4011-AB4F-F84DBF4A0B0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44EF097-511E-4A39-B887-743E45CBA906}" type="datetime1">
              <a:rPr lang="en-US" smtClean="0"/>
              <a:pPr/>
              <a:t>12/23/14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1E7C4D2-2F11-4011-AB4F-F84DBF4A0B01}"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0E85FCB-8524-42D5-A40A-2F99E5C3E7D8}" type="datetime1">
              <a:rPr lang="en-US" smtClean="0"/>
              <a:pPr/>
              <a:t>12/23/14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1E7C4D2-2F11-4011-AB4F-F84DBF4A0B01}"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33E977D-637B-4096-B936-E1A637334F64}" type="datetime1">
              <a:rPr lang="en-US" smtClean="0"/>
              <a:pPr/>
              <a:t>12/23/14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1E7C4D2-2F11-4011-AB4F-F84DBF4A0B01}"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3F823A3-1EC4-48DF-BAAF-ED1C7A85F0D2}" type="datetime1">
              <a:rPr lang="en-US" smtClean="0"/>
              <a:pPr/>
              <a:t>12/23/14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1E7C4D2-2F11-4011-AB4F-F84DBF4A0B0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128BFC6-AF5F-4DC0-B088-1D980938E003}" type="datetime1">
              <a:rPr lang="en-US" smtClean="0"/>
              <a:pPr/>
              <a:t>12/23/14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1E7C4D2-2F11-4011-AB4F-F84DBF4A0B01}"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F4A2A5EB-80FD-44E1-A565-D0A36D298C59}" type="datetime1">
              <a:rPr lang="en-US" smtClean="0"/>
              <a:pPr/>
              <a:t>12/23/14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1E7C4D2-2F11-4011-AB4F-F84DBF4A0B0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AFDFBF1-D1F0-4443-941A-FB66DAB2747D}" type="datetime1">
              <a:rPr lang="en-US" smtClean="0"/>
              <a:pPr/>
              <a:t>12/23/14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1E7C4D2-2F11-4011-AB4F-F84DBF4A0B0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98E6C0E-841F-4B36-A84F-5C356414D90B}" type="datetime1">
              <a:rPr lang="en-US" smtClean="0"/>
              <a:pPr/>
              <a:t>12/23/14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1E7C4D2-2F11-4011-AB4F-F84DBF4A0B01}"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8953B7D-DCD9-4820-A960-E75F751A466A}" type="datetime1">
              <a:rPr lang="en-US" smtClean="0"/>
              <a:pPr/>
              <a:t>12/23/14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1E7C4D2-2F11-4011-AB4F-F84DBF4A0B0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 Id="rId3"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133600"/>
            <a:ext cx="8153400" cy="2111286"/>
          </a:xfrm>
          <a:prstGeom prst="rect">
            <a:avLst/>
          </a:prstGeom>
        </p:spPr>
      </p:pic>
    </p:spTree>
    <p:extLst>
      <p:ext uri="{BB962C8B-B14F-4D97-AF65-F5344CB8AC3E}">
        <p14:creationId xmlns:p14="http://schemas.microsoft.com/office/powerpoint/2010/main" val="9831417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Using WI (</a:t>
            </a:r>
            <a:r>
              <a:rPr lang="en-US" dirty="0" err="1" smtClean="0"/>
              <a:t>Namenode</a:t>
            </a:r>
            <a:r>
              <a:rPr lang="en-US" dirty="0" smtClean="0"/>
              <a:t> and </a:t>
            </a:r>
            <a:r>
              <a:rPr lang="en-US" dirty="0" err="1" smtClean="0"/>
              <a:t>Datanode</a:t>
            </a:r>
            <a:r>
              <a:rPr lang="en-US" dirty="0" smtClean="0"/>
              <a:t>)</a:t>
            </a:r>
          </a:p>
          <a:p>
            <a:r>
              <a:rPr lang="en-US" dirty="0" smtClean="0"/>
              <a:t>Using OS commands</a:t>
            </a:r>
          </a:p>
          <a:p>
            <a:r>
              <a:rPr lang="en-US" dirty="0" smtClean="0"/>
              <a:t>Using </a:t>
            </a:r>
            <a:r>
              <a:rPr lang="en-US" dirty="0" err="1" smtClean="0"/>
              <a:t>Cloudera</a:t>
            </a:r>
            <a:r>
              <a:rPr lang="en-US" dirty="0" smtClean="0"/>
              <a:t> Manager</a:t>
            </a:r>
          </a:p>
          <a:p>
            <a:r>
              <a:rPr lang="en-US" dirty="0" smtClean="0"/>
              <a:t>Verify logs</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10</a:t>
            </a:fld>
            <a:endParaRPr lang="en-US"/>
          </a:p>
        </p:txBody>
      </p:sp>
      <p:sp>
        <p:nvSpPr>
          <p:cNvPr id="4" name="Title 3"/>
          <p:cNvSpPr>
            <a:spLocks noGrp="1"/>
          </p:cNvSpPr>
          <p:nvPr>
            <p:ph type="title"/>
          </p:nvPr>
        </p:nvSpPr>
        <p:spPr/>
        <p:txBody>
          <a:bodyPr/>
          <a:lstStyle/>
          <a:p>
            <a:r>
              <a:rPr lang="en-US" dirty="0" smtClean="0"/>
              <a:t>Validation</a:t>
            </a:r>
            <a:endParaRPr lang="en-US" dirty="0"/>
          </a:p>
        </p:txBody>
      </p:sp>
    </p:spTree>
    <p:extLst>
      <p:ext uri="{BB962C8B-B14F-4D97-AF65-F5344CB8AC3E}">
        <p14:creationId xmlns:p14="http://schemas.microsoft.com/office/powerpoint/2010/main" val="284251597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Editlogs</a:t>
            </a:r>
            <a:endParaRPr lang="en-US" dirty="0" smtClean="0"/>
          </a:p>
          <a:p>
            <a:r>
              <a:rPr lang="en-US" dirty="0" err="1" smtClean="0"/>
              <a:t>FSImage</a:t>
            </a:r>
            <a:endParaRPr lang="en-US" dirty="0" smtClean="0"/>
          </a:p>
          <a:p>
            <a:r>
              <a:rPr lang="en-US" dirty="0" smtClean="0"/>
              <a:t>Secondary </a:t>
            </a:r>
            <a:r>
              <a:rPr lang="en-US" dirty="0" err="1" smtClean="0"/>
              <a:t>Namenode</a:t>
            </a:r>
            <a:endParaRPr lang="en-US" dirty="0" smtClean="0"/>
          </a:p>
          <a:p>
            <a:pPr lvl="1"/>
            <a:r>
              <a:rPr lang="en-US" dirty="0" smtClean="0"/>
              <a:t>A helper process which merges latest edit log with last snapshot of </a:t>
            </a:r>
            <a:r>
              <a:rPr lang="en-US" dirty="0" err="1" smtClean="0"/>
              <a:t>FSImage</a:t>
            </a:r>
            <a:r>
              <a:rPr lang="en-US" dirty="0" smtClean="0"/>
              <a:t> and create new one</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11</a:t>
            </a:fld>
            <a:endParaRPr lang="en-US"/>
          </a:p>
        </p:txBody>
      </p:sp>
      <p:sp>
        <p:nvSpPr>
          <p:cNvPr id="4" name="Title 3"/>
          <p:cNvSpPr>
            <a:spLocks noGrp="1"/>
          </p:cNvSpPr>
          <p:nvPr>
            <p:ph type="title"/>
          </p:nvPr>
        </p:nvSpPr>
        <p:spPr/>
        <p:txBody>
          <a:bodyPr>
            <a:normAutofit fontScale="90000"/>
          </a:bodyPr>
          <a:lstStyle/>
          <a:p>
            <a:r>
              <a:rPr lang="en-US" dirty="0" err="1" smtClean="0"/>
              <a:t>Namenode</a:t>
            </a:r>
            <a:r>
              <a:rPr lang="en-US" dirty="0" smtClean="0"/>
              <a:t> Recovery and Secondary </a:t>
            </a:r>
            <a:r>
              <a:rPr lang="en-US" dirty="0" err="1" smtClean="0"/>
              <a:t>Namenode</a:t>
            </a:r>
            <a:endParaRPr lang="en-US" dirty="0"/>
          </a:p>
        </p:txBody>
      </p:sp>
    </p:spTree>
    <p:extLst>
      <p:ext uri="{BB962C8B-B14F-4D97-AF65-F5344CB8AC3E}">
        <p14:creationId xmlns:p14="http://schemas.microsoft.com/office/powerpoint/2010/main" val="227818956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Namenode</a:t>
            </a:r>
            <a:r>
              <a:rPr lang="en-US" dirty="0" smtClean="0"/>
              <a:t> IP</a:t>
            </a:r>
          </a:p>
          <a:p>
            <a:r>
              <a:rPr lang="en-US" dirty="0" smtClean="0"/>
              <a:t>Block Size</a:t>
            </a:r>
          </a:p>
          <a:p>
            <a:r>
              <a:rPr lang="en-US" dirty="0" smtClean="0"/>
              <a:t>Replication Factor</a:t>
            </a:r>
          </a:p>
          <a:p>
            <a:r>
              <a:rPr lang="en-US" dirty="0" err="1" smtClean="0"/>
              <a:t>Namenode</a:t>
            </a:r>
            <a:r>
              <a:rPr lang="en-US" dirty="0" smtClean="0"/>
              <a:t> directories for </a:t>
            </a:r>
            <a:r>
              <a:rPr lang="en-US" dirty="0" err="1" smtClean="0"/>
              <a:t>fsimage</a:t>
            </a:r>
            <a:r>
              <a:rPr lang="en-US" dirty="0" smtClean="0"/>
              <a:t> and </a:t>
            </a:r>
            <a:r>
              <a:rPr lang="en-US" dirty="0" err="1" smtClean="0"/>
              <a:t>editlogs</a:t>
            </a:r>
            <a:endParaRPr lang="en-US" dirty="0" smtClean="0"/>
          </a:p>
          <a:p>
            <a:r>
              <a:rPr lang="en-US" dirty="0" err="1" smtClean="0"/>
              <a:t>Datanode</a:t>
            </a:r>
            <a:r>
              <a:rPr lang="en-US" dirty="0" smtClean="0"/>
              <a:t> directories</a:t>
            </a:r>
          </a:p>
          <a:p>
            <a:r>
              <a:rPr lang="en-US" dirty="0" err="1" smtClean="0"/>
              <a:t>Namenode</a:t>
            </a:r>
            <a:r>
              <a:rPr lang="en-US" dirty="0" smtClean="0"/>
              <a:t> WI and </a:t>
            </a:r>
            <a:r>
              <a:rPr lang="en-US" dirty="0" err="1" smtClean="0"/>
              <a:t>Datanode</a:t>
            </a:r>
            <a:r>
              <a:rPr lang="en-US" dirty="0" smtClean="0"/>
              <a:t> WI IPs and Ports</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12</a:t>
            </a:fld>
            <a:endParaRPr lang="en-US"/>
          </a:p>
        </p:txBody>
      </p:sp>
      <p:sp>
        <p:nvSpPr>
          <p:cNvPr id="4" name="Title 3"/>
          <p:cNvSpPr>
            <a:spLocks noGrp="1"/>
          </p:cNvSpPr>
          <p:nvPr>
            <p:ph type="title"/>
          </p:nvPr>
        </p:nvSpPr>
        <p:spPr/>
        <p:txBody>
          <a:bodyPr>
            <a:normAutofit fontScale="90000"/>
          </a:bodyPr>
          <a:lstStyle/>
          <a:p>
            <a:r>
              <a:rPr lang="en-US" dirty="0" smtClean="0"/>
              <a:t>Important Configuration Parameters</a:t>
            </a:r>
            <a:endParaRPr lang="en-US" dirty="0"/>
          </a:p>
        </p:txBody>
      </p:sp>
    </p:spTree>
    <p:extLst>
      <p:ext uri="{BB962C8B-B14F-4D97-AF65-F5344CB8AC3E}">
        <p14:creationId xmlns:p14="http://schemas.microsoft.com/office/powerpoint/2010/main" val="241102429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HDFS - Important parameters (Hadoop cluster with one name node)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4690226"/>
              </p:ext>
            </p:extLst>
          </p:nvPr>
        </p:nvGraphicFramePr>
        <p:xfrm>
          <a:off x="242048" y="1852519"/>
          <a:ext cx="8597152" cy="4746207"/>
        </p:xfrm>
        <a:graphic>
          <a:graphicData uri="http://schemas.openxmlformats.org/drawingml/2006/table">
            <a:tbl>
              <a:tblPr firstRow="1" bandRow="1">
                <a:tableStyleId>{5C22544A-7EE6-4342-B048-85BDC9FD1C3A}</a:tableStyleId>
              </a:tblPr>
              <a:tblGrid>
                <a:gridCol w="1057871"/>
                <a:gridCol w="2110018"/>
                <a:gridCol w="2155874"/>
                <a:gridCol w="3273389"/>
              </a:tblGrid>
              <a:tr h="208004">
                <a:tc>
                  <a:txBody>
                    <a:bodyPr/>
                    <a:lstStyle/>
                    <a:p>
                      <a:r>
                        <a:rPr lang="en-US" sz="1400" dirty="0" smtClean="0"/>
                        <a:t>File</a:t>
                      </a:r>
                      <a:r>
                        <a:rPr lang="en-US" sz="1400" baseline="0" dirty="0" smtClean="0"/>
                        <a:t> Name</a:t>
                      </a:r>
                      <a:endParaRPr lang="en-US" sz="1400" dirty="0"/>
                    </a:p>
                  </a:txBody>
                  <a:tcPr marL="68580" marR="68580"/>
                </a:tc>
                <a:tc>
                  <a:txBody>
                    <a:bodyPr/>
                    <a:lstStyle/>
                    <a:p>
                      <a:r>
                        <a:rPr lang="en-US" sz="1400" dirty="0" smtClean="0"/>
                        <a:t>Parameter Name</a:t>
                      </a:r>
                      <a:endParaRPr lang="en-US" sz="1400" dirty="0"/>
                    </a:p>
                  </a:txBody>
                  <a:tcPr marL="68580" marR="68580"/>
                </a:tc>
                <a:tc>
                  <a:txBody>
                    <a:bodyPr/>
                    <a:lstStyle/>
                    <a:p>
                      <a:r>
                        <a:rPr lang="en-US" sz="1400" dirty="0" smtClean="0"/>
                        <a:t>Parameter</a:t>
                      </a:r>
                      <a:r>
                        <a:rPr lang="en-US" sz="1400" baseline="0" dirty="0" smtClean="0"/>
                        <a:t> value</a:t>
                      </a:r>
                      <a:endParaRPr lang="en-US" sz="1400" dirty="0"/>
                    </a:p>
                  </a:txBody>
                  <a:tcPr marL="68580" marR="68580"/>
                </a:tc>
                <a:tc>
                  <a:txBody>
                    <a:bodyPr/>
                    <a:lstStyle/>
                    <a:p>
                      <a:r>
                        <a:rPr lang="en-US" sz="1400" dirty="0" smtClean="0"/>
                        <a:t>Description</a:t>
                      </a:r>
                      <a:endParaRPr lang="en-US" sz="1400" dirty="0"/>
                    </a:p>
                  </a:txBody>
                  <a:tcPr marL="68580" marR="68580"/>
                </a:tc>
              </a:tr>
              <a:tr h="353606">
                <a:tc>
                  <a:txBody>
                    <a:bodyPr/>
                    <a:lstStyle/>
                    <a:p>
                      <a:r>
                        <a:rPr lang="en-US" sz="1000" dirty="0" smtClean="0"/>
                        <a:t>core-site.xml</a:t>
                      </a:r>
                      <a:endParaRPr lang="en-US" sz="1000" dirty="0"/>
                    </a:p>
                  </a:txBody>
                  <a:tcPr marL="68580" marR="68580"/>
                </a:tc>
                <a:tc>
                  <a:txBody>
                    <a:bodyPr/>
                    <a:lstStyle/>
                    <a:p>
                      <a:r>
                        <a:rPr lang="en-US" sz="1000" kern="1200" dirty="0" smtClean="0"/>
                        <a:t>fs.defaultFS/fs.default.name</a:t>
                      </a:r>
                      <a:endParaRPr lang="en-US" sz="1000" dirty="0"/>
                    </a:p>
                  </a:txBody>
                  <a:tcPr marL="68580" marR="68580"/>
                </a:tc>
                <a:tc>
                  <a:txBody>
                    <a:bodyPr/>
                    <a:lstStyle/>
                    <a:p>
                      <a:r>
                        <a:rPr lang="en-US" sz="1000" dirty="0" smtClean="0"/>
                        <a:t>hdfs://&lt;namenode_ip&gt;:8020</a:t>
                      </a:r>
                      <a:endParaRPr lang="en-US" sz="1000" dirty="0"/>
                    </a:p>
                  </a:txBody>
                  <a:tcPr marL="68580" marR="68580"/>
                </a:tc>
                <a:tc>
                  <a:txBody>
                    <a:bodyPr/>
                    <a:lstStyle/>
                    <a:p>
                      <a:r>
                        <a:rPr lang="en-US" sz="1000" dirty="0" err="1" smtClean="0"/>
                        <a:t>Namenode</a:t>
                      </a:r>
                      <a:r>
                        <a:rPr lang="en-US" sz="1000" dirty="0" smtClean="0"/>
                        <a:t> </a:t>
                      </a:r>
                      <a:r>
                        <a:rPr lang="en-US" sz="1000" dirty="0" err="1" smtClean="0"/>
                        <a:t>ip</a:t>
                      </a:r>
                      <a:r>
                        <a:rPr lang="en-US" sz="1000" dirty="0" smtClean="0"/>
                        <a:t> address or </a:t>
                      </a:r>
                      <a:r>
                        <a:rPr lang="en-US" sz="1000" dirty="0" err="1" smtClean="0"/>
                        <a:t>nameservice</a:t>
                      </a:r>
                      <a:r>
                        <a:rPr lang="en-US" sz="1000" dirty="0" smtClean="0"/>
                        <a:t> (HA </a:t>
                      </a:r>
                      <a:r>
                        <a:rPr lang="en-US" sz="1000" dirty="0" err="1" smtClean="0"/>
                        <a:t>config</a:t>
                      </a:r>
                      <a:r>
                        <a:rPr lang="en-US" sz="1000" dirty="0" smtClean="0"/>
                        <a:t>)</a:t>
                      </a:r>
                      <a:endParaRPr lang="en-US" sz="1000" dirty="0"/>
                    </a:p>
                  </a:txBody>
                  <a:tcPr marL="68580" marR="68580"/>
                </a:tc>
              </a:tr>
              <a:tr h="353606">
                <a:tc>
                  <a:txBody>
                    <a:bodyPr/>
                    <a:lstStyle/>
                    <a:p>
                      <a:r>
                        <a:rPr lang="en-US" sz="1000" dirty="0" smtClean="0"/>
                        <a:t>hdfs-site.xml</a:t>
                      </a:r>
                      <a:endParaRPr lang="en-US" sz="1000" dirty="0"/>
                    </a:p>
                  </a:txBody>
                  <a:tcPr marL="68580" marR="68580"/>
                </a:tc>
                <a:tc>
                  <a:txBody>
                    <a:bodyPr/>
                    <a:lstStyle/>
                    <a:p>
                      <a:r>
                        <a:rPr lang="en-US" sz="1000" kern="1200" dirty="0" err="1" smtClean="0">
                          <a:effectLst/>
                        </a:rPr>
                        <a:t>dfs.block.size</a:t>
                      </a:r>
                      <a:r>
                        <a:rPr lang="en-US" sz="1000" kern="1200" dirty="0" smtClean="0">
                          <a:effectLst/>
                        </a:rPr>
                        <a:t>, </a:t>
                      </a:r>
                      <a:r>
                        <a:rPr lang="en-US" sz="1000" kern="1200" dirty="0" err="1" smtClean="0">
                          <a:effectLst/>
                        </a:rPr>
                        <a:t>dfs.blocksize</a:t>
                      </a:r>
                      <a:endParaRPr lang="en-US" sz="1000" dirty="0"/>
                    </a:p>
                  </a:txBody>
                  <a:tcPr marL="68580" marR="68580"/>
                </a:tc>
                <a:tc>
                  <a:txBody>
                    <a:bodyPr/>
                    <a:lstStyle/>
                    <a:p>
                      <a:r>
                        <a:rPr lang="en-US" sz="1000" dirty="0" smtClean="0"/>
                        <a:t>128 MB</a:t>
                      </a:r>
                      <a:endParaRPr lang="en-US" sz="1000" dirty="0"/>
                    </a:p>
                  </a:txBody>
                  <a:tcPr marL="68580" marR="68580"/>
                </a:tc>
                <a:tc>
                  <a:txBody>
                    <a:bodyPr/>
                    <a:lstStyle/>
                    <a:p>
                      <a:r>
                        <a:rPr lang="en-US" sz="1000" dirty="0" smtClean="0"/>
                        <a:t>Block</a:t>
                      </a:r>
                      <a:r>
                        <a:rPr lang="en-US" sz="1000" baseline="0" dirty="0" smtClean="0"/>
                        <a:t> size at which files will be stored physically.</a:t>
                      </a:r>
                      <a:endParaRPr lang="en-US" sz="1000" dirty="0"/>
                    </a:p>
                  </a:txBody>
                  <a:tcPr marL="68580" marR="68580"/>
                </a:tc>
              </a:tr>
              <a:tr h="3536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hdfs-site.xml</a:t>
                      </a:r>
                    </a:p>
                  </a:txBody>
                  <a:tcPr marL="68580" marR="68580"/>
                </a:tc>
                <a:tc>
                  <a:txBody>
                    <a:bodyPr/>
                    <a:lstStyle/>
                    <a:p>
                      <a:r>
                        <a:rPr lang="en-US" sz="1000" kern="1200" dirty="0" err="1" smtClean="0">
                          <a:effectLst/>
                        </a:rPr>
                        <a:t>dfs.replication</a:t>
                      </a:r>
                      <a:endParaRPr lang="en-US" sz="1000" dirty="0"/>
                    </a:p>
                  </a:txBody>
                  <a:tcPr marL="68580" marR="68580"/>
                </a:tc>
                <a:tc>
                  <a:txBody>
                    <a:bodyPr/>
                    <a:lstStyle/>
                    <a:p>
                      <a:r>
                        <a:rPr lang="en-US" sz="1000" dirty="0" smtClean="0"/>
                        <a:t>3</a:t>
                      </a:r>
                      <a:endParaRPr lang="en-US" sz="1000" dirty="0"/>
                    </a:p>
                  </a:txBody>
                  <a:tcPr marL="68580" marR="68580"/>
                </a:tc>
                <a:tc>
                  <a:txBody>
                    <a:bodyPr/>
                    <a:lstStyle/>
                    <a:p>
                      <a:r>
                        <a:rPr lang="en-US" sz="1000" dirty="0" smtClean="0"/>
                        <a:t>Number</a:t>
                      </a:r>
                      <a:r>
                        <a:rPr lang="en-US" sz="1000" baseline="0" dirty="0" smtClean="0"/>
                        <a:t> of copies per block of a file for fault tolerance</a:t>
                      </a:r>
                      <a:endParaRPr lang="en-US" sz="1000" dirty="0"/>
                    </a:p>
                  </a:txBody>
                  <a:tcPr marL="68580" marR="68580"/>
                </a:tc>
              </a:tr>
              <a:tr h="3536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hdfs-site.xml</a:t>
                      </a:r>
                    </a:p>
                  </a:txBody>
                  <a:tcPr marL="68580" marR="68580"/>
                </a:tc>
                <a:tc>
                  <a:txBody>
                    <a:bodyPr/>
                    <a:lstStyle/>
                    <a:p>
                      <a:r>
                        <a:rPr lang="en-US" sz="1000" kern="1200" dirty="0" err="1" smtClean="0"/>
                        <a:t>dfs.namenode.http</a:t>
                      </a:r>
                      <a:r>
                        <a:rPr lang="en-US" sz="1000" kern="1200" dirty="0" smtClean="0"/>
                        <a:t>-address</a:t>
                      </a:r>
                      <a:endParaRPr lang="en-US" sz="1000" dirty="0"/>
                    </a:p>
                  </a:txBody>
                  <a:tcPr marL="68580" marR="68580"/>
                </a:tc>
                <a:tc>
                  <a:txBody>
                    <a:bodyPr/>
                    <a:lstStyle/>
                    <a:p>
                      <a:r>
                        <a:rPr lang="en-US" sz="1000" dirty="0" smtClean="0"/>
                        <a:t>0.0.0.0:50070</a:t>
                      </a:r>
                      <a:endParaRPr lang="en-US" sz="1000" dirty="0"/>
                    </a:p>
                  </a:txBody>
                  <a:tcPr marL="68580" marR="68580"/>
                </a:tc>
                <a:tc>
                  <a:txBody>
                    <a:bodyPr/>
                    <a:lstStyle/>
                    <a:p>
                      <a:r>
                        <a:rPr lang="en-US" sz="1000" dirty="0" err="1" smtClean="0"/>
                        <a:t>Namenode</a:t>
                      </a:r>
                      <a:r>
                        <a:rPr lang="en-US" sz="1000" dirty="0" smtClean="0"/>
                        <a:t> Web UI. By default it might use </a:t>
                      </a:r>
                      <a:r>
                        <a:rPr lang="en-US" sz="1000" dirty="0" err="1" smtClean="0"/>
                        <a:t>ip</a:t>
                      </a:r>
                      <a:r>
                        <a:rPr lang="en-US" sz="1000" dirty="0" smtClean="0"/>
                        <a:t> address of </a:t>
                      </a:r>
                      <a:r>
                        <a:rPr lang="en-US" sz="1000" dirty="0" err="1" smtClean="0"/>
                        <a:t>namenode</a:t>
                      </a:r>
                      <a:r>
                        <a:rPr lang="en-US" sz="1000" dirty="0" smtClean="0"/>
                        <a:t>.</a:t>
                      </a:r>
                      <a:endParaRPr lang="en-US" sz="1000" dirty="0"/>
                    </a:p>
                  </a:txBody>
                  <a:tcPr marL="68580" marR="68580"/>
                </a:tc>
              </a:tr>
              <a:tr h="3536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hdfs-site.xml</a:t>
                      </a:r>
                    </a:p>
                  </a:txBody>
                  <a:tcPr marL="68580" marR="68580"/>
                </a:tc>
                <a:tc>
                  <a:txBody>
                    <a:bodyPr/>
                    <a:lstStyle/>
                    <a:p>
                      <a:r>
                        <a:rPr lang="en-US" sz="1000" dirty="0" err="1" smtClean="0"/>
                        <a:t>dfs.datanode.http.address</a:t>
                      </a:r>
                      <a:endParaRPr lang="en-US" sz="1000" dirty="0"/>
                    </a:p>
                  </a:txBody>
                  <a:tcPr marL="68580" marR="68580"/>
                </a:tc>
                <a:tc>
                  <a:txBody>
                    <a:bodyPr/>
                    <a:lstStyle/>
                    <a:p>
                      <a:r>
                        <a:rPr lang="en-US" sz="1000" dirty="0" smtClean="0"/>
                        <a:t>0.0.0.0:50075</a:t>
                      </a:r>
                      <a:endParaRPr lang="en-US" sz="1000" dirty="0"/>
                    </a:p>
                  </a:txBody>
                  <a:tcPr marL="68580" marR="68580"/>
                </a:tc>
                <a:tc>
                  <a:txBody>
                    <a:bodyPr/>
                    <a:lstStyle/>
                    <a:p>
                      <a:r>
                        <a:rPr lang="en-US" sz="1000" dirty="0" err="1" smtClean="0"/>
                        <a:t>Datanode</a:t>
                      </a:r>
                      <a:r>
                        <a:rPr lang="en-US" sz="1000" baseline="0" dirty="0" smtClean="0"/>
                        <a:t> Web UI</a:t>
                      </a:r>
                      <a:endParaRPr lang="en-US" sz="1000" dirty="0"/>
                    </a:p>
                  </a:txBody>
                  <a:tcPr marL="68580" marR="68580"/>
                </a:tc>
              </a:tr>
              <a:tr h="499209">
                <a:tc>
                  <a:txBody>
                    <a:bodyPr/>
                    <a:lstStyle/>
                    <a:p>
                      <a:r>
                        <a:rPr lang="en-US" sz="1000" dirty="0" smtClean="0"/>
                        <a:t>hdfs-site.xml</a:t>
                      </a:r>
                      <a:endParaRPr lang="en-US" sz="1000" dirty="0"/>
                    </a:p>
                  </a:txBody>
                  <a:tcPr marL="68580" marR="68580"/>
                </a:tc>
                <a:tc>
                  <a:txBody>
                    <a:bodyPr/>
                    <a:lstStyle/>
                    <a:p>
                      <a:r>
                        <a:rPr lang="en-US" sz="1000" kern="1200" dirty="0" err="1" smtClean="0">
                          <a:effectLst/>
                        </a:rPr>
                        <a:t>dfs.name.dir</a:t>
                      </a:r>
                      <a:r>
                        <a:rPr lang="en-US" sz="1000" kern="1200" dirty="0" smtClean="0">
                          <a:effectLst/>
                        </a:rPr>
                        <a:t>, </a:t>
                      </a:r>
                      <a:r>
                        <a:rPr lang="en-US" sz="1000" kern="1200" dirty="0" err="1" smtClean="0">
                          <a:effectLst/>
                        </a:rPr>
                        <a:t>dfs.namenode.name.dir</a:t>
                      </a:r>
                      <a:endParaRPr lang="en-US" sz="1000" dirty="0"/>
                    </a:p>
                  </a:txBody>
                  <a:tcPr marL="68580" marR="68580"/>
                </a:tc>
                <a:tc>
                  <a:txBody>
                    <a:bodyPr/>
                    <a:lstStyle/>
                    <a:p>
                      <a:r>
                        <a:rPr lang="en-US" sz="1000" dirty="0" smtClean="0"/>
                        <a:t>&lt;</a:t>
                      </a:r>
                      <a:r>
                        <a:rPr lang="en-US" sz="1000" dirty="0" err="1" smtClean="0"/>
                        <a:t>directory_location</a:t>
                      </a:r>
                      <a:r>
                        <a:rPr lang="en-US" sz="1000" dirty="0" smtClean="0"/>
                        <a:t>&gt;</a:t>
                      </a:r>
                      <a:endParaRPr lang="en-US" sz="1000" dirty="0"/>
                    </a:p>
                  </a:txBody>
                  <a:tcPr marL="68580" marR="68580"/>
                </a:tc>
                <a:tc>
                  <a:txBody>
                    <a:bodyPr/>
                    <a:lstStyle/>
                    <a:p>
                      <a:r>
                        <a:rPr lang="en-US" sz="1000" dirty="0" smtClean="0"/>
                        <a:t>Directory location for FS Image and edit logs on name node</a:t>
                      </a:r>
                      <a:endParaRPr lang="en-US" sz="1000" dirty="0"/>
                    </a:p>
                  </a:txBody>
                  <a:tcPr marL="68580" marR="68580"/>
                </a:tc>
              </a:tr>
              <a:tr h="353606">
                <a:tc>
                  <a:txBody>
                    <a:bodyPr/>
                    <a:lstStyle/>
                    <a:p>
                      <a:r>
                        <a:rPr lang="en-US" sz="1000" dirty="0" smtClean="0"/>
                        <a:t>hdfs-site.xml</a:t>
                      </a:r>
                      <a:endParaRPr lang="en-US" sz="1000" dirty="0"/>
                    </a:p>
                  </a:txBody>
                  <a:tcPr marL="68580" marR="68580"/>
                </a:tc>
                <a:tc>
                  <a:txBody>
                    <a:bodyPr/>
                    <a:lstStyle/>
                    <a:p>
                      <a:r>
                        <a:rPr lang="en-US" sz="1000" kern="1200" dirty="0" err="1" smtClean="0">
                          <a:effectLst/>
                        </a:rPr>
                        <a:t>dfs.data.dir</a:t>
                      </a:r>
                      <a:r>
                        <a:rPr lang="en-US" sz="1000" kern="1200" dirty="0" smtClean="0">
                          <a:effectLst/>
                        </a:rPr>
                        <a:t>, </a:t>
                      </a:r>
                      <a:r>
                        <a:rPr lang="en-US" sz="1000" kern="1200" dirty="0" err="1" smtClean="0">
                          <a:effectLst/>
                        </a:rPr>
                        <a:t>dfs.datanode.data.dir</a:t>
                      </a:r>
                      <a:endParaRPr lang="en-US" sz="1000" dirty="0"/>
                    </a:p>
                  </a:txBody>
                  <a:tcPr marL="68580" marR="68580"/>
                </a:tc>
                <a:tc>
                  <a:txBody>
                    <a:bodyPr/>
                    <a:lstStyle/>
                    <a:p>
                      <a:r>
                        <a:rPr lang="en-US" sz="1000" dirty="0" smtClean="0"/>
                        <a:t>&lt;</a:t>
                      </a:r>
                      <a:r>
                        <a:rPr lang="en-US" sz="1000" dirty="0" err="1" smtClean="0"/>
                        <a:t>directory_location</a:t>
                      </a:r>
                      <a:r>
                        <a:rPr lang="en-US" sz="1000" dirty="0" smtClean="0"/>
                        <a:t>&gt;</a:t>
                      </a:r>
                      <a:endParaRPr lang="en-US" sz="1000" dirty="0"/>
                    </a:p>
                  </a:txBody>
                  <a:tcPr marL="68580" marR="68580"/>
                </a:tc>
                <a:tc>
                  <a:txBody>
                    <a:bodyPr/>
                    <a:lstStyle/>
                    <a:p>
                      <a:r>
                        <a:rPr lang="en-US" sz="1000" dirty="0" smtClean="0"/>
                        <a:t>Directory</a:t>
                      </a:r>
                      <a:r>
                        <a:rPr lang="en-US" sz="1000" baseline="0" dirty="0" smtClean="0"/>
                        <a:t> location for storing blocks on data nodes</a:t>
                      </a:r>
                      <a:endParaRPr lang="en-US" sz="1000" dirty="0"/>
                    </a:p>
                  </a:txBody>
                  <a:tcPr marL="68580" marR="68580"/>
                </a:tc>
              </a:tr>
              <a:tr h="4992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hdfs-site.xml</a:t>
                      </a:r>
                    </a:p>
                    <a:p>
                      <a:endParaRPr lang="en-US" sz="1000" dirty="0"/>
                    </a:p>
                  </a:txBody>
                  <a:tcPr marL="68580" marR="68580"/>
                </a:tc>
                <a:tc>
                  <a:txBody>
                    <a:bodyPr/>
                    <a:lstStyle/>
                    <a:p>
                      <a:r>
                        <a:rPr lang="en-US" sz="1000" kern="1200" dirty="0" err="1" smtClean="0">
                          <a:effectLst/>
                        </a:rPr>
                        <a:t>fs.checkpoint.dir</a:t>
                      </a:r>
                      <a:r>
                        <a:rPr lang="en-US" sz="1000" kern="1200" dirty="0" smtClean="0">
                          <a:effectLst/>
                        </a:rPr>
                        <a:t>, </a:t>
                      </a:r>
                      <a:r>
                        <a:rPr lang="en-US" sz="1000" kern="1200" dirty="0" err="1" smtClean="0">
                          <a:effectLst/>
                        </a:rPr>
                        <a:t>dfs.namenode.checkpoint.dir</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&lt;</a:t>
                      </a:r>
                      <a:r>
                        <a:rPr lang="en-US" sz="1000" dirty="0" err="1" smtClean="0"/>
                        <a:t>directory_location</a:t>
                      </a:r>
                      <a:r>
                        <a:rPr lang="en-US" sz="1000" dirty="0" smtClean="0"/>
                        <a:t>&gt;</a:t>
                      </a:r>
                    </a:p>
                    <a:p>
                      <a:endParaRPr lang="en-US" sz="1000" dirty="0"/>
                    </a:p>
                  </a:txBody>
                  <a:tcPr marL="68580" marR="68580"/>
                </a:tc>
                <a:tc>
                  <a:txBody>
                    <a:bodyPr/>
                    <a:lstStyle/>
                    <a:p>
                      <a:r>
                        <a:rPr lang="en-US" sz="1000" dirty="0" smtClean="0"/>
                        <a:t>Directory location which</a:t>
                      </a:r>
                      <a:r>
                        <a:rPr lang="en-US" sz="1000" baseline="0" dirty="0" smtClean="0"/>
                        <a:t> will be used by secondary </a:t>
                      </a:r>
                      <a:r>
                        <a:rPr lang="en-US" sz="1000" baseline="0" dirty="0" err="1" smtClean="0"/>
                        <a:t>namenode</a:t>
                      </a:r>
                      <a:r>
                        <a:rPr lang="en-US" sz="1000" baseline="0" dirty="0" smtClean="0"/>
                        <a:t> for checkpoint.</a:t>
                      </a:r>
                      <a:endParaRPr lang="en-US" sz="1000" dirty="0"/>
                    </a:p>
                  </a:txBody>
                  <a:tcPr marL="68580" marR="68580"/>
                </a:tc>
              </a:tr>
              <a:tr h="4992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hdfs-site.xml</a:t>
                      </a:r>
                    </a:p>
                    <a:p>
                      <a:endParaRPr lang="en-US" sz="1000" dirty="0"/>
                    </a:p>
                  </a:txBody>
                  <a:tcPr marL="68580" marR="68580"/>
                </a:tc>
                <a:tc>
                  <a:txBody>
                    <a:bodyPr/>
                    <a:lstStyle/>
                    <a:p>
                      <a:r>
                        <a:rPr lang="en-US" sz="1000" kern="1200" dirty="0" err="1" smtClean="0">
                          <a:effectLst/>
                        </a:rPr>
                        <a:t>fs.checkpoint.period</a:t>
                      </a:r>
                      <a:r>
                        <a:rPr lang="en-US" sz="1000" kern="1200" dirty="0" smtClean="0">
                          <a:effectLst/>
                        </a:rPr>
                        <a:t>, </a:t>
                      </a:r>
                      <a:r>
                        <a:rPr lang="en-US" sz="1000" kern="1200" dirty="0" err="1" smtClean="0">
                          <a:effectLst/>
                        </a:rPr>
                        <a:t>dfs.namenode.checkpoint.period</a:t>
                      </a:r>
                      <a:endParaRPr lang="en-US" sz="1000" dirty="0"/>
                    </a:p>
                  </a:txBody>
                  <a:tcPr marL="68580" marR="68580"/>
                </a:tc>
                <a:tc>
                  <a:txBody>
                    <a:bodyPr/>
                    <a:lstStyle/>
                    <a:p>
                      <a:r>
                        <a:rPr lang="en-US" sz="1000" dirty="0" smtClean="0"/>
                        <a:t>1</a:t>
                      </a:r>
                      <a:r>
                        <a:rPr lang="en-US" sz="1000" baseline="0" dirty="0" smtClean="0"/>
                        <a:t> hour</a:t>
                      </a:r>
                      <a:endParaRPr lang="en-US" sz="1000" dirty="0"/>
                    </a:p>
                  </a:txBody>
                  <a:tcPr marL="68580" marR="68580"/>
                </a:tc>
                <a:tc>
                  <a:txBody>
                    <a:bodyPr/>
                    <a:lstStyle/>
                    <a:p>
                      <a:r>
                        <a:rPr lang="en-US" sz="1000" dirty="0" smtClean="0"/>
                        <a:t>Checkpoint (merging edit logs with</a:t>
                      </a:r>
                      <a:r>
                        <a:rPr lang="en-US" sz="1000" baseline="0" dirty="0" smtClean="0"/>
                        <a:t> current fs image to create new fs image) interval.</a:t>
                      </a:r>
                      <a:endParaRPr lang="en-US" sz="1000" dirty="0"/>
                    </a:p>
                  </a:txBody>
                  <a:tcPr marL="68580" marR="68580"/>
                </a:tc>
              </a:tr>
              <a:tr h="6448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hdfs-site.xml</a:t>
                      </a:r>
                    </a:p>
                    <a:p>
                      <a:endParaRPr lang="en-US" sz="1000" dirty="0"/>
                    </a:p>
                  </a:txBody>
                  <a:tcPr marL="68580" marR="68580"/>
                </a:tc>
                <a:tc>
                  <a:txBody>
                    <a:bodyPr/>
                    <a:lstStyle/>
                    <a:p>
                      <a:r>
                        <a:rPr lang="en-US" sz="1000" b="0" i="0" kern="1200" dirty="0" err="1" smtClean="0">
                          <a:solidFill>
                            <a:schemeClr val="dk1"/>
                          </a:solidFill>
                          <a:effectLst/>
                          <a:latin typeface="+mn-lt"/>
                          <a:ea typeface="+mn-ea"/>
                          <a:cs typeface="+mn-cs"/>
                        </a:rPr>
                        <a:t>dfs.namenode.checkpoint.txns</a:t>
                      </a:r>
                      <a:endParaRPr lang="en-US" sz="1000" dirty="0"/>
                    </a:p>
                  </a:txBody>
                  <a:tcPr marL="68580" marR="68580"/>
                </a:tc>
                <a:tc>
                  <a:txBody>
                    <a:bodyPr/>
                    <a:lstStyle/>
                    <a:p>
                      <a:r>
                        <a:rPr lang="en-US" sz="1000" dirty="0" smtClean="0"/>
                        <a:t>1000000</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Checkpoint (merging edit logs with</a:t>
                      </a:r>
                      <a:r>
                        <a:rPr lang="en-US" sz="1000" baseline="0" dirty="0" smtClean="0"/>
                        <a:t> current fs image to create new fs image) transactions.</a:t>
                      </a:r>
                      <a:endParaRPr lang="en-US" sz="1000" dirty="0" smtClean="0"/>
                    </a:p>
                    <a:p>
                      <a:endParaRPr lang="en-US" sz="1000" dirty="0"/>
                    </a:p>
                  </a:txBody>
                  <a:tcPr marL="68580" marR="68580"/>
                </a:tc>
              </a:tr>
            </a:tbl>
          </a:graphicData>
        </a:graphic>
      </p:graphicFrame>
    </p:spTree>
    <p:extLst>
      <p:ext uri="{BB962C8B-B14F-4D97-AF65-F5344CB8AC3E}">
        <p14:creationId xmlns:p14="http://schemas.microsoft.com/office/powerpoint/2010/main" val="100864148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hdfs</a:t>
            </a:r>
            <a:r>
              <a:rPr lang="en-US" dirty="0" smtClean="0"/>
              <a:t> </a:t>
            </a:r>
            <a:r>
              <a:rPr lang="en-US" dirty="0" err="1" smtClean="0"/>
              <a:t>fsck</a:t>
            </a:r>
            <a:r>
              <a:rPr lang="en-US" dirty="0" smtClean="0"/>
              <a:t> command</a:t>
            </a:r>
          </a:p>
          <a:p>
            <a:r>
              <a:rPr lang="en-US" dirty="0" smtClean="0"/>
              <a:t>Map HDFS file with blocks and locations using </a:t>
            </a:r>
            <a:r>
              <a:rPr lang="en-US" dirty="0" err="1" smtClean="0"/>
              <a:t>hdfs</a:t>
            </a:r>
            <a:r>
              <a:rPr lang="en-US" dirty="0" smtClean="0"/>
              <a:t> </a:t>
            </a:r>
            <a:r>
              <a:rPr lang="en-US" dirty="0" err="1" smtClean="0"/>
              <a:t>fsck</a:t>
            </a:r>
            <a:r>
              <a:rPr lang="en-US" dirty="0" smtClean="0"/>
              <a:t> command</a:t>
            </a:r>
          </a:p>
          <a:p>
            <a:r>
              <a:rPr lang="en-US" dirty="0" smtClean="0"/>
              <a:t>Understand how files are distributed PHYSICALLY?</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14</a:t>
            </a:fld>
            <a:endParaRPr lang="en-US"/>
          </a:p>
        </p:txBody>
      </p:sp>
      <p:sp>
        <p:nvSpPr>
          <p:cNvPr id="4" name="Title 3"/>
          <p:cNvSpPr>
            <a:spLocks noGrp="1"/>
          </p:cNvSpPr>
          <p:nvPr>
            <p:ph type="title"/>
          </p:nvPr>
        </p:nvSpPr>
        <p:spPr/>
        <p:txBody>
          <a:bodyPr>
            <a:normAutofit fontScale="90000"/>
          </a:bodyPr>
          <a:lstStyle/>
          <a:p>
            <a:r>
              <a:rPr lang="en-US" dirty="0" smtClean="0"/>
              <a:t>Verify logs and browse file system</a:t>
            </a:r>
            <a:endParaRPr lang="en-US" dirty="0"/>
          </a:p>
        </p:txBody>
      </p:sp>
    </p:spTree>
    <p:extLst>
      <p:ext uri="{BB962C8B-B14F-4D97-AF65-F5344CB8AC3E}">
        <p14:creationId xmlns:p14="http://schemas.microsoft.com/office/powerpoint/2010/main" val="206448728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err="1" smtClean="0"/>
              <a:t>hadoop</a:t>
            </a:r>
            <a:r>
              <a:rPr lang="en-US" dirty="0" smtClean="0"/>
              <a:t> </a:t>
            </a:r>
            <a:r>
              <a:rPr lang="en-US" dirty="0" err="1" smtClean="0"/>
              <a:t>fs</a:t>
            </a:r>
            <a:endParaRPr lang="en-US" dirty="0" smtClean="0"/>
          </a:p>
          <a:p>
            <a:r>
              <a:rPr lang="en-US" dirty="0" err="1" smtClean="0"/>
              <a:t>hdfs</a:t>
            </a:r>
            <a:r>
              <a:rPr lang="en-US" dirty="0" smtClean="0"/>
              <a:t> </a:t>
            </a:r>
            <a:r>
              <a:rPr lang="en-US" dirty="0" err="1" smtClean="0"/>
              <a:t>dfs</a:t>
            </a:r>
            <a:endParaRPr lang="en-US" dirty="0" smtClean="0"/>
          </a:p>
          <a:p>
            <a:r>
              <a:rPr lang="en-US" dirty="0" smtClean="0"/>
              <a:t>Important commands</a:t>
            </a:r>
          </a:p>
          <a:p>
            <a:pPr lvl="1"/>
            <a:r>
              <a:rPr lang="en-US" dirty="0" smtClean="0"/>
              <a:t>-</a:t>
            </a:r>
            <a:r>
              <a:rPr lang="en-US" dirty="0" err="1" smtClean="0"/>
              <a:t>mkdir</a:t>
            </a:r>
            <a:endParaRPr lang="en-US" dirty="0"/>
          </a:p>
          <a:p>
            <a:pPr lvl="1"/>
            <a:r>
              <a:rPr lang="en-US" dirty="0" smtClean="0"/>
              <a:t>-</a:t>
            </a:r>
            <a:r>
              <a:rPr lang="en-US" dirty="0" err="1" smtClean="0"/>
              <a:t>copyFromLocal</a:t>
            </a:r>
            <a:endParaRPr lang="en-US" dirty="0" smtClean="0"/>
          </a:p>
          <a:p>
            <a:pPr lvl="1"/>
            <a:r>
              <a:rPr lang="en-US" dirty="0" smtClean="0"/>
              <a:t>-put</a:t>
            </a:r>
          </a:p>
          <a:p>
            <a:pPr lvl="1"/>
            <a:r>
              <a:rPr lang="en-US" dirty="0" smtClean="0"/>
              <a:t>-</a:t>
            </a:r>
            <a:r>
              <a:rPr lang="en-US" dirty="0" err="1" smtClean="0"/>
              <a:t>copyToLocal</a:t>
            </a:r>
            <a:endParaRPr lang="en-US" dirty="0" smtClean="0"/>
          </a:p>
          <a:p>
            <a:pPr lvl="1"/>
            <a:r>
              <a:rPr lang="en-US" dirty="0" smtClean="0"/>
              <a:t>-get</a:t>
            </a:r>
          </a:p>
          <a:p>
            <a:pPr lvl="1"/>
            <a:r>
              <a:rPr lang="en-US" dirty="0" smtClean="0"/>
              <a:t>-mv</a:t>
            </a:r>
          </a:p>
          <a:p>
            <a:pPr lvl="1"/>
            <a:r>
              <a:rPr lang="en-US" dirty="0" smtClean="0"/>
              <a:t>-cat</a:t>
            </a:r>
          </a:p>
          <a:p>
            <a:pPr lvl="1"/>
            <a:r>
              <a:rPr lang="en-US" dirty="0" smtClean="0"/>
              <a:t>-tail</a:t>
            </a:r>
          </a:p>
          <a:p>
            <a:pPr lvl="1"/>
            <a:r>
              <a:rPr lang="en-US" dirty="0" smtClean="0"/>
              <a:t>Many more</a:t>
            </a:r>
          </a:p>
          <a:p>
            <a:endParaRPr lang="en-US" dirty="0" smtClean="0"/>
          </a:p>
          <a:p>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15</a:t>
            </a:fld>
            <a:endParaRPr lang="en-US"/>
          </a:p>
        </p:txBody>
      </p:sp>
      <p:sp>
        <p:nvSpPr>
          <p:cNvPr id="4" name="Title 3"/>
          <p:cNvSpPr>
            <a:spLocks noGrp="1"/>
          </p:cNvSpPr>
          <p:nvPr>
            <p:ph type="title"/>
          </p:nvPr>
        </p:nvSpPr>
        <p:spPr/>
        <p:txBody>
          <a:bodyPr>
            <a:normAutofit fontScale="90000"/>
          </a:bodyPr>
          <a:lstStyle/>
          <a:p>
            <a:r>
              <a:rPr lang="en-US" dirty="0"/>
              <a:t>Understand </a:t>
            </a:r>
            <a:r>
              <a:rPr lang="en-US" dirty="0" err="1"/>
              <a:t>Hadoop</a:t>
            </a:r>
            <a:r>
              <a:rPr lang="en-US" dirty="0"/>
              <a:t> command line interface</a:t>
            </a:r>
          </a:p>
        </p:txBody>
      </p:sp>
    </p:spTree>
    <p:extLst>
      <p:ext uri="{BB962C8B-B14F-4D97-AF65-F5344CB8AC3E}">
        <p14:creationId xmlns:p14="http://schemas.microsoft.com/office/powerpoint/2010/main" val="54812153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Namenode</a:t>
            </a:r>
            <a:r>
              <a:rPr lang="en-US" dirty="0" smtClean="0"/>
              <a:t> is typically single point of failure</a:t>
            </a:r>
          </a:p>
          <a:p>
            <a:r>
              <a:rPr lang="en-US" dirty="0" smtClean="0"/>
              <a:t>It will have Secondary </a:t>
            </a:r>
            <a:r>
              <a:rPr lang="en-US" dirty="0" err="1" smtClean="0"/>
              <a:t>Namenode</a:t>
            </a:r>
            <a:r>
              <a:rPr lang="en-US" dirty="0" smtClean="0"/>
              <a:t> to help merging FS Image and Edit logs</a:t>
            </a:r>
          </a:p>
          <a:p>
            <a:r>
              <a:rPr lang="en-US" dirty="0" smtClean="0"/>
              <a:t>In HA we will </a:t>
            </a:r>
          </a:p>
          <a:p>
            <a:pPr lvl="1"/>
            <a:r>
              <a:rPr lang="en-US" dirty="0" smtClean="0"/>
              <a:t>Not have Secondary </a:t>
            </a:r>
            <a:r>
              <a:rPr lang="en-US" dirty="0" err="1" smtClean="0"/>
              <a:t>Namenode</a:t>
            </a:r>
            <a:endParaRPr lang="en-US" dirty="0" smtClean="0"/>
          </a:p>
          <a:p>
            <a:pPr lvl="1"/>
            <a:r>
              <a:rPr lang="en-US" dirty="0" smtClean="0"/>
              <a:t>Active and passive </a:t>
            </a:r>
            <a:r>
              <a:rPr lang="en-US" dirty="0" err="1" smtClean="0"/>
              <a:t>namenodes</a:t>
            </a:r>
            <a:endParaRPr lang="en-US" dirty="0" smtClean="0"/>
          </a:p>
          <a:p>
            <a:pPr lvl="1"/>
            <a:r>
              <a:rPr lang="en-US" dirty="0" err="1" smtClean="0"/>
              <a:t>Journalnodes</a:t>
            </a:r>
            <a:r>
              <a:rPr lang="en-US" dirty="0" smtClean="0"/>
              <a:t> to push and apply </a:t>
            </a:r>
            <a:r>
              <a:rPr lang="en-US" dirty="0" err="1" smtClean="0"/>
              <a:t>editlogs</a:t>
            </a:r>
            <a:r>
              <a:rPr lang="en-US" dirty="0" smtClean="0"/>
              <a:t> in real time.</a:t>
            </a:r>
          </a:p>
          <a:p>
            <a:pPr lvl="1"/>
            <a:r>
              <a:rPr lang="en-US" dirty="0" smtClean="0"/>
              <a:t>It requires Zookeeper – a co-ordination service</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16</a:t>
            </a:fld>
            <a:endParaRPr lang="en-US"/>
          </a:p>
        </p:txBody>
      </p:sp>
      <p:sp>
        <p:nvSpPr>
          <p:cNvPr id="4" name="Title 3"/>
          <p:cNvSpPr>
            <a:spLocks noGrp="1"/>
          </p:cNvSpPr>
          <p:nvPr>
            <p:ph type="title"/>
          </p:nvPr>
        </p:nvSpPr>
        <p:spPr/>
        <p:txBody>
          <a:bodyPr/>
          <a:lstStyle/>
          <a:p>
            <a:r>
              <a:rPr lang="en-US" dirty="0" smtClean="0"/>
              <a:t>HDFS </a:t>
            </a:r>
            <a:r>
              <a:rPr lang="en-US" dirty="0" err="1" smtClean="0"/>
              <a:t>Namenode</a:t>
            </a:r>
            <a:r>
              <a:rPr lang="en-US" dirty="0" smtClean="0"/>
              <a:t> HA</a:t>
            </a:r>
            <a:endParaRPr lang="en-US" dirty="0"/>
          </a:p>
        </p:txBody>
      </p:sp>
    </p:spTree>
    <p:extLst>
      <p:ext uri="{BB962C8B-B14F-4D97-AF65-F5344CB8AC3E}">
        <p14:creationId xmlns:p14="http://schemas.microsoft.com/office/powerpoint/2010/main" val="38393753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1E7C4D2-2F11-4011-AB4F-F84DBF4A0B01}" type="slidenum">
              <a:rPr lang="en-US" smtClean="0"/>
              <a:pPr/>
              <a:t>17</a:t>
            </a:fld>
            <a:endParaRPr lang="en-US"/>
          </a:p>
        </p:txBody>
      </p:sp>
      <p:sp>
        <p:nvSpPr>
          <p:cNvPr id="4" name="Title 3"/>
          <p:cNvSpPr>
            <a:spLocks noGrp="1"/>
          </p:cNvSpPr>
          <p:nvPr>
            <p:ph type="title"/>
          </p:nvPr>
        </p:nvSpPr>
        <p:spPr/>
        <p:txBody>
          <a:bodyPr/>
          <a:lstStyle/>
          <a:p>
            <a:r>
              <a:rPr lang="en-US" dirty="0" smtClean="0"/>
              <a:t>HDFS </a:t>
            </a:r>
            <a:r>
              <a:rPr lang="en-US" dirty="0" err="1" smtClean="0"/>
              <a:t>Namenode</a:t>
            </a:r>
            <a:r>
              <a:rPr lang="en-US" dirty="0" smtClean="0"/>
              <a:t> HA</a:t>
            </a:r>
            <a:endParaRPr lang="en-US" dirty="0"/>
          </a:p>
        </p:txBody>
      </p:sp>
      <p:pic>
        <p:nvPicPr>
          <p:cNvPr id="5" name="Picture 2" descr="http://blog.cloudera.com/wp-content/uploads/2012/10/QJM-architecture-drawi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0" y="1447800"/>
            <a:ext cx="5086350" cy="4829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368097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Configure </a:t>
            </a:r>
            <a:r>
              <a:rPr lang="en-US" dirty="0" err="1" smtClean="0"/>
              <a:t>Namenode</a:t>
            </a:r>
            <a:r>
              <a:rPr lang="en-US" dirty="0" smtClean="0"/>
              <a:t> HA using </a:t>
            </a:r>
            <a:r>
              <a:rPr lang="en-US" dirty="0" err="1" smtClean="0"/>
              <a:t>Cloudera</a:t>
            </a:r>
            <a:endParaRPr lang="en-US" dirty="0" smtClean="0"/>
          </a:p>
          <a:p>
            <a:r>
              <a:rPr lang="en-US" dirty="0" smtClean="0"/>
              <a:t>Review parameter files</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18</a:t>
            </a:fld>
            <a:endParaRPr lang="en-US"/>
          </a:p>
        </p:txBody>
      </p:sp>
      <p:sp>
        <p:nvSpPr>
          <p:cNvPr id="4" name="Title 3"/>
          <p:cNvSpPr>
            <a:spLocks noGrp="1"/>
          </p:cNvSpPr>
          <p:nvPr>
            <p:ph type="title"/>
          </p:nvPr>
        </p:nvSpPr>
        <p:spPr/>
        <p:txBody>
          <a:bodyPr/>
          <a:lstStyle/>
          <a:p>
            <a:r>
              <a:rPr lang="en-US" dirty="0" smtClean="0"/>
              <a:t>Configure HDFS </a:t>
            </a:r>
            <a:r>
              <a:rPr lang="en-US" dirty="0" err="1" smtClean="0"/>
              <a:t>Namenode</a:t>
            </a:r>
            <a:r>
              <a:rPr lang="en-US" dirty="0" smtClean="0"/>
              <a:t> HA</a:t>
            </a:r>
            <a:endParaRPr lang="en-US" dirty="0"/>
          </a:p>
        </p:txBody>
      </p:sp>
    </p:spTree>
    <p:extLst>
      <p:ext uri="{BB962C8B-B14F-4D97-AF65-F5344CB8AC3E}">
        <p14:creationId xmlns:p14="http://schemas.microsoft.com/office/powerpoint/2010/main" val="409133750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Understand daemon processes (</a:t>
            </a:r>
            <a:r>
              <a:rPr lang="en-US" dirty="0" err="1" smtClean="0"/>
              <a:t>Namenode</a:t>
            </a:r>
            <a:r>
              <a:rPr lang="en-US" dirty="0" smtClean="0"/>
              <a:t>, Secondary </a:t>
            </a:r>
            <a:r>
              <a:rPr lang="en-US" dirty="0" err="1" smtClean="0"/>
              <a:t>Namenode</a:t>
            </a:r>
            <a:r>
              <a:rPr lang="en-US" dirty="0" smtClean="0"/>
              <a:t>, </a:t>
            </a:r>
            <a:r>
              <a:rPr lang="en-US" dirty="0" err="1" smtClean="0"/>
              <a:t>Datanode</a:t>
            </a:r>
            <a:r>
              <a:rPr lang="en-US" dirty="0" smtClean="0"/>
              <a:t>)</a:t>
            </a:r>
          </a:p>
          <a:p>
            <a:r>
              <a:rPr lang="en-US" dirty="0" smtClean="0"/>
              <a:t>Commands to stop and start HDFS daemons</a:t>
            </a:r>
          </a:p>
          <a:p>
            <a:r>
              <a:rPr lang="en-US" dirty="0" smtClean="0"/>
              <a:t>Copying data back and forth to HDFS</a:t>
            </a:r>
          </a:p>
          <a:p>
            <a:r>
              <a:rPr lang="en-US" dirty="0" smtClean="0"/>
              <a:t>Understand parameter files and data files </a:t>
            </a:r>
          </a:p>
          <a:p>
            <a:r>
              <a:rPr lang="en-US" dirty="0" smtClean="0"/>
              <a:t>Restore and recovery of </a:t>
            </a:r>
            <a:r>
              <a:rPr lang="en-US" dirty="0" err="1" smtClean="0"/>
              <a:t>Namenode</a:t>
            </a:r>
            <a:endParaRPr lang="en-US" dirty="0" smtClean="0"/>
          </a:p>
          <a:p>
            <a:r>
              <a:rPr lang="en-US" dirty="0" smtClean="0"/>
              <a:t>Important parameters and their defaults (</a:t>
            </a:r>
            <a:r>
              <a:rPr lang="en-US" dirty="0" err="1" smtClean="0"/>
              <a:t>dfs.blocksize</a:t>
            </a:r>
            <a:r>
              <a:rPr lang="en-US" dirty="0" smtClean="0"/>
              <a:t>, </a:t>
            </a:r>
            <a:r>
              <a:rPr lang="en-US" dirty="0" err="1" smtClean="0"/>
              <a:t>dfs.replication</a:t>
            </a:r>
            <a:r>
              <a:rPr lang="en-US" dirty="0" smtClean="0"/>
              <a:t>)</a:t>
            </a:r>
          </a:p>
          <a:p>
            <a:r>
              <a:rPr lang="en-US" dirty="0" err="1" smtClean="0"/>
              <a:t>Namenode</a:t>
            </a:r>
            <a:r>
              <a:rPr lang="en-US" dirty="0" smtClean="0"/>
              <a:t> Web UI</a:t>
            </a:r>
          </a:p>
          <a:p>
            <a:endParaRPr lang="en-US" dirty="0" smtClean="0"/>
          </a:p>
          <a:p>
            <a:endParaRPr lang="en-US" dirty="0"/>
          </a:p>
        </p:txBody>
      </p:sp>
    </p:spTree>
    <p:extLst>
      <p:ext uri="{BB962C8B-B14F-4D97-AF65-F5344CB8AC3E}">
        <p14:creationId xmlns:p14="http://schemas.microsoft.com/office/powerpoint/2010/main" val="417039712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1E7C4D2-2F11-4011-AB4F-F84DBF4A0B01}" type="slidenum">
              <a:rPr lang="en-US" smtClean="0"/>
              <a:pPr/>
              <a:t>2</a:t>
            </a:fld>
            <a:endParaRPr lang="en-US"/>
          </a:p>
        </p:txBody>
      </p:sp>
      <p:sp>
        <p:nvSpPr>
          <p:cNvPr id="3" name="TextBox 2"/>
          <p:cNvSpPr txBox="1"/>
          <p:nvPr/>
        </p:nvSpPr>
        <p:spPr>
          <a:xfrm>
            <a:off x="1295400" y="2590800"/>
            <a:ext cx="6553200" cy="1569660"/>
          </a:xfrm>
          <a:prstGeom prst="rect">
            <a:avLst/>
          </a:prstGeom>
          <a:noFill/>
        </p:spPr>
        <p:txBody>
          <a:bodyPr wrap="square" rtlCol="0">
            <a:spAutoFit/>
          </a:bodyPr>
          <a:lstStyle/>
          <a:p>
            <a:r>
              <a:rPr lang="en-US" sz="4800" dirty="0" smtClean="0"/>
              <a:t>Setup </a:t>
            </a:r>
            <a:r>
              <a:rPr lang="en-US" sz="4800" dirty="0" err="1" smtClean="0"/>
              <a:t>Hadoop</a:t>
            </a:r>
            <a:r>
              <a:rPr lang="en-US" sz="4800" dirty="0" smtClean="0"/>
              <a:t> Core components</a:t>
            </a:r>
            <a:endParaRPr lang="en-US" sz="4800" dirty="0"/>
          </a:p>
        </p:txBody>
      </p:sp>
    </p:spTree>
    <p:extLst>
      <p:ext uri="{BB962C8B-B14F-4D97-AF65-F5344CB8AC3E}">
        <p14:creationId xmlns:p14="http://schemas.microsoft.com/office/powerpoint/2010/main" val="325349481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 questions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What are different Hadoop, HDFS and Map Reduce daemons?</a:t>
            </a:r>
          </a:p>
          <a:p>
            <a:r>
              <a:rPr lang="en-US" dirty="0" smtClean="0"/>
              <a:t>How data can be copied in and out of HDFS?</a:t>
            </a:r>
          </a:p>
          <a:p>
            <a:r>
              <a:rPr lang="en-US" dirty="0" smtClean="0"/>
              <a:t>What is Namenode Web UI and what is default port number?</a:t>
            </a:r>
          </a:p>
          <a:p>
            <a:r>
              <a:rPr lang="en-US" dirty="0" smtClean="0"/>
              <a:t>How do you restore and recover </a:t>
            </a:r>
            <a:r>
              <a:rPr lang="en-US" dirty="0" err="1" smtClean="0"/>
              <a:t>namenode</a:t>
            </a:r>
            <a:r>
              <a:rPr lang="en-US" dirty="0" smtClean="0"/>
              <a:t>?</a:t>
            </a:r>
          </a:p>
          <a:p>
            <a:r>
              <a:rPr lang="en-US" dirty="0" smtClean="0"/>
              <a:t>What happens when </a:t>
            </a:r>
            <a:r>
              <a:rPr lang="en-US" dirty="0" err="1" smtClean="0"/>
              <a:t>Namenode</a:t>
            </a:r>
            <a:r>
              <a:rPr lang="en-US" dirty="0" smtClean="0"/>
              <a:t> goes down?</a:t>
            </a:r>
          </a:p>
          <a:p>
            <a:r>
              <a:rPr lang="en-US" dirty="0" smtClean="0"/>
              <a:t>What is </a:t>
            </a:r>
            <a:r>
              <a:rPr lang="en-US" dirty="0" err="1" smtClean="0"/>
              <a:t>Namenode</a:t>
            </a:r>
            <a:r>
              <a:rPr lang="en-US" dirty="0" smtClean="0"/>
              <a:t> HA or Active Passive configuration?</a:t>
            </a:r>
          </a:p>
          <a:p>
            <a:r>
              <a:rPr lang="en-US" dirty="0" smtClean="0"/>
              <a:t>What is fault tolerance and how it is taken care with respect to HDFS?</a:t>
            </a:r>
          </a:p>
          <a:p>
            <a:r>
              <a:rPr lang="en-US" dirty="0" smtClean="0"/>
              <a:t>What is Heartbeat?</a:t>
            </a:r>
          </a:p>
          <a:p>
            <a:endParaRPr lang="en-US" dirty="0"/>
          </a:p>
        </p:txBody>
      </p:sp>
    </p:spTree>
    <p:extLst>
      <p:ext uri="{BB962C8B-B14F-4D97-AF65-F5344CB8AC3E}">
        <p14:creationId xmlns:p14="http://schemas.microsoft.com/office/powerpoint/2010/main" val="323764464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Map Reduce is misleading term.</a:t>
            </a:r>
          </a:p>
          <a:p>
            <a:r>
              <a:rPr lang="en-US" dirty="0" smtClean="0"/>
              <a:t>It is used in the context of Resource, Job Management as well as development. In this we will only talk about Resource and job management.</a:t>
            </a:r>
          </a:p>
          <a:p>
            <a:r>
              <a:rPr lang="en-US" dirty="0" smtClean="0"/>
              <a:t>There are 2 ways for job management</a:t>
            </a:r>
          </a:p>
          <a:p>
            <a:pPr lvl="1"/>
            <a:r>
              <a:rPr lang="en-US" dirty="0" smtClean="0"/>
              <a:t>MRv1/"Classic" (legacy and default till before </a:t>
            </a:r>
            <a:r>
              <a:rPr lang="en-US" dirty="0" err="1" smtClean="0"/>
              <a:t>Hadoop</a:t>
            </a:r>
            <a:r>
              <a:rPr lang="en-US" dirty="0" smtClean="0"/>
              <a:t> 2.0)</a:t>
            </a:r>
          </a:p>
          <a:p>
            <a:pPr lvl="1"/>
            <a:r>
              <a:rPr lang="en-US" dirty="0" smtClean="0"/>
              <a:t>MRv2/YARN </a:t>
            </a:r>
          </a:p>
          <a:p>
            <a:pPr lvl="1"/>
            <a:r>
              <a:rPr lang="en-US" dirty="0" smtClean="0"/>
              <a:t>We will focus on YARN as part of this course.</a:t>
            </a:r>
          </a:p>
          <a:p>
            <a:pPr lvl="1"/>
            <a:r>
              <a:rPr lang="en-US" dirty="0" smtClean="0"/>
              <a:t>I will do a demo of MRv1 later</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21</a:t>
            </a:fld>
            <a:endParaRPr lang="en-US"/>
          </a:p>
        </p:txBody>
      </p:sp>
      <p:sp>
        <p:nvSpPr>
          <p:cNvPr id="4" name="Title 3"/>
          <p:cNvSpPr>
            <a:spLocks noGrp="1"/>
          </p:cNvSpPr>
          <p:nvPr>
            <p:ph type="title"/>
          </p:nvPr>
        </p:nvSpPr>
        <p:spPr/>
        <p:txBody>
          <a:bodyPr/>
          <a:lstStyle/>
          <a:p>
            <a:r>
              <a:rPr lang="en-US" dirty="0" smtClean="0"/>
              <a:t>Map Reduce</a:t>
            </a:r>
            <a:endParaRPr lang="en-US" dirty="0"/>
          </a:p>
        </p:txBody>
      </p:sp>
    </p:spTree>
    <p:extLst>
      <p:ext uri="{BB962C8B-B14F-4D97-AF65-F5344CB8AC3E}">
        <p14:creationId xmlns:p14="http://schemas.microsoft.com/office/powerpoint/2010/main" val="87257018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itle 1"/>
          <p:cNvSpPr>
            <a:spLocks noGrp="1"/>
          </p:cNvSpPr>
          <p:nvPr>
            <p:ph type="title"/>
          </p:nvPr>
        </p:nvSpPr>
        <p:spPr/>
        <p:txBody>
          <a:bodyPr>
            <a:normAutofit fontScale="90000"/>
          </a:bodyPr>
          <a:lstStyle/>
          <a:p>
            <a:r>
              <a:rPr lang="en-US" altLang="en-US" dirty="0" smtClean="0"/>
              <a:t>Hadoop Cluster – Processing </a:t>
            </a:r>
            <a:br>
              <a:rPr lang="en-US" altLang="en-US" dirty="0" smtClean="0"/>
            </a:br>
            <a:r>
              <a:rPr lang="en-US" altLang="en-US" dirty="0" smtClean="0"/>
              <a:t>(MRv1)</a:t>
            </a:r>
          </a:p>
        </p:txBody>
      </p:sp>
      <p:sp>
        <p:nvSpPr>
          <p:cNvPr id="21" name="Rectangle 20"/>
          <p:cNvSpPr>
            <a:spLocks noChangeArrowheads="1"/>
          </p:cNvSpPr>
          <p:nvPr/>
        </p:nvSpPr>
        <p:spPr bwMode="auto">
          <a:xfrm>
            <a:off x="1981200" y="1981200"/>
            <a:ext cx="3765550" cy="1514475"/>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eaLnBrk="1" hangingPunct="1">
              <a:defRPr/>
            </a:pPr>
            <a:endParaRPr lang="en-US">
              <a:solidFill>
                <a:schemeClr val="lt1"/>
              </a:solidFill>
            </a:endParaRPr>
          </a:p>
        </p:txBody>
      </p:sp>
      <p:sp>
        <p:nvSpPr>
          <p:cNvPr id="22" name="TextBox 3"/>
          <p:cNvSpPr txBox="1">
            <a:spLocks noChangeArrowheads="1"/>
          </p:cNvSpPr>
          <p:nvPr/>
        </p:nvSpPr>
        <p:spPr bwMode="auto">
          <a:xfrm>
            <a:off x="2270125" y="2225675"/>
            <a:ext cx="1270000" cy="369887"/>
          </a:xfrm>
          <a:prstGeom prst="rect">
            <a:avLst/>
          </a:prstGeom>
          <a:solidFill>
            <a:srgbClr val="77933C"/>
          </a:solidFill>
          <a:ln w="9525">
            <a:solidFill>
              <a:schemeClr val="tx1"/>
            </a:solidFill>
            <a:prstDash val="dot"/>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n-US" altLang="en-US" sz="1800">
                <a:latin typeface="Trebuchet MS" panose="020B0603020202020204" pitchFamily="34" charset="0"/>
              </a:rPr>
              <a:t>Mappers</a:t>
            </a:r>
          </a:p>
        </p:txBody>
      </p:sp>
      <p:sp>
        <p:nvSpPr>
          <p:cNvPr id="23" name="TextBox 22"/>
          <p:cNvSpPr txBox="1"/>
          <p:nvPr/>
        </p:nvSpPr>
        <p:spPr>
          <a:xfrm>
            <a:off x="2263775" y="2927349"/>
            <a:ext cx="1270000" cy="368300"/>
          </a:xfrm>
          <a:prstGeom prst="rect">
            <a:avLst/>
          </a:prstGeom>
          <a:solidFill>
            <a:schemeClr val="bg2">
              <a:lumMod val="50000"/>
            </a:schemeClr>
          </a:solidFill>
          <a:ln>
            <a:solidFill>
              <a:schemeClr val="tx1"/>
            </a:solidFill>
            <a:prstDash val="dot"/>
          </a:ln>
        </p:spPr>
        <p:txBody>
          <a:bodyPr>
            <a:spAutoFit/>
          </a:bodyPr>
          <a:lstStyle/>
          <a:p>
            <a:pPr eaLnBrk="1" hangingPunct="1">
              <a:defRPr/>
            </a:pPr>
            <a:r>
              <a:rPr lang="en-US" dirty="0">
                <a:latin typeface="Trebuchet MS" charset="0"/>
                <a:ea typeface="ＭＳ Ｐゴシック" charset="0"/>
                <a:cs typeface="ＭＳ Ｐゴシック" charset="0"/>
              </a:rPr>
              <a:t>Reducers</a:t>
            </a:r>
          </a:p>
        </p:txBody>
      </p:sp>
      <p:sp>
        <p:nvSpPr>
          <p:cNvPr id="24" name="TextBox 23"/>
          <p:cNvSpPr txBox="1"/>
          <p:nvPr/>
        </p:nvSpPr>
        <p:spPr>
          <a:xfrm>
            <a:off x="3986212" y="2595561"/>
            <a:ext cx="1487488" cy="368300"/>
          </a:xfrm>
          <a:prstGeom prst="rect">
            <a:avLst/>
          </a:prstGeom>
          <a:solidFill>
            <a:schemeClr val="accent1">
              <a:lumMod val="75000"/>
            </a:schemeClr>
          </a:solidFill>
        </p:spPr>
        <p:txBody>
          <a:bodyPr>
            <a:spAutoFit/>
          </a:bodyPr>
          <a:lstStyle/>
          <a:p>
            <a:pPr eaLnBrk="1" hangingPunct="1">
              <a:defRPr/>
            </a:pPr>
            <a:r>
              <a:rPr lang="en-US" dirty="0">
                <a:latin typeface="Trebuchet MS" charset="0"/>
                <a:ea typeface="ＭＳ Ｐゴシック" charset="0"/>
                <a:cs typeface="ＭＳ Ｐゴシック" charset="0"/>
              </a:rPr>
              <a:t>Task Tracker</a:t>
            </a:r>
          </a:p>
        </p:txBody>
      </p:sp>
      <p:sp>
        <p:nvSpPr>
          <p:cNvPr id="25" name="TextBox 24"/>
          <p:cNvSpPr txBox="1"/>
          <p:nvPr/>
        </p:nvSpPr>
        <p:spPr>
          <a:xfrm>
            <a:off x="6757987" y="3294061"/>
            <a:ext cx="1377950" cy="368300"/>
          </a:xfrm>
          <a:prstGeom prst="rect">
            <a:avLst/>
          </a:prstGeom>
          <a:solidFill>
            <a:schemeClr val="accent5">
              <a:lumMod val="75000"/>
            </a:schemeClr>
          </a:solidFill>
        </p:spPr>
        <p:txBody>
          <a:bodyPr wrap="none">
            <a:spAutoFit/>
          </a:bodyPr>
          <a:lstStyle/>
          <a:p>
            <a:pPr eaLnBrk="1" hangingPunct="1">
              <a:defRPr/>
            </a:pPr>
            <a:r>
              <a:rPr lang="en-US" dirty="0">
                <a:latin typeface="Trebuchet MS" charset="0"/>
                <a:ea typeface="ＭＳ Ｐゴシック" charset="0"/>
                <a:cs typeface="ＭＳ Ｐゴシック" charset="0"/>
              </a:rPr>
              <a:t>Job Tracker</a:t>
            </a:r>
          </a:p>
        </p:txBody>
      </p:sp>
      <p:sp>
        <p:nvSpPr>
          <p:cNvPr id="26" name="Rectangle 25"/>
          <p:cNvSpPr>
            <a:spLocks noChangeArrowheads="1"/>
          </p:cNvSpPr>
          <p:nvPr/>
        </p:nvSpPr>
        <p:spPr bwMode="auto">
          <a:xfrm>
            <a:off x="1981200" y="4297362"/>
            <a:ext cx="3765550" cy="1516063"/>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eaLnBrk="1" hangingPunct="1">
              <a:defRPr/>
            </a:pPr>
            <a:endParaRPr lang="en-US">
              <a:solidFill>
                <a:schemeClr val="lt1"/>
              </a:solidFill>
            </a:endParaRPr>
          </a:p>
        </p:txBody>
      </p:sp>
      <p:sp>
        <p:nvSpPr>
          <p:cNvPr id="27" name="TextBox 10"/>
          <p:cNvSpPr txBox="1">
            <a:spLocks noChangeArrowheads="1"/>
          </p:cNvSpPr>
          <p:nvPr/>
        </p:nvSpPr>
        <p:spPr bwMode="auto">
          <a:xfrm>
            <a:off x="2270125" y="4543424"/>
            <a:ext cx="1270000" cy="368300"/>
          </a:xfrm>
          <a:prstGeom prst="rect">
            <a:avLst/>
          </a:prstGeom>
          <a:solidFill>
            <a:srgbClr val="77933C"/>
          </a:solidFill>
          <a:ln w="9525">
            <a:solidFill>
              <a:schemeClr val="tx1"/>
            </a:solidFill>
            <a:prstDash val="dot"/>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n-US" altLang="en-US" sz="1800">
                <a:latin typeface="Trebuchet MS" panose="020B0603020202020204" pitchFamily="34" charset="0"/>
              </a:rPr>
              <a:t>Mappers</a:t>
            </a:r>
          </a:p>
        </p:txBody>
      </p:sp>
      <p:sp>
        <p:nvSpPr>
          <p:cNvPr id="28" name="TextBox 27"/>
          <p:cNvSpPr txBox="1"/>
          <p:nvPr/>
        </p:nvSpPr>
        <p:spPr>
          <a:xfrm>
            <a:off x="2263775" y="5243511"/>
            <a:ext cx="1270000" cy="369888"/>
          </a:xfrm>
          <a:prstGeom prst="rect">
            <a:avLst/>
          </a:prstGeom>
          <a:solidFill>
            <a:schemeClr val="bg2">
              <a:lumMod val="50000"/>
            </a:schemeClr>
          </a:solidFill>
          <a:ln>
            <a:solidFill>
              <a:schemeClr val="tx1"/>
            </a:solidFill>
            <a:prstDash val="dot"/>
          </a:ln>
        </p:spPr>
        <p:txBody>
          <a:bodyPr>
            <a:spAutoFit/>
          </a:bodyPr>
          <a:lstStyle/>
          <a:p>
            <a:pPr eaLnBrk="1" hangingPunct="1">
              <a:defRPr/>
            </a:pPr>
            <a:r>
              <a:rPr lang="en-US" dirty="0">
                <a:latin typeface="Trebuchet MS" charset="0"/>
                <a:ea typeface="ＭＳ Ｐゴシック" charset="0"/>
                <a:cs typeface="ＭＳ Ｐゴシック" charset="0"/>
              </a:rPr>
              <a:t>Reducers</a:t>
            </a:r>
          </a:p>
        </p:txBody>
      </p:sp>
      <p:sp>
        <p:nvSpPr>
          <p:cNvPr id="29" name="TextBox 28"/>
          <p:cNvSpPr txBox="1"/>
          <p:nvPr/>
        </p:nvSpPr>
        <p:spPr>
          <a:xfrm>
            <a:off x="3986212" y="4911725"/>
            <a:ext cx="1487488" cy="369887"/>
          </a:xfrm>
          <a:prstGeom prst="rect">
            <a:avLst/>
          </a:prstGeom>
          <a:solidFill>
            <a:schemeClr val="accent1">
              <a:lumMod val="75000"/>
            </a:schemeClr>
          </a:solidFill>
        </p:spPr>
        <p:txBody>
          <a:bodyPr>
            <a:spAutoFit/>
          </a:bodyPr>
          <a:lstStyle/>
          <a:p>
            <a:pPr eaLnBrk="1" hangingPunct="1">
              <a:defRPr/>
            </a:pPr>
            <a:r>
              <a:rPr lang="en-US" dirty="0">
                <a:latin typeface="Trebuchet MS" charset="0"/>
                <a:ea typeface="ＭＳ Ｐゴシック" charset="0"/>
                <a:cs typeface="ＭＳ Ｐゴシック" charset="0"/>
              </a:rPr>
              <a:t>Task Tracker</a:t>
            </a:r>
          </a:p>
        </p:txBody>
      </p:sp>
      <p:cxnSp>
        <p:nvCxnSpPr>
          <p:cNvPr id="30" name="Elbow Connector 29"/>
          <p:cNvCxnSpPr>
            <a:cxnSpLocks noChangeShapeType="1"/>
            <a:stCxn id="21" idx="3"/>
            <a:endCxn id="25" idx="1"/>
          </p:cNvCxnSpPr>
          <p:nvPr/>
        </p:nvCxnSpPr>
        <p:spPr bwMode="auto">
          <a:xfrm>
            <a:off x="5746751" y="2738437"/>
            <a:ext cx="1011237" cy="739775"/>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1" name="Elbow Connector 30"/>
          <p:cNvCxnSpPr>
            <a:cxnSpLocks noChangeShapeType="1"/>
            <a:stCxn id="26" idx="3"/>
            <a:endCxn id="25" idx="1"/>
          </p:cNvCxnSpPr>
          <p:nvPr/>
        </p:nvCxnSpPr>
        <p:spPr bwMode="auto">
          <a:xfrm flipV="1">
            <a:off x="5746751" y="3478211"/>
            <a:ext cx="1011237" cy="1576388"/>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0509797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1"/>
          <p:cNvSpPr>
            <a:spLocks noGrp="1"/>
          </p:cNvSpPr>
          <p:nvPr>
            <p:ph type="title"/>
          </p:nvPr>
        </p:nvSpPr>
        <p:spPr/>
        <p:txBody>
          <a:bodyPr>
            <a:normAutofit fontScale="90000"/>
          </a:bodyPr>
          <a:lstStyle/>
          <a:p>
            <a:r>
              <a:rPr lang="en-US" altLang="en-US" dirty="0" smtClean="0"/>
              <a:t>Hadoop Cluster – Processing </a:t>
            </a:r>
            <a:br>
              <a:rPr lang="en-US" altLang="en-US" dirty="0" smtClean="0"/>
            </a:br>
            <a:r>
              <a:rPr lang="en-US" altLang="en-US" dirty="0" smtClean="0"/>
              <a:t>(MRv2/YARN)</a:t>
            </a:r>
          </a:p>
        </p:txBody>
      </p:sp>
      <p:sp>
        <p:nvSpPr>
          <p:cNvPr id="14" name="Rectangle 13"/>
          <p:cNvSpPr>
            <a:spLocks noChangeArrowheads="1"/>
          </p:cNvSpPr>
          <p:nvPr/>
        </p:nvSpPr>
        <p:spPr bwMode="auto">
          <a:xfrm>
            <a:off x="685800" y="2133600"/>
            <a:ext cx="4876800" cy="1514475"/>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eaLnBrk="1" hangingPunct="1">
              <a:defRPr/>
            </a:pPr>
            <a:endParaRPr lang="en-US">
              <a:solidFill>
                <a:schemeClr val="lt1"/>
              </a:solidFill>
            </a:endParaRPr>
          </a:p>
        </p:txBody>
      </p:sp>
      <p:sp>
        <p:nvSpPr>
          <p:cNvPr id="16" name="TextBox 3"/>
          <p:cNvSpPr txBox="1">
            <a:spLocks noChangeArrowheads="1"/>
          </p:cNvSpPr>
          <p:nvPr/>
        </p:nvSpPr>
        <p:spPr bwMode="auto">
          <a:xfrm>
            <a:off x="757237" y="2695575"/>
            <a:ext cx="1270000" cy="830997"/>
          </a:xfrm>
          <a:prstGeom prst="rect">
            <a:avLst/>
          </a:prstGeom>
          <a:solidFill>
            <a:srgbClr val="77933C"/>
          </a:solidFill>
          <a:ln w="9525">
            <a:solidFill>
              <a:schemeClr val="tx1"/>
            </a:solidFill>
            <a:prstDash val="dot"/>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n-US" altLang="en-US" sz="1600" dirty="0">
                <a:latin typeface="Trebuchet MS" panose="020B0603020202020204" pitchFamily="34" charset="0"/>
              </a:rPr>
              <a:t>Containers</a:t>
            </a:r>
          </a:p>
          <a:p>
            <a:pPr eaLnBrk="1" hangingPunct="1">
              <a:spcBef>
                <a:spcPct val="0"/>
              </a:spcBef>
              <a:buFontTx/>
              <a:buNone/>
            </a:pPr>
            <a:r>
              <a:rPr lang="en-US" altLang="en-US" sz="1600" dirty="0">
                <a:latin typeface="Trebuchet MS" panose="020B0603020202020204" pitchFamily="34" charset="0"/>
              </a:rPr>
              <a:t>Mappers</a:t>
            </a:r>
          </a:p>
          <a:p>
            <a:pPr eaLnBrk="1" hangingPunct="1">
              <a:spcBef>
                <a:spcPct val="0"/>
              </a:spcBef>
              <a:buFontTx/>
              <a:buNone/>
            </a:pPr>
            <a:r>
              <a:rPr lang="en-US" altLang="en-US" sz="1600" dirty="0">
                <a:latin typeface="Trebuchet MS" panose="020B0603020202020204" pitchFamily="34" charset="0"/>
              </a:rPr>
              <a:t>Reducers</a:t>
            </a:r>
          </a:p>
        </p:txBody>
      </p:sp>
      <p:sp>
        <p:nvSpPr>
          <p:cNvPr id="18" name="TextBox 17"/>
          <p:cNvSpPr txBox="1"/>
          <p:nvPr/>
        </p:nvSpPr>
        <p:spPr>
          <a:xfrm>
            <a:off x="2151062" y="2790825"/>
            <a:ext cx="1270000" cy="338137"/>
          </a:xfrm>
          <a:prstGeom prst="rect">
            <a:avLst/>
          </a:prstGeom>
          <a:solidFill>
            <a:schemeClr val="bg2">
              <a:lumMod val="50000"/>
            </a:schemeClr>
          </a:solidFill>
          <a:ln>
            <a:solidFill>
              <a:schemeClr val="tx1"/>
            </a:solidFill>
            <a:prstDash val="dash"/>
          </a:ln>
        </p:spPr>
        <p:txBody>
          <a:bodyPr>
            <a:spAutoFit/>
          </a:bodyPr>
          <a:lstStyle/>
          <a:p>
            <a:pPr eaLnBrk="1" hangingPunct="1">
              <a:defRPr/>
            </a:pPr>
            <a:r>
              <a:rPr lang="en-US" sz="1600" dirty="0">
                <a:latin typeface="Trebuchet MS" charset="0"/>
                <a:ea typeface="ＭＳ Ｐゴシック" charset="0"/>
                <a:cs typeface="ＭＳ Ｐゴシック" charset="0"/>
              </a:rPr>
              <a:t>App Master</a:t>
            </a:r>
          </a:p>
        </p:txBody>
      </p:sp>
      <p:sp>
        <p:nvSpPr>
          <p:cNvPr id="19" name="TextBox 18"/>
          <p:cNvSpPr txBox="1"/>
          <p:nvPr/>
        </p:nvSpPr>
        <p:spPr>
          <a:xfrm>
            <a:off x="3614738" y="2747961"/>
            <a:ext cx="1674813" cy="368300"/>
          </a:xfrm>
          <a:prstGeom prst="rect">
            <a:avLst/>
          </a:prstGeom>
          <a:solidFill>
            <a:schemeClr val="accent1">
              <a:lumMod val="75000"/>
            </a:schemeClr>
          </a:solidFill>
        </p:spPr>
        <p:txBody>
          <a:bodyPr>
            <a:spAutoFit/>
          </a:bodyPr>
          <a:lstStyle/>
          <a:p>
            <a:pPr eaLnBrk="1" hangingPunct="1">
              <a:defRPr/>
            </a:pPr>
            <a:r>
              <a:rPr lang="en-US" dirty="0">
                <a:latin typeface="Trebuchet MS" charset="0"/>
                <a:ea typeface="ＭＳ Ｐゴシック" charset="0"/>
                <a:cs typeface="ＭＳ Ｐゴシック" charset="0"/>
              </a:rPr>
              <a:t>Node Manager</a:t>
            </a:r>
          </a:p>
        </p:txBody>
      </p:sp>
      <p:sp>
        <p:nvSpPr>
          <p:cNvPr id="20" name="TextBox 19"/>
          <p:cNvSpPr txBox="1"/>
          <p:nvPr/>
        </p:nvSpPr>
        <p:spPr>
          <a:xfrm>
            <a:off x="6573837" y="3446461"/>
            <a:ext cx="2044700" cy="369888"/>
          </a:xfrm>
          <a:prstGeom prst="rect">
            <a:avLst/>
          </a:prstGeom>
          <a:solidFill>
            <a:schemeClr val="accent5">
              <a:lumMod val="75000"/>
            </a:schemeClr>
          </a:solidFill>
        </p:spPr>
        <p:txBody>
          <a:bodyPr wrap="none">
            <a:spAutoFit/>
          </a:bodyPr>
          <a:lstStyle/>
          <a:p>
            <a:pPr eaLnBrk="1" hangingPunct="1">
              <a:defRPr/>
            </a:pPr>
            <a:r>
              <a:rPr lang="en-US" dirty="0">
                <a:latin typeface="Trebuchet MS" charset="0"/>
                <a:ea typeface="ＭＳ Ｐゴシック" charset="0"/>
                <a:cs typeface="ＭＳ Ｐゴシック" charset="0"/>
              </a:rPr>
              <a:t>Resource Manager</a:t>
            </a:r>
          </a:p>
        </p:txBody>
      </p:sp>
      <p:sp>
        <p:nvSpPr>
          <p:cNvPr id="21" name="Rectangle 20"/>
          <p:cNvSpPr>
            <a:spLocks noChangeArrowheads="1"/>
          </p:cNvSpPr>
          <p:nvPr/>
        </p:nvSpPr>
        <p:spPr bwMode="auto">
          <a:xfrm>
            <a:off x="685800" y="4449762"/>
            <a:ext cx="4876800" cy="1516063"/>
          </a:xfrm>
          <a:prstGeom prst="rect">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eaLnBrk="1" hangingPunct="1">
              <a:defRPr/>
            </a:pPr>
            <a:endParaRPr lang="en-US">
              <a:solidFill>
                <a:schemeClr val="lt1"/>
              </a:solidFill>
            </a:endParaRPr>
          </a:p>
        </p:txBody>
      </p:sp>
      <p:sp>
        <p:nvSpPr>
          <p:cNvPr id="22" name="TextBox 10"/>
          <p:cNvSpPr txBox="1">
            <a:spLocks noChangeArrowheads="1"/>
          </p:cNvSpPr>
          <p:nvPr/>
        </p:nvSpPr>
        <p:spPr bwMode="auto">
          <a:xfrm>
            <a:off x="787400" y="5027612"/>
            <a:ext cx="1270000" cy="830997"/>
          </a:xfrm>
          <a:prstGeom prst="rect">
            <a:avLst/>
          </a:prstGeom>
          <a:solidFill>
            <a:srgbClr val="77933C"/>
          </a:solidFill>
          <a:ln w="9525">
            <a:solidFill>
              <a:schemeClr val="tx1"/>
            </a:solidFill>
            <a:prstDash val="dot"/>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n-US" altLang="en-US" sz="1600" dirty="0">
                <a:latin typeface="Trebuchet MS" panose="020B0603020202020204" pitchFamily="34" charset="0"/>
              </a:rPr>
              <a:t>Containers</a:t>
            </a:r>
          </a:p>
          <a:p>
            <a:pPr eaLnBrk="1" hangingPunct="1">
              <a:spcBef>
                <a:spcPct val="0"/>
              </a:spcBef>
              <a:buFontTx/>
              <a:buNone/>
            </a:pPr>
            <a:r>
              <a:rPr lang="en-US" altLang="en-US" sz="1600" dirty="0">
                <a:latin typeface="Trebuchet MS" panose="020B0603020202020204" pitchFamily="34" charset="0"/>
              </a:rPr>
              <a:t>Mappers</a:t>
            </a:r>
          </a:p>
          <a:p>
            <a:pPr eaLnBrk="1" hangingPunct="1">
              <a:spcBef>
                <a:spcPct val="0"/>
              </a:spcBef>
              <a:buFontTx/>
              <a:buNone/>
            </a:pPr>
            <a:r>
              <a:rPr lang="en-US" altLang="en-US" sz="1600" dirty="0">
                <a:latin typeface="Trebuchet MS" panose="020B0603020202020204" pitchFamily="34" charset="0"/>
              </a:rPr>
              <a:t>Reducers</a:t>
            </a:r>
          </a:p>
        </p:txBody>
      </p:sp>
      <p:sp>
        <p:nvSpPr>
          <p:cNvPr id="23" name="TextBox 22"/>
          <p:cNvSpPr txBox="1"/>
          <p:nvPr/>
        </p:nvSpPr>
        <p:spPr>
          <a:xfrm>
            <a:off x="2193925" y="5049836"/>
            <a:ext cx="1270000" cy="338138"/>
          </a:xfrm>
          <a:prstGeom prst="rect">
            <a:avLst/>
          </a:prstGeom>
          <a:solidFill>
            <a:schemeClr val="bg2">
              <a:lumMod val="50000"/>
            </a:schemeClr>
          </a:solidFill>
          <a:ln>
            <a:solidFill>
              <a:schemeClr val="tx1"/>
            </a:solidFill>
            <a:prstDash val="dash"/>
          </a:ln>
        </p:spPr>
        <p:txBody>
          <a:bodyPr>
            <a:spAutoFit/>
          </a:bodyPr>
          <a:lstStyle/>
          <a:p>
            <a:pPr eaLnBrk="1" hangingPunct="1">
              <a:defRPr/>
            </a:pPr>
            <a:r>
              <a:rPr lang="en-US" sz="1600" dirty="0">
                <a:latin typeface="Trebuchet MS" charset="0"/>
                <a:ea typeface="ＭＳ Ｐゴシック" charset="0"/>
                <a:cs typeface="ＭＳ Ｐゴシック" charset="0"/>
              </a:rPr>
              <a:t>App Master</a:t>
            </a:r>
          </a:p>
        </p:txBody>
      </p:sp>
      <p:sp>
        <p:nvSpPr>
          <p:cNvPr id="24" name="TextBox 23"/>
          <p:cNvSpPr txBox="1"/>
          <p:nvPr/>
        </p:nvSpPr>
        <p:spPr>
          <a:xfrm>
            <a:off x="3614738" y="5064125"/>
            <a:ext cx="1674813" cy="369887"/>
          </a:xfrm>
          <a:prstGeom prst="rect">
            <a:avLst/>
          </a:prstGeom>
          <a:solidFill>
            <a:schemeClr val="accent1">
              <a:lumMod val="75000"/>
            </a:schemeClr>
          </a:solidFill>
        </p:spPr>
        <p:txBody>
          <a:bodyPr>
            <a:spAutoFit/>
          </a:bodyPr>
          <a:lstStyle/>
          <a:p>
            <a:pPr eaLnBrk="1" hangingPunct="1">
              <a:defRPr/>
            </a:pPr>
            <a:r>
              <a:rPr lang="en-US" dirty="0">
                <a:latin typeface="Trebuchet MS" charset="0"/>
                <a:ea typeface="ＭＳ Ｐゴシック" charset="0"/>
                <a:cs typeface="ＭＳ Ｐゴシック" charset="0"/>
              </a:rPr>
              <a:t>Node Manager</a:t>
            </a:r>
          </a:p>
        </p:txBody>
      </p:sp>
      <p:cxnSp>
        <p:nvCxnSpPr>
          <p:cNvPr id="25" name="Elbow Connector 24"/>
          <p:cNvCxnSpPr>
            <a:cxnSpLocks noChangeShapeType="1"/>
            <a:stCxn id="14" idx="3"/>
            <a:endCxn id="20" idx="1"/>
          </p:cNvCxnSpPr>
          <p:nvPr/>
        </p:nvCxnSpPr>
        <p:spPr bwMode="auto">
          <a:xfrm>
            <a:off x="5562601" y="2890837"/>
            <a:ext cx="1011237" cy="739775"/>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6" name="Elbow Connector 25"/>
          <p:cNvCxnSpPr>
            <a:cxnSpLocks noChangeShapeType="1"/>
            <a:stCxn id="21" idx="3"/>
            <a:endCxn id="20" idx="1"/>
          </p:cNvCxnSpPr>
          <p:nvPr/>
        </p:nvCxnSpPr>
        <p:spPr bwMode="auto">
          <a:xfrm flipV="1">
            <a:off x="5562601" y="3630612"/>
            <a:ext cx="1011237" cy="1577975"/>
          </a:xfrm>
          <a:prstGeom prst="bentConnector3">
            <a:avLst>
              <a:gd name="adj1" fmla="val 50000"/>
            </a:avLst>
          </a:prstGeom>
          <a:noFill/>
          <a:ln w="25400">
            <a:solidFill>
              <a:schemeClr val="accent1"/>
            </a:solidFill>
            <a:miter lim="800000"/>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57632174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 basic design strategy for </a:t>
            </a:r>
            <a:r>
              <a:rPr lang="en-US" dirty="0" err="1"/>
              <a:t>MapReduce</a:t>
            </a:r>
            <a:r>
              <a:rPr lang="en-US" dirty="0"/>
              <a:t> v2 (MRv2)</a:t>
            </a:r>
          </a:p>
        </p:txBody>
      </p:sp>
      <p:grpSp>
        <p:nvGrpSpPr>
          <p:cNvPr id="17" name="Group 16"/>
          <p:cNvGrpSpPr/>
          <p:nvPr/>
        </p:nvGrpSpPr>
        <p:grpSpPr>
          <a:xfrm>
            <a:off x="1028700" y="2100605"/>
            <a:ext cx="7177251" cy="3511933"/>
            <a:chOff x="1371600" y="2100604"/>
            <a:chExt cx="9569668" cy="3511933"/>
          </a:xfrm>
        </p:grpSpPr>
        <p:grpSp>
          <p:nvGrpSpPr>
            <p:cNvPr id="8" name="Group 7"/>
            <p:cNvGrpSpPr/>
            <p:nvPr/>
          </p:nvGrpSpPr>
          <p:grpSpPr>
            <a:xfrm>
              <a:off x="1371600" y="2100604"/>
              <a:ext cx="2349062" cy="3511933"/>
              <a:chOff x="1371600" y="2427890"/>
              <a:chExt cx="2349062" cy="2774731"/>
            </a:xfrm>
          </p:grpSpPr>
          <p:sp>
            <p:nvSpPr>
              <p:cNvPr id="4" name="Rectangle 3"/>
              <p:cNvSpPr/>
              <p:nvPr/>
            </p:nvSpPr>
            <p:spPr>
              <a:xfrm>
                <a:off x="1371600" y="2427890"/>
                <a:ext cx="2349062" cy="27747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extBox 4"/>
              <p:cNvSpPr txBox="1"/>
              <p:nvPr/>
            </p:nvSpPr>
            <p:spPr>
              <a:xfrm>
                <a:off x="1671145" y="2506711"/>
                <a:ext cx="1781503" cy="510657"/>
              </a:xfrm>
              <a:prstGeom prst="rect">
                <a:avLst/>
              </a:prstGeom>
              <a:noFill/>
            </p:spPr>
            <p:txBody>
              <a:bodyPr wrap="square" rtlCol="0">
                <a:spAutoFit/>
              </a:bodyPr>
              <a:lstStyle/>
              <a:p>
                <a:pPr algn="ctr"/>
                <a:r>
                  <a:rPr lang="en-US" dirty="0" smtClean="0"/>
                  <a:t>Hadoop 1.0</a:t>
                </a:r>
                <a:endParaRPr lang="en-US" dirty="0"/>
              </a:p>
            </p:txBody>
          </p:sp>
          <p:sp>
            <p:nvSpPr>
              <p:cNvPr id="6" name="Rectangle 5"/>
              <p:cNvSpPr/>
              <p:nvPr/>
            </p:nvSpPr>
            <p:spPr>
              <a:xfrm>
                <a:off x="1481959" y="3666362"/>
                <a:ext cx="2128344" cy="68093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MapReduce</a:t>
                </a:r>
                <a:endParaRPr lang="en-US" sz="1200" dirty="0" smtClean="0">
                  <a:solidFill>
                    <a:schemeClr val="tx1"/>
                  </a:solidFill>
                </a:endParaRPr>
              </a:p>
              <a:p>
                <a:pPr algn="ctr"/>
                <a:r>
                  <a:rPr lang="en-US" sz="1200" dirty="0" smtClean="0">
                    <a:solidFill>
                      <a:schemeClr val="tx1"/>
                    </a:solidFill>
                  </a:rPr>
                  <a:t>(cluster resource management &amp; data processing)</a:t>
                </a:r>
                <a:endParaRPr lang="en-US" sz="1200" dirty="0">
                  <a:solidFill>
                    <a:schemeClr val="tx1"/>
                  </a:solidFill>
                </a:endParaRPr>
              </a:p>
            </p:txBody>
          </p:sp>
          <p:sp>
            <p:nvSpPr>
              <p:cNvPr id="7" name="Rectangle 6"/>
              <p:cNvSpPr/>
              <p:nvPr/>
            </p:nvSpPr>
            <p:spPr>
              <a:xfrm>
                <a:off x="1481959" y="4338992"/>
                <a:ext cx="2128344" cy="75327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HDFS</a:t>
                </a:r>
              </a:p>
              <a:p>
                <a:pPr algn="ctr"/>
                <a:r>
                  <a:rPr lang="en-US" sz="1400" dirty="0" smtClean="0">
                    <a:solidFill>
                      <a:schemeClr val="tx1"/>
                    </a:solidFill>
                  </a:rPr>
                  <a:t>(distributed, redundant and reliable storage)</a:t>
                </a:r>
                <a:endParaRPr lang="en-US" sz="1400" dirty="0">
                  <a:solidFill>
                    <a:schemeClr val="tx1"/>
                  </a:solidFill>
                </a:endParaRPr>
              </a:p>
            </p:txBody>
          </p:sp>
        </p:grpSp>
        <p:sp>
          <p:nvSpPr>
            <p:cNvPr id="10" name="Rectangle 9"/>
            <p:cNvSpPr/>
            <p:nvPr/>
          </p:nvSpPr>
          <p:spPr>
            <a:xfrm>
              <a:off x="4603531" y="2100604"/>
              <a:ext cx="6337737" cy="351193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TextBox 10"/>
            <p:cNvSpPr txBox="1"/>
            <p:nvPr/>
          </p:nvSpPr>
          <p:spPr>
            <a:xfrm>
              <a:off x="6695109" y="2186131"/>
              <a:ext cx="1781503" cy="646331"/>
            </a:xfrm>
            <a:prstGeom prst="rect">
              <a:avLst/>
            </a:prstGeom>
            <a:noFill/>
          </p:spPr>
          <p:txBody>
            <a:bodyPr wrap="square" rtlCol="0">
              <a:spAutoFit/>
            </a:bodyPr>
            <a:lstStyle/>
            <a:p>
              <a:pPr algn="ctr"/>
              <a:r>
                <a:rPr lang="en-US" dirty="0" smtClean="0"/>
                <a:t>Hadoop 2.0</a:t>
              </a:r>
              <a:endParaRPr lang="en-US" dirty="0"/>
            </a:p>
          </p:txBody>
        </p:sp>
        <p:sp>
          <p:nvSpPr>
            <p:cNvPr id="12" name="Rectangle 11"/>
            <p:cNvSpPr/>
            <p:nvPr/>
          </p:nvSpPr>
          <p:spPr>
            <a:xfrm>
              <a:off x="4729655" y="3668118"/>
              <a:ext cx="6085490" cy="85133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YARN</a:t>
              </a:r>
              <a:endParaRPr lang="en-US" sz="1200" dirty="0" smtClean="0">
                <a:solidFill>
                  <a:schemeClr val="tx1"/>
                </a:solidFill>
              </a:endParaRPr>
            </a:p>
            <a:p>
              <a:pPr algn="ctr"/>
              <a:r>
                <a:rPr lang="en-US" sz="1200" dirty="0" smtClean="0">
                  <a:solidFill>
                    <a:schemeClr val="tx1"/>
                  </a:solidFill>
                </a:rPr>
                <a:t>(cluster resource management)</a:t>
              </a:r>
              <a:endParaRPr lang="en-US" sz="1200" dirty="0">
                <a:solidFill>
                  <a:schemeClr val="tx1"/>
                </a:solidFill>
              </a:endParaRPr>
            </a:p>
          </p:txBody>
        </p:sp>
        <p:sp>
          <p:nvSpPr>
            <p:cNvPr id="13" name="Rectangle 12"/>
            <p:cNvSpPr/>
            <p:nvPr/>
          </p:nvSpPr>
          <p:spPr>
            <a:xfrm>
              <a:off x="4729655" y="4545728"/>
              <a:ext cx="6085490" cy="919658"/>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HDFS2</a:t>
              </a:r>
            </a:p>
            <a:p>
              <a:pPr algn="ctr"/>
              <a:r>
                <a:rPr lang="en-US" sz="1400" dirty="0" smtClean="0">
                  <a:solidFill>
                    <a:schemeClr val="tx1"/>
                  </a:solidFill>
                </a:rPr>
                <a:t>(distributed, redundant and reliable storage with highly available </a:t>
              </a:r>
              <a:r>
                <a:rPr lang="en-US" sz="1400" dirty="0" err="1" smtClean="0">
                  <a:solidFill>
                    <a:schemeClr val="tx1"/>
                  </a:solidFill>
                </a:rPr>
                <a:t>namenode</a:t>
              </a:r>
              <a:r>
                <a:rPr lang="en-US" sz="1400" dirty="0" smtClean="0">
                  <a:solidFill>
                    <a:schemeClr val="tx1"/>
                  </a:solidFill>
                </a:rPr>
                <a:t>)</a:t>
              </a:r>
              <a:endParaRPr lang="en-US" sz="1400" dirty="0">
                <a:solidFill>
                  <a:schemeClr val="tx1"/>
                </a:solidFill>
              </a:endParaRPr>
            </a:p>
          </p:txBody>
        </p:sp>
        <p:sp>
          <p:nvSpPr>
            <p:cNvPr id="14" name="Right Arrow 13"/>
            <p:cNvSpPr/>
            <p:nvPr/>
          </p:nvSpPr>
          <p:spPr>
            <a:xfrm>
              <a:off x="3736427" y="3531488"/>
              <a:ext cx="867104" cy="536028"/>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Callout 14"/>
            <p:cNvSpPr/>
            <p:nvPr/>
          </p:nvSpPr>
          <p:spPr>
            <a:xfrm>
              <a:off x="4729654" y="3042757"/>
              <a:ext cx="2916622" cy="1024759"/>
            </a:xfrm>
            <a:prstGeom prst="downArrowCallou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MapReduce</a:t>
              </a:r>
              <a:endParaRPr lang="en-US" dirty="0" smtClean="0">
                <a:solidFill>
                  <a:schemeClr val="tx1"/>
                </a:solidFill>
              </a:endParaRPr>
            </a:p>
            <a:p>
              <a:pPr algn="ctr"/>
              <a:r>
                <a:rPr lang="en-US" sz="1200" dirty="0" smtClean="0">
                  <a:solidFill>
                    <a:schemeClr val="tx1"/>
                  </a:solidFill>
                </a:rPr>
                <a:t>(data processing)</a:t>
              </a:r>
              <a:endParaRPr lang="en-US" sz="1200" dirty="0">
                <a:solidFill>
                  <a:schemeClr val="tx1"/>
                </a:solidFill>
              </a:endParaRPr>
            </a:p>
          </p:txBody>
        </p:sp>
        <p:sp>
          <p:nvSpPr>
            <p:cNvPr id="16" name="Down Arrow Callout 15"/>
            <p:cNvSpPr/>
            <p:nvPr/>
          </p:nvSpPr>
          <p:spPr>
            <a:xfrm>
              <a:off x="7898524" y="3037497"/>
              <a:ext cx="2895628" cy="1024759"/>
            </a:xfrm>
            <a:prstGeom prst="downArrowCallou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Others</a:t>
              </a:r>
            </a:p>
            <a:p>
              <a:pPr algn="ctr"/>
              <a:r>
                <a:rPr lang="en-US" sz="1200" dirty="0" smtClean="0">
                  <a:solidFill>
                    <a:schemeClr val="tx1"/>
                  </a:solidFill>
                </a:rPr>
                <a:t>(non map reduce based data processing)</a:t>
              </a:r>
              <a:endParaRPr lang="en-US" sz="1200" dirty="0">
                <a:solidFill>
                  <a:schemeClr val="tx1"/>
                </a:solidFill>
              </a:endParaRPr>
            </a:p>
          </p:txBody>
        </p:sp>
      </p:grpSp>
    </p:spTree>
    <p:extLst>
      <p:ext uri="{BB962C8B-B14F-4D97-AF65-F5344CB8AC3E}">
        <p14:creationId xmlns:p14="http://schemas.microsoft.com/office/powerpoint/2010/main" val="377625034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MRv1 or Classic</a:t>
            </a:r>
            <a:endParaRPr lang="en-US" dirty="0"/>
          </a:p>
          <a:p>
            <a:r>
              <a:rPr lang="en-US" dirty="0"/>
              <a:t>A </a:t>
            </a:r>
            <a:r>
              <a:rPr lang="en-US" dirty="0" smtClean="0"/>
              <a:t>job </a:t>
            </a:r>
            <a:r>
              <a:rPr lang="en-US" dirty="0"/>
              <a:t>management tool which </a:t>
            </a:r>
            <a:r>
              <a:rPr lang="en-US" dirty="0" smtClean="0"/>
              <a:t>do not keep track of resources used by "non map reduce" based tools.</a:t>
            </a:r>
            <a:endParaRPr lang="en-US" dirty="0"/>
          </a:p>
          <a:p>
            <a:r>
              <a:rPr lang="en-US" dirty="0"/>
              <a:t>Daemon Processes</a:t>
            </a:r>
          </a:p>
          <a:p>
            <a:pPr lvl="1"/>
            <a:r>
              <a:rPr lang="en-US" dirty="0"/>
              <a:t>Master -&gt; </a:t>
            </a:r>
            <a:r>
              <a:rPr lang="en-US" dirty="0" smtClean="0"/>
              <a:t>Job Tracker</a:t>
            </a:r>
            <a:endParaRPr lang="en-US" dirty="0"/>
          </a:p>
          <a:p>
            <a:pPr lvl="1"/>
            <a:r>
              <a:rPr lang="en-US" dirty="0"/>
              <a:t>Slave(s) -&gt; </a:t>
            </a:r>
            <a:r>
              <a:rPr lang="en-US" dirty="0" smtClean="0"/>
              <a:t>Task tracker</a:t>
            </a:r>
            <a:endParaRPr lang="en-US" dirty="0"/>
          </a:p>
          <a:p>
            <a:r>
              <a:rPr lang="en-US" dirty="0" smtClean="0"/>
              <a:t>Parameter </a:t>
            </a:r>
            <a:r>
              <a:rPr lang="en-US" dirty="0"/>
              <a:t>Files</a:t>
            </a:r>
          </a:p>
          <a:p>
            <a:pPr lvl="1"/>
            <a:r>
              <a:rPr lang="en-US" dirty="0" err="1" smtClean="0"/>
              <a:t>mapred</a:t>
            </a:r>
            <a:r>
              <a:rPr lang="en-US" dirty="0" err="1"/>
              <a:t>-site.xml</a:t>
            </a:r>
            <a:endParaRPr lang="en-US" dirty="0"/>
          </a:p>
          <a:p>
            <a:r>
              <a:rPr lang="en-US" dirty="0"/>
              <a:t>Apache Web Interfaces</a:t>
            </a:r>
          </a:p>
          <a:p>
            <a:pPr lvl="1"/>
            <a:r>
              <a:rPr lang="en-US" dirty="0" smtClean="0"/>
              <a:t>Job Tracker WI</a:t>
            </a:r>
            <a:endParaRPr lang="en-US" dirty="0"/>
          </a:p>
          <a:p>
            <a:r>
              <a:rPr lang="en-US" dirty="0" smtClean="0"/>
              <a:t>Log </a:t>
            </a:r>
            <a:r>
              <a:rPr lang="en-US" dirty="0"/>
              <a:t>files</a:t>
            </a:r>
          </a:p>
          <a:p>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25</a:t>
            </a:fld>
            <a:endParaRPr lang="en-US"/>
          </a:p>
        </p:txBody>
      </p:sp>
      <p:sp>
        <p:nvSpPr>
          <p:cNvPr id="4" name="Title 3"/>
          <p:cNvSpPr>
            <a:spLocks noGrp="1"/>
          </p:cNvSpPr>
          <p:nvPr>
            <p:ph type="title"/>
          </p:nvPr>
        </p:nvSpPr>
        <p:spPr/>
        <p:txBody>
          <a:bodyPr/>
          <a:lstStyle/>
          <a:p>
            <a:r>
              <a:rPr lang="en-US" dirty="0" smtClean="0"/>
              <a:t>MRv1 Architecture</a:t>
            </a:r>
            <a:endParaRPr lang="en-US" dirty="0"/>
          </a:p>
        </p:txBody>
      </p:sp>
    </p:spTree>
    <p:extLst>
      <p:ext uri="{BB962C8B-B14F-4D97-AF65-F5344CB8AC3E}">
        <p14:creationId xmlns:p14="http://schemas.microsoft.com/office/powerpoint/2010/main" val="140564312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Configure Slaves and Master</a:t>
            </a:r>
          </a:p>
          <a:p>
            <a:r>
              <a:rPr lang="en-US" dirty="0"/>
              <a:t>Parameter files</a:t>
            </a:r>
          </a:p>
          <a:p>
            <a:r>
              <a:rPr lang="en-US" dirty="0"/>
              <a:t>Understand important parameters</a:t>
            </a:r>
          </a:p>
          <a:p>
            <a:r>
              <a:rPr lang="en-US" dirty="0"/>
              <a:t>Validation</a:t>
            </a:r>
          </a:p>
          <a:p>
            <a:r>
              <a:rPr lang="en-US" dirty="0"/>
              <a:t>Verify logs</a:t>
            </a:r>
          </a:p>
          <a:p>
            <a:r>
              <a:rPr lang="en-US" dirty="0"/>
              <a:t>Understand WI</a:t>
            </a:r>
          </a:p>
          <a:p>
            <a:r>
              <a:rPr lang="en-US" dirty="0" err="1" smtClean="0"/>
              <a:t>mapreduce</a:t>
            </a:r>
            <a:r>
              <a:rPr lang="en-US" dirty="0" smtClean="0"/>
              <a:t> </a:t>
            </a:r>
            <a:r>
              <a:rPr lang="en-US" dirty="0"/>
              <a:t>CLI</a:t>
            </a:r>
          </a:p>
          <a:p>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26</a:t>
            </a:fld>
            <a:endParaRPr lang="en-US"/>
          </a:p>
        </p:txBody>
      </p:sp>
      <p:sp>
        <p:nvSpPr>
          <p:cNvPr id="4" name="Title 3"/>
          <p:cNvSpPr>
            <a:spLocks noGrp="1"/>
          </p:cNvSpPr>
          <p:nvPr>
            <p:ph type="title"/>
          </p:nvPr>
        </p:nvSpPr>
        <p:spPr/>
        <p:txBody>
          <a:bodyPr/>
          <a:lstStyle/>
          <a:p>
            <a:r>
              <a:rPr lang="en-US" dirty="0" smtClean="0"/>
              <a:t>Setup MRv1 or Classic</a:t>
            </a:r>
            <a:endParaRPr lang="en-US" dirty="0"/>
          </a:p>
        </p:txBody>
      </p:sp>
    </p:spTree>
    <p:extLst>
      <p:ext uri="{BB962C8B-B14F-4D97-AF65-F5344CB8AC3E}">
        <p14:creationId xmlns:p14="http://schemas.microsoft.com/office/powerpoint/2010/main" val="346617190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Slaves</a:t>
            </a:r>
          </a:p>
          <a:p>
            <a:pPr lvl="1"/>
            <a:r>
              <a:rPr lang="en-US" dirty="0" smtClean="0"/>
              <a:t>Task Trackers</a:t>
            </a:r>
          </a:p>
          <a:p>
            <a:r>
              <a:rPr lang="en-US" dirty="0" smtClean="0"/>
              <a:t>Master</a:t>
            </a:r>
          </a:p>
          <a:p>
            <a:pPr lvl="1"/>
            <a:r>
              <a:rPr lang="en-US" dirty="0" smtClean="0"/>
              <a:t>Job Tracker</a:t>
            </a:r>
          </a:p>
          <a:p>
            <a:r>
              <a:rPr lang="en-US" dirty="0" smtClean="0"/>
              <a:t>Heartbeat</a:t>
            </a:r>
          </a:p>
          <a:p>
            <a:pPr lvl="1"/>
            <a:r>
              <a:rPr lang="en-US" dirty="0" smtClean="0"/>
              <a:t>Task Trackers send frequent heartbeats to Job Tracker.</a:t>
            </a:r>
          </a:p>
          <a:p>
            <a:pPr lvl="1"/>
            <a:r>
              <a:rPr lang="en-US" dirty="0" smtClean="0"/>
              <a:t>Task Tracker also sends the information about resources and usage to Job Tracker as part of Heartbeat</a:t>
            </a:r>
          </a:p>
        </p:txBody>
      </p:sp>
      <p:sp>
        <p:nvSpPr>
          <p:cNvPr id="3" name="Slide Number Placeholder 2"/>
          <p:cNvSpPr>
            <a:spLocks noGrp="1"/>
          </p:cNvSpPr>
          <p:nvPr>
            <p:ph type="sldNum" sz="quarter" idx="12"/>
          </p:nvPr>
        </p:nvSpPr>
        <p:spPr/>
        <p:txBody>
          <a:bodyPr/>
          <a:lstStyle/>
          <a:p>
            <a:fld id="{31E7C4D2-2F11-4011-AB4F-F84DBF4A0B01}" type="slidenum">
              <a:rPr lang="en-US" smtClean="0"/>
              <a:pPr/>
              <a:t>27</a:t>
            </a:fld>
            <a:endParaRPr lang="en-US"/>
          </a:p>
        </p:txBody>
      </p:sp>
      <p:sp>
        <p:nvSpPr>
          <p:cNvPr id="4" name="Title 3"/>
          <p:cNvSpPr>
            <a:spLocks noGrp="1"/>
          </p:cNvSpPr>
          <p:nvPr>
            <p:ph type="title"/>
          </p:nvPr>
        </p:nvSpPr>
        <p:spPr/>
        <p:txBody>
          <a:bodyPr>
            <a:normAutofit/>
          </a:bodyPr>
          <a:lstStyle/>
          <a:p>
            <a:r>
              <a:rPr lang="en-US" dirty="0"/>
              <a:t>Configure Slaves and </a:t>
            </a:r>
            <a:r>
              <a:rPr lang="en-US" dirty="0" smtClean="0"/>
              <a:t>Master</a:t>
            </a:r>
            <a:endParaRPr lang="en-US" dirty="0"/>
          </a:p>
        </p:txBody>
      </p:sp>
    </p:spTree>
    <p:extLst>
      <p:ext uri="{BB962C8B-B14F-4D97-AF65-F5344CB8AC3E}">
        <p14:creationId xmlns:p14="http://schemas.microsoft.com/office/powerpoint/2010/main" val="329825299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mapred-site.xml</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28</a:t>
            </a:fld>
            <a:endParaRPr lang="en-US"/>
          </a:p>
        </p:txBody>
      </p:sp>
      <p:sp>
        <p:nvSpPr>
          <p:cNvPr id="4" name="Title 3"/>
          <p:cNvSpPr>
            <a:spLocks noGrp="1"/>
          </p:cNvSpPr>
          <p:nvPr>
            <p:ph type="title"/>
          </p:nvPr>
        </p:nvSpPr>
        <p:spPr/>
        <p:txBody>
          <a:bodyPr>
            <a:normAutofit/>
          </a:bodyPr>
          <a:lstStyle/>
          <a:p>
            <a:r>
              <a:rPr lang="en-US" dirty="0"/>
              <a:t>Parameter </a:t>
            </a:r>
            <a:r>
              <a:rPr lang="en-US" dirty="0" smtClean="0"/>
              <a:t>files</a:t>
            </a:r>
            <a:endParaRPr lang="en-US" dirty="0"/>
          </a:p>
        </p:txBody>
      </p:sp>
    </p:spTree>
    <p:extLst>
      <p:ext uri="{BB962C8B-B14F-4D97-AF65-F5344CB8AC3E}">
        <p14:creationId xmlns:p14="http://schemas.microsoft.com/office/powerpoint/2010/main" val="133035720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Important Parameters in MRv1/Classic</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65601663"/>
              </p:ext>
            </p:extLst>
          </p:nvPr>
        </p:nvGraphicFramePr>
        <p:xfrm>
          <a:off x="242048" y="1615116"/>
          <a:ext cx="8723510" cy="4965547"/>
        </p:xfrm>
        <a:graphic>
          <a:graphicData uri="http://schemas.openxmlformats.org/drawingml/2006/table">
            <a:tbl>
              <a:tblPr firstRow="1" bandRow="1">
                <a:tableStyleId>{5C22544A-7EE6-4342-B048-85BDC9FD1C3A}</a:tableStyleId>
              </a:tblPr>
              <a:tblGrid>
                <a:gridCol w="1073420"/>
                <a:gridCol w="2141030"/>
                <a:gridCol w="2187560"/>
                <a:gridCol w="3321500"/>
              </a:tblGrid>
              <a:tr h="331295">
                <a:tc>
                  <a:txBody>
                    <a:bodyPr/>
                    <a:lstStyle/>
                    <a:p>
                      <a:r>
                        <a:rPr lang="en-US" sz="1000" dirty="0" smtClean="0"/>
                        <a:t>File</a:t>
                      </a:r>
                      <a:r>
                        <a:rPr lang="en-US" sz="1000" baseline="0" dirty="0" smtClean="0"/>
                        <a:t> Name</a:t>
                      </a:r>
                      <a:endParaRPr lang="en-US" sz="1000" dirty="0"/>
                    </a:p>
                  </a:txBody>
                  <a:tcPr marL="68580" marR="68580"/>
                </a:tc>
                <a:tc>
                  <a:txBody>
                    <a:bodyPr/>
                    <a:lstStyle/>
                    <a:p>
                      <a:r>
                        <a:rPr lang="en-US" sz="1000" dirty="0" smtClean="0"/>
                        <a:t>Parameter Name</a:t>
                      </a:r>
                      <a:endParaRPr lang="en-US" sz="1000" dirty="0"/>
                    </a:p>
                  </a:txBody>
                  <a:tcPr marL="68580" marR="68580"/>
                </a:tc>
                <a:tc>
                  <a:txBody>
                    <a:bodyPr/>
                    <a:lstStyle/>
                    <a:p>
                      <a:r>
                        <a:rPr lang="en-US" sz="1000" dirty="0" smtClean="0"/>
                        <a:t>Parameter</a:t>
                      </a:r>
                      <a:r>
                        <a:rPr lang="en-US" sz="1000" baseline="0" dirty="0" smtClean="0"/>
                        <a:t> value</a:t>
                      </a:r>
                      <a:endParaRPr lang="en-US" sz="1000" dirty="0"/>
                    </a:p>
                  </a:txBody>
                  <a:tcPr marL="68580" marR="68580"/>
                </a:tc>
                <a:tc>
                  <a:txBody>
                    <a:bodyPr/>
                    <a:lstStyle/>
                    <a:p>
                      <a:r>
                        <a:rPr lang="en-US" sz="1000" dirty="0" smtClean="0"/>
                        <a:t>Description</a:t>
                      </a:r>
                      <a:endParaRPr lang="en-US" sz="1000" dirty="0"/>
                    </a:p>
                  </a:txBody>
                  <a:tcPr marL="68580" marR="68580"/>
                </a:tc>
              </a:tr>
              <a:tr h="317339">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mapred.job.tracker</a:t>
                      </a:r>
                      <a:endParaRPr lang="en-US" sz="1000" dirty="0"/>
                    </a:p>
                  </a:txBody>
                  <a:tcPr marL="68580" marR="68580"/>
                </a:tc>
                <a:tc>
                  <a:txBody>
                    <a:bodyPr/>
                    <a:lstStyle/>
                    <a:p>
                      <a:r>
                        <a:rPr lang="en-US" sz="1000" dirty="0" smtClean="0"/>
                        <a:t>&lt;</a:t>
                      </a:r>
                      <a:r>
                        <a:rPr lang="en-US" sz="1000" dirty="0" err="1" smtClean="0"/>
                        <a:t>ip_address</a:t>
                      </a:r>
                      <a:r>
                        <a:rPr lang="en-US" sz="1000" dirty="0" smtClean="0"/>
                        <a:t>&gt;:8021</a:t>
                      </a:r>
                      <a:endParaRPr lang="en-US" sz="1000" dirty="0"/>
                    </a:p>
                  </a:txBody>
                  <a:tcPr marL="68580" marR="68580"/>
                </a:tc>
                <a:tc>
                  <a:txBody>
                    <a:bodyPr/>
                    <a:lstStyle/>
                    <a:p>
                      <a:r>
                        <a:rPr lang="en-US" sz="1000" dirty="0" smtClean="0"/>
                        <a:t>Job Tracker </a:t>
                      </a:r>
                      <a:r>
                        <a:rPr lang="en-US" sz="1000" dirty="0" err="1" smtClean="0"/>
                        <a:t>ip</a:t>
                      </a:r>
                      <a:r>
                        <a:rPr lang="en-US" sz="1000" dirty="0" smtClean="0"/>
                        <a:t> address</a:t>
                      </a:r>
                      <a:r>
                        <a:rPr lang="en-US" sz="1000" baseline="0" dirty="0" smtClean="0"/>
                        <a:t> and port number</a:t>
                      </a:r>
                      <a:endParaRPr lang="en-US" sz="1000" dirty="0"/>
                    </a:p>
                  </a:txBody>
                  <a:tcPr marL="68580" marR="68580"/>
                </a:tc>
              </a:tr>
              <a:tr h="315796">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mapred.job.tracker.http.address</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&lt;</a:t>
                      </a:r>
                      <a:r>
                        <a:rPr lang="en-US" sz="1000" dirty="0" err="1" smtClean="0"/>
                        <a:t>ip_address</a:t>
                      </a:r>
                      <a:r>
                        <a:rPr lang="en-US" sz="1000" dirty="0" smtClean="0"/>
                        <a:t>&gt;:50030</a:t>
                      </a:r>
                    </a:p>
                  </a:txBody>
                  <a:tcPr marL="68580" marR="68580"/>
                </a:tc>
                <a:tc>
                  <a:txBody>
                    <a:bodyPr/>
                    <a:lstStyle/>
                    <a:p>
                      <a:r>
                        <a:rPr lang="en-US" sz="1000" dirty="0" smtClean="0"/>
                        <a:t>Job tracker web UI </a:t>
                      </a:r>
                      <a:r>
                        <a:rPr lang="en-US" sz="1000" dirty="0" err="1" smtClean="0"/>
                        <a:t>ip</a:t>
                      </a:r>
                      <a:r>
                        <a:rPr lang="en-US" sz="1000" dirty="0" smtClean="0"/>
                        <a:t> address and port</a:t>
                      </a:r>
                      <a:r>
                        <a:rPr lang="en-US" sz="1000" baseline="0" dirty="0" smtClean="0"/>
                        <a:t> number</a:t>
                      </a:r>
                      <a:endParaRPr lang="en-US" sz="1000" dirty="0"/>
                    </a:p>
                  </a:txBody>
                  <a:tcPr marL="68580" marR="68580"/>
                </a:tc>
              </a:tr>
              <a:tr h="314254">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mapred.system.dir</a:t>
                      </a:r>
                      <a:endParaRPr lang="en-US" sz="1000" dirty="0"/>
                    </a:p>
                  </a:txBody>
                  <a:tcPr marL="68580" marR="68580"/>
                </a:tc>
                <a:tc>
                  <a:txBody>
                    <a:bodyPr/>
                    <a:lstStyle/>
                    <a:p>
                      <a:endParaRPr lang="en-US" sz="1000" dirty="0"/>
                    </a:p>
                  </a:txBody>
                  <a:tcPr marL="68580" marR="68580"/>
                </a:tc>
                <a:tc>
                  <a:txBody>
                    <a:bodyPr/>
                    <a:lstStyle/>
                    <a:p>
                      <a:r>
                        <a:rPr lang="en-US" sz="1000" dirty="0" smtClean="0"/>
                        <a:t>HDFS</a:t>
                      </a:r>
                      <a:r>
                        <a:rPr lang="en-US" sz="1000" baseline="0" dirty="0" smtClean="0"/>
                        <a:t> directory to store Map Reduce control files</a:t>
                      </a:r>
                      <a:endParaRPr lang="en-US" sz="1000" dirty="0"/>
                    </a:p>
                  </a:txBody>
                  <a:tcPr marL="68580" marR="68580"/>
                </a:tc>
              </a:tr>
              <a:tr h="579766">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mapred.local.dir</a:t>
                      </a:r>
                      <a:endParaRPr lang="en-US" sz="1000" dirty="0"/>
                    </a:p>
                  </a:txBody>
                  <a:tcPr marL="68580" marR="68580"/>
                </a:tc>
                <a:tc>
                  <a:txBody>
                    <a:bodyPr/>
                    <a:lstStyle/>
                    <a:p>
                      <a:endParaRPr lang="en-US" sz="1000" dirty="0"/>
                    </a:p>
                  </a:txBody>
                  <a:tcPr marL="68580" marR="68580"/>
                </a:tc>
                <a:tc>
                  <a:txBody>
                    <a:bodyPr/>
                    <a:lstStyle/>
                    <a:p>
                      <a:r>
                        <a:rPr lang="en-US" sz="1000" dirty="0" smtClean="0"/>
                        <a:t>Local directory to store intermediate data files (map output)</a:t>
                      </a:r>
                      <a:endParaRPr lang="en-US" sz="1000" dirty="0"/>
                    </a:p>
                  </a:txBody>
                  <a:tcPr marL="68580" marR="68580"/>
                </a:tc>
              </a:tr>
              <a:tr h="331295">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mapred.jobtracker.taskScheduler</a:t>
                      </a:r>
                      <a:endParaRPr lang="en-US" sz="1000" dirty="0"/>
                    </a:p>
                  </a:txBody>
                  <a:tcPr marL="68580" marR="68580"/>
                </a:tc>
                <a:tc>
                  <a:txBody>
                    <a:bodyPr/>
                    <a:lstStyle/>
                    <a:p>
                      <a:endParaRPr lang="en-US" sz="1000" dirty="0"/>
                    </a:p>
                  </a:txBody>
                  <a:tcPr marL="68580" marR="68580"/>
                </a:tc>
                <a:tc>
                  <a:txBody>
                    <a:bodyPr/>
                    <a:lstStyle/>
                    <a:p>
                      <a:r>
                        <a:rPr lang="en-US" sz="1000" dirty="0" smtClean="0"/>
                        <a:t>Default is FIFO – Fair</a:t>
                      </a:r>
                      <a:r>
                        <a:rPr lang="en-US" sz="1000" baseline="0" dirty="0" smtClean="0"/>
                        <a:t> and Capacity are the viable options for production deployments</a:t>
                      </a:r>
                      <a:endParaRPr lang="en-US" sz="1000" dirty="0"/>
                    </a:p>
                  </a:txBody>
                  <a:tcPr marL="68580" marR="68580"/>
                </a:tc>
              </a:tr>
              <a:tr h="579766">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mapred.queue.names</a:t>
                      </a:r>
                      <a:endParaRPr lang="en-US" sz="1000" dirty="0"/>
                    </a:p>
                  </a:txBody>
                  <a:tcPr marL="68580" marR="68580"/>
                </a:tc>
                <a:tc>
                  <a:txBody>
                    <a:bodyPr/>
                    <a:lstStyle/>
                    <a:p>
                      <a:r>
                        <a:rPr lang="en-US" sz="1000" dirty="0" smtClean="0"/>
                        <a:t>default</a:t>
                      </a:r>
                      <a:endParaRPr lang="en-US" sz="1000" dirty="0"/>
                    </a:p>
                  </a:txBody>
                  <a:tcPr marL="68580" marR="68580"/>
                </a:tc>
                <a:tc>
                  <a:txBody>
                    <a:bodyPr/>
                    <a:lstStyle/>
                    <a:p>
                      <a:r>
                        <a:rPr lang="en-US" sz="1000" dirty="0" smtClean="0"/>
                        <a:t>Can</a:t>
                      </a:r>
                      <a:r>
                        <a:rPr lang="en-US" sz="1000" baseline="0" dirty="0" smtClean="0"/>
                        <a:t> provide multiple queue names to set priorities while submitting the jobs</a:t>
                      </a:r>
                      <a:endParaRPr lang="en-US" sz="1000" dirty="0"/>
                    </a:p>
                  </a:txBody>
                  <a:tcPr marL="68580" marR="68580"/>
                </a:tc>
              </a:tr>
              <a:tr h="341402">
                <a:tc>
                  <a:txBody>
                    <a:bodyPr/>
                    <a:lstStyle/>
                    <a:p>
                      <a:r>
                        <a:rPr lang="en-US" sz="1000" dirty="0" smtClean="0"/>
                        <a:t>mapred-site.xml</a:t>
                      </a:r>
                      <a:endParaRPr lang="en-US" sz="1000" dirty="0"/>
                    </a:p>
                  </a:txBody>
                  <a:tcPr marL="68580" marR="68580"/>
                </a:tc>
                <a:tc>
                  <a:txBody>
                    <a:bodyPr/>
                    <a:lstStyle/>
                    <a:p>
                      <a:r>
                        <a:rPr lang="en-US" sz="1000" kern="1200" dirty="0" smtClean="0">
                          <a:solidFill>
                            <a:schemeClr val="dk1"/>
                          </a:solidFill>
                          <a:latin typeface="+mn-lt"/>
                          <a:ea typeface="+mn-ea"/>
                          <a:cs typeface="+mn-cs"/>
                        </a:rPr>
                        <a:t>mapred.tasktracker.map.tasks.maximum</a:t>
                      </a:r>
                      <a:endParaRPr lang="en-US" sz="1000" dirty="0"/>
                    </a:p>
                  </a:txBody>
                  <a:tcPr marL="68580" marR="68580"/>
                </a:tc>
                <a:tc>
                  <a:txBody>
                    <a:bodyPr/>
                    <a:lstStyle/>
                    <a:p>
                      <a:endParaRPr lang="en-US" sz="1000" dirty="0"/>
                    </a:p>
                  </a:txBody>
                  <a:tcPr marL="68580" marR="68580"/>
                </a:tc>
                <a:tc>
                  <a:txBody>
                    <a:bodyPr/>
                    <a:lstStyle/>
                    <a:p>
                      <a:r>
                        <a:rPr lang="en-US" sz="1000" dirty="0" smtClean="0"/>
                        <a:t>Maximum Map slots per task tracker</a:t>
                      </a:r>
                      <a:endParaRPr lang="en-US" sz="1000" dirty="0"/>
                    </a:p>
                  </a:txBody>
                  <a:tcPr marL="68580" marR="68580"/>
                </a:tc>
              </a:tr>
              <a:tr h="331295">
                <a:tc>
                  <a:txBody>
                    <a:bodyPr/>
                    <a:lstStyle/>
                    <a:p>
                      <a:r>
                        <a:rPr lang="en-US" sz="1000" dirty="0" smtClean="0"/>
                        <a:t>mapred-site.xml</a:t>
                      </a:r>
                    </a:p>
                  </a:txBody>
                  <a:tcPr marL="68580" marR="68580"/>
                </a:tc>
                <a:tc>
                  <a:txBody>
                    <a:bodyPr/>
                    <a:lstStyle/>
                    <a:p>
                      <a:r>
                        <a:rPr lang="en-US" sz="1000" kern="1200" dirty="0" smtClean="0">
                          <a:solidFill>
                            <a:schemeClr val="dk1"/>
                          </a:solidFill>
                          <a:latin typeface="+mn-lt"/>
                          <a:ea typeface="+mn-ea"/>
                          <a:cs typeface="+mn-cs"/>
                        </a:rPr>
                        <a:t>mapred.tasktracker.reduce.tasks.maximum</a:t>
                      </a:r>
                      <a:endParaRPr lang="en-US" sz="1000" dirty="0"/>
                    </a:p>
                  </a:txBody>
                  <a:tcPr marL="68580" marR="68580"/>
                </a:tc>
                <a:tc>
                  <a:txBody>
                    <a:bodyPr/>
                    <a:lstStyle/>
                    <a:p>
                      <a:endParaRPr lang="en-US" sz="1000" dirty="0"/>
                    </a:p>
                  </a:txBody>
                  <a:tcPr marL="68580" marR="68580"/>
                </a:tc>
                <a:tc>
                  <a:txBody>
                    <a:bodyPr/>
                    <a:lstStyle/>
                    <a:p>
                      <a:r>
                        <a:rPr lang="en-US" sz="1000" dirty="0" smtClean="0"/>
                        <a:t>Maximum</a:t>
                      </a:r>
                      <a:r>
                        <a:rPr lang="en-US" sz="1000" baseline="0" dirty="0" smtClean="0"/>
                        <a:t> </a:t>
                      </a:r>
                      <a:r>
                        <a:rPr lang="en-US" sz="1000" dirty="0" smtClean="0"/>
                        <a:t>Reduce slots per task</a:t>
                      </a:r>
                      <a:r>
                        <a:rPr lang="en-US" sz="1000" baseline="0" dirty="0" smtClean="0"/>
                        <a:t> tracker</a:t>
                      </a:r>
                      <a:endParaRPr lang="en-US" sz="1000" dirty="0"/>
                    </a:p>
                  </a:txBody>
                  <a:tcPr marL="68580" marR="68580"/>
                </a:tc>
              </a:tr>
              <a:tr h="3391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mapred-site.xml</a:t>
                      </a:r>
                    </a:p>
                    <a:p>
                      <a:endParaRPr lang="en-US" sz="1000" dirty="0"/>
                    </a:p>
                  </a:txBody>
                  <a:tcPr marL="68580" marR="68580"/>
                </a:tc>
                <a:tc>
                  <a:txBody>
                    <a:bodyPr/>
                    <a:lstStyle/>
                    <a:p>
                      <a:r>
                        <a:rPr lang="en-US" sz="1000" dirty="0" smtClean="0"/>
                        <a:t>mapred.reduce.tasks</a:t>
                      </a:r>
                      <a:endParaRPr lang="en-US" sz="1000" dirty="0"/>
                    </a:p>
                  </a:txBody>
                  <a:tcPr marL="68580" marR="68580"/>
                </a:tc>
                <a:tc>
                  <a:txBody>
                    <a:bodyPr/>
                    <a:lstStyle/>
                    <a:p>
                      <a:endParaRPr lang="en-US" sz="1000" dirty="0"/>
                    </a:p>
                  </a:txBody>
                  <a:tcPr marL="68580" marR="68580"/>
                </a:tc>
                <a:tc>
                  <a:txBody>
                    <a:bodyPr/>
                    <a:lstStyle/>
                    <a:p>
                      <a:r>
                        <a:rPr lang="en-US" sz="1000" dirty="0" smtClean="0"/>
                        <a:t>Reduce</a:t>
                      </a:r>
                      <a:r>
                        <a:rPr lang="en-US" sz="1000" baseline="0" dirty="0" smtClean="0"/>
                        <a:t> tasks per job</a:t>
                      </a:r>
                      <a:endParaRPr lang="en-US" sz="1000" dirty="0"/>
                    </a:p>
                  </a:txBody>
                  <a:tcPr marL="68580" marR="68580"/>
                </a:tc>
              </a:tr>
              <a:tr h="3312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mapred-site.xml</a:t>
                      </a:r>
                    </a:p>
                    <a:p>
                      <a:endParaRPr lang="en-US" sz="1000" dirty="0"/>
                    </a:p>
                  </a:txBody>
                  <a:tcPr marL="68580" marR="68580"/>
                </a:tc>
                <a:tc>
                  <a:txBody>
                    <a:bodyPr/>
                    <a:lstStyle/>
                    <a:p>
                      <a:endParaRPr lang="en-US" sz="1000" dirty="0"/>
                    </a:p>
                  </a:txBody>
                  <a:tcPr marL="68580" marR="68580"/>
                </a:tc>
                <a:tc>
                  <a:txBody>
                    <a:bodyPr/>
                    <a:lstStyle/>
                    <a:p>
                      <a:endParaRPr lang="en-US" sz="1000" dirty="0"/>
                    </a:p>
                  </a:txBody>
                  <a:tcPr marL="68580" marR="68580"/>
                </a:tc>
                <a:tc>
                  <a:txBody>
                    <a:bodyPr/>
                    <a:lstStyle/>
                    <a:p>
                      <a:endParaRPr lang="en-US" sz="1000" dirty="0"/>
                    </a:p>
                  </a:txBody>
                  <a:tcPr marL="68580" marR="68580"/>
                </a:tc>
              </a:tr>
            </a:tbl>
          </a:graphicData>
        </a:graphic>
      </p:graphicFrame>
    </p:spTree>
    <p:extLst>
      <p:ext uri="{BB962C8B-B14F-4D97-AF65-F5344CB8AC3E}">
        <p14:creationId xmlns:p14="http://schemas.microsoft.com/office/powerpoint/2010/main" val="403232298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1E7C4D2-2F11-4011-AB4F-F84DBF4A0B01}" type="slidenum">
              <a:rPr lang="en-US" smtClean="0"/>
              <a:pPr/>
              <a:t>3</a:t>
            </a:fld>
            <a:endParaRPr lang="en-US"/>
          </a:p>
        </p:txBody>
      </p:sp>
      <p:pic>
        <p:nvPicPr>
          <p:cNvPr id="3" name="Picture 2" descr="Novisync_Logo_High_Res.jpg"/>
          <p:cNvPicPr>
            <a:picLocks noChangeAspect="1"/>
          </p:cNvPicPr>
          <p:nvPr/>
        </p:nvPicPr>
        <p:blipFill>
          <a:blip r:embed="rId2" cstate="print">
            <a:clrChange>
              <a:clrFrom>
                <a:srgbClr val="FFFFFF"/>
              </a:clrFrom>
              <a:clrTo>
                <a:srgbClr val="FFFFFF">
                  <a:alpha val="0"/>
                </a:srgbClr>
              </a:clrTo>
            </a:clrChange>
          </a:blip>
          <a:stretch>
            <a:fillRect/>
          </a:stretch>
        </p:blipFill>
        <p:spPr>
          <a:xfrm>
            <a:off x="6248400" y="6153150"/>
            <a:ext cx="2514600" cy="628650"/>
          </a:xfrm>
          <a:prstGeom prst="rect">
            <a:avLst/>
          </a:prstGeom>
        </p:spPr>
      </p:pic>
      <p:cxnSp>
        <p:nvCxnSpPr>
          <p:cNvPr id="4" name="Straight Connector 3"/>
          <p:cNvCxnSpPr/>
          <p:nvPr/>
        </p:nvCxnSpPr>
        <p:spPr>
          <a:xfrm>
            <a:off x="381000" y="6096000"/>
            <a:ext cx="84582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Content Placeholder 6"/>
          <p:cNvSpPr>
            <a:spLocks noGrp="1"/>
          </p:cNvSpPr>
          <p:nvPr>
            <p:ph idx="1"/>
          </p:nvPr>
        </p:nvSpPr>
        <p:spPr/>
        <p:txBody>
          <a:bodyPr>
            <a:normAutofit lnSpcReduction="10000"/>
          </a:bodyPr>
          <a:lstStyle/>
          <a:p>
            <a:r>
              <a:rPr lang="en-US" dirty="0" smtClean="0"/>
              <a:t>Overview</a:t>
            </a:r>
          </a:p>
          <a:p>
            <a:r>
              <a:rPr lang="en-US" dirty="0" smtClean="0"/>
              <a:t>HDFS Architecture</a:t>
            </a:r>
          </a:p>
          <a:p>
            <a:r>
              <a:rPr lang="en-US" dirty="0"/>
              <a:t>Setup HDFS</a:t>
            </a:r>
          </a:p>
          <a:p>
            <a:r>
              <a:rPr lang="en-US" dirty="0" smtClean="0"/>
              <a:t>Map Reduce</a:t>
            </a:r>
          </a:p>
          <a:p>
            <a:r>
              <a:rPr lang="en-US" dirty="0" smtClean="0"/>
              <a:t>MRv1 Architecture</a:t>
            </a:r>
          </a:p>
          <a:p>
            <a:r>
              <a:rPr lang="en-US" dirty="0" smtClean="0"/>
              <a:t>Setup </a:t>
            </a:r>
            <a:r>
              <a:rPr lang="en-US" dirty="0"/>
              <a:t>MRv1 or </a:t>
            </a:r>
            <a:r>
              <a:rPr lang="en-US" dirty="0" smtClean="0"/>
              <a:t>Classic</a:t>
            </a:r>
          </a:p>
          <a:p>
            <a:r>
              <a:rPr lang="en-US" dirty="0" smtClean="0"/>
              <a:t>Challenges with MRv1</a:t>
            </a:r>
            <a:endParaRPr lang="en-US" dirty="0"/>
          </a:p>
          <a:p>
            <a:r>
              <a:rPr lang="en-US" dirty="0" smtClean="0"/>
              <a:t>YARN Architecture</a:t>
            </a:r>
          </a:p>
          <a:p>
            <a:r>
              <a:rPr lang="en-US" dirty="0" smtClean="0"/>
              <a:t>Setup MRv2 or YARN</a:t>
            </a:r>
          </a:p>
          <a:p>
            <a:r>
              <a:rPr lang="en-US" dirty="0" smtClean="0"/>
              <a:t>Running jobs</a:t>
            </a:r>
            <a:endParaRPr lang="en-US" dirty="0"/>
          </a:p>
        </p:txBody>
      </p:sp>
      <p:sp>
        <p:nvSpPr>
          <p:cNvPr id="8" name="Title 7"/>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398978207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Using WI </a:t>
            </a:r>
            <a:r>
              <a:rPr lang="en-US" dirty="0" smtClean="0"/>
              <a:t>(Job Tracker)</a:t>
            </a:r>
            <a:endParaRPr lang="en-US" dirty="0"/>
          </a:p>
          <a:p>
            <a:r>
              <a:rPr lang="en-US" dirty="0"/>
              <a:t>Using OS commands</a:t>
            </a:r>
          </a:p>
          <a:p>
            <a:r>
              <a:rPr lang="en-US" dirty="0"/>
              <a:t>Using </a:t>
            </a:r>
            <a:r>
              <a:rPr lang="en-US" dirty="0" err="1"/>
              <a:t>Cloudera</a:t>
            </a:r>
            <a:r>
              <a:rPr lang="en-US" dirty="0"/>
              <a:t> Manager</a:t>
            </a:r>
          </a:p>
          <a:p>
            <a:r>
              <a:rPr lang="en-US" dirty="0"/>
              <a:t>Verify logs</a:t>
            </a:r>
          </a:p>
          <a:p>
            <a:pPr marL="109728" indent="0">
              <a:buNone/>
            </a:pP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30</a:t>
            </a:fld>
            <a:endParaRPr lang="en-US"/>
          </a:p>
        </p:txBody>
      </p:sp>
      <p:sp>
        <p:nvSpPr>
          <p:cNvPr id="4" name="Title 3"/>
          <p:cNvSpPr>
            <a:spLocks noGrp="1"/>
          </p:cNvSpPr>
          <p:nvPr>
            <p:ph type="title"/>
          </p:nvPr>
        </p:nvSpPr>
        <p:spPr/>
        <p:txBody>
          <a:bodyPr/>
          <a:lstStyle/>
          <a:p>
            <a:r>
              <a:rPr lang="en-US" dirty="0" smtClean="0"/>
              <a:t>Validation</a:t>
            </a:r>
            <a:endParaRPr lang="en-US" dirty="0"/>
          </a:p>
        </p:txBody>
      </p:sp>
    </p:spTree>
    <p:extLst>
      <p:ext uri="{BB962C8B-B14F-4D97-AF65-F5344CB8AC3E}">
        <p14:creationId xmlns:p14="http://schemas.microsoft.com/office/powerpoint/2010/main" val="246632466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Understand log files</a:t>
            </a:r>
          </a:p>
          <a:p>
            <a:r>
              <a:rPr lang="en-US" dirty="0" smtClean="0"/>
              <a:t>Configuring log4j</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31</a:t>
            </a:fld>
            <a:endParaRPr lang="en-US"/>
          </a:p>
        </p:txBody>
      </p:sp>
      <p:sp>
        <p:nvSpPr>
          <p:cNvPr id="4" name="Title 3"/>
          <p:cNvSpPr>
            <a:spLocks noGrp="1"/>
          </p:cNvSpPr>
          <p:nvPr>
            <p:ph type="title"/>
          </p:nvPr>
        </p:nvSpPr>
        <p:spPr/>
        <p:txBody>
          <a:bodyPr>
            <a:normAutofit/>
          </a:bodyPr>
          <a:lstStyle/>
          <a:p>
            <a:r>
              <a:rPr lang="en-US" dirty="0"/>
              <a:t>Verify </a:t>
            </a:r>
            <a:r>
              <a:rPr lang="en-US" dirty="0" smtClean="0"/>
              <a:t>logs</a:t>
            </a:r>
            <a:endParaRPr lang="en-US" dirty="0"/>
          </a:p>
        </p:txBody>
      </p:sp>
    </p:spTree>
    <p:extLst>
      <p:ext uri="{BB962C8B-B14F-4D97-AF65-F5344CB8AC3E}">
        <p14:creationId xmlns:p14="http://schemas.microsoft.com/office/powerpoint/2010/main" val="406173876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Job Tracker WI</a:t>
            </a:r>
          </a:p>
          <a:p>
            <a:r>
              <a:rPr lang="en-US" dirty="0" smtClean="0"/>
              <a:t>Monitor jobs while running</a:t>
            </a:r>
          </a:p>
          <a:p>
            <a:r>
              <a:rPr lang="en-US" dirty="0" smtClean="0"/>
              <a:t>Troubleshooting issues</a:t>
            </a:r>
          </a:p>
          <a:p>
            <a:r>
              <a:rPr lang="en-US" dirty="0" smtClean="0"/>
              <a:t>Understanding task level logs</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32</a:t>
            </a:fld>
            <a:endParaRPr lang="en-US"/>
          </a:p>
        </p:txBody>
      </p:sp>
      <p:sp>
        <p:nvSpPr>
          <p:cNvPr id="4" name="Title 3"/>
          <p:cNvSpPr>
            <a:spLocks noGrp="1"/>
          </p:cNvSpPr>
          <p:nvPr>
            <p:ph type="title"/>
          </p:nvPr>
        </p:nvSpPr>
        <p:spPr/>
        <p:txBody>
          <a:bodyPr>
            <a:normAutofit/>
          </a:bodyPr>
          <a:lstStyle/>
          <a:p>
            <a:r>
              <a:rPr lang="en-US" dirty="0"/>
              <a:t>Understand </a:t>
            </a:r>
            <a:r>
              <a:rPr lang="en-US" dirty="0" smtClean="0"/>
              <a:t>WI</a:t>
            </a:r>
            <a:endParaRPr lang="en-US" dirty="0"/>
          </a:p>
        </p:txBody>
      </p:sp>
    </p:spTree>
    <p:extLst>
      <p:ext uri="{BB962C8B-B14F-4D97-AF65-F5344CB8AC3E}">
        <p14:creationId xmlns:p14="http://schemas.microsoft.com/office/powerpoint/2010/main" val="35098415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mapred</a:t>
            </a:r>
            <a:endParaRPr lang="en-US" dirty="0" smtClean="0"/>
          </a:p>
          <a:p>
            <a:pPr lvl="1"/>
            <a:r>
              <a:rPr lang="en-US" dirty="0" smtClean="0"/>
              <a:t>Monitor jobs</a:t>
            </a:r>
          </a:p>
          <a:p>
            <a:pPr lvl="1"/>
            <a:r>
              <a:rPr lang="en-US" dirty="0" smtClean="0"/>
              <a:t>Kill jobs</a:t>
            </a:r>
          </a:p>
          <a:p>
            <a:pPr lvl="1"/>
            <a:r>
              <a:rPr lang="en-US" dirty="0" smtClean="0"/>
              <a:t>Check status of task trackers</a:t>
            </a:r>
          </a:p>
          <a:p>
            <a:pPr lvl="1"/>
            <a:r>
              <a:rPr lang="en-US" dirty="0" err="1" smtClean="0"/>
              <a:t>etc</a:t>
            </a:r>
            <a:endParaRPr lang="en-US" dirty="0" smtClean="0"/>
          </a:p>
        </p:txBody>
      </p:sp>
      <p:sp>
        <p:nvSpPr>
          <p:cNvPr id="3" name="Slide Number Placeholder 2"/>
          <p:cNvSpPr>
            <a:spLocks noGrp="1"/>
          </p:cNvSpPr>
          <p:nvPr>
            <p:ph type="sldNum" sz="quarter" idx="12"/>
          </p:nvPr>
        </p:nvSpPr>
        <p:spPr/>
        <p:txBody>
          <a:bodyPr/>
          <a:lstStyle/>
          <a:p>
            <a:fld id="{31E7C4D2-2F11-4011-AB4F-F84DBF4A0B01}" type="slidenum">
              <a:rPr lang="en-US" smtClean="0"/>
              <a:pPr/>
              <a:t>33</a:t>
            </a:fld>
            <a:endParaRPr lang="en-US"/>
          </a:p>
        </p:txBody>
      </p:sp>
      <p:sp>
        <p:nvSpPr>
          <p:cNvPr id="4" name="Title 3"/>
          <p:cNvSpPr>
            <a:spLocks noGrp="1"/>
          </p:cNvSpPr>
          <p:nvPr>
            <p:ph type="title"/>
          </p:nvPr>
        </p:nvSpPr>
        <p:spPr/>
        <p:txBody>
          <a:bodyPr>
            <a:normAutofit/>
          </a:bodyPr>
          <a:lstStyle/>
          <a:p>
            <a:r>
              <a:rPr lang="en-US" dirty="0" err="1"/>
              <a:t>M</a:t>
            </a:r>
            <a:r>
              <a:rPr lang="en-US" dirty="0" err="1" smtClean="0"/>
              <a:t>apreduce</a:t>
            </a:r>
            <a:r>
              <a:rPr lang="en-US" dirty="0" smtClean="0"/>
              <a:t> CLI</a:t>
            </a:r>
            <a:endParaRPr lang="en-US" dirty="0"/>
          </a:p>
        </p:txBody>
      </p:sp>
    </p:spTree>
    <p:extLst>
      <p:ext uri="{BB962C8B-B14F-4D97-AF65-F5344CB8AC3E}">
        <p14:creationId xmlns:p14="http://schemas.microsoft.com/office/powerpoint/2010/main" val="38010628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1E7C4D2-2F11-4011-AB4F-F84DBF4A0B01}" type="slidenum">
              <a:rPr lang="en-US" smtClean="0"/>
              <a:pPr/>
              <a:t>34</a:t>
            </a:fld>
            <a:endParaRPr lang="en-US"/>
          </a:p>
        </p:txBody>
      </p:sp>
      <p:sp>
        <p:nvSpPr>
          <p:cNvPr id="4" name="Title 3"/>
          <p:cNvSpPr>
            <a:spLocks noGrp="1"/>
          </p:cNvSpPr>
          <p:nvPr>
            <p:ph type="title"/>
          </p:nvPr>
        </p:nvSpPr>
        <p:spPr/>
        <p:txBody>
          <a:bodyPr/>
          <a:lstStyle/>
          <a:p>
            <a:r>
              <a:rPr lang="en-US" dirty="0" smtClean="0"/>
              <a:t>Map Reduce Job Flow (Classic)</a:t>
            </a:r>
            <a:endParaRPr lang="en-US" dirty="0"/>
          </a:p>
        </p:txBody>
      </p:sp>
      <p:pic>
        <p:nvPicPr>
          <p:cNvPr id="9"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16075" y="1430338"/>
            <a:ext cx="5688013" cy="473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12041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1600" dirty="0" err="1">
                <a:latin typeface="Calibri" charset="0"/>
              </a:rPr>
              <a:t>MapReduce</a:t>
            </a:r>
            <a:r>
              <a:rPr lang="en-US" sz="1600" dirty="0">
                <a:latin typeface="Calibri" charset="0"/>
              </a:rPr>
              <a:t> v1 (MRv1) – Fault Tolerance</a:t>
            </a:r>
          </a:p>
          <a:p>
            <a:pPr lvl="1"/>
            <a:r>
              <a:rPr lang="en-US" sz="1400" dirty="0">
                <a:latin typeface="Calibri" charset="0"/>
              </a:rPr>
              <a:t>Task Failure</a:t>
            </a:r>
          </a:p>
          <a:p>
            <a:pPr lvl="2"/>
            <a:r>
              <a:rPr lang="en-US" sz="1200" dirty="0">
                <a:latin typeface="Arial" charset="0"/>
              </a:rPr>
              <a:t>Failed due to bug in mapper/reducer code</a:t>
            </a:r>
          </a:p>
          <a:p>
            <a:pPr lvl="2"/>
            <a:r>
              <a:rPr lang="en-US" sz="1200" dirty="0">
                <a:latin typeface="Arial" charset="0"/>
              </a:rPr>
              <a:t>Bugs in JVM</a:t>
            </a:r>
          </a:p>
          <a:p>
            <a:pPr lvl="2"/>
            <a:r>
              <a:rPr lang="en-US" sz="1200" dirty="0">
                <a:latin typeface="Arial" charset="0"/>
              </a:rPr>
              <a:t>Hung</a:t>
            </a:r>
          </a:p>
          <a:p>
            <a:pPr lvl="2"/>
            <a:r>
              <a:rPr lang="en-US" sz="1200" dirty="0">
                <a:latin typeface="Arial" charset="0"/>
              </a:rPr>
              <a:t>Number of task attempts are controlled by </a:t>
            </a:r>
            <a:r>
              <a:rPr lang="en-US" sz="1200" dirty="0" err="1">
                <a:latin typeface="Arial" charset="0"/>
              </a:rPr>
              <a:t>mapred.map.max.attempts</a:t>
            </a:r>
            <a:r>
              <a:rPr lang="en-US" sz="1200" dirty="0">
                <a:latin typeface="Arial" charset="0"/>
              </a:rPr>
              <a:t>, </a:t>
            </a:r>
            <a:r>
              <a:rPr lang="en-US" sz="1200" dirty="0" err="1">
                <a:latin typeface="Arial" charset="0"/>
              </a:rPr>
              <a:t>mapred.reduce.max.attempts</a:t>
            </a:r>
            <a:r>
              <a:rPr lang="en-US" sz="1200" dirty="0">
                <a:latin typeface="Arial" charset="0"/>
              </a:rPr>
              <a:t> (default 4)</a:t>
            </a:r>
          </a:p>
          <a:p>
            <a:pPr lvl="2"/>
            <a:r>
              <a:rPr lang="en-US" sz="1200" dirty="0">
                <a:latin typeface="Arial" charset="0"/>
              </a:rPr>
              <a:t>If failures of a job can be ignored then use </a:t>
            </a:r>
            <a:r>
              <a:rPr lang="en-US" sz="1200" dirty="0" err="1">
                <a:latin typeface="Arial" charset="0"/>
              </a:rPr>
              <a:t>mapred</a:t>
            </a:r>
            <a:r>
              <a:rPr lang="en-US" sz="1200" dirty="0">
                <a:latin typeface="Arial" charset="0"/>
              </a:rPr>
              <a:t>.*.</a:t>
            </a:r>
            <a:r>
              <a:rPr lang="en-US" sz="1200" dirty="0" err="1">
                <a:latin typeface="Arial" charset="0"/>
              </a:rPr>
              <a:t>max.failures.percent</a:t>
            </a:r>
            <a:r>
              <a:rPr lang="en-US" sz="1200" dirty="0">
                <a:latin typeface="Arial" charset="0"/>
              </a:rPr>
              <a:t> (* =&gt; map/reduce)</a:t>
            </a:r>
          </a:p>
          <a:p>
            <a:pPr lvl="2"/>
            <a:r>
              <a:rPr lang="en-US" sz="1200" dirty="0">
                <a:latin typeface="Arial" charset="0"/>
              </a:rPr>
              <a:t>Speculative execution – enabled by default, multiple tasks might process same data in case of slowness due to failures related to hardware (servers, memory, network </a:t>
            </a:r>
            <a:r>
              <a:rPr lang="en-US" sz="1200" dirty="0" err="1">
                <a:latin typeface="Arial" charset="0"/>
              </a:rPr>
              <a:t>etc</a:t>
            </a:r>
            <a:r>
              <a:rPr lang="en-US" sz="1200" dirty="0">
                <a:latin typeface="Arial" charset="0"/>
              </a:rPr>
              <a:t>)</a:t>
            </a:r>
            <a:endParaRPr lang="en-US" sz="1200" dirty="0">
              <a:latin typeface="Calibri" charset="0"/>
            </a:endParaRPr>
          </a:p>
          <a:p>
            <a:pPr lvl="1"/>
            <a:r>
              <a:rPr lang="en-US" sz="1400" dirty="0">
                <a:latin typeface="Calibri" charset="0"/>
              </a:rPr>
              <a:t>Task Tracker Failure</a:t>
            </a:r>
          </a:p>
          <a:p>
            <a:pPr lvl="2"/>
            <a:r>
              <a:rPr lang="en-US" sz="1200" dirty="0">
                <a:latin typeface="Arial" charset="0"/>
              </a:rPr>
              <a:t>If there are no heartbeats from task tracker to job tracker for 10 minutes, then that task tracker will be removed from the pool</a:t>
            </a:r>
          </a:p>
          <a:p>
            <a:pPr lvl="2"/>
            <a:r>
              <a:rPr lang="en-US" sz="1200" dirty="0">
                <a:latin typeface="Arial" charset="0"/>
              </a:rPr>
              <a:t>If there are too many failures (default 4) for a task tracker, it will be blacklisted - </a:t>
            </a:r>
            <a:r>
              <a:rPr lang="en-US" sz="1200" dirty="0" err="1">
                <a:latin typeface="Arial" charset="0"/>
              </a:rPr>
              <a:t>mapred.max.tracker.blacklists</a:t>
            </a:r>
            <a:endParaRPr lang="en-US" sz="1200" dirty="0">
              <a:latin typeface="Arial" charset="0"/>
            </a:endParaRPr>
          </a:p>
          <a:p>
            <a:pPr lvl="2"/>
            <a:r>
              <a:rPr lang="en-US" sz="1200" dirty="0">
                <a:latin typeface="Arial" charset="0"/>
              </a:rPr>
              <a:t>If there are too many failures (default 4) for a task tracker per job, it will be blacklisted - </a:t>
            </a:r>
            <a:r>
              <a:rPr lang="en-US" sz="1200" dirty="0" err="1">
                <a:latin typeface="Arial" charset="0"/>
              </a:rPr>
              <a:t>mapred.max.tracker.failures</a:t>
            </a:r>
            <a:endParaRPr lang="en-US" sz="1400" dirty="0">
              <a:latin typeface="Calibri" charset="0"/>
            </a:endParaRPr>
          </a:p>
          <a:p>
            <a:pPr lvl="1"/>
            <a:r>
              <a:rPr lang="en-US" sz="1400" dirty="0">
                <a:latin typeface="Calibri" charset="0"/>
              </a:rPr>
              <a:t>Job Tracker Failure</a:t>
            </a:r>
          </a:p>
          <a:p>
            <a:pPr lvl="2"/>
            <a:r>
              <a:rPr lang="en-US" sz="1200" dirty="0">
                <a:latin typeface="Arial" charset="0"/>
              </a:rPr>
              <a:t>Job Tracker is master for scheduling all jobs.</a:t>
            </a:r>
          </a:p>
          <a:p>
            <a:pPr lvl="2"/>
            <a:r>
              <a:rPr lang="en-US" sz="1200" dirty="0">
                <a:latin typeface="Arial" charset="0"/>
              </a:rPr>
              <a:t>Job Tracker is single point of failure</a:t>
            </a:r>
          </a:p>
          <a:p>
            <a:pPr lvl="2"/>
            <a:r>
              <a:rPr lang="en-US" sz="1200" dirty="0">
                <a:latin typeface="Arial" charset="0"/>
              </a:rPr>
              <a:t>No jobs can be </a:t>
            </a:r>
            <a:r>
              <a:rPr lang="en-US" sz="1200" dirty="0" smtClean="0">
                <a:latin typeface="Arial" charset="0"/>
              </a:rPr>
              <a:t>run</a:t>
            </a:r>
            <a:endParaRPr lang="en-US" sz="1200" dirty="0">
              <a:latin typeface="Arial" charset="0"/>
            </a:endParaRPr>
          </a:p>
        </p:txBody>
      </p:sp>
      <p:sp>
        <p:nvSpPr>
          <p:cNvPr id="3" name="Slide Number Placeholder 2"/>
          <p:cNvSpPr>
            <a:spLocks noGrp="1"/>
          </p:cNvSpPr>
          <p:nvPr>
            <p:ph type="sldNum" sz="quarter" idx="12"/>
          </p:nvPr>
        </p:nvSpPr>
        <p:spPr/>
        <p:txBody>
          <a:bodyPr/>
          <a:lstStyle/>
          <a:p>
            <a:fld id="{31E7C4D2-2F11-4011-AB4F-F84DBF4A0B01}" type="slidenum">
              <a:rPr lang="en-US" smtClean="0"/>
              <a:pPr/>
              <a:t>35</a:t>
            </a:fld>
            <a:endParaRPr lang="en-US"/>
          </a:p>
        </p:txBody>
      </p:sp>
      <p:sp>
        <p:nvSpPr>
          <p:cNvPr id="4" name="Title 3"/>
          <p:cNvSpPr>
            <a:spLocks noGrp="1"/>
          </p:cNvSpPr>
          <p:nvPr>
            <p:ph type="title"/>
          </p:nvPr>
        </p:nvSpPr>
        <p:spPr/>
        <p:txBody>
          <a:bodyPr/>
          <a:lstStyle/>
          <a:p>
            <a:r>
              <a:rPr lang="en-US" dirty="0" smtClean="0"/>
              <a:t>MRv1 – Fault Tolerance</a:t>
            </a:r>
            <a:endParaRPr lang="en-US" dirty="0"/>
          </a:p>
        </p:txBody>
      </p:sp>
    </p:spTree>
    <p:extLst>
      <p:ext uri="{BB962C8B-B14F-4D97-AF65-F5344CB8AC3E}">
        <p14:creationId xmlns:p14="http://schemas.microsoft.com/office/powerpoint/2010/main" val="20930785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pPr eaLnBrk="1" hangingPunct="1"/>
            <a:r>
              <a:rPr lang="en-US">
                <a:latin typeface="Arial" charset="0"/>
              </a:rPr>
              <a:t>Speculative Execution</a:t>
            </a:r>
          </a:p>
        </p:txBody>
      </p:sp>
      <p:sp>
        <p:nvSpPr>
          <p:cNvPr id="59394" name="Content Placeholder 2"/>
          <p:cNvSpPr>
            <a:spLocks noGrp="1"/>
          </p:cNvSpPr>
          <p:nvPr>
            <p:ph idx="1"/>
          </p:nvPr>
        </p:nvSpPr>
        <p:spPr/>
        <p:txBody>
          <a:bodyPr/>
          <a:lstStyle/>
          <a:p>
            <a:pPr eaLnBrk="1" hangingPunct="1"/>
            <a:r>
              <a:rPr lang="en-US" sz="1600">
                <a:latin typeface="Arial" charset="0"/>
              </a:rPr>
              <a:t>What is it?</a:t>
            </a:r>
          </a:p>
          <a:p>
            <a:pPr lvl="1" eaLnBrk="1" hangingPunct="1"/>
            <a:r>
              <a:rPr lang="en-US" sz="1600">
                <a:latin typeface="Arial" charset="0"/>
              </a:rPr>
              <a:t>Initiating duplicate task for long running one. </a:t>
            </a:r>
          </a:p>
          <a:p>
            <a:pPr lvl="1" eaLnBrk="1" hangingPunct="1"/>
            <a:r>
              <a:rPr lang="en-US" sz="1600">
                <a:latin typeface="Arial" charset="0"/>
              </a:rPr>
              <a:t>A large job is not complete until all its mappers and reducers are complete. So if there is one long running task with out much progress, overall job execution time can be higher</a:t>
            </a:r>
          </a:p>
          <a:p>
            <a:pPr eaLnBrk="1" hangingPunct="1"/>
            <a:r>
              <a:rPr lang="en-US" sz="1600">
                <a:latin typeface="Arial" charset="0"/>
              </a:rPr>
              <a:t>How it is enabled?</a:t>
            </a:r>
          </a:p>
          <a:p>
            <a:pPr lvl="1" eaLnBrk="1" hangingPunct="1"/>
            <a:r>
              <a:rPr lang="en-US" sz="1600">
                <a:latin typeface="Arial" charset="0"/>
              </a:rPr>
              <a:t>mapred.map.tasks.</a:t>
            </a:r>
            <a:r>
              <a:rPr lang="en-US" sz="1600" b="1">
                <a:latin typeface="Arial" charset="0"/>
              </a:rPr>
              <a:t>speculative.execution (default true)</a:t>
            </a:r>
          </a:p>
          <a:p>
            <a:pPr lvl="1" eaLnBrk="1" hangingPunct="1"/>
            <a:r>
              <a:rPr lang="en-US" sz="1600">
                <a:latin typeface="Arial" charset="0"/>
              </a:rPr>
              <a:t>mapred.reduce.tasks.</a:t>
            </a:r>
            <a:r>
              <a:rPr lang="en-US" sz="1600" b="1">
                <a:latin typeface="Arial" charset="0"/>
              </a:rPr>
              <a:t>speculative.execution (default true)</a:t>
            </a:r>
          </a:p>
          <a:p>
            <a:pPr lvl="1" eaLnBrk="1" hangingPunct="1"/>
            <a:r>
              <a:rPr lang="en-US" sz="1600">
                <a:latin typeface="Arial" charset="0"/>
              </a:rPr>
              <a:t>yarn.app.mapreduce.am.job.speculator.class</a:t>
            </a:r>
          </a:p>
          <a:p>
            <a:pPr lvl="1" eaLnBrk="1" hangingPunct="1"/>
            <a:r>
              <a:rPr lang="en-US" sz="1600">
                <a:latin typeface="Arial" charset="0"/>
              </a:rPr>
              <a:t>yarn.app.mapreduce.am.job.task.estimator.class</a:t>
            </a:r>
          </a:p>
        </p:txBody>
      </p:sp>
    </p:spTree>
    <p:extLst>
      <p:ext uri="{BB962C8B-B14F-4D97-AF65-F5344CB8AC3E}">
        <p14:creationId xmlns:p14="http://schemas.microsoft.com/office/powerpoint/2010/main" val="337292617"/>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pPr eaLnBrk="1" hangingPunct="1"/>
            <a:r>
              <a:rPr lang="en-US">
                <a:latin typeface="Arial" charset="0"/>
              </a:rPr>
              <a:t>Speculative Execution</a:t>
            </a:r>
          </a:p>
        </p:txBody>
      </p:sp>
      <p:sp>
        <p:nvSpPr>
          <p:cNvPr id="60418" name="Content Placeholder 2"/>
          <p:cNvSpPr>
            <a:spLocks noGrp="1"/>
          </p:cNvSpPr>
          <p:nvPr>
            <p:ph idx="1"/>
          </p:nvPr>
        </p:nvSpPr>
        <p:spPr/>
        <p:txBody>
          <a:bodyPr/>
          <a:lstStyle/>
          <a:p>
            <a:pPr eaLnBrk="1" hangingPunct="1"/>
            <a:r>
              <a:rPr lang="en-US" sz="1600">
                <a:latin typeface="Arial" charset="0"/>
              </a:rPr>
              <a:t>How it works?</a:t>
            </a:r>
          </a:p>
          <a:p>
            <a:pPr marL="685800" lvl="2" indent="-349250" eaLnBrk="1" hangingPunct="1"/>
            <a:r>
              <a:rPr lang="en-US" sz="1600">
                <a:latin typeface="Arial" charset="0"/>
              </a:rPr>
              <a:t>Speculative task will be created (most likely on different node) if a mapper/reducer is taking longer (lets say minute) with out much progress.</a:t>
            </a:r>
          </a:p>
          <a:p>
            <a:pPr marL="685800" lvl="2" indent="-349250" eaLnBrk="1" hangingPunct="1"/>
            <a:r>
              <a:rPr lang="en-US" sz="1600">
                <a:latin typeface="Arial" charset="0"/>
              </a:rPr>
              <a:t>If original task finishes first then speculative task will be killed and vice versa.</a:t>
            </a:r>
          </a:p>
          <a:p>
            <a:pPr eaLnBrk="1" hangingPunct="1"/>
            <a:r>
              <a:rPr lang="en-US" sz="1600">
                <a:latin typeface="Arial" charset="0"/>
              </a:rPr>
              <a:t>What is criteria?</a:t>
            </a:r>
          </a:p>
          <a:p>
            <a:pPr lvl="1" eaLnBrk="1" hangingPunct="1"/>
            <a:r>
              <a:rPr lang="en-US" sz="1400">
                <a:latin typeface="Arial" charset="0"/>
              </a:rPr>
              <a:t>By default it is enabled and it is betterment of a particular job. </a:t>
            </a:r>
          </a:p>
          <a:p>
            <a:pPr lvl="1" eaLnBrk="1" hangingPunct="1"/>
            <a:r>
              <a:rPr lang="en-US" sz="1400">
                <a:latin typeface="Arial" charset="0"/>
              </a:rPr>
              <a:t>As there will be multiple processes for the same task, resource usage can be high. It can impact other jobs on the cluster.</a:t>
            </a:r>
          </a:p>
          <a:p>
            <a:pPr lvl="1" eaLnBrk="1" hangingPunct="1"/>
            <a:r>
              <a:rPr lang="en-US" sz="1400">
                <a:latin typeface="Arial" charset="0"/>
              </a:rPr>
              <a:t>If your cluster capacity is under configured, then it is better to disable speculative execution.</a:t>
            </a:r>
          </a:p>
          <a:p>
            <a:pPr eaLnBrk="1" hangingPunct="1"/>
            <a:r>
              <a:rPr lang="en-US" sz="1600">
                <a:latin typeface="Arial" charset="0"/>
              </a:rPr>
              <a:t>What is it for?</a:t>
            </a:r>
          </a:p>
          <a:p>
            <a:pPr lvl="1" eaLnBrk="1" hangingPunct="1"/>
            <a:r>
              <a:rPr lang="en-US" sz="1600">
                <a:latin typeface="Arial" charset="0"/>
              </a:rPr>
              <a:t>It is mainly for infrastructure/hardware issues – eg: Network, i/o or cpu issues</a:t>
            </a:r>
          </a:p>
          <a:p>
            <a:pPr lvl="1" eaLnBrk="1" hangingPunct="1"/>
            <a:r>
              <a:rPr lang="en-US" sz="1600">
                <a:latin typeface="Arial" charset="0"/>
              </a:rPr>
              <a:t>It is not meant for buggy code</a:t>
            </a:r>
          </a:p>
          <a:p>
            <a:pPr lvl="1" eaLnBrk="1" hangingPunct="1"/>
            <a:endParaRPr lang="en-US">
              <a:latin typeface="Arial" charset="0"/>
            </a:endParaRPr>
          </a:p>
        </p:txBody>
      </p:sp>
    </p:spTree>
    <p:extLst>
      <p:ext uri="{BB962C8B-B14F-4D97-AF65-F5344CB8AC3E}">
        <p14:creationId xmlns:p14="http://schemas.microsoft.com/office/powerpoint/2010/main" val="270524823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Single point of failure</a:t>
            </a:r>
          </a:p>
          <a:p>
            <a:r>
              <a:rPr lang="en-US" dirty="0" smtClean="0"/>
              <a:t>Tightly coupled of map reduce</a:t>
            </a:r>
          </a:p>
          <a:p>
            <a:r>
              <a:rPr lang="en-US" dirty="0" smtClean="0"/>
              <a:t>Does not keep track of resources used by other </a:t>
            </a:r>
            <a:r>
              <a:rPr lang="en-US" dirty="0" err="1" smtClean="0"/>
              <a:t>Hadoop</a:t>
            </a:r>
            <a:r>
              <a:rPr lang="en-US" dirty="0" smtClean="0"/>
              <a:t> eco system tools – so not effective when </a:t>
            </a:r>
            <a:r>
              <a:rPr lang="en-US" dirty="0" err="1" smtClean="0"/>
              <a:t>HBase</a:t>
            </a:r>
            <a:r>
              <a:rPr lang="en-US" dirty="0" smtClean="0"/>
              <a:t> or Impala or Spark are running on the same cluster</a:t>
            </a:r>
          </a:p>
          <a:p>
            <a:r>
              <a:rPr lang="en-US" dirty="0" smtClean="0"/>
              <a:t>Under utilization or contention of resources as mappers and reducers are pre-configured</a:t>
            </a:r>
          </a:p>
          <a:p>
            <a:r>
              <a:rPr lang="en-US" dirty="0" smtClean="0"/>
              <a:t>Log files are scattered across all the nodes in the cluster</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38</a:t>
            </a:fld>
            <a:endParaRPr lang="en-US"/>
          </a:p>
        </p:txBody>
      </p:sp>
      <p:sp>
        <p:nvSpPr>
          <p:cNvPr id="4" name="Title 3"/>
          <p:cNvSpPr>
            <a:spLocks noGrp="1"/>
          </p:cNvSpPr>
          <p:nvPr>
            <p:ph type="title"/>
          </p:nvPr>
        </p:nvSpPr>
        <p:spPr/>
        <p:txBody>
          <a:bodyPr/>
          <a:lstStyle/>
          <a:p>
            <a:r>
              <a:rPr lang="en-US" dirty="0" smtClean="0"/>
              <a:t>Challenges with MRv1</a:t>
            </a:r>
            <a:endParaRPr lang="en-US" dirty="0"/>
          </a:p>
        </p:txBody>
      </p:sp>
    </p:spTree>
    <p:extLst>
      <p:ext uri="{BB962C8B-B14F-4D97-AF65-F5344CB8AC3E}">
        <p14:creationId xmlns:p14="http://schemas.microsoft.com/office/powerpoint/2010/main" val="3529301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smtClean="0"/>
              <a:t>YARN – Yet Another Resource Negotiator</a:t>
            </a:r>
          </a:p>
          <a:p>
            <a:r>
              <a:rPr lang="en-US" dirty="0" smtClean="0"/>
              <a:t>A generic job management tool which can share resources between "map reduce" based distributed processing tools as well as "non map reduce" based distributed processing tools.</a:t>
            </a:r>
          </a:p>
          <a:p>
            <a:r>
              <a:rPr lang="en-US" dirty="0" smtClean="0"/>
              <a:t>Daemon Processes</a:t>
            </a:r>
          </a:p>
          <a:p>
            <a:pPr lvl="1"/>
            <a:r>
              <a:rPr lang="en-US" dirty="0" smtClean="0"/>
              <a:t>Master -&gt; Resource Manager</a:t>
            </a:r>
          </a:p>
          <a:p>
            <a:pPr lvl="1"/>
            <a:r>
              <a:rPr lang="en-US" dirty="0" smtClean="0"/>
              <a:t>Slave(s) -&gt; Node Managers</a:t>
            </a:r>
          </a:p>
          <a:p>
            <a:pPr lvl="1"/>
            <a:r>
              <a:rPr lang="en-US" dirty="0" smtClean="0"/>
              <a:t>Per job Application Master</a:t>
            </a:r>
          </a:p>
          <a:p>
            <a:r>
              <a:rPr lang="en-US" dirty="0" smtClean="0"/>
              <a:t>Parameter Files</a:t>
            </a:r>
          </a:p>
          <a:p>
            <a:pPr lvl="1"/>
            <a:r>
              <a:rPr lang="en-US" dirty="0" smtClean="0"/>
              <a:t>yarn-</a:t>
            </a:r>
            <a:r>
              <a:rPr lang="en-US" dirty="0" err="1" smtClean="0"/>
              <a:t>site.xml</a:t>
            </a:r>
            <a:endParaRPr lang="en-US" dirty="0" smtClean="0"/>
          </a:p>
          <a:p>
            <a:pPr lvl="1"/>
            <a:r>
              <a:rPr lang="en-US" dirty="0" err="1" smtClean="0"/>
              <a:t>mapred-site.xml</a:t>
            </a:r>
            <a:endParaRPr lang="en-US" dirty="0" smtClean="0"/>
          </a:p>
          <a:p>
            <a:r>
              <a:rPr lang="en-US" dirty="0" smtClean="0"/>
              <a:t>Apache Web Interfaces</a:t>
            </a:r>
          </a:p>
          <a:p>
            <a:pPr lvl="1"/>
            <a:r>
              <a:rPr lang="en-US" dirty="0" smtClean="0"/>
              <a:t>Resource Manager WUI</a:t>
            </a:r>
          </a:p>
          <a:p>
            <a:pPr lvl="1"/>
            <a:r>
              <a:rPr lang="en-US" dirty="0" smtClean="0"/>
              <a:t>Application Master WUI</a:t>
            </a:r>
          </a:p>
          <a:p>
            <a:pPr lvl="1"/>
            <a:r>
              <a:rPr lang="en-US" dirty="0" smtClean="0"/>
              <a:t>Job History Server</a:t>
            </a:r>
          </a:p>
          <a:p>
            <a:r>
              <a:rPr lang="en-US" dirty="0" smtClean="0"/>
              <a:t>Log files</a:t>
            </a:r>
          </a:p>
          <a:p>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39</a:t>
            </a:fld>
            <a:endParaRPr lang="en-US"/>
          </a:p>
        </p:txBody>
      </p:sp>
      <p:sp>
        <p:nvSpPr>
          <p:cNvPr id="4" name="Title 3"/>
          <p:cNvSpPr>
            <a:spLocks noGrp="1"/>
          </p:cNvSpPr>
          <p:nvPr>
            <p:ph type="title"/>
          </p:nvPr>
        </p:nvSpPr>
        <p:spPr/>
        <p:txBody>
          <a:bodyPr/>
          <a:lstStyle/>
          <a:p>
            <a:r>
              <a:rPr lang="en-US" dirty="0" smtClean="0"/>
              <a:t>YARN Architecture</a:t>
            </a:r>
            <a:endParaRPr lang="en-US" dirty="0"/>
          </a:p>
        </p:txBody>
      </p:sp>
    </p:spTree>
    <p:extLst>
      <p:ext uri="{BB962C8B-B14F-4D97-AF65-F5344CB8AC3E}">
        <p14:creationId xmlns:p14="http://schemas.microsoft.com/office/powerpoint/2010/main" val="304044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 this session we will set up </a:t>
            </a:r>
            <a:r>
              <a:rPr lang="en-US" dirty="0" err="1" smtClean="0"/>
              <a:t>Hadoop</a:t>
            </a:r>
            <a:r>
              <a:rPr lang="en-US" dirty="0" smtClean="0"/>
              <a:t> Core Components using </a:t>
            </a:r>
            <a:r>
              <a:rPr lang="en-US" dirty="0" err="1" smtClean="0"/>
              <a:t>Cloudera</a:t>
            </a:r>
            <a:r>
              <a:rPr lang="en-US" dirty="0" smtClean="0"/>
              <a:t> Manager and </a:t>
            </a:r>
            <a:r>
              <a:rPr lang="en-US" dirty="0" err="1" smtClean="0"/>
              <a:t>Cloudera</a:t>
            </a:r>
            <a:r>
              <a:rPr lang="en-US" dirty="0" smtClean="0"/>
              <a:t> Distribution of </a:t>
            </a:r>
            <a:r>
              <a:rPr lang="en-US" dirty="0" err="1" smtClean="0"/>
              <a:t>Hadoop</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4</a:t>
            </a:fld>
            <a:endParaRPr lang="en-US"/>
          </a:p>
        </p:txBody>
      </p:sp>
      <p:sp>
        <p:nvSpPr>
          <p:cNvPr id="4" name="Title 3"/>
          <p:cNvSpPr>
            <a:spLocks noGrp="1"/>
          </p:cNvSpPr>
          <p:nvPr>
            <p:ph type="title"/>
          </p:nvPr>
        </p:nvSpPr>
        <p:spPr/>
        <p:txBody>
          <a:bodyPr/>
          <a:lstStyle/>
          <a:p>
            <a:r>
              <a:rPr lang="en-US" dirty="0" smtClean="0"/>
              <a:t>Overview</a:t>
            </a:r>
            <a:endParaRPr lang="en-US" dirty="0"/>
          </a:p>
        </p:txBody>
      </p:sp>
    </p:spTree>
    <p:extLst>
      <p:ext uri="{BB962C8B-B14F-4D97-AF65-F5344CB8AC3E}">
        <p14:creationId xmlns:p14="http://schemas.microsoft.com/office/powerpoint/2010/main" val="167666622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Determine how YARN handles resource </a:t>
            </a:r>
            <a:r>
              <a:rPr lang="en-US" dirty="0" smtClean="0"/>
              <a:t>allocations</a:t>
            </a:r>
            <a:endParaRPr lang="en-US" dirty="0"/>
          </a:p>
        </p:txBody>
      </p:sp>
      <p:sp>
        <p:nvSpPr>
          <p:cNvPr id="3" name="Content Placeholder 2"/>
          <p:cNvSpPr>
            <a:spLocks noGrp="1"/>
          </p:cNvSpPr>
          <p:nvPr>
            <p:ph idx="1"/>
          </p:nvPr>
        </p:nvSpPr>
        <p:spPr/>
        <p:txBody>
          <a:bodyPr>
            <a:normAutofit fontScale="92500"/>
          </a:bodyPr>
          <a:lstStyle/>
          <a:p>
            <a:r>
              <a:rPr lang="en-US" dirty="0" smtClean="0"/>
              <a:t>Question: How YARN handles Resource Allocations?</a:t>
            </a:r>
          </a:p>
          <a:p>
            <a:r>
              <a:rPr lang="en-US" dirty="0" smtClean="0"/>
              <a:t>Answer: Using Resource Manager, Node Manager and per job application master (unlike job tracker and task tracker in MRv1/classic). We need to define several parameters for resource allocation (CPU/cores and Memory).</a:t>
            </a:r>
          </a:p>
          <a:p>
            <a:r>
              <a:rPr lang="en-US" dirty="0" smtClean="0"/>
              <a:t>yarn-</a:t>
            </a:r>
            <a:r>
              <a:rPr lang="en-US" dirty="0" err="1" smtClean="0"/>
              <a:t>site.xml</a:t>
            </a:r>
            <a:r>
              <a:rPr lang="en-US" dirty="0" smtClean="0"/>
              <a:t> will have parameters at node level</a:t>
            </a:r>
          </a:p>
          <a:p>
            <a:r>
              <a:rPr lang="en-US" dirty="0" err="1" smtClean="0"/>
              <a:t>mapred-site.xml</a:t>
            </a:r>
            <a:r>
              <a:rPr lang="en-US" dirty="0" smtClean="0"/>
              <a:t> will have parameters at task level</a:t>
            </a:r>
          </a:p>
        </p:txBody>
      </p:sp>
    </p:spTree>
    <p:extLst>
      <p:ext uri="{BB962C8B-B14F-4D97-AF65-F5344CB8AC3E}">
        <p14:creationId xmlns:p14="http://schemas.microsoft.com/office/powerpoint/2010/main" val="33343434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Configure Slaves and Master</a:t>
            </a:r>
          </a:p>
          <a:p>
            <a:r>
              <a:rPr lang="en-US" dirty="0" smtClean="0"/>
              <a:t>Parameter files</a:t>
            </a:r>
          </a:p>
          <a:p>
            <a:r>
              <a:rPr lang="en-US" dirty="0" smtClean="0"/>
              <a:t>Understand important parameters</a:t>
            </a:r>
          </a:p>
          <a:p>
            <a:r>
              <a:rPr lang="en-US" dirty="0" smtClean="0"/>
              <a:t>Validation</a:t>
            </a:r>
          </a:p>
          <a:p>
            <a:r>
              <a:rPr lang="en-US" dirty="0" smtClean="0"/>
              <a:t>Verify logs</a:t>
            </a:r>
          </a:p>
          <a:p>
            <a:r>
              <a:rPr lang="en-US" dirty="0" smtClean="0"/>
              <a:t>Understand WI</a:t>
            </a:r>
          </a:p>
          <a:p>
            <a:r>
              <a:rPr lang="en-US" dirty="0" smtClean="0"/>
              <a:t>Understand YARN and </a:t>
            </a:r>
            <a:r>
              <a:rPr lang="en-US" dirty="0" err="1" smtClean="0"/>
              <a:t>mapreduce</a:t>
            </a:r>
            <a:r>
              <a:rPr lang="en-US" dirty="0" smtClean="0"/>
              <a:t> CLI</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41</a:t>
            </a:fld>
            <a:endParaRPr lang="en-US"/>
          </a:p>
        </p:txBody>
      </p:sp>
      <p:sp>
        <p:nvSpPr>
          <p:cNvPr id="4" name="Title 3"/>
          <p:cNvSpPr>
            <a:spLocks noGrp="1"/>
          </p:cNvSpPr>
          <p:nvPr>
            <p:ph type="title"/>
          </p:nvPr>
        </p:nvSpPr>
        <p:spPr/>
        <p:txBody>
          <a:bodyPr/>
          <a:lstStyle/>
          <a:p>
            <a:r>
              <a:rPr lang="en-US" dirty="0" smtClean="0"/>
              <a:t>Setup YARN</a:t>
            </a:r>
            <a:endParaRPr lang="en-US" dirty="0"/>
          </a:p>
        </p:txBody>
      </p:sp>
    </p:spTree>
    <p:extLst>
      <p:ext uri="{BB962C8B-B14F-4D97-AF65-F5344CB8AC3E}">
        <p14:creationId xmlns:p14="http://schemas.microsoft.com/office/powerpoint/2010/main" val="547048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normAutofit fontScale="90000"/>
          </a:bodyPr>
          <a:lstStyle/>
          <a:p>
            <a:r>
              <a:rPr lang="en-US" altLang="en-US" dirty="0"/>
              <a:t>Hadoop </a:t>
            </a:r>
            <a:r>
              <a:rPr lang="en-US" altLang="en-US" dirty="0" smtClean="0"/>
              <a:t>Cluster – Processing </a:t>
            </a:r>
            <a:br>
              <a:rPr lang="en-US" altLang="en-US" dirty="0" smtClean="0"/>
            </a:br>
            <a:r>
              <a:rPr lang="en-US" altLang="en-US" dirty="0" smtClean="0"/>
              <a:t>(</a:t>
            </a:r>
            <a:r>
              <a:rPr lang="en-US" altLang="en-US" dirty="0"/>
              <a:t>MRv2/YARN)</a:t>
            </a:r>
          </a:p>
        </p:txBody>
      </p:sp>
      <p:pic>
        <p:nvPicPr>
          <p:cNvPr id="5939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5451" y="1595438"/>
            <a:ext cx="5855494" cy="436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4284492"/>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Slaves</a:t>
            </a:r>
          </a:p>
          <a:p>
            <a:pPr lvl="1"/>
            <a:r>
              <a:rPr lang="en-US" dirty="0" err="1" smtClean="0"/>
              <a:t>Nodemanager</a:t>
            </a:r>
            <a:endParaRPr lang="en-US" dirty="0" smtClean="0"/>
          </a:p>
          <a:p>
            <a:r>
              <a:rPr lang="en-US" dirty="0" smtClean="0"/>
              <a:t>Masters</a:t>
            </a:r>
          </a:p>
          <a:p>
            <a:pPr lvl="1"/>
            <a:r>
              <a:rPr lang="en-US" dirty="0" err="1" smtClean="0"/>
              <a:t>Resourcemanager</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43</a:t>
            </a:fld>
            <a:endParaRPr lang="en-US"/>
          </a:p>
        </p:txBody>
      </p:sp>
      <p:sp>
        <p:nvSpPr>
          <p:cNvPr id="4" name="Title 3"/>
          <p:cNvSpPr>
            <a:spLocks noGrp="1"/>
          </p:cNvSpPr>
          <p:nvPr>
            <p:ph type="title"/>
          </p:nvPr>
        </p:nvSpPr>
        <p:spPr/>
        <p:txBody>
          <a:bodyPr/>
          <a:lstStyle/>
          <a:p>
            <a:r>
              <a:rPr lang="en-US" dirty="0" smtClean="0"/>
              <a:t>Configure Slaves and Masters</a:t>
            </a:r>
            <a:endParaRPr lang="en-US" dirty="0"/>
          </a:p>
        </p:txBody>
      </p:sp>
    </p:spTree>
    <p:extLst>
      <p:ext uri="{BB962C8B-B14F-4D97-AF65-F5344CB8AC3E}">
        <p14:creationId xmlns:p14="http://schemas.microsoft.com/office/powerpoint/2010/main" val="1873857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yarn-</a:t>
            </a:r>
            <a:r>
              <a:rPr lang="en-US" dirty="0" err="1" smtClean="0"/>
              <a:t>site.xml</a:t>
            </a:r>
            <a:endParaRPr lang="en-US" dirty="0" smtClean="0"/>
          </a:p>
          <a:p>
            <a:pPr lvl="1"/>
            <a:r>
              <a:rPr lang="en-US" dirty="0" smtClean="0"/>
              <a:t>Parameters related to YARN</a:t>
            </a:r>
          </a:p>
          <a:p>
            <a:r>
              <a:rPr lang="en-US" dirty="0" err="1" smtClean="0"/>
              <a:t>mapred-site.xml</a:t>
            </a:r>
            <a:endParaRPr lang="en-US" dirty="0" smtClean="0"/>
          </a:p>
          <a:p>
            <a:pPr lvl="1"/>
            <a:r>
              <a:rPr lang="en-US" dirty="0" smtClean="0"/>
              <a:t>Parameters related to Map Reduce</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44</a:t>
            </a:fld>
            <a:endParaRPr lang="en-US"/>
          </a:p>
        </p:txBody>
      </p:sp>
      <p:sp>
        <p:nvSpPr>
          <p:cNvPr id="4" name="Title 3"/>
          <p:cNvSpPr>
            <a:spLocks noGrp="1"/>
          </p:cNvSpPr>
          <p:nvPr>
            <p:ph type="title"/>
          </p:nvPr>
        </p:nvSpPr>
        <p:spPr/>
        <p:txBody>
          <a:bodyPr/>
          <a:lstStyle/>
          <a:p>
            <a:r>
              <a:rPr lang="en-US" dirty="0" smtClean="0"/>
              <a:t>Parameter files</a:t>
            </a:r>
            <a:endParaRPr lang="en-US" dirty="0"/>
          </a:p>
        </p:txBody>
      </p:sp>
    </p:spTree>
    <p:extLst>
      <p:ext uri="{BB962C8B-B14F-4D97-AF65-F5344CB8AC3E}">
        <p14:creationId xmlns:p14="http://schemas.microsoft.com/office/powerpoint/2010/main" val="11459622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Important parameters in MRv2/YARN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10124384"/>
              </p:ext>
            </p:extLst>
          </p:nvPr>
        </p:nvGraphicFramePr>
        <p:xfrm>
          <a:off x="152400" y="1852519"/>
          <a:ext cx="8854622" cy="4446095"/>
        </p:xfrm>
        <a:graphic>
          <a:graphicData uri="http://schemas.openxmlformats.org/drawingml/2006/table">
            <a:tbl>
              <a:tblPr firstRow="1" bandRow="1">
                <a:tableStyleId>{5C22544A-7EE6-4342-B048-85BDC9FD1C3A}</a:tableStyleId>
              </a:tblPr>
              <a:tblGrid>
                <a:gridCol w="1073420"/>
                <a:gridCol w="2272142"/>
                <a:gridCol w="2187560"/>
                <a:gridCol w="3321500"/>
              </a:tblGrid>
              <a:tr h="331295">
                <a:tc>
                  <a:txBody>
                    <a:bodyPr/>
                    <a:lstStyle/>
                    <a:p>
                      <a:r>
                        <a:rPr lang="en-US" sz="1000" dirty="0" smtClean="0"/>
                        <a:t>File</a:t>
                      </a:r>
                      <a:r>
                        <a:rPr lang="en-US" sz="1000" baseline="0" dirty="0" smtClean="0"/>
                        <a:t> Name</a:t>
                      </a:r>
                      <a:endParaRPr lang="en-US" sz="1000" dirty="0"/>
                    </a:p>
                  </a:txBody>
                  <a:tcPr marL="68580" marR="68580"/>
                </a:tc>
                <a:tc>
                  <a:txBody>
                    <a:bodyPr/>
                    <a:lstStyle/>
                    <a:p>
                      <a:r>
                        <a:rPr lang="en-US" sz="1000" dirty="0" smtClean="0"/>
                        <a:t>Parameter Name</a:t>
                      </a:r>
                      <a:endParaRPr lang="en-US" sz="1000" dirty="0"/>
                    </a:p>
                  </a:txBody>
                  <a:tcPr marL="68580" marR="68580"/>
                </a:tc>
                <a:tc>
                  <a:txBody>
                    <a:bodyPr/>
                    <a:lstStyle/>
                    <a:p>
                      <a:r>
                        <a:rPr lang="en-US" sz="1000" dirty="0" smtClean="0"/>
                        <a:t>Parameter</a:t>
                      </a:r>
                      <a:r>
                        <a:rPr lang="en-US" sz="1000" baseline="0" dirty="0" smtClean="0"/>
                        <a:t> value</a:t>
                      </a:r>
                      <a:endParaRPr lang="en-US" sz="1000" dirty="0"/>
                    </a:p>
                  </a:txBody>
                  <a:tcPr marL="68580" marR="68580"/>
                </a:tc>
                <a:tc>
                  <a:txBody>
                    <a:bodyPr/>
                    <a:lstStyle/>
                    <a:p>
                      <a:r>
                        <a:rPr lang="en-US" sz="1000" dirty="0" smtClean="0"/>
                        <a:t>Description</a:t>
                      </a:r>
                      <a:endParaRPr lang="en-US" sz="1000" dirty="0"/>
                    </a:p>
                  </a:txBody>
                  <a:tcPr marL="68580" marR="68580"/>
                </a:tc>
              </a:tr>
              <a:tr h="317339">
                <a:tc>
                  <a:txBody>
                    <a:bodyPr/>
                    <a:lstStyle/>
                    <a:p>
                      <a:r>
                        <a:rPr lang="en-US" sz="1000" dirty="0" smtClean="0"/>
                        <a:t>mapred-site.xml</a:t>
                      </a:r>
                      <a:endParaRPr lang="en-US" sz="1000" dirty="0"/>
                    </a:p>
                  </a:txBody>
                  <a:tcPr marL="68580" marR="68580"/>
                </a:tc>
                <a:tc>
                  <a:txBody>
                    <a:bodyPr/>
                    <a:lstStyle/>
                    <a:p>
                      <a:r>
                        <a:rPr lang="en-US" sz="1000" kern="1200" dirty="0" smtClean="0">
                          <a:solidFill>
                            <a:schemeClr val="dk1"/>
                          </a:solidFill>
                          <a:latin typeface="+mn-lt"/>
                          <a:ea typeface="+mn-ea"/>
                          <a:cs typeface="+mn-cs"/>
                        </a:rPr>
                        <a:t>mapreduce.framework.name</a:t>
                      </a:r>
                      <a:endParaRPr lang="en-US" sz="1000" dirty="0"/>
                    </a:p>
                  </a:txBody>
                  <a:tcPr marL="68580" marR="68580"/>
                </a:tc>
                <a:tc>
                  <a:txBody>
                    <a:bodyPr/>
                    <a:lstStyle/>
                    <a:p>
                      <a:r>
                        <a:rPr lang="en-US" sz="1000" dirty="0" smtClean="0"/>
                        <a:t>yarn</a:t>
                      </a:r>
                      <a:endParaRPr lang="en-US" sz="1000" dirty="0"/>
                    </a:p>
                  </a:txBody>
                  <a:tcPr marL="68580" marR="68580"/>
                </a:tc>
                <a:tc>
                  <a:txBody>
                    <a:bodyPr/>
                    <a:lstStyle/>
                    <a:p>
                      <a:endParaRPr lang="en-US" sz="1000" dirty="0"/>
                    </a:p>
                  </a:txBody>
                  <a:tcPr marL="68580" marR="68580"/>
                </a:tc>
              </a:tr>
              <a:tr h="315796">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mapreduce.jobhistory.webapp.address</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&lt;</a:t>
                      </a:r>
                      <a:r>
                        <a:rPr lang="en-US" sz="1000" dirty="0" err="1" smtClean="0"/>
                        <a:t>ip_address</a:t>
                      </a:r>
                      <a:r>
                        <a:rPr lang="en-US" sz="1000" dirty="0" smtClean="0"/>
                        <a:t>&gt;:&lt;port&gt;</a:t>
                      </a:r>
                    </a:p>
                  </a:txBody>
                  <a:tcPr marL="68580" marR="68580"/>
                </a:tc>
                <a:tc>
                  <a:txBody>
                    <a:bodyPr/>
                    <a:lstStyle/>
                    <a:p>
                      <a:r>
                        <a:rPr lang="en-US" sz="1000" dirty="0" smtClean="0"/>
                        <a:t>Job history server Web</a:t>
                      </a:r>
                      <a:r>
                        <a:rPr lang="en-US" sz="1000" baseline="0" dirty="0" smtClean="0"/>
                        <a:t> UI IP address and port number</a:t>
                      </a:r>
                      <a:endParaRPr lang="en-US" sz="1000" dirty="0"/>
                    </a:p>
                  </a:txBody>
                  <a:tcPr marL="68580" marR="68580"/>
                </a:tc>
              </a:tr>
              <a:tr h="314254">
                <a:tc>
                  <a:txBody>
                    <a:bodyPr/>
                    <a:lstStyle/>
                    <a:p>
                      <a:r>
                        <a:rPr lang="en-US" sz="1000" dirty="0" smtClean="0"/>
                        <a:t>mapred-site.xml</a:t>
                      </a:r>
                      <a:endParaRPr lang="en-US" sz="1000" dirty="0"/>
                    </a:p>
                  </a:txBody>
                  <a:tcPr marL="68580" marR="68580"/>
                </a:tc>
                <a:tc>
                  <a:txBody>
                    <a:bodyPr/>
                    <a:lstStyle/>
                    <a:p>
                      <a:r>
                        <a:rPr lang="en-US" sz="1000" dirty="0" smtClean="0"/>
                        <a:t>yarn.app.mapreduce.am.*</a:t>
                      </a:r>
                      <a:endParaRPr lang="en-US" sz="1000" dirty="0"/>
                    </a:p>
                  </a:txBody>
                  <a:tcPr marL="68580" marR="68580"/>
                </a:tc>
                <a:tc>
                  <a:txBody>
                    <a:bodyPr/>
                    <a:lstStyle/>
                    <a:p>
                      <a:endParaRPr lang="en-US" sz="1000" dirty="0"/>
                    </a:p>
                  </a:txBody>
                  <a:tcPr marL="68580" marR="68580"/>
                </a:tc>
                <a:tc>
                  <a:txBody>
                    <a:bodyPr/>
                    <a:lstStyle/>
                    <a:p>
                      <a:r>
                        <a:rPr lang="en-US" sz="1000" dirty="0" smtClean="0"/>
                        <a:t>Parameters</a:t>
                      </a:r>
                      <a:r>
                        <a:rPr lang="en-US" sz="1000" baseline="0" dirty="0" smtClean="0"/>
                        <a:t> related to application master</a:t>
                      </a:r>
                      <a:endParaRPr lang="en-US" sz="1000" dirty="0"/>
                    </a:p>
                  </a:txBody>
                  <a:tcPr marL="68580" marR="68580"/>
                </a:tc>
              </a:tr>
              <a:tr h="373997">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mapreduce.map.java.opts</a:t>
                      </a:r>
                      <a:endParaRPr lang="en-US" sz="1000" dirty="0"/>
                    </a:p>
                  </a:txBody>
                  <a:tcPr marL="68580" marR="68580"/>
                </a:tc>
                <a:tc>
                  <a:txBody>
                    <a:bodyPr/>
                    <a:lstStyle/>
                    <a:p>
                      <a:endParaRPr lang="en-US" sz="1000" dirty="0"/>
                    </a:p>
                  </a:txBody>
                  <a:tcPr marL="68580" marR="68580"/>
                </a:tc>
                <a:tc>
                  <a:txBody>
                    <a:bodyPr/>
                    <a:lstStyle/>
                    <a:p>
                      <a:r>
                        <a:rPr lang="en-US" sz="1000" dirty="0" smtClean="0"/>
                        <a:t>JVM</a:t>
                      </a:r>
                      <a:r>
                        <a:rPr lang="en-US" sz="1000" baseline="0" dirty="0" smtClean="0"/>
                        <a:t> Heap size for child task of map container</a:t>
                      </a:r>
                      <a:endParaRPr lang="en-US" sz="1000" dirty="0"/>
                    </a:p>
                  </a:txBody>
                  <a:tcPr marL="68580" marR="68580"/>
                </a:tc>
              </a:tr>
              <a:tr h="331295">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mapreduce.reduce.java.opts</a:t>
                      </a:r>
                      <a:endParaRPr lang="en-US" sz="1000" dirty="0"/>
                    </a:p>
                  </a:txBody>
                  <a:tcPr marL="68580" marR="68580"/>
                </a:tc>
                <a:tc>
                  <a:txBody>
                    <a:bodyPr/>
                    <a:lstStyle/>
                    <a:p>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JVM</a:t>
                      </a:r>
                      <a:r>
                        <a:rPr lang="en-US" sz="1000" baseline="0" dirty="0" smtClean="0"/>
                        <a:t> Heap size for child task of reduce container</a:t>
                      </a:r>
                      <a:endParaRPr lang="en-US" sz="1000" dirty="0" smtClean="0"/>
                    </a:p>
                  </a:txBody>
                  <a:tcPr marL="68580" marR="68580"/>
                </a:tc>
              </a:tr>
              <a:tr h="339265">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mapreduce.map.memory.mb</a:t>
                      </a:r>
                      <a:endParaRPr lang="en-US" sz="1000" dirty="0"/>
                    </a:p>
                  </a:txBody>
                  <a:tcPr marL="68580" marR="68580"/>
                </a:tc>
                <a:tc>
                  <a:txBody>
                    <a:bodyPr/>
                    <a:lstStyle/>
                    <a:p>
                      <a:endParaRPr lang="en-US" sz="1000" dirty="0"/>
                    </a:p>
                  </a:txBody>
                  <a:tcPr marL="68580" marR="68580"/>
                </a:tc>
                <a:tc>
                  <a:txBody>
                    <a:bodyPr/>
                    <a:lstStyle/>
                    <a:p>
                      <a:r>
                        <a:rPr lang="en-US" sz="1000" dirty="0" smtClean="0"/>
                        <a:t>Size of</a:t>
                      </a:r>
                      <a:r>
                        <a:rPr lang="en-US" sz="1000" baseline="0" dirty="0" smtClean="0"/>
                        <a:t> container for map task</a:t>
                      </a:r>
                      <a:endParaRPr lang="en-US" sz="1000" dirty="0"/>
                    </a:p>
                  </a:txBody>
                  <a:tcPr marL="68580" marR="68580"/>
                </a:tc>
              </a:tr>
              <a:tr h="341402">
                <a:tc>
                  <a:txBody>
                    <a:bodyPr/>
                    <a:lstStyle/>
                    <a:p>
                      <a:r>
                        <a:rPr lang="en-US" sz="1000" dirty="0" smtClean="0"/>
                        <a:t>mapred-site.xml</a:t>
                      </a:r>
                      <a:endParaRPr lang="en-US" sz="1000" dirty="0"/>
                    </a:p>
                  </a:txBody>
                  <a:tcPr marL="68580" marR="68580"/>
                </a:tc>
                <a:tc>
                  <a:txBody>
                    <a:bodyPr/>
                    <a:lstStyle/>
                    <a:p>
                      <a:r>
                        <a:rPr lang="en-US" sz="1000" kern="1200" dirty="0" err="1" smtClean="0">
                          <a:solidFill>
                            <a:schemeClr val="dk1"/>
                          </a:solidFill>
                          <a:latin typeface="+mn-lt"/>
                          <a:ea typeface="+mn-ea"/>
                          <a:cs typeface="+mn-cs"/>
                        </a:rPr>
                        <a:t>mapreduce.map.cpu.vcores</a:t>
                      </a:r>
                      <a:endParaRPr lang="en-US" sz="1000" dirty="0"/>
                    </a:p>
                  </a:txBody>
                  <a:tcPr marL="68580" marR="68580"/>
                </a:tc>
                <a:tc>
                  <a:txBody>
                    <a:bodyPr/>
                    <a:lstStyle/>
                    <a:p>
                      <a:r>
                        <a:rPr lang="en-US" sz="1000" dirty="0" smtClean="0"/>
                        <a:t>1</a:t>
                      </a:r>
                      <a:endParaRPr lang="en-US" sz="1000" dirty="0"/>
                    </a:p>
                  </a:txBody>
                  <a:tcPr marL="68580" marR="68580"/>
                </a:tc>
                <a:tc>
                  <a:txBody>
                    <a:bodyPr/>
                    <a:lstStyle/>
                    <a:p>
                      <a:r>
                        <a:rPr lang="en-US" sz="1000" dirty="0" smtClean="0"/>
                        <a:t>Number of virtual cores required to run each map task</a:t>
                      </a:r>
                      <a:endParaRPr lang="en-US" sz="1000" dirty="0"/>
                    </a:p>
                  </a:txBody>
                  <a:tcPr marL="68580" marR="68580"/>
                </a:tc>
              </a:tr>
              <a:tr h="331295">
                <a:tc>
                  <a:txBody>
                    <a:bodyPr/>
                    <a:lstStyle/>
                    <a:p>
                      <a:r>
                        <a:rPr lang="en-US" sz="1000" dirty="0" smtClean="0"/>
                        <a:t>mapred-site.xml</a:t>
                      </a:r>
                    </a:p>
                  </a:txBody>
                  <a:tcPr marL="68580" marR="68580"/>
                </a:tc>
                <a:tc>
                  <a:txBody>
                    <a:bodyPr/>
                    <a:lstStyle/>
                    <a:p>
                      <a:r>
                        <a:rPr lang="en-US" sz="1000" kern="1200" dirty="0" err="1" smtClean="0">
                          <a:solidFill>
                            <a:schemeClr val="dk1"/>
                          </a:solidFill>
                          <a:latin typeface="+mn-lt"/>
                          <a:ea typeface="+mn-ea"/>
                          <a:cs typeface="+mn-cs"/>
                        </a:rPr>
                        <a:t>mapreduce.reduce.memory.mb</a:t>
                      </a:r>
                      <a:endParaRPr lang="en-US" sz="1000" dirty="0"/>
                    </a:p>
                  </a:txBody>
                  <a:tcPr marL="68580" marR="68580"/>
                </a:tc>
                <a:tc>
                  <a:txBody>
                    <a:bodyPr/>
                    <a:lstStyle/>
                    <a:p>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Size of</a:t>
                      </a:r>
                      <a:r>
                        <a:rPr lang="en-US" sz="1000" baseline="0" dirty="0" smtClean="0"/>
                        <a:t> container for reduce task</a:t>
                      </a:r>
                      <a:endParaRPr lang="en-US" sz="1000" dirty="0" smtClean="0"/>
                    </a:p>
                  </a:txBody>
                  <a:tcPr marL="68580" marR="68580"/>
                </a:tc>
              </a:tr>
              <a:tr h="3941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mapred-site.xml</a:t>
                      </a:r>
                    </a:p>
                  </a:txBody>
                  <a:tcPr marL="68580" marR="68580"/>
                </a:tc>
                <a:tc>
                  <a:txBody>
                    <a:bodyPr/>
                    <a:lstStyle/>
                    <a:p>
                      <a:r>
                        <a:rPr lang="en-US" sz="1000" kern="1200" dirty="0" err="1" smtClean="0">
                          <a:solidFill>
                            <a:schemeClr val="dk1"/>
                          </a:solidFill>
                          <a:latin typeface="+mn-lt"/>
                          <a:ea typeface="+mn-ea"/>
                          <a:cs typeface="+mn-cs"/>
                        </a:rPr>
                        <a:t>mapreduce.reduce.cpu.vcores</a:t>
                      </a:r>
                      <a:endParaRPr lang="en-US" sz="1000" dirty="0"/>
                    </a:p>
                  </a:txBody>
                  <a:tcPr marL="68580" marR="68580"/>
                </a:tc>
                <a:tc>
                  <a:txBody>
                    <a:bodyPr/>
                    <a:lstStyle/>
                    <a:p>
                      <a:r>
                        <a:rPr lang="en-US" sz="1000" dirty="0" smtClean="0"/>
                        <a:t>1</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Number of virtual cores required to run each reduce task</a:t>
                      </a:r>
                    </a:p>
                  </a:txBody>
                  <a:tcPr marL="68580" marR="68580"/>
                </a:tc>
              </a:tr>
              <a:tr h="3312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mapred-site.xml</a:t>
                      </a:r>
                    </a:p>
                    <a:p>
                      <a:endParaRPr lang="en-US" sz="1000" dirty="0"/>
                    </a:p>
                  </a:txBody>
                  <a:tcPr marL="68580" marR="68580"/>
                </a:tc>
                <a:tc>
                  <a:txBody>
                    <a:bodyPr/>
                    <a:lstStyle/>
                    <a:p>
                      <a:endParaRPr lang="en-US" sz="1000" dirty="0"/>
                    </a:p>
                  </a:txBody>
                  <a:tcPr marL="68580" marR="68580"/>
                </a:tc>
                <a:tc>
                  <a:txBody>
                    <a:bodyPr/>
                    <a:lstStyle/>
                    <a:p>
                      <a:endParaRPr lang="en-US" sz="1000" dirty="0"/>
                    </a:p>
                  </a:txBody>
                  <a:tcPr marL="68580" marR="68580"/>
                </a:tc>
                <a:tc>
                  <a:txBody>
                    <a:bodyPr/>
                    <a:lstStyle/>
                    <a:p>
                      <a:endParaRPr lang="en-US" sz="1000" dirty="0"/>
                    </a:p>
                  </a:txBody>
                  <a:tcPr marL="68580" marR="68580"/>
                </a:tc>
              </a:tr>
            </a:tbl>
          </a:graphicData>
        </a:graphic>
      </p:graphicFrame>
    </p:spTree>
    <p:extLst>
      <p:ext uri="{BB962C8B-B14F-4D97-AF65-F5344CB8AC3E}">
        <p14:creationId xmlns:p14="http://schemas.microsoft.com/office/powerpoint/2010/main" val="2131309052"/>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Important parameters in MRv2/YARN</a:t>
            </a:r>
            <a:endParaRPr lang="en-US"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84168866"/>
              </p:ext>
            </p:extLst>
          </p:nvPr>
        </p:nvGraphicFramePr>
        <p:xfrm>
          <a:off x="139178" y="1547720"/>
          <a:ext cx="8854622" cy="4302249"/>
        </p:xfrm>
        <a:graphic>
          <a:graphicData uri="http://schemas.openxmlformats.org/drawingml/2006/table">
            <a:tbl>
              <a:tblPr firstRow="1" bandRow="1">
                <a:tableStyleId>{5C22544A-7EE6-4342-B048-85BDC9FD1C3A}</a:tableStyleId>
              </a:tblPr>
              <a:tblGrid>
                <a:gridCol w="1073420"/>
                <a:gridCol w="2272142"/>
                <a:gridCol w="2187560"/>
                <a:gridCol w="3321500"/>
              </a:tblGrid>
              <a:tr h="331295">
                <a:tc>
                  <a:txBody>
                    <a:bodyPr/>
                    <a:lstStyle/>
                    <a:p>
                      <a:r>
                        <a:rPr lang="en-US" sz="1000" dirty="0" smtClean="0"/>
                        <a:t>File</a:t>
                      </a:r>
                      <a:r>
                        <a:rPr lang="en-US" sz="1000" baseline="0" dirty="0" smtClean="0"/>
                        <a:t> Name</a:t>
                      </a:r>
                      <a:endParaRPr lang="en-US" sz="1000" dirty="0"/>
                    </a:p>
                  </a:txBody>
                  <a:tcPr marL="68580" marR="68580"/>
                </a:tc>
                <a:tc>
                  <a:txBody>
                    <a:bodyPr/>
                    <a:lstStyle/>
                    <a:p>
                      <a:r>
                        <a:rPr lang="en-US" sz="1000" dirty="0" smtClean="0"/>
                        <a:t>Parameter Name</a:t>
                      </a:r>
                      <a:endParaRPr lang="en-US" sz="1000" dirty="0"/>
                    </a:p>
                  </a:txBody>
                  <a:tcPr marL="68580" marR="68580"/>
                </a:tc>
                <a:tc>
                  <a:txBody>
                    <a:bodyPr/>
                    <a:lstStyle/>
                    <a:p>
                      <a:r>
                        <a:rPr lang="en-US" sz="1000" dirty="0" smtClean="0"/>
                        <a:t>Parameter</a:t>
                      </a:r>
                      <a:r>
                        <a:rPr lang="en-US" sz="1000" baseline="0" dirty="0" smtClean="0"/>
                        <a:t> value</a:t>
                      </a:r>
                      <a:endParaRPr lang="en-US" sz="1000" dirty="0"/>
                    </a:p>
                  </a:txBody>
                  <a:tcPr marL="68580" marR="68580"/>
                </a:tc>
                <a:tc>
                  <a:txBody>
                    <a:bodyPr/>
                    <a:lstStyle/>
                    <a:p>
                      <a:r>
                        <a:rPr lang="en-US" sz="1000" dirty="0" smtClean="0"/>
                        <a:t>Description</a:t>
                      </a:r>
                      <a:endParaRPr lang="en-US" sz="1000" dirty="0"/>
                    </a:p>
                  </a:txBody>
                  <a:tcPr marL="68580" marR="68580"/>
                </a:tc>
              </a:tr>
              <a:tr h="317339">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yarn.resourcemanager.address</a:t>
                      </a:r>
                      <a:endParaRPr lang="en-US" sz="1000" dirty="0"/>
                    </a:p>
                  </a:txBody>
                  <a:tcPr marL="68580" marR="68580"/>
                </a:tc>
                <a:tc>
                  <a:txBody>
                    <a:bodyPr/>
                    <a:lstStyle/>
                    <a:p>
                      <a:r>
                        <a:rPr lang="en-US" sz="1000" dirty="0" smtClean="0"/>
                        <a:t>&lt;</a:t>
                      </a:r>
                      <a:r>
                        <a:rPr lang="en-US" sz="1000" dirty="0" err="1" smtClean="0"/>
                        <a:t>ip_address</a:t>
                      </a:r>
                      <a:r>
                        <a:rPr lang="en-US" sz="1000" dirty="0" smtClean="0"/>
                        <a:t>&gt;:&lt;port&gt;</a:t>
                      </a:r>
                      <a:endParaRPr lang="en-US" sz="1000" dirty="0"/>
                    </a:p>
                  </a:txBody>
                  <a:tcPr marL="68580" marR="68580"/>
                </a:tc>
                <a:tc>
                  <a:txBody>
                    <a:bodyPr/>
                    <a:lstStyle/>
                    <a:p>
                      <a:r>
                        <a:rPr lang="en-US" sz="1000" dirty="0" smtClean="0"/>
                        <a:t>Resource Manager </a:t>
                      </a:r>
                      <a:r>
                        <a:rPr lang="en-US" sz="1000" dirty="0" err="1" smtClean="0"/>
                        <a:t>ip</a:t>
                      </a:r>
                      <a:r>
                        <a:rPr lang="en-US" sz="1000" baseline="0" dirty="0" smtClean="0"/>
                        <a:t> and port</a:t>
                      </a:r>
                      <a:endParaRPr lang="en-US" sz="1000" dirty="0"/>
                    </a:p>
                  </a:txBody>
                  <a:tcPr marL="68580" marR="68580"/>
                </a:tc>
              </a:tr>
              <a:tr h="315796">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yarn.resourcemanager.webapp.address</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&lt;</a:t>
                      </a:r>
                      <a:r>
                        <a:rPr lang="en-US" sz="1000" dirty="0" err="1" smtClean="0"/>
                        <a:t>ip_address</a:t>
                      </a:r>
                      <a:r>
                        <a:rPr lang="en-US" sz="1000" dirty="0" smtClean="0"/>
                        <a:t>&gt;:&lt;port&gt;</a:t>
                      </a:r>
                    </a:p>
                  </a:txBody>
                  <a:tcPr marL="68580" marR="68580"/>
                </a:tc>
                <a:tc>
                  <a:txBody>
                    <a:bodyPr/>
                    <a:lstStyle/>
                    <a:p>
                      <a:r>
                        <a:rPr lang="en-US" sz="1000" dirty="0" smtClean="0"/>
                        <a:t>Resource Manager web UI </a:t>
                      </a:r>
                      <a:r>
                        <a:rPr lang="en-US" sz="1000" dirty="0" err="1" smtClean="0"/>
                        <a:t>ip</a:t>
                      </a:r>
                      <a:r>
                        <a:rPr lang="en-US" sz="1000" dirty="0" smtClean="0"/>
                        <a:t> and port</a:t>
                      </a:r>
                      <a:endParaRPr lang="en-US" sz="1000" dirty="0"/>
                    </a:p>
                  </a:txBody>
                  <a:tcPr marL="68580" marR="68580"/>
                </a:tc>
              </a:tr>
              <a:tr h="3142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yarn-</a:t>
                      </a:r>
                      <a:r>
                        <a:rPr lang="en-US" sz="1000" dirty="0" err="1" smtClean="0"/>
                        <a:t>site.xml</a:t>
                      </a:r>
                      <a:endParaRPr lang="en-US" sz="1000" dirty="0" smtClean="0"/>
                    </a:p>
                  </a:txBody>
                  <a:tcPr marL="68580" marR="68580"/>
                </a:tc>
                <a:tc>
                  <a:txBody>
                    <a:bodyPr/>
                    <a:lstStyle/>
                    <a:p>
                      <a:r>
                        <a:rPr kumimoji="0" lang="en-US" sz="1000" kern="1200" dirty="0" err="1" smtClean="0">
                          <a:solidFill>
                            <a:schemeClr val="dk1"/>
                          </a:solidFill>
                          <a:latin typeface="+mn-lt"/>
                          <a:ea typeface="+mn-ea"/>
                          <a:cs typeface="+mn-cs"/>
                        </a:rPr>
                        <a:t>yarn.nodemanager.resource.memory-mb</a:t>
                      </a:r>
                      <a:endParaRPr lang="en-US" sz="1000" dirty="0"/>
                    </a:p>
                  </a:txBody>
                  <a:tcPr marL="68580" marR="68580"/>
                </a:tc>
                <a:tc>
                  <a:txBody>
                    <a:bodyPr/>
                    <a:lstStyle/>
                    <a:p>
                      <a:endParaRPr lang="en-US" sz="1000" dirty="0"/>
                    </a:p>
                  </a:txBody>
                  <a:tcPr marL="68580" marR="68580"/>
                </a:tc>
                <a:tc>
                  <a:txBody>
                    <a:bodyPr/>
                    <a:lstStyle/>
                    <a:p>
                      <a:r>
                        <a:rPr kumimoji="0" lang="en-US" sz="1000" kern="1200" dirty="0" smtClean="0">
                          <a:solidFill>
                            <a:schemeClr val="dk1"/>
                          </a:solidFill>
                          <a:latin typeface="+mn-lt"/>
                          <a:ea typeface="+mn-ea"/>
                          <a:cs typeface="+mn-cs"/>
                        </a:rPr>
                        <a:t>maximum memory YARN can utilize on the node</a:t>
                      </a:r>
                      <a:endParaRPr lang="en-US" sz="1000" dirty="0"/>
                    </a:p>
                  </a:txBody>
                  <a:tcPr marL="68580" marR="68580"/>
                </a:tc>
              </a:tr>
              <a:tr h="314254">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yarn.scheduler.minimum</a:t>
                      </a:r>
                      <a:r>
                        <a:rPr lang="en-US" sz="1000" kern="1200" dirty="0" smtClean="0">
                          <a:solidFill>
                            <a:schemeClr val="dk1"/>
                          </a:solidFill>
                          <a:latin typeface="+mn-lt"/>
                          <a:ea typeface="+mn-ea"/>
                          <a:cs typeface="+mn-cs"/>
                        </a:rPr>
                        <a:t>-allocation-</a:t>
                      </a:r>
                      <a:r>
                        <a:rPr lang="en-US" sz="1000" kern="1200" dirty="0" err="1" smtClean="0">
                          <a:solidFill>
                            <a:schemeClr val="dk1"/>
                          </a:solidFill>
                          <a:latin typeface="+mn-lt"/>
                          <a:ea typeface="+mn-ea"/>
                          <a:cs typeface="+mn-cs"/>
                        </a:rPr>
                        <a:t>mb</a:t>
                      </a:r>
                      <a:endParaRPr lang="en-US" sz="1000" dirty="0"/>
                    </a:p>
                  </a:txBody>
                  <a:tcPr marL="68580" marR="68580"/>
                </a:tc>
                <a:tc>
                  <a:txBody>
                    <a:bodyPr/>
                    <a:lstStyle/>
                    <a:p>
                      <a:r>
                        <a:rPr lang="en-US" sz="1000" dirty="0" smtClean="0"/>
                        <a:t>1024</a:t>
                      </a:r>
                      <a:endParaRPr lang="en-US" sz="1000" dirty="0"/>
                    </a:p>
                  </a:txBody>
                  <a:tcPr marL="68580" marR="68580"/>
                </a:tc>
                <a:tc>
                  <a:txBody>
                    <a:bodyPr/>
                    <a:lstStyle/>
                    <a:p>
                      <a:r>
                        <a:rPr lang="en-US" sz="1000" dirty="0" smtClean="0"/>
                        <a:t>Minimum total</a:t>
                      </a:r>
                      <a:r>
                        <a:rPr lang="en-US" sz="1000" baseline="0" dirty="0" smtClean="0"/>
                        <a:t> memory for containers on each of the nodes</a:t>
                      </a:r>
                      <a:endParaRPr lang="en-US" sz="1000" dirty="0"/>
                    </a:p>
                  </a:txBody>
                  <a:tcPr marL="68580" marR="68580"/>
                </a:tc>
              </a:tr>
              <a:tr h="373997">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yarn.scheduler.maximum</a:t>
                      </a:r>
                      <a:r>
                        <a:rPr lang="en-US" sz="1000" kern="1200" dirty="0" smtClean="0">
                          <a:solidFill>
                            <a:schemeClr val="dk1"/>
                          </a:solidFill>
                          <a:latin typeface="+mn-lt"/>
                          <a:ea typeface="+mn-ea"/>
                          <a:cs typeface="+mn-cs"/>
                        </a:rPr>
                        <a:t>-allocation-</a:t>
                      </a:r>
                      <a:r>
                        <a:rPr lang="en-US" sz="1000" kern="1200" dirty="0" err="1" smtClean="0">
                          <a:solidFill>
                            <a:schemeClr val="dk1"/>
                          </a:solidFill>
                          <a:latin typeface="+mn-lt"/>
                          <a:ea typeface="+mn-ea"/>
                          <a:cs typeface="+mn-cs"/>
                        </a:rPr>
                        <a:t>mb</a:t>
                      </a:r>
                      <a:endParaRPr lang="en-US" sz="1000" dirty="0"/>
                    </a:p>
                  </a:txBody>
                  <a:tcPr marL="68580" marR="68580"/>
                </a:tc>
                <a:tc>
                  <a:txBody>
                    <a:bodyPr/>
                    <a:lstStyle/>
                    <a:p>
                      <a:r>
                        <a:rPr lang="en-US" sz="1000" dirty="0" smtClean="0"/>
                        <a:t>4096</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Maximum total</a:t>
                      </a:r>
                      <a:r>
                        <a:rPr lang="en-US" sz="1000" baseline="0" dirty="0" smtClean="0"/>
                        <a:t> memory for containers on each of the </a:t>
                      </a:r>
                      <a:r>
                        <a:rPr lang="en-US" sz="1000" baseline="0" dirty="0" smtClean="0"/>
                        <a:t>nodes. Same as </a:t>
                      </a:r>
                      <a:r>
                        <a:rPr lang="en-US" sz="1000" baseline="0" dirty="0" err="1" smtClean="0"/>
                        <a:t>yarn.nodemanager.resource.memory.mb</a:t>
                      </a:r>
                      <a:endParaRPr lang="en-US" sz="1000" dirty="0" smtClean="0"/>
                    </a:p>
                  </a:txBody>
                  <a:tcPr marL="68580" marR="68580"/>
                </a:tc>
              </a:tr>
              <a:tr h="331295">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yarn.scheduler.minimum</a:t>
                      </a:r>
                      <a:r>
                        <a:rPr lang="en-US" sz="1000" kern="1200" dirty="0" smtClean="0">
                          <a:solidFill>
                            <a:schemeClr val="dk1"/>
                          </a:solidFill>
                          <a:latin typeface="+mn-lt"/>
                          <a:ea typeface="+mn-ea"/>
                          <a:cs typeface="+mn-cs"/>
                        </a:rPr>
                        <a:t>-allocation-</a:t>
                      </a:r>
                      <a:r>
                        <a:rPr lang="en-US" sz="1000" kern="1200" dirty="0" err="1" smtClean="0">
                          <a:solidFill>
                            <a:schemeClr val="dk1"/>
                          </a:solidFill>
                          <a:latin typeface="+mn-lt"/>
                          <a:ea typeface="+mn-ea"/>
                          <a:cs typeface="+mn-cs"/>
                        </a:rPr>
                        <a:t>vcores</a:t>
                      </a:r>
                      <a:endParaRPr lang="en-US" sz="1000" dirty="0"/>
                    </a:p>
                  </a:txBody>
                  <a:tcPr marL="68580" marR="68580"/>
                </a:tc>
                <a:tc>
                  <a:txBody>
                    <a:bodyPr/>
                    <a:lstStyle/>
                    <a:p>
                      <a:r>
                        <a:rPr lang="en-US" sz="1000" dirty="0" smtClean="0"/>
                        <a:t>1</a:t>
                      </a:r>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Minimum</a:t>
                      </a:r>
                      <a:r>
                        <a:rPr lang="en-US" sz="1000" baseline="0" dirty="0" smtClean="0"/>
                        <a:t> number of virtual cores on each of the nodes</a:t>
                      </a:r>
                      <a:endParaRPr lang="en-US" sz="1000" dirty="0" smtClean="0"/>
                    </a:p>
                  </a:txBody>
                  <a:tcPr marL="68580" marR="68580"/>
                </a:tc>
              </a:tr>
              <a:tr h="339265">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yarn.scheduler.maximum</a:t>
                      </a:r>
                      <a:r>
                        <a:rPr lang="en-US" sz="1000" kern="1200" dirty="0" smtClean="0">
                          <a:solidFill>
                            <a:schemeClr val="dk1"/>
                          </a:solidFill>
                          <a:latin typeface="+mn-lt"/>
                          <a:ea typeface="+mn-ea"/>
                          <a:cs typeface="+mn-cs"/>
                        </a:rPr>
                        <a:t>-allocation-</a:t>
                      </a:r>
                      <a:r>
                        <a:rPr lang="en-US" sz="1000" kern="1200" dirty="0" err="1" smtClean="0">
                          <a:solidFill>
                            <a:schemeClr val="dk1"/>
                          </a:solidFill>
                          <a:latin typeface="+mn-lt"/>
                          <a:ea typeface="+mn-ea"/>
                          <a:cs typeface="+mn-cs"/>
                        </a:rPr>
                        <a:t>vcores</a:t>
                      </a:r>
                      <a:endParaRPr lang="en-US" sz="1000" dirty="0"/>
                    </a:p>
                  </a:txBody>
                  <a:tcPr marL="68580" marR="68580"/>
                </a:tc>
                <a:tc>
                  <a:txBody>
                    <a:bodyPr/>
                    <a:lstStyle/>
                    <a:p>
                      <a:r>
                        <a:rPr lang="en-US" sz="1000" dirty="0" smtClean="0"/>
                        <a:t>4</a:t>
                      </a:r>
                      <a:endParaRPr lang="en-US" sz="1000" dirty="0"/>
                    </a:p>
                  </a:txBody>
                  <a:tcPr marL="68580" marR="68580"/>
                </a:tc>
                <a:tc>
                  <a:txBody>
                    <a:bodyPr/>
                    <a:lstStyle/>
                    <a:p>
                      <a:r>
                        <a:rPr lang="en-US" sz="1000" dirty="0" smtClean="0"/>
                        <a:t>Maximum number of virtual cores on each of the nodes</a:t>
                      </a:r>
                      <a:endParaRPr lang="en-US" sz="1000" dirty="0"/>
                    </a:p>
                  </a:txBody>
                  <a:tcPr marL="68580" marR="68580"/>
                </a:tc>
              </a:tr>
              <a:tr h="341402">
                <a:tc>
                  <a:txBody>
                    <a:bodyPr/>
                    <a:lstStyle/>
                    <a:p>
                      <a:r>
                        <a:rPr lang="en-US" sz="1000" dirty="0" smtClean="0"/>
                        <a:t>yarn-site.xml</a:t>
                      </a:r>
                      <a:endParaRPr lang="en-US" sz="1000" dirty="0"/>
                    </a:p>
                  </a:txBody>
                  <a:tcPr marL="68580" marR="68580"/>
                </a:tc>
                <a:tc>
                  <a:txBody>
                    <a:bodyPr/>
                    <a:lstStyle/>
                    <a:p>
                      <a:r>
                        <a:rPr lang="en-US" sz="1000" kern="1200" dirty="0" err="1" smtClean="0">
                          <a:solidFill>
                            <a:schemeClr val="dk1"/>
                          </a:solidFill>
                          <a:latin typeface="+mn-lt"/>
                          <a:ea typeface="+mn-ea"/>
                          <a:cs typeface="+mn-cs"/>
                        </a:rPr>
                        <a:t>yarn.resourcemanager.scheduler.class</a:t>
                      </a:r>
                      <a:endParaRPr lang="en-US" sz="1000" dirty="0"/>
                    </a:p>
                  </a:txBody>
                  <a:tcPr marL="68580" marR="68580"/>
                </a:tc>
                <a:tc>
                  <a:txBody>
                    <a:bodyPr/>
                    <a:lstStyle/>
                    <a:p>
                      <a:endParaRPr lang="en-US" sz="1000" dirty="0"/>
                    </a:p>
                  </a:txBody>
                  <a:tcPr marL="68580" marR="68580"/>
                </a:tc>
                <a:tc>
                  <a:txBody>
                    <a:bodyPr/>
                    <a:lstStyle/>
                    <a:p>
                      <a:r>
                        <a:rPr lang="en-US" sz="1000" dirty="0" smtClean="0"/>
                        <a:t>Class</a:t>
                      </a:r>
                      <a:r>
                        <a:rPr lang="en-US" sz="1000" baseline="0" dirty="0" smtClean="0"/>
                        <a:t> which determines scheduler – Fair or capacity</a:t>
                      </a:r>
                      <a:endParaRPr lang="en-US" sz="1000" dirty="0"/>
                    </a:p>
                  </a:txBody>
                  <a:tcPr marL="68580" marR="68580"/>
                </a:tc>
              </a:tr>
              <a:tr h="331295">
                <a:tc>
                  <a:txBody>
                    <a:bodyPr/>
                    <a:lstStyle/>
                    <a:p>
                      <a:r>
                        <a:rPr lang="en-US" sz="1000" dirty="0" smtClean="0"/>
                        <a:t>yarn-site.xml</a:t>
                      </a:r>
                    </a:p>
                  </a:txBody>
                  <a:tcPr marL="68580" marR="68580"/>
                </a:tc>
                <a:tc>
                  <a:txBody>
                    <a:bodyPr/>
                    <a:lstStyle/>
                    <a:p>
                      <a:endParaRPr lang="en-US" sz="1000" dirty="0"/>
                    </a:p>
                  </a:txBody>
                  <a:tcPr marL="68580" marR="68580"/>
                </a:tc>
                <a:tc>
                  <a:txBody>
                    <a:bodyPr/>
                    <a:lstStyle/>
                    <a:p>
                      <a:endParaRPr lang="en-US" sz="10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marL="68580" marR="68580"/>
                </a:tc>
              </a:tr>
              <a:tr h="3312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yarn-site.xml</a:t>
                      </a:r>
                    </a:p>
                    <a:p>
                      <a:endParaRPr lang="en-US" sz="1000" dirty="0"/>
                    </a:p>
                  </a:txBody>
                  <a:tcPr marL="68580" marR="68580"/>
                </a:tc>
                <a:tc>
                  <a:txBody>
                    <a:bodyPr/>
                    <a:lstStyle/>
                    <a:p>
                      <a:endParaRPr lang="en-US" sz="1000" dirty="0"/>
                    </a:p>
                  </a:txBody>
                  <a:tcPr marL="68580" marR="68580"/>
                </a:tc>
                <a:tc>
                  <a:txBody>
                    <a:bodyPr/>
                    <a:lstStyle/>
                    <a:p>
                      <a:endParaRPr lang="en-US" sz="1000" dirty="0"/>
                    </a:p>
                  </a:txBody>
                  <a:tcPr marL="68580" marR="68580"/>
                </a:tc>
                <a:tc>
                  <a:txBody>
                    <a:bodyPr/>
                    <a:lstStyle/>
                    <a:p>
                      <a:endParaRPr lang="en-US" sz="1000" dirty="0"/>
                    </a:p>
                  </a:txBody>
                  <a:tcPr marL="68580" marR="68580"/>
                </a:tc>
              </a:tr>
            </a:tbl>
          </a:graphicData>
        </a:graphic>
      </p:graphicFrame>
    </p:spTree>
    <p:extLst>
      <p:ext uri="{BB962C8B-B14F-4D97-AF65-F5344CB8AC3E}">
        <p14:creationId xmlns:p14="http://schemas.microsoft.com/office/powerpoint/2010/main" val="619079071"/>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FIFO Scheduler</a:t>
            </a:r>
          </a:p>
          <a:p>
            <a:r>
              <a:rPr lang="en-US" dirty="0" smtClean="0"/>
              <a:t>Fair Scheduler</a:t>
            </a:r>
          </a:p>
          <a:p>
            <a:r>
              <a:rPr lang="en-US" dirty="0" smtClean="0"/>
              <a:t>Capacity Scheduler</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47</a:t>
            </a:fld>
            <a:endParaRPr lang="en-US"/>
          </a:p>
        </p:txBody>
      </p:sp>
      <p:sp>
        <p:nvSpPr>
          <p:cNvPr id="4" name="Title 3"/>
          <p:cNvSpPr>
            <a:spLocks noGrp="1"/>
          </p:cNvSpPr>
          <p:nvPr>
            <p:ph type="title"/>
          </p:nvPr>
        </p:nvSpPr>
        <p:spPr/>
        <p:txBody>
          <a:bodyPr/>
          <a:lstStyle/>
          <a:p>
            <a:r>
              <a:rPr lang="en-US" dirty="0" smtClean="0"/>
              <a:t>Scheduling Jobs</a:t>
            </a:r>
            <a:endParaRPr lang="en-US" dirty="0"/>
          </a:p>
        </p:txBody>
      </p:sp>
    </p:spTree>
    <p:extLst>
      <p:ext uri="{BB962C8B-B14F-4D97-AF65-F5344CB8AC3E}">
        <p14:creationId xmlns:p14="http://schemas.microsoft.com/office/powerpoint/2010/main" val="3434658629"/>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Using WI </a:t>
            </a:r>
            <a:r>
              <a:rPr lang="en-US" dirty="0" smtClean="0"/>
              <a:t>(Resource Manager, Application Master and Job </a:t>
            </a:r>
            <a:r>
              <a:rPr lang="en-US" smtClean="0"/>
              <a:t>History Server)</a:t>
            </a:r>
            <a:endParaRPr lang="en-US" dirty="0"/>
          </a:p>
          <a:p>
            <a:r>
              <a:rPr lang="en-US" dirty="0"/>
              <a:t>Using OS commands</a:t>
            </a:r>
          </a:p>
          <a:p>
            <a:r>
              <a:rPr lang="en-US" dirty="0"/>
              <a:t>Using </a:t>
            </a:r>
            <a:r>
              <a:rPr lang="en-US" dirty="0" err="1"/>
              <a:t>Cloudera</a:t>
            </a:r>
            <a:r>
              <a:rPr lang="en-US" dirty="0"/>
              <a:t> Manager</a:t>
            </a:r>
          </a:p>
          <a:p>
            <a:r>
              <a:rPr lang="en-US" dirty="0"/>
              <a:t>Verify logs</a:t>
            </a:r>
          </a:p>
          <a:p>
            <a:pPr marL="109728" indent="0">
              <a:buNone/>
            </a:pP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48</a:t>
            </a:fld>
            <a:endParaRPr lang="en-US"/>
          </a:p>
        </p:txBody>
      </p:sp>
      <p:sp>
        <p:nvSpPr>
          <p:cNvPr id="4" name="Title 3"/>
          <p:cNvSpPr>
            <a:spLocks noGrp="1"/>
          </p:cNvSpPr>
          <p:nvPr>
            <p:ph type="title"/>
          </p:nvPr>
        </p:nvSpPr>
        <p:spPr/>
        <p:txBody>
          <a:bodyPr/>
          <a:lstStyle/>
          <a:p>
            <a:r>
              <a:rPr lang="en-US" dirty="0" smtClean="0"/>
              <a:t>Validation</a:t>
            </a:r>
            <a:endParaRPr lang="en-US" dirty="0"/>
          </a:p>
        </p:txBody>
      </p:sp>
    </p:spTree>
    <p:extLst>
      <p:ext uri="{BB962C8B-B14F-4D97-AF65-F5344CB8AC3E}">
        <p14:creationId xmlns:p14="http://schemas.microsoft.com/office/powerpoint/2010/main" val="14130618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While jobs are running</a:t>
            </a:r>
          </a:p>
          <a:p>
            <a:r>
              <a:rPr lang="en-US" dirty="0" smtClean="0"/>
              <a:t>Using Job history server</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49</a:t>
            </a:fld>
            <a:endParaRPr lang="en-US"/>
          </a:p>
        </p:txBody>
      </p:sp>
      <p:sp>
        <p:nvSpPr>
          <p:cNvPr id="4" name="Title 3"/>
          <p:cNvSpPr>
            <a:spLocks noGrp="1"/>
          </p:cNvSpPr>
          <p:nvPr>
            <p:ph type="title"/>
          </p:nvPr>
        </p:nvSpPr>
        <p:spPr/>
        <p:txBody>
          <a:bodyPr/>
          <a:lstStyle/>
          <a:p>
            <a:r>
              <a:rPr lang="en-US" dirty="0" smtClean="0"/>
              <a:t>Verify logs</a:t>
            </a:r>
            <a:endParaRPr lang="en-US" dirty="0"/>
          </a:p>
        </p:txBody>
      </p:sp>
    </p:spTree>
    <p:extLst>
      <p:ext uri="{BB962C8B-B14F-4D97-AF65-F5344CB8AC3E}">
        <p14:creationId xmlns:p14="http://schemas.microsoft.com/office/powerpoint/2010/main" val="2821531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HDFS – </a:t>
            </a:r>
            <a:r>
              <a:rPr lang="en-US" dirty="0" err="1" smtClean="0"/>
              <a:t>Hadoop</a:t>
            </a:r>
            <a:r>
              <a:rPr lang="en-US" dirty="0" smtClean="0"/>
              <a:t> Distributed File System (Storage)</a:t>
            </a:r>
          </a:p>
          <a:p>
            <a:r>
              <a:rPr lang="en-US" dirty="0" smtClean="0"/>
              <a:t>Daemon Processes</a:t>
            </a:r>
          </a:p>
          <a:p>
            <a:pPr lvl="1"/>
            <a:r>
              <a:rPr lang="en-US" dirty="0" smtClean="0"/>
              <a:t>Slaves: </a:t>
            </a:r>
            <a:r>
              <a:rPr lang="en-US" dirty="0" err="1" smtClean="0"/>
              <a:t>Datanodes</a:t>
            </a:r>
            <a:endParaRPr lang="en-US" dirty="0" smtClean="0"/>
          </a:p>
          <a:p>
            <a:pPr lvl="1"/>
            <a:r>
              <a:rPr lang="en-US" dirty="0" smtClean="0"/>
              <a:t>Masters: </a:t>
            </a:r>
            <a:r>
              <a:rPr lang="en-US" dirty="0" err="1" smtClean="0"/>
              <a:t>Namenode</a:t>
            </a:r>
            <a:r>
              <a:rPr lang="en-US" dirty="0" smtClean="0"/>
              <a:t>(s) and Secondary </a:t>
            </a:r>
            <a:r>
              <a:rPr lang="en-US" dirty="0" err="1" smtClean="0"/>
              <a:t>Namenode</a:t>
            </a:r>
            <a:endParaRPr lang="en-US" dirty="0" smtClean="0"/>
          </a:p>
          <a:p>
            <a:r>
              <a:rPr lang="en-US" dirty="0" smtClean="0"/>
              <a:t>Parameter Files</a:t>
            </a:r>
          </a:p>
          <a:p>
            <a:pPr lvl="1"/>
            <a:r>
              <a:rPr lang="en-US" dirty="0" smtClean="0"/>
              <a:t>core-</a:t>
            </a:r>
            <a:r>
              <a:rPr lang="en-US" dirty="0" err="1" smtClean="0"/>
              <a:t>site.xml</a:t>
            </a:r>
            <a:endParaRPr lang="en-US" dirty="0" smtClean="0"/>
          </a:p>
          <a:p>
            <a:pPr lvl="1"/>
            <a:r>
              <a:rPr lang="en-US" dirty="0" err="1" smtClean="0"/>
              <a:t>hdfs-site.xml</a:t>
            </a:r>
            <a:endParaRPr lang="en-US" dirty="0" smtClean="0"/>
          </a:p>
          <a:p>
            <a:r>
              <a:rPr lang="en-US" dirty="0" smtClean="0"/>
              <a:t>Apache Web Interfaces</a:t>
            </a:r>
          </a:p>
          <a:p>
            <a:pPr lvl="1"/>
            <a:r>
              <a:rPr lang="en-US" dirty="0" err="1" smtClean="0"/>
              <a:t>Namenode</a:t>
            </a:r>
            <a:r>
              <a:rPr lang="en-US" dirty="0" smtClean="0"/>
              <a:t> WUI</a:t>
            </a:r>
          </a:p>
          <a:p>
            <a:pPr lvl="1"/>
            <a:r>
              <a:rPr lang="en-US" dirty="0" err="1" smtClean="0"/>
              <a:t>Datanode</a:t>
            </a:r>
            <a:r>
              <a:rPr lang="en-US" dirty="0" smtClean="0"/>
              <a:t> WUI</a:t>
            </a:r>
          </a:p>
          <a:p>
            <a:r>
              <a:rPr lang="en-US" dirty="0" smtClean="0"/>
              <a:t>Log Files</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5</a:t>
            </a:fld>
            <a:endParaRPr lang="en-US"/>
          </a:p>
        </p:txBody>
      </p:sp>
      <p:sp>
        <p:nvSpPr>
          <p:cNvPr id="4" name="Title 3"/>
          <p:cNvSpPr>
            <a:spLocks noGrp="1"/>
          </p:cNvSpPr>
          <p:nvPr>
            <p:ph type="title"/>
          </p:nvPr>
        </p:nvSpPr>
        <p:spPr/>
        <p:txBody>
          <a:bodyPr/>
          <a:lstStyle/>
          <a:p>
            <a:r>
              <a:rPr lang="en-US" dirty="0" smtClean="0"/>
              <a:t>HDFS Architecture</a:t>
            </a:r>
            <a:endParaRPr lang="en-US" dirty="0"/>
          </a:p>
        </p:txBody>
      </p:sp>
    </p:spTree>
    <p:extLst>
      <p:ext uri="{BB962C8B-B14F-4D97-AF65-F5344CB8AC3E}">
        <p14:creationId xmlns:p14="http://schemas.microsoft.com/office/powerpoint/2010/main" val="1768427434"/>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Resource Manager WI</a:t>
            </a:r>
          </a:p>
          <a:p>
            <a:r>
              <a:rPr lang="en-US" dirty="0" smtClean="0"/>
              <a:t>Job History WI</a:t>
            </a:r>
          </a:p>
          <a:p>
            <a:r>
              <a:rPr lang="en-US" dirty="0" smtClean="0"/>
              <a:t>Per job application master WI</a:t>
            </a:r>
          </a:p>
          <a:p>
            <a:r>
              <a:rPr lang="en-US" dirty="0" err="1" smtClean="0"/>
              <a:t>Cloudera</a:t>
            </a:r>
            <a:r>
              <a:rPr lang="en-US" dirty="0" smtClean="0"/>
              <a:t> Manager</a:t>
            </a:r>
          </a:p>
        </p:txBody>
      </p:sp>
      <p:sp>
        <p:nvSpPr>
          <p:cNvPr id="3" name="Slide Number Placeholder 2"/>
          <p:cNvSpPr>
            <a:spLocks noGrp="1"/>
          </p:cNvSpPr>
          <p:nvPr>
            <p:ph type="sldNum" sz="quarter" idx="12"/>
          </p:nvPr>
        </p:nvSpPr>
        <p:spPr/>
        <p:txBody>
          <a:bodyPr/>
          <a:lstStyle/>
          <a:p>
            <a:fld id="{31E7C4D2-2F11-4011-AB4F-F84DBF4A0B01}" type="slidenum">
              <a:rPr lang="en-US" smtClean="0"/>
              <a:pPr/>
              <a:t>50</a:t>
            </a:fld>
            <a:endParaRPr lang="en-US"/>
          </a:p>
        </p:txBody>
      </p:sp>
      <p:sp>
        <p:nvSpPr>
          <p:cNvPr id="4" name="Title 3"/>
          <p:cNvSpPr>
            <a:spLocks noGrp="1"/>
          </p:cNvSpPr>
          <p:nvPr>
            <p:ph type="title"/>
          </p:nvPr>
        </p:nvSpPr>
        <p:spPr/>
        <p:txBody>
          <a:bodyPr/>
          <a:lstStyle/>
          <a:p>
            <a:r>
              <a:rPr lang="en-US" dirty="0" smtClean="0"/>
              <a:t>Understand WI</a:t>
            </a:r>
            <a:endParaRPr lang="en-US" dirty="0"/>
          </a:p>
        </p:txBody>
      </p:sp>
    </p:spTree>
    <p:extLst>
      <p:ext uri="{BB962C8B-B14F-4D97-AF65-F5344CB8AC3E}">
        <p14:creationId xmlns:p14="http://schemas.microsoft.com/office/powerpoint/2010/main" val="23007356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Run a job</a:t>
            </a:r>
          </a:p>
          <a:p>
            <a:r>
              <a:rPr lang="en-US" dirty="0" smtClean="0"/>
              <a:t>Monitor while job is running</a:t>
            </a:r>
          </a:p>
          <a:p>
            <a:r>
              <a:rPr lang="en-US" dirty="0" smtClean="0"/>
              <a:t>Evaluate results once job is completed (Job History server)</a:t>
            </a:r>
          </a:p>
          <a:p>
            <a:r>
              <a:rPr lang="en-US" dirty="0" smtClean="0"/>
              <a:t>Importance of </a:t>
            </a:r>
            <a:r>
              <a:rPr lang="en-US" dirty="0" err="1" smtClean="0"/>
              <a:t>job.xml</a:t>
            </a:r>
            <a:r>
              <a:rPr lang="en-US" dirty="0" smtClean="0"/>
              <a:t> for every job</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51</a:t>
            </a:fld>
            <a:endParaRPr lang="en-US"/>
          </a:p>
        </p:txBody>
      </p:sp>
      <p:sp>
        <p:nvSpPr>
          <p:cNvPr id="4" name="Title 3"/>
          <p:cNvSpPr>
            <a:spLocks noGrp="1"/>
          </p:cNvSpPr>
          <p:nvPr>
            <p:ph type="title"/>
          </p:nvPr>
        </p:nvSpPr>
        <p:spPr/>
        <p:txBody>
          <a:bodyPr/>
          <a:lstStyle/>
          <a:p>
            <a:r>
              <a:rPr lang="en-US" dirty="0" smtClean="0"/>
              <a:t>YARN and </a:t>
            </a:r>
            <a:r>
              <a:rPr lang="en-US" dirty="0" err="1" smtClean="0"/>
              <a:t>Mapred</a:t>
            </a:r>
            <a:r>
              <a:rPr lang="en-US" dirty="0" smtClean="0"/>
              <a:t> WI</a:t>
            </a:r>
            <a:endParaRPr lang="en-US" dirty="0"/>
          </a:p>
        </p:txBody>
      </p:sp>
    </p:spTree>
    <p:extLst>
      <p:ext uri="{BB962C8B-B14F-4D97-AF65-F5344CB8AC3E}">
        <p14:creationId xmlns:p14="http://schemas.microsoft.com/office/powerpoint/2010/main" val="34762514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1E7C4D2-2F11-4011-AB4F-F84DBF4A0B01}" type="slidenum">
              <a:rPr lang="en-US" smtClean="0"/>
              <a:pPr/>
              <a:t>52</a:t>
            </a:fld>
            <a:endParaRPr lang="en-US"/>
          </a:p>
        </p:txBody>
      </p:sp>
      <p:sp>
        <p:nvSpPr>
          <p:cNvPr id="4" name="Title 3"/>
          <p:cNvSpPr>
            <a:spLocks noGrp="1"/>
          </p:cNvSpPr>
          <p:nvPr>
            <p:ph type="title"/>
          </p:nvPr>
        </p:nvSpPr>
        <p:spPr/>
        <p:txBody>
          <a:bodyPr/>
          <a:lstStyle/>
          <a:p>
            <a:r>
              <a:rPr lang="en-US" dirty="0" smtClean="0"/>
              <a:t>Map Reduce Job Flow (YARN)</a:t>
            </a:r>
            <a:endParaRPr lang="en-US" dirty="0"/>
          </a:p>
        </p:txBody>
      </p:sp>
      <p:pic>
        <p:nvPicPr>
          <p:cNvPr id="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2138" y="1400175"/>
            <a:ext cx="7959725" cy="504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90209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err="1">
                <a:latin typeface="Calibri" charset="0"/>
              </a:rPr>
              <a:t>MapReduce</a:t>
            </a:r>
            <a:r>
              <a:rPr lang="en-US" sz="2000" dirty="0">
                <a:latin typeface="Calibri" charset="0"/>
              </a:rPr>
              <a:t> v2 (MRv2/YARN) – Fault Tolerance</a:t>
            </a:r>
          </a:p>
          <a:p>
            <a:pPr lvl="1"/>
            <a:r>
              <a:rPr lang="en-US" sz="1800" dirty="0">
                <a:latin typeface="Calibri" charset="0"/>
              </a:rPr>
              <a:t>Task Failure (mostly same as classic/MRv1)</a:t>
            </a:r>
          </a:p>
          <a:p>
            <a:pPr lvl="1"/>
            <a:r>
              <a:rPr lang="en-US" sz="1800" dirty="0">
                <a:latin typeface="Calibri" charset="0"/>
              </a:rPr>
              <a:t>Application Master Failure</a:t>
            </a:r>
          </a:p>
          <a:p>
            <a:pPr lvl="2"/>
            <a:r>
              <a:rPr lang="en-US" sz="1600" dirty="0">
                <a:latin typeface="Arial" charset="0"/>
                <a:cs typeface="Arial" charset="0"/>
              </a:rPr>
              <a:t>If application master is failed that means a job is failed. It can be controlled by </a:t>
            </a:r>
            <a:r>
              <a:rPr lang="en-US" sz="1600" dirty="0" err="1">
                <a:latin typeface="Arial" charset="0"/>
                <a:cs typeface="Arial" charset="0"/>
              </a:rPr>
              <a:t>yarn.resourcemanager.am.max.retries</a:t>
            </a:r>
            <a:r>
              <a:rPr lang="en-US" sz="1600" dirty="0">
                <a:latin typeface="Arial" charset="0"/>
                <a:cs typeface="Arial" charset="0"/>
              </a:rPr>
              <a:t> (default 1)</a:t>
            </a:r>
          </a:p>
          <a:p>
            <a:pPr lvl="1"/>
            <a:r>
              <a:rPr lang="en-US" sz="1800" dirty="0">
                <a:latin typeface="Calibri" charset="0"/>
              </a:rPr>
              <a:t>Node Manager Failure</a:t>
            </a:r>
          </a:p>
          <a:p>
            <a:pPr lvl="2"/>
            <a:r>
              <a:rPr lang="en-US" sz="1600" dirty="0">
                <a:latin typeface="Arial" charset="0"/>
                <a:cs typeface="Arial" charset="0"/>
              </a:rPr>
              <a:t>If there are no heartbeats from Node Manager to Resource Manager for 10 minutes (default), then that task tracker will be removed from the pool</a:t>
            </a:r>
          </a:p>
          <a:p>
            <a:pPr lvl="1"/>
            <a:r>
              <a:rPr lang="en-US" sz="1800" dirty="0">
                <a:latin typeface="Calibri" charset="0"/>
              </a:rPr>
              <a:t>Resource Manager Failure</a:t>
            </a:r>
          </a:p>
          <a:p>
            <a:pPr lvl="2"/>
            <a:r>
              <a:rPr lang="en-US" sz="1600" dirty="0">
                <a:latin typeface="Arial" charset="0"/>
                <a:cs typeface="Arial" charset="0"/>
              </a:rPr>
              <a:t>Although probability of Resource Manager failure is relatively low, no jobs can be submitted until RM is brought back up and running. </a:t>
            </a:r>
          </a:p>
          <a:p>
            <a:pPr lvl="2"/>
            <a:r>
              <a:rPr lang="en-US" sz="1600" dirty="0">
                <a:latin typeface="Arial" charset="0"/>
                <a:cs typeface="Arial" charset="0"/>
              </a:rPr>
              <a:t>High availability can be configured in YARN which means there will be multiple RM running in the cluster. There is no high availability in MRv1 </a:t>
            </a:r>
            <a:r>
              <a:rPr lang="en-US" sz="1600" b="1" dirty="0">
                <a:latin typeface="Arial" charset="0"/>
                <a:cs typeface="Arial" charset="0"/>
              </a:rPr>
              <a:t>(only one job tracker)</a:t>
            </a:r>
          </a:p>
          <a:p>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53</a:t>
            </a:fld>
            <a:endParaRPr lang="en-US"/>
          </a:p>
        </p:txBody>
      </p:sp>
      <p:sp>
        <p:nvSpPr>
          <p:cNvPr id="4" name="Title 3"/>
          <p:cNvSpPr>
            <a:spLocks noGrp="1"/>
          </p:cNvSpPr>
          <p:nvPr>
            <p:ph type="title"/>
          </p:nvPr>
        </p:nvSpPr>
        <p:spPr/>
        <p:txBody>
          <a:bodyPr/>
          <a:lstStyle/>
          <a:p>
            <a:r>
              <a:rPr lang="en-US" dirty="0" smtClean="0"/>
              <a:t>YARN – Fault Tolerance</a:t>
            </a:r>
            <a:endParaRPr lang="en-US" dirty="0"/>
          </a:p>
        </p:txBody>
      </p:sp>
    </p:spTree>
    <p:extLst>
      <p:ext uri="{BB962C8B-B14F-4D97-AF65-F5344CB8AC3E}">
        <p14:creationId xmlns:p14="http://schemas.microsoft.com/office/powerpoint/2010/main" val="29084565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1E7C4D2-2F11-4011-AB4F-F84DBF4A0B01}" type="slidenum">
              <a:rPr lang="en-US" smtClean="0"/>
              <a:pPr/>
              <a:t>54</a:t>
            </a:fld>
            <a:endParaRPr lang="en-US"/>
          </a:p>
        </p:txBody>
      </p:sp>
      <p:sp>
        <p:nvSpPr>
          <p:cNvPr id="4" name="Title 3"/>
          <p:cNvSpPr>
            <a:spLocks noGrp="1"/>
          </p:cNvSpPr>
          <p:nvPr>
            <p:ph type="title"/>
          </p:nvPr>
        </p:nvSpPr>
        <p:spPr/>
        <p:txBody>
          <a:bodyPr/>
          <a:lstStyle/>
          <a:p>
            <a:r>
              <a:rPr lang="en-US" dirty="0" smtClean="0"/>
              <a:t>MRv1 vs. MRv2</a:t>
            </a:r>
            <a:endParaRPr lang="en-US" dirty="0"/>
          </a:p>
        </p:txBody>
      </p:sp>
      <p:graphicFrame>
        <p:nvGraphicFramePr>
          <p:cNvPr id="7" name="Table 6"/>
          <p:cNvGraphicFramePr>
            <a:graphicFrameLocks noGrp="1"/>
          </p:cNvGraphicFramePr>
          <p:nvPr/>
        </p:nvGraphicFramePr>
        <p:xfrm>
          <a:off x="981075" y="1677988"/>
          <a:ext cx="7373938" cy="3575051"/>
        </p:xfrm>
        <a:graphic>
          <a:graphicData uri="http://schemas.openxmlformats.org/drawingml/2006/table">
            <a:tbl>
              <a:tblPr/>
              <a:tblGrid>
                <a:gridCol w="1500762"/>
                <a:gridCol w="2818565"/>
                <a:gridCol w="3054611"/>
              </a:tblGrid>
              <a:tr h="202745">
                <a:tc>
                  <a:txBody>
                    <a:bodyPr/>
                    <a:lstStyle/>
                    <a:p>
                      <a:pPr algn="l" fontAlgn="b"/>
                      <a:r>
                        <a:rPr lang="en-US" sz="1100" b="1" i="0" u="none" strike="noStrike" dirty="0">
                          <a:solidFill>
                            <a:srgbClr val="000000"/>
                          </a:solidFill>
                          <a:effectLst/>
                          <a:latin typeface="Calibri"/>
                        </a:rPr>
                        <a:t> </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a:rPr>
                        <a:t>MRv1</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1" i="0" u="none" strike="noStrike">
                          <a:solidFill>
                            <a:srgbClr val="000000"/>
                          </a:solidFill>
                          <a:effectLst/>
                          <a:latin typeface="Calibri"/>
                        </a:rPr>
                        <a:t>MRv2/YARN</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7261">
                <a:tc>
                  <a:txBody>
                    <a:bodyPr/>
                    <a:lstStyle/>
                    <a:p>
                      <a:pPr algn="l" fontAlgn="b"/>
                      <a:r>
                        <a:rPr lang="en-US" sz="1100" b="1" i="0" u="none" strike="noStrike">
                          <a:solidFill>
                            <a:srgbClr val="000000"/>
                          </a:solidFill>
                          <a:effectLst/>
                          <a:latin typeface="Calibri"/>
                        </a:rPr>
                        <a:t>Master</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a:rPr>
                        <a:t>Job </a:t>
                      </a:r>
                      <a:r>
                        <a:rPr lang="en-US" sz="1100" b="0" i="0" u="none" strike="noStrike" dirty="0" smtClean="0">
                          <a:solidFill>
                            <a:srgbClr val="000000"/>
                          </a:solidFill>
                          <a:effectLst/>
                          <a:latin typeface="Calibri"/>
                        </a:rPr>
                        <a:t>Tracker – handles</a:t>
                      </a:r>
                      <a:r>
                        <a:rPr lang="en-US" sz="1100" b="0" i="0" u="none" strike="noStrike" baseline="0" dirty="0" smtClean="0">
                          <a:solidFill>
                            <a:srgbClr val="000000"/>
                          </a:solidFill>
                          <a:effectLst/>
                          <a:latin typeface="Calibri"/>
                        </a:rPr>
                        <a:t> both resource management as well as job processing.</a:t>
                      </a:r>
                      <a:endParaRPr lang="en-US" sz="1100" b="0" i="0" u="none" strike="noStrike" dirty="0">
                        <a:solidFill>
                          <a:srgbClr val="000000"/>
                        </a:solidFill>
                        <a:effectLst/>
                        <a:latin typeface="Calibri"/>
                      </a:endParaRP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a:rPr>
                        <a:t>Resource </a:t>
                      </a:r>
                      <a:r>
                        <a:rPr lang="en-US" sz="1100" b="0" i="0" u="none" strike="noStrike" dirty="0" smtClean="0">
                          <a:solidFill>
                            <a:srgbClr val="000000"/>
                          </a:solidFill>
                          <a:effectLst/>
                          <a:latin typeface="Calibri"/>
                        </a:rPr>
                        <a:t>Manager – only looks after resource management.</a:t>
                      </a:r>
                      <a:endParaRPr lang="en-US" sz="1100" b="0" i="0" u="none" strike="noStrike" dirty="0">
                        <a:solidFill>
                          <a:srgbClr val="000000"/>
                        </a:solidFill>
                        <a:effectLst/>
                        <a:latin typeface="Calibri"/>
                      </a:endParaRP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0336">
                <a:tc>
                  <a:txBody>
                    <a:bodyPr/>
                    <a:lstStyle/>
                    <a:p>
                      <a:pPr algn="l" fontAlgn="b"/>
                      <a:r>
                        <a:rPr lang="en-US" sz="1100" b="1" i="0" u="none" strike="noStrike">
                          <a:solidFill>
                            <a:srgbClr val="000000"/>
                          </a:solidFill>
                          <a:effectLst/>
                          <a:latin typeface="Calibri"/>
                        </a:rPr>
                        <a:t>Slave on each datanode</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Task Tracker</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Node Manager</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92438">
                <a:tc>
                  <a:txBody>
                    <a:bodyPr/>
                    <a:lstStyle/>
                    <a:p>
                      <a:pPr algn="l" fontAlgn="b"/>
                      <a:r>
                        <a:rPr lang="en-US" sz="1100" b="1" i="0" u="none" strike="noStrike">
                          <a:solidFill>
                            <a:srgbClr val="000000"/>
                          </a:solidFill>
                          <a:effectLst/>
                          <a:latin typeface="Calibri"/>
                        </a:rPr>
                        <a:t>Job</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Job Tracker controls life cycle of the job</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Per job application master controls life cycle of job. Application master is transient in nature and will be cleaned up after job is completed.</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92438">
                <a:tc>
                  <a:txBody>
                    <a:bodyPr/>
                    <a:lstStyle/>
                    <a:p>
                      <a:pPr algn="l" fontAlgn="b"/>
                      <a:r>
                        <a:rPr lang="en-US" sz="1100" b="1" i="0" u="none" strike="noStrike">
                          <a:solidFill>
                            <a:srgbClr val="000000"/>
                          </a:solidFill>
                          <a:effectLst/>
                          <a:latin typeface="Calibri"/>
                        </a:rPr>
                        <a:t>Mappers and reducers</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a:rPr>
                        <a:t>Task tracker will manage the processes that runs tasks (mappers and reducers)</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a:rPr>
                        <a:t>Containers will manage the processes that runs tasks (mappers and reducers). Containers are transient in nature and will be cleaned up when job is completed.</a:t>
                      </a: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92438">
                <a:tc>
                  <a:txBody>
                    <a:bodyPr/>
                    <a:lstStyle/>
                    <a:p>
                      <a:pPr algn="l" fontAlgn="b"/>
                      <a:r>
                        <a:rPr lang="en-US" sz="1100" b="1" i="0" u="none" strike="noStrike" dirty="0" smtClean="0">
                          <a:solidFill>
                            <a:srgbClr val="000000"/>
                          </a:solidFill>
                          <a:effectLst/>
                          <a:latin typeface="Calibri"/>
                        </a:rPr>
                        <a:t>Mappers and reducers</a:t>
                      </a:r>
                      <a:endParaRPr lang="en-US" sz="1100" b="1" i="0" u="none" strike="noStrike" dirty="0">
                        <a:solidFill>
                          <a:srgbClr val="000000"/>
                        </a:solidFill>
                        <a:effectLst/>
                        <a:latin typeface="Calibri"/>
                      </a:endParaRP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smtClean="0">
                          <a:solidFill>
                            <a:srgbClr val="000000"/>
                          </a:solidFill>
                          <a:effectLst/>
                          <a:latin typeface="Calibri"/>
                        </a:rPr>
                        <a:t>Tasks for mappers and reducers on each node are pre-configured</a:t>
                      </a:r>
                      <a:r>
                        <a:rPr lang="en-US" sz="1100" b="0" i="0" u="none" strike="noStrike" baseline="0" dirty="0" smtClean="0">
                          <a:solidFill>
                            <a:srgbClr val="000000"/>
                          </a:solidFill>
                          <a:effectLst/>
                          <a:latin typeface="Calibri"/>
                        </a:rPr>
                        <a:t> and cannot be changed. It can cause under utilization of resources.</a:t>
                      </a:r>
                      <a:endParaRPr lang="en-US" sz="1100" b="0" i="0" u="none" strike="noStrike" dirty="0">
                        <a:solidFill>
                          <a:srgbClr val="000000"/>
                        </a:solidFill>
                        <a:effectLst/>
                        <a:latin typeface="Calibri"/>
                      </a:endParaRP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smtClean="0">
                          <a:solidFill>
                            <a:srgbClr val="000000"/>
                          </a:solidFill>
                          <a:effectLst/>
                          <a:latin typeface="Calibri"/>
                        </a:rPr>
                        <a:t>Tasks for mappers and reducers are not pre-configured.</a:t>
                      </a:r>
                      <a:r>
                        <a:rPr lang="en-US" sz="1100" b="0" i="0" u="none" strike="noStrike" baseline="0" dirty="0" smtClean="0">
                          <a:solidFill>
                            <a:srgbClr val="000000"/>
                          </a:solidFill>
                          <a:effectLst/>
                          <a:latin typeface="Calibri"/>
                        </a:rPr>
                        <a:t> Relatively effective utilization of resources.</a:t>
                      </a:r>
                      <a:endParaRPr lang="en-US" sz="1100" b="0" i="0" u="none" strike="noStrike" dirty="0">
                        <a:solidFill>
                          <a:srgbClr val="000000"/>
                        </a:solidFill>
                        <a:effectLst/>
                        <a:latin typeface="Calibri"/>
                      </a:endParaRP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87395">
                <a:tc>
                  <a:txBody>
                    <a:bodyPr/>
                    <a:lstStyle/>
                    <a:p>
                      <a:pPr algn="l" fontAlgn="b"/>
                      <a:r>
                        <a:rPr lang="en-US" sz="1100" b="1" i="0" u="none" strike="noStrike" dirty="0" smtClean="0">
                          <a:solidFill>
                            <a:srgbClr val="000000"/>
                          </a:solidFill>
                          <a:effectLst/>
                          <a:latin typeface="Calibri"/>
                        </a:rPr>
                        <a:t>Scalability</a:t>
                      </a:r>
                      <a:endParaRPr lang="en-US" sz="1100" b="1" i="0" u="none" strike="noStrike" dirty="0">
                        <a:solidFill>
                          <a:srgbClr val="000000"/>
                        </a:solidFill>
                        <a:effectLst/>
                        <a:latin typeface="Calibri"/>
                      </a:endParaRP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a:rPr>
                        <a:t>Single point of failure and probability is high as Job Tracker controls each job life cycle as well as resource </a:t>
                      </a:r>
                      <a:r>
                        <a:rPr lang="en-US" sz="1100" b="0" i="0" u="none" strike="noStrike" dirty="0" smtClean="0">
                          <a:solidFill>
                            <a:srgbClr val="000000"/>
                          </a:solidFill>
                          <a:effectLst/>
                          <a:latin typeface="Calibri"/>
                        </a:rPr>
                        <a:t>consumption.  Have</a:t>
                      </a:r>
                      <a:r>
                        <a:rPr lang="en-US" sz="1100" b="0" i="0" u="none" strike="noStrike" baseline="0" dirty="0" smtClean="0">
                          <a:solidFill>
                            <a:srgbClr val="000000"/>
                          </a:solidFill>
                          <a:effectLst/>
                          <a:latin typeface="Calibri"/>
                        </a:rPr>
                        <a:t> issues with clusters more than 4000 nodes</a:t>
                      </a:r>
                      <a:endParaRPr lang="en-US" sz="1100" b="0" i="0" u="none" strike="noStrike" dirty="0">
                        <a:solidFill>
                          <a:srgbClr val="000000"/>
                        </a:solidFill>
                        <a:effectLst/>
                        <a:latin typeface="Calibri"/>
                      </a:endParaRP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smtClean="0">
                          <a:solidFill>
                            <a:srgbClr val="000000"/>
                          </a:solidFill>
                          <a:effectLst/>
                          <a:latin typeface="Calibri"/>
                        </a:rPr>
                        <a:t>Can configure</a:t>
                      </a:r>
                      <a:r>
                        <a:rPr lang="en-US" sz="1100" b="0" i="0" u="none" strike="noStrike" baseline="0" dirty="0" smtClean="0">
                          <a:solidFill>
                            <a:srgbClr val="000000"/>
                          </a:solidFill>
                          <a:effectLst/>
                          <a:latin typeface="Calibri"/>
                        </a:rPr>
                        <a:t> for high availability. Resource Manager is relatively stable than Job tracker.</a:t>
                      </a:r>
                      <a:endParaRPr lang="en-US" sz="1100" b="0" i="0" u="none" strike="noStrike" dirty="0">
                        <a:solidFill>
                          <a:srgbClr val="000000"/>
                        </a:solidFill>
                        <a:effectLst/>
                        <a:latin typeface="Calibri"/>
                      </a:endParaRPr>
                    </a:p>
                  </a:txBody>
                  <a:tcPr marL="11961" marR="11961" marT="119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303536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hadoop</a:t>
            </a:r>
            <a:r>
              <a:rPr lang="en-US" dirty="0" smtClean="0"/>
              <a:t> jar command</a:t>
            </a:r>
          </a:p>
          <a:p>
            <a:r>
              <a:rPr lang="en-US" dirty="0" smtClean="0"/>
              <a:t>Overriding parameters</a:t>
            </a:r>
          </a:p>
          <a:p>
            <a:r>
              <a:rPr lang="en-US" dirty="0" smtClean="0"/>
              <a:t>Validating parameters in </a:t>
            </a:r>
            <a:r>
              <a:rPr lang="en-US" dirty="0" err="1" smtClean="0"/>
              <a:t>job.xml</a:t>
            </a:r>
            <a:endParaRPr lang="en-US" dirty="0" smtClean="0"/>
          </a:p>
          <a:p>
            <a:r>
              <a:rPr lang="en-US" dirty="0" smtClean="0"/>
              <a:t>Understanding counters</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55</a:t>
            </a:fld>
            <a:endParaRPr lang="en-US"/>
          </a:p>
        </p:txBody>
      </p:sp>
      <p:sp>
        <p:nvSpPr>
          <p:cNvPr id="4" name="Title 3"/>
          <p:cNvSpPr>
            <a:spLocks noGrp="1"/>
          </p:cNvSpPr>
          <p:nvPr>
            <p:ph type="title"/>
          </p:nvPr>
        </p:nvSpPr>
        <p:spPr/>
        <p:txBody>
          <a:bodyPr/>
          <a:lstStyle/>
          <a:p>
            <a:r>
              <a:rPr lang="en-US" dirty="0" smtClean="0"/>
              <a:t>Running jobs</a:t>
            </a:r>
            <a:endParaRPr lang="en-US" dirty="0"/>
          </a:p>
        </p:txBody>
      </p:sp>
    </p:spTree>
    <p:extLst>
      <p:ext uri="{BB962C8B-B14F-4D97-AF65-F5344CB8AC3E}">
        <p14:creationId xmlns:p14="http://schemas.microsoft.com/office/powerpoint/2010/main" val="16453444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Identify daemon processes for YARN</a:t>
            </a:r>
          </a:p>
          <a:p>
            <a:r>
              <a:rPr lang="en-US" dirty="0" smtClean="0"/>
              <a:t>Identify different parameter files</a:t>
            </a:r>
          </a:p>
          <a:p>
            <a:r>
              <a:rPr lang="en-US" dirty="0" smtClean="0"/>
              <a:t>Difference between MRv1 – "Classic" and MRv2 - YARN</a:t>
            </a:r>
          </a:p>
          <a:p>
            <a:r>
              <a:rPr lang="en-US" dirty="0" smtClean="0"/>
              <a:t>Understand important parameters and relevance of the parameters in capacity planning as well as performance tuning</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56</a:t>
            </a:fld>
            <a:endParaRPr lang="en-US"/>
          </a:p>
        </p:txBody>
      </p:sp>
      <p:sp>
        <p:nvSpPr>
          <p:cNvPr id="4" name="Title 3"/>
          <p:cNvSpPr>
            <a:spLocks noGrp="1"/>
          </p:cNvSpPr>
          <p:nvPr>
            <p:ph type="title"/>
          </p:nvPr>
        </p:nvSpPr>
        <p:spPr/>
        <p:txBody>
          <a:bodyPr/>
          <a:lstStyle/>
          <a:p>
            <a:r>
              <a:rPr lang="en-US" dirty="0" smtClean="0"/>
              <a:t>Exercise</a:t>
            </a:r>
            <a:endParaRPr lang="en-US" dirty="0"/>
          </a:p>
        </p:txBody>
      </p:sp>
    </p:spTree>
    <p:extLst>
      <p:ext uri="{BB962C8B-B14F-4D97-AF65-F5344CB8AC3E}">
        <p14:creationId xmlns:p14="http://schemas.microsoft.com/office/powerpoint/2010/main" val="37093044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What are different daemon processes?</a:t>
            </a:r>
          </a:p>
          <a:p>
            <a:r>
              <a:rPr lang="en-US" dirty="0" smtClean="0"/>
              <a:t>What is application master?</a:t>
            </a:r>
          </a:p>
          <a:p>
            <a:r>
              <a:rPr lang="en-US" dirty="0" smtClean="0"/>
              <a:t>What is default port number of Resource Manager UI?</a:t>
            </a:r>
          </a:p>
          <a:p>
            <a:r>
              <a:rPr lang="en-US" dirty="0"/>
              <a:t>What are different type of schedulers?</a:t>
            </a:r>
          </a:p>
          <a:p>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57</a:t>
            </a:fld>
            <a:endParaRPr lang="en-US"/>
          </a:p>
        </p:txBody>
      </p:sp>
      <p:sp>
        <p:nvSpPr>
          <p:cNvPr id="4" name="Title 3"/>
          <p:cNvSpPr>
            <a:spLocks noGrp="1"/>
          </p:cNvSpPr>
          <p:nvPr>
            <p:ph type="title"/>
          </p:nvPr>
        </p:nvSpPr>
        <p:spPr/>
        <p:txBody>
          <a:bodyPr/>
          <a:lstStyle/>
          <a:p>
            <a:r>
              <a:rPr lang="en-US" dirty="0" smtClean="0"/>
              <a:t>Interview Questions</a:t>
            </a:r>
            <a:endParaRPr lang="en-US" dirty="0"/>
          </a:p>
        </p:txBody>
      </p:sp>
    </p:spTree>
    <p:extLst>
      <p:ext uri="{BB962C8B-B14F-4D97-AF65-F5344CB8AC3E}">
        <p14:creationId xmlns:p14="http://schemas.microsoft.com/office/powerpoint/2010/main" val="28631594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You can apply this pattern to almost all the tools in </a:t>
            </a:r>
            <a:r>
              <a:rPr lang="en-US" dirty="0" err="1" smtClean="0"/>
              <a:t>Hadoop</a:t>
            </a:r>
            <a:r>
              <a:rPr lang="en-US" dirty="0" smtClean="0"/>
              <a:t> eco system.</a:t>
            </a:r>
          </a:p>
          <a:p>
            <a:r>
              <a:rPr lang="en-US" dirty="0" smtClean="0"/>
              <a:t>Architecture</a:t>
            </a:r>
          </a:p>
          <a:p>
            <a:r>
              <a:rPr lang="en-US" dirty="0" smtClean="0"/>
              <a:t>Daemon Processes</a:t>
            </a:r>
          </a:p>
          <a:p>
            <a:r>
              <a:rPr lang="en-US" dirty="0" smtClean="0"/>
              <a:t>Parameter files</a:t>
            </a:r>
          </a:p>
          <a:p>
            <a:r>
              <a:rPr lang="en-US" dirty="0" smtClean="0"/>
              <a:t>Log files</a:t>
            </a:r>
          </a:p>
          <a:p>
            <a:r>
              <a:rPr lang="en-US" smtClean="0"/>
              <a:t>Validation</a:t>
            </a:r>
            <a:endParaRPr lang="en-US" dirty="0" smtClean="0"/>
          </a:p>
        </p:txBody>
      </p:sp>
      <p:sp>
        <p:nvSpPr>
          <p:cNvPr id="3" name="Slide Number Placeholder 2"/>
          <p:cNvSpPr>
            <a:spLocks noGrp="1"/>
          </p:cNvSpPr>
          <p:nvPr>
            <p:ph type="sldNum" sz="quarter" idx="12"/>
          </p:nvPr>
        </p:nvSpPr>
        <p:spPr/>
        <p:txBody>
          <a:bodyPr/>
          <a:lstStyle/>
          <a:p>
            <a:fld id="{31E7C4D2-2F11-4011-AB4F-F84DBF4A0B01}" type="slidenum">
              <a:rPr lang="en-US" smtClean="0"/>
              <a:pPr/>
              <a:t>58</a:t>
            </a:fld>
            <a:endParaRPr lang="en-US"/>
          </a:p>
        </p:txBody>
      </p:sp>
      <p:sp>
        <p:nvSpPr>
          <p:cNvPr id="4" name="Title 3"/>
          <p:cNvSpPr>
            <a:spLocks noGrp="1"/>
          </p:cNvSpPr>
          <p:nvPr>
            <p:ph type="title"/>
          </p:nvPr>
        </p:nvSpPr>
        <p:spPr/>
        <p:txBody>
          <a:bodyPr/>
          <a:lstStyle/>
          <a:p>
            <a:r>
              <a:rPr lang="en-US" dirty="0" smtClean="0"/>
              <a:t>Learning Pattern</a:t>
            </a:r>
            <a:endParaRPr lang="en-US" dirty="0"/>
          </a:p>
        </p:txBody>
      </p:sp>
    </p:spTree>
    <p:extLst>
      <p:ext uri="{BB962C8B-B14F-4D97-AF65-F5344CB8AC3E}">
        <p14:creationId xmlns:p14="http://schemas.microsoft.com/office/powerpoint/2010/main" val="24567354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4005072"/>
          </a:xfrm>
        </p:spPr>
        <p:txBody>
          <a:bodyPr/>
          <a:lstStyle/>
          <a:p>
            <a:pPr algn="ctr">
              <a:buNone/>
            </a:pPr>
            <a:r>
              <a:rPr lang="en-US" dirty="0" smtClean="0"/>
              <a:t> </a:t>
            </a:r>
            <a:r>
              <a:rPr lang="en-US" sz="2400" b="1" dirty="0" smtClean="0">
                <a:latin typeface="Cambria" pitchFamily="18" charset="0"/>
              </a:rPr>
              <a:t>We believe strongly in building solid, long-lasting relationships with our clients and deliver quality services in a cost-effective way. </a:t>
            </a:r>
          </a:p>
          <a:p>
            <a:pPr>
              <a:buNone/>
            </a:pPr>
            <a:r>
              <a:rPr lang="en-US" dirty="0" smtClean="0"/>
              <a:t>  </a:t>
            </a:r>
          </a:p>
          <a:p>
            <a:pPr>
              <a:buNone/>
            </a:pPr>
            <a:r>
              <a:rPr lang="en-US" dirty="0" smtClean="0"/>
              <a:t>                                        </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59</a:t>
            </a:fld>
            <a:endParaRPr lang="en-US"/>
          </a:p>
        </p:txBody>
      </p:sp>
      <p:sp>
        <p:nvSpPr>
          <p:cNvPr id="4" name="Title 3"/>
          <p:cNvSpPr>
            <a:spLocks noGrp="1"/>
          </p:cNvSpPr>
          <p:nvPr>
            <p:ph type="title"/>
          </p:nvPr>
        </p:nvSpPr>
        <p:spPr/>
        <p:txBody>
          <a:bodyPr>
            <a:normAutofit/>
          </a:bodyPr>
          <a:lstStyle/>
          <a:p>
            <a:pPr algn="ctr"/>
            <a:r>
              <a:rPr lang="en-US" sz="4400" dirty="0" smtClean="0">
                <a:solidFill>
                  <a:srgbClr val="FF0000"/>
                </a:solidFill>
                <a:latin typeface="Cambria" pitchFamily="18" charset="0"/>
              </a:rPr>
              <a:t>Our Promise</a:t>
            </a:r>
            <a:endParaRPr lang="en-US" sz="4400" dirty="0">
              <a:solidFill>
                <a:srgbClr val="FF0000"/>
              </a:solidFill>
              <a:latin typeface="Cambria" pitchFamily="18" charset="0"/>
            </a:endParaRPr>
          </a:p>
        </p:txBody>
      </p:sp>
      <p:pic>
        <p:nvPicPr>
          <p:cNvPr id="5" name="Picture 4" descr="images.jpg"/>
          <p:cNvPicPr>
            <a:picLocks noChangeAspect="1"/>
          </p:cNvPicPr>
          <p:nvPr/>
        </p:nvPicPr>
        <p:blipFill>
          <a:blip r:embed="rId2"/>
          <a:stretch>
            <a:fillRect/>
          </a:stretch>
        </p:blipFill>
        <p:spPr>
          <a:xfrm>
            <a:off x="6019800" y="3352800"/>
            <a:ext cx="2295525" cy="1990725"/>
          </a:xfrm>
          <a:prstGeom prst="rect">
            <a:avLst/>
          </a:prstGeom>
        </p:spPr>
      </p:pic>
      <p:pic>
        <p:nvPicPr>
          <p:cNvPr id="6" name="Picture 5" descr="Novisync_Logo_High_Res.jpg"/>
          <p:cNvPicPr>
            <a:picLocks noChangeAspect="1"/>
          </p:cNvPicPr>
          <p:nvPr/>
        </p:nvPicPr>
        <p:blipFill>
          <a:blip r:embed="rId3" cstate="print">
            <a:clrChange>
              <a:clrFrom>
                <a:srgbClr val="FFFFFF"/>
              </a:clrFrom>
              <a:clrTo>
                <a:srgbClr val="FFFFFF">
                  <a:alpha val="0"/>
                </a:srgbClr>
              </a:clrTo>
            </a:clrChange>
          </a:blip>
          <a:stretch>
            <a:fillRect/>
          </a:stretch>
        </p:blipFill>
        <p:spPr>
          <a:xfrm>
            <a:off x="6248400" y="6229350"/>
            <a:ext cx="2514600" cy="628650"/>
          </a:xfrm>
          <a:prstGeom prst="rect">
            <a:avLst/>
          </a:prstGeom>
        </p:spPr>
      </p:pic>
      <p:cxnSp>
        <p:nvCxnSpPr>
          <p:cNvPr id="7" name="Straight Connector 6"/>
          <p:cNvCxnSpPr/>
          <p:nvPr/>
        </p:nvCxnSpPr>
        <p:spPr>
          <a:xfrm>
            <a:off x="304800" y="6248400"/>
            <a:ext cx="8458200" cy="0"/>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What is HDFS?</a:t>
            </a:r>
          </a:p>
          <a:p>
            <a:pPr lvl="1"/>
            <a:r>
              <a:rPr lang="en-US" dirty="0" err="1" smtClean="0"/>
              <a:t>Hadoop</a:t>
            </a:r>
            <a:r>
              <a:rPr lang="en-US" dirty="0" smtClean="0"/>
              <a:t> </a:t>
            </a:r>
            <a:r>
              <a:rPr lang="en-US" b="1" dirty="0" smtClean="0"/>
              <a:t>Distributed File System</a:t>
            </a:r>
          </a:p>
          <a:p>
            <a:pPr lvl="1"/>
            <a:r>
              <a:rPr lang="en-US" dirty="0" smtClean="0"/>
              <a:t>It is all about storage</a:t>
            </a:r>
          </a:p>
          <a:p>
            <a:pPr lvl="1"/>
            <a:r>
              <a:rPr lang="en-US" dirty="0" smtClean="0"/>
              <a:t>Logical file system</a:t>
            </a:r>
          </a:p>
          <a:p>
            <a:pPr lvl="1"/>
            <a:r>
              <a:rPr lang="en-US" dirty="0" smtClean="0"/>
              <a:t>Distributed</a:t>
            </a:r>
          </a:p>
          <a:p>
            <a:pPr lvl="1"/>
            <a:r>
              <a:rPr lang="en-US" dirty="0" smtClean="0"/>
              <a:t>Resilient</a:t>
            </a:r>
          </a:p>
          <a:p>
            <a:pPr lvl="1"/>
            <a:r>
              <a:rPr lang="en-US" dirty="0" smtClean="0"/>
              <a:t>Fault Tolerant</a:t>
            </a:r>
          </a:p>
        </p:txBody>
      </p:sp>
      <p:sp>
        <p:nvSpPr>
          <p:cNvPr id="3" name="Slide Number Placeholder 2"/>
          <p:cNvSpPr>
            <a:spLocks noGrp="1"/>
          </p:cNvSpPr>
          <p:nvPr>
            <p:ph type="sldNum" sz="quarter" idx="12"/>
          </p:nvPr>
        </p:nvSpPr>
        <p:spPr/>
        <p:txBody>
          <a:bodyPr/>
          <a:lstStyle/>
          <a:p>
            <a:fld id="{31E7C4D2-2F11-4011-AB4F-F84DBF4A0B01}" type="slidenum">
              <a:rPr lang="en-US" smtClean="0"/>
              <a:pPr/>
              <a:t>6</a:t>
            </a:fld>
            <a:endParaRPr lang="en-US"/>
          </a:p>
        </p:txBody>
      </p:sp>
      <p:sp>
        <p:nvSpPr>
          <p:cNvPr id="4" name="Title 3"/>
          <p:cNvSpPr>
            <a:spLocks noGrp="1"/>
          </p:cNvSpPr>
          <p:nvPr>
            <p:ph type="title"/>
          </p:nvPr>
        </p:nvSpPr>
        <p:spPr/>
        <p:txBody>
          <a:bodyPr/>
          <a:lstStyle/>
          <a:p>
            <a:r>
              <a:rPr lang="en-US" dirty="0" smtClean="0"/>
              <a:t>HDFS</a:t>
            </a:r>
            <a:endParaRPr lang="en-US" dirty="0"/>
          </a:p>
        </p:txBody>
      </p:sp>
    </p:spTree>
    <p:extLst>
      <p:ext uri="{BB962C8B-B14F-4D97-AF65-F5344CB8AC3E}">
        <p14:creationId xmlns:p14="http://schemas.microsoft.com/office/powerpoint/2010/main" val="1250231304"/>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ovisync_Logo_High_Res.jpg"/>
          <p:cNvPicPr>
            <a:picLocks noChangeAspect="1"/>
          </p:cNvPicPr>
          <p:nvPr/>
        </p:nvPicPr>
        <p:blipFill>
          <a:blip r:embed="rId2" cstate="print">
            <a:clrChange>
              <a:clrFrom>
                <a:srgbClr val="FFFFFF"/>
              </a:clrFrom>
              <a:clrTo>
                <a:srgbClr val="FFFFFF">
                  <a:alpha val="0"/>
                </a:srgbClr>
              </a:clrTo>
            </a:clrChange>
          </a:blip>
          <a:stretch>
            <a:fillRect/>
          </a:stretch>
        </p:blipFill>
        <p:spPr>
          <a:xfrm>
            <a:off x="6248400" y="6153150"/>
            <a:ext cx="2514600" cy="628650"/>
          </a:xfrm>
          <a:prstGeom prst="rect">
            <a:avLst/>
          </a:prstGeom>
        </p:spPr>
      </p:pic>
      <p:cxnSp>
        <p:nvCxnSpPr>
          <p:cNvPr id="7" name="Straight Connector 6"/>
          <p:cNvCxnSpPr/>
          <p:nvPr/>
        </p:nvCxnSpPr>
        <p:spPr>
          <a:xfrm>
            <a:off x="304800" y="6019800"/>
            <a:ext cx="84582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925042" y="2133600"/>
            <a:ext cx="5617052" cy="1938992"/>
          </a:xfrm>
          <a:prstGeom prst="rect">
            <a:avLst/>
          </a:prstGeom>
          <a:noFill/>
        </p:spPr>
        <p:txBody>
          <a:bodyPr wrap="none" lIns="91440" tIns="45720" rIns="91440" bIns="45720">
            <a:spAutoFit/>
          </a:bodyPr>
          <a:lstStyle/>
          <a:p>
            <a:pPr algn="ctr"/>
            <a:r>
              <a:rPr lang="en-US" sz="12000" b="0" cap="none" spc="0" dirty="0" smtClean="0">
                <a:ln w="0"/>
                <a:solidFill>
                  <a:schemeClr val="tx1">
                    <a:lumMod val="75000"/>
                    <a:lumOff val="25000"/>
                  </a:schemeClr>
                </a:solidFill>
                <a:effectLst>
                  <a:reflection blurRad="6350" stA="53000" endA="300" endPos="35500" dir="5400000" sy="-90000" algn="bl" rotWithShape="0"/>
                </a:effectLst>
                <a:latin typeface="Brush Script MT" panose="03060802040406070304" pitchFamily="66" charset="0"/>
              </a:rPr>
              <a:t>Thank You</a:t>
            </a:r>
            <a:endParaRPr lang="en-US" sz="12000" b="0" cap="none" spc="0" dirty="0">
              <a:ln w="0"/>
              <a:solidFill>
                <a:schemeClr val="tx1">
                  <a:lumMod val="75000"/>
                  <a:lumOff val="25000"/>
                </a:schemeClr>
              </a:solidFill>
              <a:effectLst>
                <a:reflection blurRad="6350" stA="53000" endA="300" endPos="35500" dir="5400000" sy="-90000" algn="bl" rotWithShape="0"/>
              </a:effectLst>
              <a:latin typeface="Brush Script MT" panose="03060802040406070304" pitchFamily="66" charset="0"/>
            </a:endParaRPr>
          </a:p>
        </p:txBody>
      </p:sp>
    </p:spTree>
    <p:extLst>
      <p:ext uri="{BB962C8B-B14F-4D97-AF65-F5344CB8AC3E}">
        <p14:creationId xmlns:p14="http://schemas.microsoft.com/office/powerpoint/2010/main" val="174636961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Configure Slaves and Masters</a:t>
            </a:r>
          </a:p>
          <a:p>
            <a:pPr lvl="1"/>
            <a:r>
              <a:rPr lang="en-US" dirty="0" err="1" smtClean="0"/>
              <a:t>Datanodes</a:t>
            </a:r>
            <a:endParaRPr lang="en-US" dirty="0" smtClean="0"/>
          </a:p>
          <a:p>
            <a:pPr lvl="1"/>
            <a:r>
              <a:rPr lang="en-US" dirty="0" err="1" smtClean="0"/>
              <a:t>Namenode</a:t>
            </a:r>
            <a:r>
              <a:rPr lang="en-US" dirty="0" smtClean="0"/>
              <a:t>(s) and/or Secondary </a:t>
            </a:r>
            <a:r>
              <a:rPr lang="en-US" dirty="0" err="1" smtClean="0"/>
              <a:t>Namenode</a:t>
            </a:r>
            <a:endParaRPr lang="en-US" dirty="0" smtClean="0"/>
          </a:p>
          <a:p>
            <a:r>
              <a:rPr lang="en-US" dirty="0" smtClean="0"/>
              <a:t>Configuration Files</a:t>
            </a:r>
          </a:p>
          <a:p>
            <a:pPr lvl="1"/>
            <a:r>
              <a:rPr lang="en-US" dirty="0" smtClean="0"/>
              <a:t>core-</a:t>
            </a:r>
            <a:r>
              <a:rPr lang="en-US" dirty="0" err="1" smtClean="0"/>
              <a:t>site.xml</a:t>
            </a:r>
            <a:endParaRPr lang="en-US" dirty="0" smtClean="0"/>
          </a:p>
          <a:p>
            <a:pPr lvl="1"/>
            <a:r>
              <a:rPr lang="en-US" dirty="0" err="1" smtClean="0"/>
              <a:t>hdfs-site.xml</a:t>
            </a:r>
            <a:endParaRPr lang="en-US" dirty="0" smtClean="0"/>
          </a:p>
          <a:p>
            <a:r>
              <a:rPr lang="en-US" dirty="0" smtClean="0"/>
              <a:t>Validation</a:t>
            </a:r>
          </a:p>
          <a:p>
            <a:r>
              <a:rPr lang="en-US" dirty="0" smtClean="0"/>
              <a:t>Files and Blocks</a:t>
            </a:r>
          </a:p>
          <a:p>
            <a:r>
              <a:rPr lang="en-US" dirty="0" smtClean="0"/>
              <a:t>Important configuration parameters</a:t>
            </a:r>
          </a:p>
          <a:p>
            <a:r>
              <a:rPr lang="en-US" dirty="0" smtClean="0"/>
              <a:t>Rack awareness</a:t>
            </a:r>
          </a:p>
          <a:p>
            <a:r>
              <a:rPr lang="en-US" dirty="0" smtClean="0"/>
              <a:t>Verify logs and browse the file system</a:t>
            </a:r>
          </a:p>
          <a:p>
            <a:r>
              <a:rPr lang="en-US" dirty="0" smtClean="0"/>
              <a:t>Understand </a:t>
            </a:r>
            <a:r>
              <a:rPr lang="en-US" dirty="0" err="1" smtClean="0"/>
              <a:t>Hadoop</a:t>
            </a:r>
            <a:r>
              <a:rPr lang="en-US" dirty="0" smtClean="0"/>
              <a:t> command line interface</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7</a:t>
            </a:fld>
            <a:endParaRPr lang="en-US"/>
          </a:p>
        </p:txBody>
      </p:sp>
      <p:sp>
        <p:nvSpPr>
          <p:cNvPr id="4" name="Title 3"/>
          <p:cNvSpPr>
            <a:spLocks noGrp="1"/>
          </p:cNvSpPr>
          <p:nvPr>
            <p:ph type="title"/>
          </p:nvPr>
        </p:nvSpPr>
        <p:spPr/>
        <p:txBody>
          <a:bodyPr/>
          <a:lstStyle/>
          <a:p>
            <a:r>
              <a:rPr lang="en-US" dirty="0" smtClean="0"/>
              <a:t>Setup HDFS</a:t>
            </a:r>
            <a:endParaRPr lang="en-US" dirty="0"/>
          </a:p>
        </p:txBody>
      </p:sp>
    </p:spTree>
    <p:extLst>
      <p:ext uri="{BB962C8B-B14F-4D97-AF65-F5344CB8AC3E}">
        <p14:creationId xmlns:p14="http://schemas.microsoft.com/office/powerpoint/2010/main" val="314676821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Slaves</a:t>
            </a:r>
          </a:p>
          <a:p>
            <a:pPr lvl="1"/>
            <a:r>
              <a:rPr lang="en-US" dirty="0" err="1" smtClean="0"/>
              <a:t>Datanodes</a:t>
            </a:r>
            <a:r>
              <a:rPr lang="en-US" dirty="0" smtClean="0"/>
              <a:t> for storage</a:t>
            </a:r>
          </a:p>
          <a:p>
            <a:pPr lvl="1"/>
            <a:r>
              <a:rPr lang="en-US" dirty="0" smtClean="0"/>
              <a:t>Most of the nodes in </a:t>
            </a:r>
            <a:r>
              <a:rPr lang="en-US" dirty="0" err="1" smtClean="0"/>
              <a:t>Hadoop</a:t>
            </a:r>
            <a:r>
              <a:rPr lang="en-US" dirty="0" smtClean="0"/>
              <a:t> cluster are slaves and they will have </a:t>
            </a:r>
            <a:r>
              <a:rPr lang="en-US" dirty="0" err="1" smtClean="0"/>
              <a:t>datanodes</a:t>
            </a:r>
            <a:r>
              <a:rPr lang="en-US" dirty="0" smtClean="0"/>
              <a:t> running</a:t>
            </a:r>
          </a:p>
          <a:p>
            <a:r>
              <a:rPr lang="en-US" dirty="0" smtClean="0"/>
              <a:t>Masters</a:t>
            </a:r>
          </a:p>
          <a:p>
            <a:pPr lvl="1"/>
            <a:r>
              <a:rPr lang="en-US" dirty="0" err="1" smtClean="0"/>
              <a:t>Namenode</a:t>
            </a:r>
            <a:endParaRPr lang="en-US" dirty="0" smtClean="0"/>
          </a:p>
          <a:p>
            <a:pPr lvl="1"/>
            <a:r>
              <a:rPr lang="en-US" dirty="0" smtClean="0"/>
              <a:t>Secondary </a:t>
            </a:r>
            <a:r>
              <a:rPr lang="en-US" dirty="0" err="1" smtClean="0"/>
              <a:t>Namenode</a:t>
            </a:r>
            <a:endParaRPr lang="en-US" dirty="0" smtClean="0"/>
          </a:p>
          <a:p>
            <a:r>
              <a:rPr lang="en-US" dirty="0" smtClean="0"/>
              <a:t>Heartbeat</a:t>
            </a:r>
          </a:p>
          <a:p>
            <a:pPr lvl="1"/>
            <a:r>
              <a:rPr lang="en-US" dirty="0" err="1" smtClean="0"/>
              <a:t>Datanodes</a:t>
            </a:r>
            <a:r>
              <a:rPr lang="en-US" dirty="0" smtClean="0"/>
              <a:t> sends heartbeat to </a:t>
            </a:r>
            <a:r>
              <a:rPr lang="en-US" dirty="0" err="1" smtClean="0"/>
              <a:t>Namenode</a:t>
            </a:r>
            <a:r>
              <a:rPr lang="en-US" dirty="0" smtClean="0"/>
              <a:t> at frequent and regular intervals.</a:t>
            </a:r>
          </a:p>
          <a:p>
            <a:pPr lvl="1"/>
            <a:r>
              <a:rPr lang="en-US" dirty="0" smtClean="0"/>
              <a:t>As part of heartbeat additional information about available storage will be sent to </a:t>
            </a:r>
            <a:r>
              <a:rPr lang="en-US" dirty="0" err="1" smtClean="0"/>
              <a:t>Namenode</a:t>
            </a:r>
            <a:endParaRPr lang="en-US" dirty="0" smtClean="0"/>
          </a:p>
        </p:txBody>
      </p:sp>
      <p:sp>
        <p:nvSpPr>
          <p:cNvPr id="3" name="Slide Number Placeholder 2"/>
          <p:cNvSpPr>
            <a:spLocks noGrp="1"/>
          </p:cNvSpPr>
          <p:nvPr>
            <p:ph type="sldNum" sz="quarter" idx="12"/>
          </p:nvPr>
        </p:nvSpPr>
        <p:spPr/>
        <p:txBody>
          <a:bodyPr/>
          <a:lstStyle/>
          <a:p>
            <a:fld id="{31E7C4D2-2F11-4011-AB4F-F84DBF4A0B01}" type="slidenum">
              <a:rPr lang="en-US" smtClean="0"/>
              <a:pPr/>
              <a:t>8</a:t>
            </a:fld>
            <a:endParaRPr lang="en-US"/>
          </a:p>
        </p:txBody>
      </p:sp>
      <p:sp>
        <p:nvSpPr>
          <p:cNvPr id="4" name="Title 3"/>
          <p:cNvSpPr>
            <a:spLocks noGrp="1"/>
          </p:cNvSpPr>
          <p:nvPr>
            <p:ph type="title"/>
          </p:nvPr>
        </p:nvSpPr>
        <p:spPr/>
        <p:txBody>
          <a:bodyPr/>
          <a:lstStyle/>
          <a:p>
            <a:r>
              <a:rPr lang="en-US" dirty="0" smtClean="0"/>
              <a:t>Configure Slaves and Masters</a:t>
            </a:r>
            <a:endParaRPr lang="en-US" dirty="0"/>
          </a:p>
        </p:txBody>
      </p:sp>
    </p:spTree>
    <p:extLst>
      <p:ext uri="{BB962C8B-B14F-4D97-AF65-F5344CB8AC3E}">
        <p14:creationId xmlns:p14="http://schemas.microsoft.com/office/powerpoint/2010/main" val="322126701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hadoop-env.sh</a:t>
            </a:r>
            <a:r>
              <a:rPr lang="en-US" dirty="0" smtClean="0"/>
              <a:t> is for environment variables</a:t>
            </a:r>
          </a:p>
          <a:p>
            <a:r>
              <a:rPr lang="en-US" dirty="0" smtClean="0"/>
              <a:t>core-</a:t>
            </a:r>
            <a:r>
              <a:rPr lang="en-US" dirty="0" err="1" smtClean="0"/>
              <a:t>site.xml</a:t>
            </a:r>
            <a:r>
              <a:rPr lang="en-US" dirty="0" smtClean="0"/>
              <a:t> will have parameters that are used by HDFS and Map Reduce</a:t>
            </a:r>
          </a:p>
          <a:p>
            <a:r>
              <a:rPr lang="en-US" dirty="0" err="1" smtClean="0"/>
              <a:t>hdfs-site.xml</a:t>
            </a:r>
            <a:r>
              <a:rPr lang="en-US" dirty="0" smtClean="0"/>
              <a:t> will have parameters that are used by HDFS</a:t>
            </a:r>
          </a:p>
          <a:p>
            <a:r>
              <a:rPr lang="en-US" dirty="0" smtClean="0"/>
              <a:t>Modifying parameters</a:t>
            </a:r>
          </a:p>
          <a:p>
            <a:r>
              <a:rPr lang="en-US" smtClean="0"/>
              <a:t>Understanding Final</a:t>
            </a:r>
            <a:endParaRPr lang="en-US" dirty="0"/>
          </a:p>
        </p:txBody>
      </p:sp>
      <p:sp>
        <p:nvSpPr>
          <p:cNvPr id="3" name="Slide Number Placeholder 2"/>
          <p:cNvSpPr>
            <a:spLocks noGrp="1"/>
          </p:cNvSpPr>
          <p:nvPr>
            <p:ph type="sldNum" sz="quarter" idx="12"/>
          </p:nvPr>
        </p:nvSpPr>
        <p:spPr/>
        <p:txBody>
          <a:bodyPr/>
          <a:lstStyle/>
          <a:p>
            <a:fld id="{31E7C4D2-2F11-4011-AB4F-F84DBF4A0B01}" type="slidenum">
              <a:rPr lang="en-US" smtClean="0"/>
              <a:pPr/>
              <a:t>9</a:t>
            </a:fld>
            <a:endParaRPr lang="en-US"/>
          </a:p>
        </p:txBody>
      </p:sp>
      <p:sp>
        <p:nvSpPr>
          <p:cNvPr id="4" name="Title 3"/>
          <p:cNvSpPr>
            <a:spLocks noGrp="1"/>
          </p:cNvSpPr>
          <p:nvPr>
            <p:ph type="title"/>
          </p:nvPr>
        </p:nvSpPr>
        <p:spPr/>
        <p:txBody>
          <a:bodyPr/>
          <a:lstStyle/>
          <a:p>
            <a:r>
              <a:rPr lang="en-US" dirty="0" smtClean="0"/>
              <a:t>Configuration files</a:t>
            </a:r>
            <a:endParaRPr lang="en-US" dirty="0"/>
          </a:p>
        </p:txBody>
      </p:sp>
    </p:spTree>
    <p:extLst>
      <p:ext uri="{BB962C8B-B14F-4D97-AF65-F5344CB8AC3E}">
        <p14:creationId xmlns:p14="http://schemas.microsoft.com/office/powerpoint/2010/main" val="3398230046"/>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4044</TotalTime>
  <Words>2854</Words>
  <Application>Microsoft Macintosh PowerPoint</Application>
  <PresentationFormat>On-screen Show (4:3)</PresentationFormat>
  <Paragraphs>581</Paragraphs>
  <Slides>60</Slides>
  <Notes>0</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Concourse</vt:lpstr>
      <vt:lpstr>PowerPoint Presentation</vt:lpstr>
      <vt:lpstr>PowerPoint Presentation</vt:lpstr>
      <vt:lpstr>Agenda</vt:lpstr>
      <vt:lpstr>Overview</vt:lpstr>
      <vt:lpstr>HDFS Architecture</vt:lpstr>
      <vt:lpstr>HDFS</vt:lpstr>
      <vt:lpstr>Setup HDFS</vt:lpstr>
      <vt:lpstr>Configure Slaves and Masters</vt:lpstr>
      <vt:lpstr>Configuration files</vt:lpstr>
      <vt:lpstr>Validation</vt:lpstr>
      <vt:lpstr>Namenode Recovery and Secondary Namenode</vt:lpstr>
      <vt:lpstr>Important Configuration Parameters</vt:lpstr>
      <vt:lpstr>HDFS - Important parameters (Hadoop cluster with one name node)</vt:lpstr>
      <vt:lpstr>Verify logs and browse file system</vt:lpstr>
      <vt:lpstr>Understand Hadoop command line interface</vt:lpstr>
      <vt:lpstr>HDFS Namenode HA</vt:lpstr>
      <vt:lpstr>HDFS Namenode HA</vt:lpstr>
      <vt:lpstr>Configure HDFS Namenode HA</vt:lpstr>
      <vt:lpstr>Exercise</vt:lpstr>
      <vt:lpstr>Interview questions</vt:lpstr>
      <vt:lpstr>Map Reduce</vt:lpstr>
      <vt:lpstr>Hadoop Cluster – Processing  (MRv1)</vt:lpstr>
      <vt:lpstr>Hadoop Cluster – Processing  (MRv2/YARN)</vt:lpstr>
      <vt:lpstr>Understand basic design strategy for MapReduce v2 (MRv2)</vt:lpstr>
      <vt:lpstr>MRv1 Architecture</vt:lpstr>
      <vt:lpstr>Setup MRv1 or Classic</vt:lpstr>
      <vt:lpstr>Configure Slaves and Master</vt:lpstr>
      <vt:lpstr>Parameter files</vt:lpstr>
      <vt:lpstr>Important Parameters in MRv1/Classic</vt:lpstr>
      <vt:lpstr>Validation</vt:lpstr>
      <vt:lpstr>Verify logs</vt:lpstr>
      <vt:lpstr>Understand WI</vt:lpstr>
      <vt:lpstr>Mapreduce CLI</vt:lpstr>
      <vt:lpstr>Map Reduce Job Flow (Classic)</vt:lpstr>
      <vt:lpstr>MRv1 – Fault Tolerance</vt:lpstr>
      <vt:lpstr>Speculative Execution</vt:lpstr>
      <vt:lpstr>Speculative Execution</vt:lpstr>
      <vt:lpstr>Challenges with MRv1</vt:lpstr>
      <vt:lpstr>YARN Architecture</vt:lpstr>
      <vt:lpstr>Determine how YARN handles resource allocations</vt:lpstr>
      <vt:lpstr>Setup YARN</vt:lpstr>
      <vt:lpstr>Hadoop Cluster – Processing  (MRv2/YARN)</vt:lpstr>
      <vt:lpstr>Configure Slaves and Masters</vt:lpstr>
      <vt:lpstr>Parameter files</vt:lpstr>
      <vt:lpstr>Important parameters in MRv2/YARN</vt:lpstr>
      <vt:lpstr>Important parameters in MRv2/YARN</vt:lpstr>
      <vt:lpstr>Scheduling Jobs</vt:lpstr>
      <vt:lpstr>Validation</vt:lpstr>
      <vt:lpstr>Verify logs</vt:lpstr>
      <vt:lpstr>Understand WI</vt:lpstr>
      <vt:lpstr>YARN and Mapred WI</vt:lpstr>
      <vt:lpstr>Map Reduce Job Flow (YARN)</vt:lpstr>
      <vt:lpstr>YARN – Fault Tolerance</vt:lpstr>
      <vt:lpstr>MRv1 vs. MRv2</vt:lpstr>
      <vt:lpstr>Running jobs</vt:lpstr>
      <vt:lpstr>Exercise</vt:lpstr>
      <vt:lpstr>Interview Questions</vt:lpstr>
      <vt:lpstr>Learning Pattern</vt:lpstr>
      <vt:lpstr>Our Promise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Novisync Solutions</dc:title>
  <dc:creator>SANDEEP GUDURU</dc:creator>
  <cp:lastModifiedBy>Durga Gadiraju</cp:lastModifiedBy>
  <cp:revision>199</cp:revision>
  <dcterms:created xsi:type="dcterms:W3CDTF">2014-04-29T16:16:03Z</dcterms:created>
  <dcterms:modified xsi:type="dcterms:W3CDTF">2014-12-23T19:15:23Z</dcterms:modified>
</cp:coreProperties>
</file>