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65" r:id="rId2"/>
    <p:sldId id="280" r:id="rId3"/>
    <p:sldId id="279" r:id="rId4"/>
    <p:sldId id="281" r:id="rId5"/>
    <p:sldId id="283" r:id="rId6"/>
    <p:sldId id="284" r:id="rId7"/>
    <p:sldId id="285" r:id="rId8"/>
    <p:sldId id="286" r:id="rId9"/>
    <p:sldId id="290" r:id="rId10"/>
    <p:sldId id="287" r:id="rId11"/>
    <p:sldId id="289" r:id="rId12"/>
    <p:sldId id="288" r:id="rId13"/>
    <p:sldId id="299" r:id="rId14"/>
    <p:sldId id="296" r:id="rId15"/>
    <p:sldId id="300" r:id="rId16"/>
    <p:sldId id="297" r:id="rId17"/>
    <p:sldId id="303" r:id="rId18"/>
    <p:sldId id="304" r:id="rId19"/>
    <p:sldId id="302" r:id="rId20"/>
    <p:sldId id="295" r:id="rId21"/>
    <p:sldId id="298" r:id="rId22"/>
    <p:sldId id="294" r:id="rId23"/>
    <p:sldId id="291" r:id="rId24"/>
    <p:sldId id="29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p:scale>
          <a:sx n="100" d="100"/>
          <a:sy n="100" d="100"/>
        </p:scale>
        <p:origin x="-48"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12/27/14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DE208D-7564-4296-8E04-23AC3E064C0F}" type="datetime1">
              <a:rPr lang="en-US" smtClean="0"/>
              <a:pPr/>
              <a:t>12/27/14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E7C4D2-2F11-4011-AB4F-F84DBF4A0B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D25CE4-ADAF-4059-ABA2-141220E630ED}" type="datetime1">
              <a:rPr lang="en-US" smtClean="0"/>
              <a:pPr/>
              <a:t>12/27/14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C6806D-A723-4AF6-81A5-B834FAD74726}" type="datetime1">
              <a:rPr lang="en-US" smtClean="0"/>
              <a:pPr/>
              <a:t>12/27/14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EF097-511E-4A39-B887-743E45CBA906}" type="datetime1">
              <a:rPr lang="en-US" smtClean="0"/>
              <a:pPr/>
              <a:t>12/27/14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E85FCB-8524-42D5-A40A-2F99E5C3E7D8}" type="datetime1">
              <a:rPr lang="en-US" smtClean="0"/>
              <a:pPr/>
              <a:t>12/27/14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3E977D-637B-4096-B936-E1A637334F64}" type="datetime1">
              <a:rPr lang="en-US" smtClean="0"/>
              <a:pPr/>
              <a:t>12/27/14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F823A3-1EC4-48DF-BAAF-ED1C7A85F0D2}" type="datetime1">
              <a:rPr lang="en-US" smtClean="0"/>
              <a:pPr/>
              <a:t>12/27/14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28BFC6-AF5F-4DC0-B088-1D980938E003}" type="datetime1">
              <a:rPr lang="en-US" smtClean="0"/>
              <a:pPr/>
              <a:t>12/27/14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A2A5EB-80FD-44E1-A565-D0A36D298C59}" type="datetime1">
              <a:rPr lang="en-US" smtClean="0"/>
              <a:pPr/>
              <a:t>12/27/14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AFDFBF1-D1F0-4443-941A-FB66DAB2747D}" type="datetime1">
              <a:rPr lang="en-US" smtClean="0"/>
              <a:pPr/>
              <a:t>12/27/14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8E6C0E-841F-4B36-A84F-5C356414D90B}" type="datetime1">
              <a:rPr lang="en-US" smtClean="0"/>
              <a:pPr/>
              <a:t>12/27/14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E7C4D2-2F11-4011-AB4F-F84DBF4A0B0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8953B7D-DCD9-4820-A960-E75F751A466A}" type="datetime1">
              <a:rPr lang="en-US" smtClean="0"/>
              <a:pPr/>
              <a:t>12/27/14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E7C4D2-2F11-4011-AB4F-F84DBF4A0B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oudera.com/content/cloudera/en/documentation/core/latest/topics/impala_mem_limit.html%23mem_limit_unique_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m02host07:25010" TargetMode="External"/><Relationship Id="rId3" Type="http://schemas.openxmlformats.org/officeDocument/2006/relationships/hyperlink" Target="http://vm02host07:25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33600"/>
            <a:ext cx="8153400" cy="2111286"/>
          </a:xfrm>
          <a:prstGeom prst="rect">
            <a:avLst/>
          </a:prstGeom>
        </p:spPr>
      </p:pic>
    </p:spTree>
    <p:extLst>
      <p:ext uri="{BB962C8B-B14F-4D97-AF65-F5344CB8AC3E}">
        <p14:creationId xmlns:p14="http://schemas.microsoft.com/office/powerpoint/2010/main" val="98314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 /</a:t>
            </a:r>
            <a:r>
              <a:rPr lang="en-US" dirty="0" err="1" smtClean="0"/>
              <a:t>tmp</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10</a:t>
            </a:fld>
            <a:endParaRPr lang="en-US"/>
          </a:p>
        </p:txBody>
      </p:sp>
      <p:sp>
        <p:nvSpPr>
          <p:cNvPr id="4" name="Title 3"/>
          <p:cNvSpPr>
            <a:spLocks noGrp="1"/>
          </p:cNvSpPr>
          <p:nvPr>
            <p:ph type="title"/>
          </p:nvPr>
        </p:nvSpPr>
        <p:spPr/>
        <p:txBody>
          <a:bodyPr/>
          <a:lstStyle/>
          <a:p>
            <a:r>
              <a:rPr lang="en-US" dirty="0" smtClean="0"/>
              <a:t>Hive log files</a:t>
            </a:r>
            <a:endParaRPr lang="en-US" dirty="0"/>
          </a:p>
        </p:txBody>
      </p:sp>
    </p:spTree>
    <p:extLst>
      <p:ext uri="{BB962C8B-B14F-4D97-AF65-F5344CB8AC3E}">
        <p14:creationId xmlns:p14="http://schemas.microsoft.com/office/powerpoint/2010/main" val="27599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Adding jar files</a:t>
            </a:r>
          </a:p>
          <a:p>
            <a:r>
              <a:rPr lang="en-US" dirty="0" smtClean="0"/>
              <a:t>Creating temporary function</a:t>
            </a:r>
          </a:p>
          <a:p>
            <a:r>
              <a:rPr lang="en-US" dirty="0" smtClean="0"/>
              <a:t>Updating .</a:t>
            </a:r>
            <a:r>
              <a:rPr lang="en-US" dirty="0" err="1" smtClean="0"/>
              <a:t>hiverc</a:t>
            </a:r>
            <a:r>
              <a:rPr lang="en-US" dirty="0" smtClean="0"/>
              <a:t> file</a:t>
            </a:r>
          </a:p>
          <a:p>
            <a:r>
              <a:rPr lang="en-US" dirty="0" smtClean="0"/>
              <a:t>Supporting development teams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
        <p:nvSpPr>
          <p:cNvPr id="4" name="Title 3"/>
          <p:cNvSpPr>
            <a:spLocks noGrp="1"/>
          </p:cNvSpPr>
          <p:nvPr>
            <p:ph type="title"/>
          </p:nvPr>
        </p:nvSpPr>
        <p:spPr/>
        <p:txBody>
          <a:bodyPr/>
          <a:lstStyle/>
          <a:p>
            <a:r>
              <a:rPr lang="en-US" dirty="0" smtClean="0"/>
              <a:t>Hive user defined functions</a:t>
            </a:r>
            <a:endParaRPr lang="en-US" dirty="0"/>
          </a:p>
        </p:txBody>
      </p:sp>
    </p:spTree>
    <p:extLst>
      <p:ext uri="{BB962C8B-B14F-4D97-AF65-F5344CB8AC3E}">
        <p14:creationId xmlns:p14="http://schemas.microsoft.com/office/powerpoint/2010/main" val="171993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Hive command line</a:t>
            </a:r>
          </a:p>
          <a:p>
            <a:pPr lvl="1"/>
            <a:r>
              <a:rPr lang="en-US" dirty="0" smtClean="0"/>
              <a:t>hive -e</a:t>
            </a:r>
          </a:p>
          <a:p>
            <a:pPr lvl="1"/>
            <a:r>
              <a:rPr lang="en-US" dirty="0" smtClean="0"/>
              <a:t>hive -f</a:t>
            </a:r>
          </a:p>
          <a:p>
            <a:pPr lvl="1"/>
            <a:r>
              <a:rPr lang="en-US" dirty="0" smtClean="0"/>
              <a:t>-</a:t>
            </a:r>
            <a:r>
              <a:rPr lang="en-US" dirty="0" err="1"/>
              <a:t>h</a:t>
            </a:r>
            <a:r>
              <a:rPr lang="en-US" dirty="0" err="1" smtClean="0"/>
              <a:t>iveconf</a:t>
            </a:r>
            <a:endParaRPr lang="en-US" dirty="0" smtClean="0"/>
          </a:p>
          <a:p>
            <a:pPr lvl="1"/>
            <a:r>
              <a:rPr lang="en-US" dirty="0" smtClean="0"/>
              <a:t>set</a:t>
            </a:r>
          </a:p>
          <a:p>
            <a:r>
              <a:rPr lang="en-US" dirty="0" smtClean="0"/>
              <a:t>Creating databases</a:t>
            </a:r>
          </a:p>
          <a:p>
            <a:r>
              <a:rPr lang="en-US" dirty="0" smtClean="0"/>
              <a:t>Creating tables</a:t>
            </a:r>
          </a:p>
          <a:p>
            <a:pPr lvl="1"/>
            <a:r>
              <a:rPr lang="en-US" dirty="0" smtClean="0"/>
              <a:t>Managed</a:t>
            </a:r>
          </a:p>
          <a:p>
            <a:pPr lvl="1"/>
            <a:r>
              <a:rPr lang="en-US" dirty="0" smtClean="0"/>
              <a:t>External</a:t>
            </a:r>
          </a:p>
          <a:p>
            <a:r>
              <a:rPr lang="en-US" dirty="0" smtClean="0"/>
              <a:t>Copying data to HDFS via Hive tables</a:t>
            </a:r>
          </a:p>
          <a:p>
            <a:r>
              <a:rPr lang="en-US" dirty="0" smtClean="0"/>
              <a:t>Running sample queries</a:t>
            </a:r>
          </a:p>
          <a:p>
            <a:r>
              <a:rPr lang="en-US" dirty="0" smtClean="0"/>
              <a:t>Role of .</a:t>
            </a:r>
            <a:r>
              <a:rPr lang="en-US" dirty="0" err="1" smtClean="0"/>
              <a:t>hiverc</a:t>
            </a:r>
            <a:endParaRPr lang="en-US" dirty="0" smtClean="0"/>
          </a:p>
          <a:p>
            <a:r>
              <a:rPr lang="en-US" dirty="0" smtClean="0"/>
              <a:t>Troubleshooting Map Reduce jobs for hive queries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
        <p:nvSpPr>
          <p:cNvPr id="4" name="Title 3"/>
          <p:cNvSpPr>
            <a:spLocks noGrp="1"/>
          </p:cNvSpPr>
          <p:nvPr>
            <p:ph type="title"/>
          </p:nvPr>
        </p:nvSpPr>
        <p:spPr/>
        <p:txBody>
          <a:bodyPr/>
          <a:lstStyle/>
          <a:p>
            <a:r>
              <a:rPr lang="en-US" dirty="0" smtClean="0"/>
              <a:t>Hive demo</a:t>
            </a:r>
            <a:endParaRPr lang="en-US" dirty="0"/>
          </a:p>
        </p:txBody>
      </p:sp>
    </p:spTree>
    <p:extLst>
      <p:ext uri="{BB962C8B-B14F-4D97-AF65-F5344CB8AC3E}">
        <p14:creationId xmlns:p14="http://schemas.microsoft.com/office/powerpoint/2010/main" val="253008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Interactive SQL (low latency SQL)</a:t>
            </a:r>
          </a:p>
          <a:p>
            <a:r>
              <a:rPr lang="en-US" dirty="0" smtClean="0"/>
              <a:t>ANSI standard</a:t>
            </a:r>
          </a:p>
          <a:p>
            <a:r>
              <a:rPr lang="en-US" dirty="0" smtClean="0"/>
              <a:t>Uses HDFS as storage</a:t>
            </a:r>
          </a:p>
          <a:p>
            <a:r>
              <a:rPr lang="en-US" dirty="0" smtClean="0"/>
              <a:t>Does not use map reduce for processing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
        <p:nvSpPr>
          <p:cNvPr id="4" name="Title 3"/>
          <p:cNvSpPr>
            <a:spLocks noGrp="1"/>
          </p:cNvSpPr>
          <p:nvPr>
            <p:ph type="title"/>
          </p:nvPr>
        </p:nvSpPr>
        <p:spPr/>
        <p:txBody>
          <a:bodyPr/>
          <a:lstStyle/>
          <a:p>
            <a:r>
              <a:rPr lang="en-US" dirty="0" smtClean="0"/>
              <a:t>Impala Overview</a:t>
            </a:r>
            <a:endParaRPr lang="en-US" dirty="0"/>
          </a:p>
        </p:txBody>
      </p:sp>
    </p:spTree>
    <p:extLst>
      <p:ext uri="{BB962C8B-B14F-4D97-AF65-F5344CB8AC3E}">
        <p14:creationId xmlns:p14="http://schemas.microsoft.com/office/powerpoint/2010/main" val="206300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Architecture</a:t>
            </a:r>
          </a:p>
          <a:p>
            <a:pPr lvl="1"/>
            <a:r>
              <a:rPr lang="en-US" dirty="0" err="1" smtClean="0"/>
              <a:t>Metastore</a:t>
            </a:r>
            <a:endParaRPr lang="en-US" dirty="0"/>
          </a:p>
          <a:p>
            <a:pPr lvl="1"/>
            <a:r>
              <a:rPr lang="en-US" dirty="0" smtClean="0"/>
              <a:t>Catalog daemon (</a:t>
            </a:r>
            <a:r>
              <a:rPr lang="en-US" dirty="0" err="1" smtClean="0"/>
              <a:t>catalogd</a:t>
            </a:r>
            <a:r>
              <a:rPr lang="en-US" dirty="0" smtClean="0"/>
              <a:t>)</a:t>
            </a:r>
          </a:p>
          <a:p>
            <a:pPr lvl="2"/>
            <a:r>
              <a:rPr lang="en-US" dirty="0" smtClean="0"/>
              <a:t>Relays </a:t>
            </a:r>
            <a:r>
              <a:rPr lang="en-US" dirty="0"/>
              <a:t>the metadata changes from Impala SQL statements to all the nodes in a cluster.</a:t>
            </a:r>
            <a:endParaRPr lang="en-US" dirty="0" smtClean="0"/>
          </a:p>
          <a:p>
            <a:pPr lvl="1"/>
            <a:r>
              <a:rPr lang="en-US" dirty="0"/>
              <a:t>State store daemon (</a:t>
            </a:r>
            <a:r>
              <a:rPr lang="en-US" dirty="0" err="1"/>
              <a:t>statestored</a:t>
            </a:r>
            <a:r>
              <a:rPr lang="en-US" dirty="0"/>
              <a:t>)</a:t>
            </a:r>
          </a:p>
          <a:p>
            <a:pPr lvl="2"/>
            <a:r>
              <a:rPr lang="en-US" dirty="0"/>
              <a:t>Provides name service of cluster members</a:t>
            </a:r>
          </a:p>
          <a:p>
            <a:pPr lvl="2"/>
            <a:r>
              <a:rPr lang="en-US" dirty="0"/>
              <a:t>Distributes metadata of tables</a:t>
            </a:r>
          </a:p>
          <a:p>
            <a:pPr lvl="1"/>
            <a:r>
              <a:rPr lang="en-US" dirty="0" smtClean="0"/>
              <a:t>Impala daemon (</a:t>
            </a:r>
            <a:r>
              <a:rPr lang="en-US" dirty="0" err="1" smtClean="0"/>
              <a:t>impalad</a:t>
            </a:r>
            <a:r>
              <a:rPr lang="en-US" dirty="0" smtClean="0"/>
              <a:t>)</a:t>
            </a:r>
          </a:p>
          <a:p>
            <a:pPr lvl="2"/>
            <a:r>
              <a:rPr lang="en-US" dirty="0" smtClean="0"/>
              <a:t>Handles client requests</a:t>
            </a:r>
          </a:p>
          <a:p>
            <a:pPr lvl="2"/>
            <a:r>
              <a:rPr lang="en-US" dirty="0" smtClean="0"/>
              <a:t>Handles all internal requests related to query execution.</a:t>
            </a:r>
            <a:endParaRPr lang="en-US" dirty="0"/>
          </a:p>
          <a:p>
            <a:pPr marL="137160" indent="0">
              <a:buNone/>
            </a:pPr>
            <a:r>
              <a:rPr lang="en-US" dirty="0" smtClean="0"/>
              <a:t>* </a:t>
            </a:r>
            <a:r>
              <a:rPr lang="en-US" dirty="0" err="1" smtClean="0"/>
              <a:t>Catalogd</a:t>
            </a:r>
            <a:r>
              <a:rPr lang="en-US" dirty="0" smtClean="0"/>
              <a:t> and </a:t>
            </a:r>
            <a:r>
              <a:rPr lang="en-US" dirty="0" err="1" smtClean="0"/>
              <a:t>statestored</a:t>
            </a:r>
            <a:r>
              <a:rPr lang="en-US" dirty="0" smtClean="0"/>
              <a:t> should run on one designated node, </a:t>
            </a:r>
            <a:r>
              <a:rPr lang="en-US" dirty="0" err="1" smtClean="0"/>
              <a:t>impalad</a:t>
            </a:r>
            <a:r>
              <a:rPr lang="en-US" dirty="0" smtClean="0"/>
              <a:t> is supposed to run on all </a:t>
            </a:r>
            <a:r>
              <a:rPr lang="en-US" dirty="0" err="1" smtClean="0"/>
              <a:t>Hadoop</a:t>
            </a:r>
            <a:r>
              <a:rPr lang="en-US" dirty="0" smtClean="0"/>
              <a:t> slave nodes (where </a:t>
            </a:r>
            <a:r>
              <a:rPr lang="en-US" dirty="0" err="1" smtClean="0"/>
              <a:t>datanode</a:t>
            </a:r>
            <a:r>
              <a:rPr lang="en-US" dirty="0" smtClean="0"/>
              <a:t> and </a:t>
            </a:r>
            <a:r>
              <a:rPr lang="en-US" dirty="0" err="1" smtClean="0"/>
              <a:t>tasktracker</a:t>
            </a:r>
            <a:r>
              <a:rPr lang="en-US" dirty="0" smtClean="0"/>
              <a:t>/</a:t>
            </a:r>
            <a:r>
              <a:rPr lang="en-US" dirty="0" err="1" smtClean="0"/>
              <a:t>nodemanager</a:t>
            </a:r>
            <a:r>
              <a:rPr lang="en-US" dirty="0" smtClean="0"/>
              <a:t> runs)</a:t>
            </a:r>
          </a:p>
        </p:txBody>
      </p:sp>
    </p:spTree>
    <p:extLst>
      <p:ext uri="{BB962C8B-B14F-4D97-AF65-F5344CB8AC3E}">
        <p14:creationId xmlns:p14="http://schemas.microsoft.com/office/powerpoint/2010/main" val="40190507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15</a:t>
            </a:fld>
            <a:endParaRPr lang="en-US"/>
          </a:p>
        </p:txBody>
      </p:sp>
      <p:sp>
        <p:nvSpPr>
          <p:cNvPr id="4" name="Title 3"/>
          <p:cNvSpPr>
            <a:spLocks noGrp="1"/>
          </p:cNvSpPr>
          <p:nvPr>
            <p:ph type="title"/>
          </p:nvPr>
        </p:nvSpPr>
        <p:spPr/>
        <p:txBody>
          <a:bodyPr/>
          <a:lstStyle/>
          <a:p>
            <a:r>
              <a:rPr lang="en-US" dirty="0" smtClean="0"/>
              <a:t>Impala Architecture</a:t>
            </a:r>
            <a:endParaRPr lang="en-US" dirty="0"/>
          </a:p>
        </p:txBody>
      </p:sp>
      <p:grpSp>
        <p:nvGrpSpPr>
          <p:cNvPr id="13" name="Group 12"/>
          <p:cNvGrpSpPr/>
          <p:nvPr/>
        </p:nvGrpSpPr>
        <p:grpSpPr>
          <a:xfrm>
            <a:off x="838200" y="3886200"/>
            <a:ext cx="1905000" cy="2209800"/>
            <a:chOff x="838200" y="3886200"/>
            <a:chExt cx="1905000" cy="2209800"/>
          </a:xfrm>
        </p:grpSpPr>
        <p:sp>
          <p:nvSpPr>
            <p:cNvPr id="5" name="Rectangle 4"/>
            <p:cNvSpPr/>
            <p:nvPr/>
          </p:nvSpPr>
          <p:spPr>
            <a:xfrm>
              <a:off x="838200" y="3886200"/>
              <a:ext cx="1905000" cy="160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914400" y="4267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Query Planner</a:t>
              </a:r>
              <a:endParaRPr lang="en-US" sz="1200" dirty="0">
                <a:solidFill>
                  <a:schemeClr val="tx1"/>
                </a:solidFill>
              </a:endParaRPr>
            </a:p>
          </p:txBody>
        </p:sp>
        <p:sp>
          <p:nvSpPr>
            <p:cNvPr id="7" name="Rectangle 6"/>
            <p:cNvSpPr/>
            <p:nvPr/>
          </p:nvSpPr>
          <p:spPr>
            <a:xfrm>
              <a:off x="914400" y="4648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Coordinator</a:t>
              </a:r>
              <a:endParaRPr lang="en-US" sz="1200" dirty="0">
                <a:solidFill>
                  <a:srgbClr val="000000"/>
                </a:solidFill>
              </a:endParaRPr>
            </a:p>
          </p:txBody>
        </p:sp>
        <p:sp>
          <p:nvSpPr>
            <p:cNvPr id="8" name="Rectangle 7"/>
            <p:cNvSpPr/>
            <p:nvPr/>
          </p:nvSpPr>
          <p:spPr>
            <a:xfrm>
              <a:off x="914400" y="5029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exec engine</a:t>
              </a:r>
              <a:endParaRPr lang="en-US" sz="1200" dirty="0">
                <a:solidFill>
                  <a:srgbClr val="000000"/>
                </a:solidFill>
              </a:endParaRPr>
            </a:p>
          </p:txBody>
        </p:sp>
        <p:sp>
          <p:nvSpPr>
            <p:cNvPr id="9" name="Rectangle 8"/>
            <p:cNvSpPr/>
            <p:nvPr/>
          </p:nvSpPr>
          <p:spPr>
            <a:xfrm>
              <a:off x="8382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HDFS DN</a:t>
              </a:r>
              <a:endParaRPr lang="en-US" sz="1000" dirty="0"/>
            </a:p>
          </p:txBody>
        </p:sp>
        <p:sp>
          <p:nvSpPr>
            <p:cNvPr id="11" name="Rectangle 10"/>
            <p:cNvSpPr/>
            <p:nvPr/>
          </p:nvSpPr>
          <p:spPr>
            <a:xfrm>
              <a:off x="19050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HBASE RS</a:t>
              </a:r>
              <a:endParaRPr lang="en-US" sz="1000" dirty="0"/>
            </a:p>
          </p:txBody>
        </p:sp>
        <p:sp>
          <p:nvSpPr>
            <p:cNvPr id="12" name="TextBox 11"/>
            <p:cNvSpPr txBox="1"/>
            <p:nvPr/>
          </p:nvSpPr>
          <p:spPr>
            <a:xfrm>
              <a:off x="1371600" y="3886200"/>
              <a:ext cx="914400" cy="307777"/>
            </a:xfrm>
            <a:prstGeom prst="rect">
              <a:avLst/>
            </a:prstGeom>
            <a:noFill/>
          </p:spPr>
          <p:txBody>
            <a:bodyPr wrap="square" rtlCol="0">
              <a:spAutoFit/>
            </a:bodyPr>
            <a:lstStyle/>
            <a:p>
              <a:r>
                <a:rPr lang="en-US" sz="1400" dirty="0" err="1" smtClean="0"/>
                <a:t>Impalad</a:t>
              </a:r>
              <a:endParaRPr lang="en-US" sz="1400" dirty="0"/>
            </a:p>
          </p:txBody>
        </p:sp>
      </p:grpSp>
      <p:grpSp>
        <p:nvGrpSpPr>
          <p:cNvPr id="14" name="Group 13"/>
          <p:cNvGrpSpPr/>
          <p:nvPr/>
        </p:nvGrpSpPr>
        <p:grpSpPr>
          <a:xfrm>
            <a:off x="3276600" y="3886200"/>
            <a:ext cx="1905000" cy="2209800"/>
            <a:chOff x="838200" y="3886200"/>
            <a:chExt cx="1905000" cy="2209800"/>
          </a:xfrm>
        </p:grpSpPr>
        <p:sp>
          <p:nvSpPr>
            <p:cNvPr id="15" name="Rectangle 14"/>
            <p:cNvSpPr/>
            <p:nvPr/>
          </p:nvSpPr>
          <p:spPr>
            <a:xfrm>
              <a:off x="838200" y="3886200"/>
              <a:ext cx="1905000" cy="160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14400" y="4267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Query Planner</a:t>
              </a:r>
              <a:endParaRPr lang="en-US" sz="1200" dirty="0">
                <a:solidFill>
                  <a:schemeClr val="tx1"/>
                </a:solidFill>
              </a:endParaRPr>
            </a:p>
          </p:txBody>
        </p:sp>
        <p:sp>
          <p:nvSpPr>
            <p:cNvPr id="17" name="Rectangle 16"/>
            <p:cNvSpPr/>
            <p:nvPr/>
          </p:nvSpPr>
          <p:spPr>
            <a:xfrm>
              <a:off x="914400" y="4648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Coordinator</a:t>
              </a:r>
              <a:endParaRPr lang="en-US" sz="1200" dirty="0">
                <a:solidFill>
                  <a:srgbClr val="000000"/>
                </a:solidFill>
              </a:endParaRPr>
            </a:p>
          </p:txBody>
        </p:sp>
        <p:sp>
          <p:nvSpPr>
            <p:cNvPr id="18" name="Rectangle 17"/>
            <p:cNvSpPr/>
            <p:nvPr/>
          </p:nvSpPr>
          <p:spPr>
            <a:xfrm>
              <a:off x="914400" y="5029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exec engine</a:t>
              </a:r>
              <a:endParaRPr lang="en-US" sz="1200" dirty="0">
                <a:solidFill>
                  <a:srgbClr val="000000"/>
                </a:solidFill>
              </a:endParaRPr>
            </a:p>
          </p:txBody>
        </p:sp>
        <p:sp>
          <p:nvSpPr>
            <p:cNvPr id="19" name="Rectangle 18"/>
            <p:cNvSpPr/>
            <p:nvPr/>
          </p:nvSpPr>
          <p:spPr>
            <a:xfrm>
              <a:off x="8382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HDFS DN</a:t>
              </a:r>
              <a:endParaRPr lang="en-US" sz="1000" dirty="0"/>
            </a:p>
          </p:txBody>
        </p:sp>
        <p:sp>
          <p:nvSpPr>
            <p:cNvPr id="20" name="Rectangle 19"/>
            <p:cNvSpPr/>
            <p:nvPr/>
          </p:nvSpPr>
          <p:spPr>
            <a:xfrm>
              <a:off x="19050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HBASE RS</a:t>
              </a:r>
              <a:endParaRPr lang="en-US" sz="1000" dirty="0"/>
            </a:p>
          </p:txBody>
        </p:sp>
        <p:sp>
          <p:nvSpPr>
            <p:cNvPr id="21" name="TextBox 20"/>
            <p:cNvSpPr txBox="1"/>
            <p:nvPr/>
          </p:nvSpPr>
          <p:spPr>
            <a:xfrm>
              <a:off x="1371600" y="3886200"/>
              <a:ext cx="914400" cy="307777"/>
            </a:xfrm>
            <a:prstGeom prst="rect">
              <a:avLst/>
            </a:prstGeom>
            <a:noFill/>
          </p:spPr>
          <p:txBody>
            <a:bodyPr wrap="square" rtlCol="0">
              <a:spAutoFit/>
            </a:bodyPr>
            <a:lstStyle/>
            <a:p>
              <a:r>
                <a:rPr lang="en-US" sz="1400" dirty="0" err="1" smtClean="0"/>
                <a:t>Impalad</a:t>
              </a:r>
              <a:endParaRPr lang="en-US" sz="1400" dirty="0"/>
            </a:p>
          </p:txBody>
        </p:sp>
      </p:grpSp>
      <p:grpSp>
        <p:nvGrpSpPr>
          <p:cNvPr id="22" name="Group 21"/>
          <p:cNvGrpSpPr/>
          <p:nvPr/>
        </p:nvGrpSpPr>
        <p:grpSpPr>
          <a:xfrm>
            <a:off x="5715000" y="3886200"/>
            <a:ext cx="1905000" cy="2209800"/>
            <a:chOff x="838200" y="3886200"/>
            <a:chExt cx="1905000" cy="2209800"/>
          </a:xfrm>
        </p:grpSpPr>
        <p:sp>
          <p:nvSpPr>
            <p:cNvPr id="23" name="Rectangle 22"/>
            <p:cNvSpPr/>
            <p:nvPr/>
          </p:nvSpPr>
          <p:spPr>
            <a:xfrm>
              <a:off x="838200" y="3886200"/>
              <a:ext cx="1905000" cy="160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914400" y="4267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Query Planner</a:t>
              </a:r>
              <a:endParaRPr lang="en-US" sz="1200" dirty="0">
                <a:solidFill>
                  <a:schemeClr val="tx1"/>
                </a:solidFill>
              </a:endParaRPr>
            </a:p>
          </p:txBody>
        </p:sp>
        <p:sp>
          <p:nvSpPr>
            <p:cNvPr id="25" name="Rectangle 24"/>
            <p:cNvSpPr/>
            <p:nvPr/>
          </p:nvSpPr>
          <p:spPr>
            <a:xfrm>
              <a:off x="914400" y="4648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Coordinator</a:t>
              </a:r>
              <a:endParaRPr lang="en-US" sz="1200" dirty="0">
                <a:solidFill>
                  <a:srgbClr val="000000"/>
                </a:solidFill>
              </a:endParaRPr>
            </a:p>
          </p:txBody>
        </p:sp>
        <p:sp>
          <p:nvSpPr>
            <p:cNvPr id="26" name="Rectangle 25"/>
            <p:cNvSpPr/>
            <p:nvPr/>
          </p:nvSpPr>
          <p:spPr>
            <a:xfrm>
              <a:off x="914400" y="5029200"/>
              <a:ext cx="1752600" cy="3048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Query exec engine</a:t>
              </a:r>
              <a:endParaRPr lang="en-US" sz="1200" dirty="0">
                <a:solidFill>
                  <a:srgbClr val="000000"/>
                </a:solidFill>
              </a:endParaRPr>
            </a:p>
          </p:txBody>
        </p:sp>
        <p:sp>
          <p:nvSpPr>
            <p:cNvPr id="27" name="Rectangle 26"/>
            <p:cNvSpPr/>
            <p:nvPr/>
          </p:nvSpPr>
          <p:spPr>
            <a:xfrm>
              <a:off x="8382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HDFS DN</a:t>
              </a:r>
              <a:endParaRPr lang="en-US" sz="1000" dirty="0"/>
            </a:p>
          </p:txBody>
        </p:sp>
        <p:sp>
          <p:nvSpPr>
            <p:cNvPr id="28" name="Rectangle 27"/>
            <p:cNvSpPr/>
            <p:nvPr/>
          </p:nvSpPr>
          <p:spPr>
            <a:xfrm>
              <a:off x="1905000" y="5638800"/>
              <a:ext cx="838200" cy="4572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HBASE RS</a:t>
              </a:r>
              <a:endParaRPr lang="en-US" sz="1000" dirty="0"/>
            </a:p>
          </p:txBody>
        </p:sp>
        <p:sp>
          <p:nvSpPr>
            <p:cNvPr id="29" name="TextBox 28"/>
            <p:cNvSpPr txBox="1"/>
            <p:nvPr/>
          </p:nvSpPr>
          <p:spPr>
            <a:xfrm>
              <a:off x="1371600" y="3886200"/>
              <a:ext cx="914400" cy="307777"/>
            </a:xfrm>
            <a:prstGeom prst="rect">
              <a:avLst/>
            </a:prstGeom>
            <a:noFill/>
          </p:spPr>
          <p:txBody>
            <a:bodyPr wrap="square" rtlCol="0">
              <a:spAutoFit/>
            </a:bodyPr>
            <a:lstStyle/>
            <a:p>
              <a:r>
                <a:rPr lang="en-US" sz="1400" dirty="0" err="1" smtClean="0"/>
                <a:t>Impalad</a:t>
              </a:r>
              <a:endParaRPr lang="en-US" sz="1400" dirty="0"/>
            </a:p>
          </p:txBody>
        </p:sp>
      </p:grpSp>
      <p:sp>
        <p:nvSpPr>
          <p:cNvPr id="30" name="Rectangle 29"/>
          <p:cNvSpPr/>
          <p:nvPr/>
        </p:nvSpPr>
        <p:spPr>
          <a:xfrm>
            <a:off x="5943600" y="1752600"/>
            <a:ext cx="1752600" cy="3048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Hive </a:t>
            </a:r>
            <a:r>
              <a:rPr lang="en-US" sz="1200" dirty="0" err="1" smtClean="0">
                <a:solidFill>
                  <a:schemeClr val="bg1"/>
                </a:solidFill>
              </a:rPr>
              <a:t>metastore</a:t>
            </a:r>
            <a:endParaRPr lang="en-US" sz="1200" dirty="0">
              <a:solidFill>
                <a:schemeClr val="bg1"/>
              </a:solidFill>
            </a:endParaRPr>
          </a:p>
        </p:txBody>
      </p:sp>
      <p:sp>
        <p:nvSpPr>
          <p:cNvPr id="31" name="Rectangle 30"/>
          <p:cNvSpPr/>
          <p:nvPr/>
        </p:nvSpPr>
        <p:spPr>
          <a:xfrm>
            <a:off x="5943600" y="2209800"/>
            <a:ext cx="1752600" cy="3048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FF"/>
                </a:solidFill>
              </a:rPr>
              <a:t>HDFS </a:t>
            </a:r>
            <a:r>
              <a:rPr lang="en-US" sz="1200" dirty="0" err="1" smtClean="0">
                <a:solidFill>
                  <a:srgbClr val="FFFFFF"/>
                </a:solidFill>
              </a:rPr>
              <a:t>Namenode</a:t>
            </a:r>
            <a:endParaRPr lang="en-US" sz="1200" dirty="0">
              <a:solidFill>
                <a:srgbClr val="FFFFFF"/>
              </a:solidFill>
            </a:endParaRPr>
          </a:p>
        </p:txBody>
      </p:sp>
      <p:sp>
        <p:nvSpPr>
          <p:cNvPr id="32" name="Rectangle 31"/>
          <p:cNvSpPr/>
          <p:nvPr/>
        </p:nvSpPr>
        <p:spPr>
          <a:xfrm>
            <a:off x="5943600" y="2667000"/>
            <a:ext cx="1752600" cy="304800"/>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FF"/>
                </a:solidFill>
              </a:rPr>
              <a:t>Impala </a:t>
            </a:r>
            <a:r>
              <a:rPr lang="en-US" sz="1200" dirty="0" err="1" smtClean="0">
                <a:solidFill>
                  <a:srgbClr val="FFFFFF"/>
                </a:solidFill>
              </a:rPr>
              <a:t>statesstore</a:t>
            </a:r>
            <a:endParaRPr lang="en-US" sz="1200" dirty="0">
              <a:solidFill>
                <a:srgbClr val="FFFFFF"/>
              </a:solidFill>
            </a:endParaRPr>
          </a:p>
        </p:txBody>
      </p:sp>
      <p:cxnSp>
        <p:nvCxnSpPr>
          <p:cNvPr id="34" name="Straight Arrow Connector 33"/>
          <p:cNvCxnSpPr>
            <a:stCxn id="32" idx="2"/>
            <a:endCxn id="12" idx="0"/>
          </p:cNvCxnSpPr>
          <p:nvPr/>
        </p:nvCxnSpPr>
        <p:spPr>
          <a:xfrm flipH="1">
            <a:off x="1828800" y="2971800"/>
            <a:ext cx="4991100" cy="914400"/>
          </a:xfrm>
          <a:prstGeom prst="straightConnector1">
            <a:avLst/>
          </a:prstGeom>
          <a:ln>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2"/>
            <a:endCxn id="15" idx="0"/>
          </p:cNvCxnSpPr>
          <p:nvPr/>
        </p:nvCxnSpPr>
        <p:spPr>
          <a:xfrm flipH="1">
            <a:off x="4229100" y="2971800"/>
            <a:ext cx="2590800" cy="914400"/>
          </a:xfrm>
          <a:prstGeom prst="straightConnector1">
            <a:avLst/>
          </a:prstGeom>
          <a:ln>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2"/>
            <a:endCxn id="23" idx="0"/>
          </p:cNvCxnSpPr>
          <p:nvPr/>
        </p:nvCxnSpPr>
        <p:spPr>
          <a:xfrm flipH="1">
            <a:off x="6667500" y="2971800"/>
            <a:ext cx="152400" cy="914400"/>
          </a:xfrm>
          <a:prstGeom prst="straightConnector1">
            <a:avLst/>
          </a:prstGeom>
          <a:ln>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124200" y="2514600"/>
            <a:ext cx="1981200" cy="553998"/>
          </a:xfrm>
          <a:prstGeom prst="rect">
            <a:avLst/>
          </a:prstGeom>
          <a:noFill/>
        </p:spPr>
        <p:txBody>
          <a:bodyPr wrap="square" rtlCol="0">
            <a:spAutoFit/>
          </a:bodyPr>
          <a:lstStyle/>
          <a:p>
            <a:r>
              <a:rPr lang="en-US" sz="1000" dirty="0" err="1" smtClean="0"/>
              <a:t>Impalad</a:t>
            </a:r>
            <a:r>
              <a:rPr lang="en-US" sz="1000" dirty="0" smtClean="0"/>
              <a:t> continually talks to </a:t>
            </a:r>
            <a:r>
              <a:rPr lang="en-US" sz="1000" dirty="0" err="1" smtClean="0"/>
              <a:t>statesstore</a:t>
            </a:r>
            <a:r>
              <a:rPr lang="en-US" sz="1000" dirty="0" smtClean="0"/>
              <a:t> to get metadata to use for query planning</a:t>
            </a:r>
            <a:endParaRPr lang="en-US" sz="1000" dirty="0"/>
          </a:p>
        </p:txBody>
      </p:sp>
      <p:sp>
        <p:nvSpPr>
          <p:cNvPr id="42" name="Rectangle 41"/>
          <p:cNvSpPr/>
          <p:nvPr/>
        </p:nvSpPr>
        <p:spPr>
          <a:xfrm>
            <a:off x="685800" y="1828800"/>
            <a:ext cx="1752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SQL Interfaces</a:t>
            </a:r>
          </a:p>
          <a:p>
            <a:pPr algn="ctr"/>
            <a:r>
              <a:rPr lang="en-US" sz="1200" dirty="0" smtClean="0">
                <a:solidFill>
                  <a:schemeClr val="bg1"/>
                </a:solidFill>
              </a:rPr>
              <a:t>(Beeswax)</a:t>
            </a:r>
            <a:endParaRPr lang="en-US" sz="1200" dirty="0">
              <a:solidFill>
                <a:schemeClr val="bg1"/>
              </a:solidFill>
            </a:endParaRPr>
          </a:p>
        </p:txBody>
      </p:sp>
      <p:sp>
        <p:nvSpPr>
          <p:cNvPr id="43" name="Rectangle 42"/>
          <p:cNvSpPr/>
          <p:nvPr/>
        </p:nvSpPr>
        <p:spPr>
          <a:xfrm>
            <a:off x="685800" y="2362200"/>
            <a:ext cx="1752600" cy="3048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FF"/>
                </a:solidFill>
              </a:rPr>
              <a:t>ODBC</a:t>
            </a:r>
            <a:endParaRPr lang="en-US" sz="1200" dirty="0">
              <a:solidFill>
                <a:srgbClr val="FFFFFF"/>
              </a:solidFill>
            </a:endParaRPr>
          </a:p>
        </p:txBody>
      </p:sp>
      <p:sp>
        <p:nvSpPr>
          <p:cNvPr id="44" name="TextBox 43"/>
          <p:cNvSpPr txBox="1"/>
          <p:nvPr/>
        </p:nvSpPr>
        <p:spPr>
          <a:xfrm>
            <a:off x="609600" y="1430179"/>
            <a:ext cx="2193116" cy="246221"/>
          </a:xfrm>
          <a:prstGeom prst="rect">
            <a:avLst/>
          </a:prstGeom>
          <a:noFill/>
        </p:spPr>
        <p:txBody>
          <a:bodyPr wrap="none" rtlCol="0">
            <a:spAutoFit/>
          </a:bodyPr>
          <a:lstStyle/>
          <a:p>
            <a:r>
              <a:rPr lang="en-US" sz="1000" dirty="0" smtClean="0"/>
              <a:t>Common Hive SQL and Interface</a:t>
            </a:r>
            <a:endParaRPr lang="en-US" sz="1000" dirty="0"/>
          </a:p>
        </p:txBody>
      </p:sp>
    </p:spTree>
    <p:extLst>
      <p:ext uri="{BB962C8B-B14F-4D97-AF65-F5344CB8AC3E}">
        <p14:creationId xmlns:p14="http://schemas.microsoft.com/office/powerpoint/2010/main" val="108791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 Architecture</a:t>
            </a:r>
            <a:endParaRPr lang="en-US" dirty="0"/>
          </a:p>
        </p:txBody>
      </p:sp>
      <p:sp>
        <p:nvSpPr>
          <p:cNvPr id="3" name="Content Placeholder 2"/>
          <p:cNvSpPr>
            <a:spLocks noGrp="1"/>
          </p:cNvSpPr>
          <p:nvPr>
            <p:ph idx="1"/>
          </p:nvPr>
        </p:nvSpPr>
        <p:spPr/>
        <p:txBody>
          <a:bodyPr/>
          <a:lstStyle/>
          <a:p>
            <a:r>
              <a:rPr lang="en-US" dirty="0" smtClean="0"/>
              <a:t>Does not work on derby</a:t>
            </a:r>
          </a:p>
          <a:p>
            <a:r>
              <a:rPr lang="en-US" dirty="0" smtClean="0"/>
              <a:t>It uses same </a:t>
            </a:r>
            <a:r>
              <a:rPr lang="en-US" dirty="0" err="1" smtClean="0"/>
              <a:t>metastore</a:t>
            </a:r>
            <a:r>
              <a:rPr lang="en-US" dirty="0" smtClean="0"/>
              <a:t> as hive</a:t>
            </a:r>
          </a:p>
        </p:txBody>
      </p:sp>
    </p:spTree>
    <p:extLst>
      <p:ext uri="{BB962C8B-B14F-4D97-AF65-F5344CB8AC3E}">
        <p14:creationId xmlns:p14="http://schemas.microsoft.com/office/powerpoint/2010/main" val="2894283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Configuration files</a:t>
            </a:r>
          </a:p>
          <a:p>
            <a:pPr lvl="1"/>
            <a:r>
              <a:rPr lang="en-US" dirty="0" err="1" smtClean="0"/>
              <a:t>impalad_flags</a:t>
            </a:r>
            <a:r>
              <a:rPr lang="en-US" dirty="0" smtClean="0"/>
              <a:t> (not in xml format)</a:t>
            </a:r>
          </a:p>
          <a:p>
            <a:pPr lvl="1"/>
            <a:r>
              <a:rPr lang="en-US" dirty="0" smtClean="0"/>
              <a:t>sentry-</a:t>
            </a:r>
            <a:r>
              <a:rPr lang="en-US" dirty="0" err="1" smtClean="0"/>
              <a:t>site.xml</a:t>
            </a:r>
            <a:endParaRPr lang="en-US" dirty="0" smtClean="0"/>
          </a:p>
          <a:p>
            <a:pPr lvl="1"/>
            <a:r>
              <a:rPr lang="en-US" dirty="0" smtClean="0"/>
              <a:t>llama-</a:t>
            </a:r>
            <a:r>
              <a:rPr lang="en-US" dirty="0" err="1" smtClean="0"/>
              <a:t>site.xml</a:t>
            </a:r>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17</a:t>
            </a:fld>
            <a:endParaRPr lang="en-US"/>
          </a:p>
        </p:txBody>
      </p:sp>
      <p:sp>
        <p:nvSpPr>
          <p:cNvPr id="4" name="Title 3"/>
          <p:cNvSpPr>
            <a:spLocks noGrp="1"/>
          </p:cNvSpPr>
          <p:nvPr>
            <p:ph type="title"/>
          </p:nvPr>
        </p:nvSpPr>
        <p:spPr/>
        <p:txBody>
          <a:bodyPr>
            <a:normAutofit fontScale="90000"/>
          </a:bodyPr>
          <a:lstStyle/>
          <a:p>
            <a:r>
              <a:rPr lang="en-US" dirty="0" smtClean="0"/>
              <a:t>Configuration and Important Parameters</a:t>
            </a:r>
            <a:endParaRPr lang="en-US" dirty="0"/>
          </a:p>
        </p:txBody>
      </p:sp>
    </p:spTree>
    <p:extLst>
      <p:ext uri="{BB962C8B-B14F-4D97-AF65-F5344CB8AC3E}">
        <p14:creationId xmlns:p14="http://schemas.microsoft.com/office/powerpoint/2010/main" val="4135863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a:t>
            </a:r>
            <a:r>
              <a:rPr lang="en-US" dirty="0" err="1"/>
              <a:t>rm_always_use_defaults</a:t>
            </a:r>
            <a:r>
              <a:rPr lang="en-US" dirty="0" smtClean="0"/>
              <a:t>:</a:t>
            </a:r>
          </a:p>
          <a:p>
            <a:pPr lvl="1"/>
            <a:r>
              <a:rPr lang="en-US" dirty="0" smtClean="0"/>
              <a:t> </a:t>
            </a:r>
            <a:r>
              <a:rPr lang="en-US" dirty="0"/>
              <a:t>If this Boolean option is enabled, Impala ignores computed estimates and always obtains the default memory and CPU allocation from Llama at the start of the query. These default estimates are approximately 2 CPUs and 4 GB of memory, possibly varying slightly depending on cluster size, workload, and so on. </a:t>
            </a:r>
            <a:r>
              <a:rPr lang="en-US" dirty="0" err="1"/>
              <a:t>Cloudera</a:t>
            </a:r>
            <a:r>
              <a:rPr lang="en-US" dirty="0"/>
              <a:t> recommends enabling -</a:t>
            </a:r>
            <a:r>
              <a:rPr lang="en-US" dirty="0" err="1"/>
              <a:t>rm_always_use_defaults</a:t>
            </a:r>
            <a:r>
              <a:rPr lang="en-US" dirty="0"/>
              <a:t> whenever resource management is used, and relying on these default values (that is, leaving out the two following options).</a:t>
            </a:r>
          </a:p>
          <a:p>
            <a:r>
              <a:rPr lang="en-US" dirty="0"/>
              <a:t>-</a:t>
            </a:r>
            <a:r>
              <a:rPr lang="en-US" dirty="0" err="1"/>
              <a:t>rm_default_memory</a:t>
            </a:r>
            <a:r>
              <a:rPr lang="en-US" dirty="0"/>
              <a:t>=</a:t>
            </a:r>
            <a:r>
              <a:rPr lang="en-US" i="1" dirty="0"/>
              <a:t>size</a:t>
            </a:r>
            <a:r>
              <a:rPr lang="en-US" dirty="0"/>
              <a:t>: </a:t>
            </a:r>
            <a:endParaRPr lang="en-US" dirty="0" smtClean="0"/>
          </a:p>
          <a:p>
            <a:pPr lvl="1"/>
            <a:r>
              <a:rPr lang="en-US" dirty="0" smtClean="0"/>
              <a:t>Optionally </a:t>
            </a:r>
            <a:r>
              <a:rPr lang="en-US" dirty="0"/>
              <a:t>sets the default estimate for memory usage for each query. You can use suffixes such as M and G for megabytes and gigabytes, the same as with the </a:t>
            </a:r>
            <a:r>
              <a:rPr lang="en-US" b="1" dirty="0">
                <a:hlinkClick r:id="rId2"/>
              </a:rPr>
              <a:t>MEM_LIMIT query option. Only has an effect when -rm_always_use_defaults is also enabled.</a:t>
            </a:r>
          </a:p>
          <a:p>
            <a:r>
              <a:rPr lang="en-US" dirty="0"/>
              <a:t>-</a:t>
            </a:r>
            <a:r>
              <a:rPr lang="en-US" dirty="0" err="1"/>
              <a:t>rm_default_cpu_cores</a:t>
            </a:r>
            <a:r>
              <a:rPr lang="en-US" dirty="0"/>
              <a:t>: </a:t>
            </a:r>
            <a:endParaRPr lang="en-US" dirty="0" smtClean="0"/>
          </a:p>
          <a:p>
            <a:pPr lvl="1"/>
            <a:r>
              <a:rPr lang="en-US" dirty="0" smtClean="0"/>
              <a:t>Optionally </a:t>
            </a:r>
            <a:r>
              <a:rPr lang="en-US" dirty="0"/>
              <a:t>sets the default estimate for number of virtual CPU cores for each query. Only has an effect when -</a:t>
            </a:r>
            <a:r>
              <a:rPr lang="en-US" dirty="0" err="1"/>
              <a:t>rm_always_use_defaults</a:t>
            </a:r>
            <a:r>
              <a:rPr lang="en-US" dirty="0"/>
              <a:t> is also enabled.</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18</a:t>
            </a:fld>
            <a:endParaRPr lang="en-US"/>
          </a:p>
        </p:txBody>
      </p:sp>
      <p:sp>
        <p:nvSpPr>
          <p:cNvPr id="4" name="Title 3"/>
          <p:cNvSpPr>
            <a:spLocks noGrp="1"/>
          </p:cNvSpPr>
          <p:nvPr>
            <p:ph type="title"/>
          </p:nvPr>
        </p:nvSpPr>
        <p:spPr/>
        <p:txBody>
          <a:bodyPr>
            <a:normAutofit fontScale="90000"/>
          </a:bodyPr>
          <a:lstStyle/>
          <a:p>
            <a:r>
              <a:rPr lang="en-US" dirty="0"/>
              <a:t>Configuration and Important Parameters</a:t>
            </a:r>
          </a:p>
        </p:txBody>
      </p:sp>
    </p:spTree>
    <p:extLst>
      <p:ext uri="{BB962C8B-B14F-4D97-AF65-F5344CB8AC3E}">
        <p14:creationId xmlns:p14="http://schemas.microsoft.com/office/powerpoint/2010/main" val="127509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http://vm02host07:</a:t>
            </a:r>
            <a:r>
              <a:rPr lang="en-US" dirty="0" smtClean="0">
                <a:hlinkClick r:id="rId2"/>
              </a:rPr>
              <a:t>25010</a:t>
            </a:r>
            <a:r>
              <a:rPr lang="en-US" dirty="0" smtClean="0"/>
              <a:t> (</a:t>
            </a:r>
            <a:r>
              <a:rPr lang="en-US" dirty="0" err="1" smtClean="0"/>
              <a:t>statestored</a:t>
            </a:r>
            <a:r>
              <a:rPr lang="en-US" dirty="0" smtClean="0"/>
              <a:t>)</a:t>
            </a:r>
          </a:p>
          <a:p>
            <a:r>
              <a:rPr lang="en-US" dirty="0">
                <a:hlinkClick r:id="rId3"/>
              </a:rPr>
              <a:t>http://vm02host07:</a:t>
            </a:r>
            <a:r>
              <a:rPr lang="en-US" dirty="0" smtClean="0">
                <a:hlinkClick r:id="rId3"/>
              </a:rPr>
              <a:t>25020</a:t>
            </a:r>
            <a:r>
              <a:rPr lang="en-US" dirty="0" smtClean="0"/>
              <a:t> (</a:t>
            </a:r>
            <a:r>
              <a:rPr lang="en-US" dirty="0" err="1" smtClean="0"/>
              <a:t>catalogd</a:t>
            </a:r>
            <a:r>
              <a:rPr lang="en-US" dirty="0" smtClean="0"/>
              <a:t>)</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
        <p:nvSpPr>
          <p:cNvPr id="4" name="Title 3"/>
          <p:cNvSpPr>
            <a:spLocks noGrp="1"/>
          </p:cNvSpPr>
          <p:nvPr>
            <p:ph type="title"/>
          </p:nvPr>
        </p:nvSpPr>
        <p:spPr/>
        <p:txBody>
          <a:bodyPr/>
          <a:lstStyle/>
          <a:p>
            <a:r>
              <a:rPr lang="en-US" dirty="0" smtClean="0"/>
              <a:t>Impala WUI</a:t>
            </a:r>
            <a:endParaRPr lang="en-US" dirty="0"/>
          </a:p>
        </p:txBody>
      </p:sp>
    </p:spTree>
    <p:extLst>
      <p:ext uri="{BB962C8B-B14F-4D97-AF65-F5344CB8AC3E}">
        <p14:creationId xmlns:p14="http://schemas.microsoft.com/office/powerpoint/2010/main" val="21789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Hive and Impala</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shell</a:t>
            </a:r>
          </a:p>
          <a:p>
            <a:r>
              <a:rPr lang="en-US" dirty="0" smtClean="0"/>
              <a:t>Using Hue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
        <p:nvSpPr>
          <p:cNvPr id="4" name="Title 3"/>
          <p:cNvSpPr>
            <a:spLocks noGrp="1"/>
          </p:cNvSpPr>
          <p:nvPr>
            <p:ph type="title"/>
          </p:nvPr>
        </p:nvSpPr>
        <p:spPr/>
        <p:txBody>
          <a:bodyPr/>
          <a:lstStyle/>
          <a:p>
            <a:r>
              <a:rPr lang="en-US" smtClean="0"/>
              <a:t>Impala Demo</a:t>
            </a:r>
            <a:endParaRPr lang="en-US"/>
          </a:p>
        </p:txBody>
      </p:sp>
    </p:spTree>
    <p:extLst>
      <p:ext uri="{BB962C8B-B14F-4D97-AF65-F5344CB8AC3E}">
        <p14:creationId xmlns:p14="http://schemas.microsoft.com/office/powerpoint/2010/main" val="23708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 vs. Hive</a:t>
            </a:r>
            <a:endParaRPr lang="en-US" dirty="0"/>
          </a:p>
        </p:txBody>
      </p:sp>
      <p:sp>
        <p:nvSpPr>
          <p:cNvPr id="3" name="Content Placeholder 2"/>
          <p:cNvSpPr>
            <a:spLocks noGrp="1"/>
          </p:cNvSpPr>
          <p:nvPr>
            <p:ph idx="1"/>
          </p:nvPr>
        </p:nvSpPr>
        <p:spPr/>
        <p:txBody>
          <a:bodyPr/>
          <a:lstStyle/>
          <a:p>
            <a:r>
              <a:rPr lang="en-US" dirty="0" smtClean="0"/>
              <a:t>Impala is developed using C++</a:t>
            </a:r>
          </a:p>
          <a:p>
            <a:r>
              <a:rPr lang="en-US" dirty="0" smtClean="0"/>
              <a:t>Does not use map reduce</a:t>
            </a:r>
          </a:p>
          <a:p>
            <a:r>
              <a:rPr lang="en-US" dirty="0" smtClean="0"/>
              <a:t>Additional daemons on each of the data nodes</a:t>
            </a:r>
          </a:p>
          <a:p>
            <a:r>
              <a:rPr lang="en-US" dirty="0" smtClean="0"/>
              <a:t>Currently supports </a:t>
            </a:r>
            <a:r>
              <a:rPr lang="en-US" dirty="0" err="1" smtClean="0"/>
              <a:t>TextInputFormat</a:t>
            </a:r>
            <a:r>
              <a:rPr lang="en-US" dirty="0" smtClean="0"/>
              <a:t> only</a:t>
            </a:r>
          </a:p>
        </p:txBody>
      </p:sp>
    </p:spTree>
    <p:extLst>
      <p:ext uri="{BB962C8B-B14F-4D97-AF65-F5344CB8AC3E}">
        <p14:creationId xmlns:p14="http://schemas.microsoft.com/office/powerpoint/2010/main" val="19884355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 Service</a:t>
            </a:r>
          </a:p>
          <a:p>
            <a:r>
              <a:rPr lang="en-US" dirty="0" smtClean="0"/>
              <a:t>Select the dependencies</a:t>
            </a:r>
          </a:p>
          <a:p>
            <a:r>
              <a:rPr lang="en-US" dirty="0" smtClean="0"/>
              <a:t>Configure</a:t>
            </a:r>
          </a:p>
          <a:p>
            <a:pPr lvl="1"/>
            <a:r>
              <a:rPr lang="en-US" dirty="0" smtClean="0"/>
              <a:t>Impala Catalog Server</a:t>
            </a:r>
          </a:p>
          <a:p>
            <a:pPr lvl="1"/>
            <a:r>
              <a:rPr lang="en-US" dirty="0" smtClean="0"/>
              <a:t>Impala State Store </a:t>
            </a:r>
          </a:p>
          <a:p>
            <a:pPr lvl="1"/>
            <a:r>
              <a:rPr lang="en-US" dirty="0" smtClean="0"/>
              <a:t>Impala Daemon (slaves)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
        <p:nvSpPr>
          <p:cNvPr id="4" name="Title 3"/>
          <p:cNvSpPr>
            <a:spLocks noGrp="1"/>
          </p:cNvSpPr>
          <p:nvPr>
            <p:ph type="title"/>
          </p:nvPr>
        </p:nvSpPr>
        <p:spPr/>
        <p:txBody>
          <a:bodyPr>
            <a:normAutofit fontScale="90000"/>
          </a:bodyPr>
          <a:lstStyle/>
          <a:p>
            <a:r>
              <a:rPr lang="en-US" dirty="0"/>
              <a:t>Setup Impala using </a:t>
            </a:r>
            <a:r>
              <a:rPr lang="en-US" dirty="0" err="1"/>
              <a:t>Cloudera</a:t>
            </a:r>
            <a:r>
              <a:rPr lang="en-US" dirty="0"/>
              <a:t> </a:t>
            </a:r>
            <a:r>
              <a:rPr lang="en-US" dirty="0" smtClean="0"/>
              <a:t>Manager</a:t>
            </a:r>
            <a:endParaRPr lang="en-US" dirty="0"/>
          </a:p>
        </p:txBody>
      </p:sp>
    </p:spTree>
    <p:extLst>
      <p:ext uri="{BB962C8B-B14F-4D97-AF65-F5344CB8AC3E}">
        <p14:creationId xmlns:p14="http://schemas.microsoft.com/office/powerpoint/2010/main" val="344561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005072"/>
          </a:xfrm>
        </p:spPr>
        <p:txBody>
          <a:bodyPr/>
          <a:lstStyle/>
          <a:p>
            <a:pPr algn="ctr">
              <a:buNone/>
            </a:pPr>
            <a:r>
              <a:rPr lang="en-US" dirty="0" smtClean="0"/>
              <a:t> </a:t>
            </a:r>
            <a:r>
              <a:rPr lang="en-US" sz="2400" b="1" dirty="0" smtClean="0">
                <a:latin typeface="Cambria" pitchFamily="18" charset="0"/>
              </a:rPr>
              <a:t>We believe strongly in building solid, long-lasting relationships with our clients and deliver quality services in a cost-effective way. </a:t>
            </a:r>
          </a:p>
          <a:p>
            <a:pPr>
              <a:buNone/>
            </a:pPr>
            <a:r>
              <a:rPr lang="en-US" dirty="0" smtClean="0"/>
              <a:t>  </a:t>
            </a:r>
          </a:p>
          <a:p>
            <a:pPr>
              <a:buNone/>
            </a:pPr>
            <a:r>
              <a:rPr lang="en-US" dirty="0" smtClean="0"/>
              <a:t>                                        </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
        <p:nvSpPr>
          <p:cNvPr id="4" name="Title 3"/>
          <p:cNvSpPr>
            <a:spLocks noGrp="1"/>
          </p:cNvSpPr>
          <p:nvPr>
            <p:ph type="title"/>
          </p:nvPr>
        </p:nvSpPr>
        <p:spPr/>
        <p:txBody>
          <a:bodyPr>
            <a:normAutofit/>
          </a:bodyPr>
          <a:lstStyle/>
          <a:p>
            <a:pPr algn="ctr"/>
            <a:r>
              <a:rPr lang="en-US" sz="4400" dirty="0" smtClean="0">
                <a:solidFill>
                  <a:srgbClr val="FF0000"/>
                </a:solidFill>
                <a:latin typeface="Cambria" pitchFamily="18" charset="0"/>
              </a:rPr>
              <a:t>Our Promise</a:t>
            </a:r>
            <a:endParaRPr lang="en-US" sz="4400" dirty="0">
              <a:solidFill>
                <a:srgbClr val="FF0000"/>
              </a:solidFill>
              <a:latin typeface="Cambria" pitchFamily="18" charset="0"/>
            </a:endParaRPr>
          </a:p>
        </p:txBody>
      </p:sp>
      <p:pic>
        <p:nvPicPr>
          <p:cNvPr id="5" name="Picture 4" descr="images.jpg"/>
          <p:cNvPicPr>
            <a:picLocks noChangeAspect="1"/>
          </p:cNvPicPr>
          <p:nvPr/>
        </p:nvPicPr>
        <p:blipFill>
          <a:blip r:embed="rId2"/>
          <a:stretch>
            <a:fillRect/>
          </a:stretch>
        </p:blipFill>
        <p:spPr>
          <a:xfrm>
            <a:off x="6019800" y="3352800"/>
            <a:ext cx="2295525" cy="1990725"/>
          </a:xfrm>
          <a:prstGeom prst="rect">
            <a:avLst/>
          </a:prstGeom>
        </p:spPr>
      </p:pic>
      <p:pic>
        <p:nvPicPr>
          <p:cNvPr id="6" name="Picture 5" descr="Novisync_Logo_High_Res.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248400" y="6229350"/>
            <a:ext cx="2514600" cy="628650"/>
          </a:xfrm>
          <a:prstGeom prst="rect">
            <a:avLst/>
          </a:prstGeom>
        </p:spPr>
      </p:pic>
      <p:cxnSp>
        <p:nvCxnSpPr>
          <p:cNvPr id="7" name="Straight Connector 6"/>
          <p:cNvCxnSpPr/>
          <p:nvPr/>
        </p:nvCxnSpPr>
        <p:spPr>
          <a:xfrm>
            <a:off x="304800" y="62484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88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visync_Logo_High_Res.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248400" y="6153150"/>
            <a:ext cx="2514600" cy="628650"/>
          </a:xfrm>
          <a:prstGeom prst="rect">
            <a:avLst/>
          </a:prstGeom>
        </p:spPr>
      </p:pic>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39640590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3</a:t>
            </a:fld>
            <a:endParaRPr lang="en-US"/>
          </a:p>
        </p:txBody>
      </p:sp>
      <p:pic>
        <p:nvPicPr>
          <p:cNvPr id="3" name="Picture 2" descr="Novisync_Logo_High_Res.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248400" y="6153150"/>
            <a:ext cx="2514600" cy="628650"/>
          </a:xfrm>
          <a:prstGeom prst="rect">
            <a:avLst/>
          </a:prstGeom>
        </p:spPr>
      </p:pic>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p:txBody>
          <a:bodyPr>
            <a:normAutofit fontScale="77500" lnSpcReduction="20000"/>
          </a:bodyPr>
          <a:lstStyle/>
          <a:p>
            <a:r>
              <a:rPr lang="en-US" dirty="0" smtClean="0"/>
              <a:t>Overview</a:t>
            </a:r>
          </a:p>
          <a:p>
            <a:r>
              <a:rPr lang="en-US" dirty="0" smtClean="0"/>
              <a:t>Hive Architecture</a:t>
            </a:r>
          </a:p>
          <a:p>
            <a:r>
              <a:rPr lang="en-US" dirty="0" smtClean="0"/>
              <a:t>Hive </a:t>
            </a:r>
            <a:r>
              <a:rPr lang="en-US" dirty="0" err="1" smtClean="0"/>
              <a:t>Metastore</a:t>
            </a:r>
            <a:endParaRPr lang="en-US" dirty="0"/>
          </a:p>
          <a:p>
            <a:r>
              <a:rPr lang="en-US" dirty="0" smtClean="0"/>
              <a:t>Setup Hive using </a:t>
            </a:r>
            <a:r>
              <a:rPr lang="en-US" dirty="0" err="1" smtClean="0"/>
              <a:t>Cloudera</a:t>
            </a:r>
            <a:r>
              <a:rPr lang="en-US" dirty="0" smtClean="0"/>
              <a:t> Manager</a:t>
            </a:r>
          </a:p>
          <a:p>
            <a:r>
              <a:rPr lang="en-US" dirty="0" smtClean="0"/>
              <a:t>Hive parameter files</a:t>
            </a:r>
          </a:p>
          <a:p>
            <a:r>
              <a:rPr lang="en-US" dirty="0" smtClean="0"/>
              <a:t>Hive log files</a:t>
            </a:r>
          </a:p>
          <a:p>
            <a:r>
              <a:rPr lang="en-US" dirty="0" smtClean="0"/>
              <a:t>Hive user defined functions</a:t>
            </a:r>
          </a:p>
          <a:p>
            <a:r>
              <a:rPr lang="en-US" dirty="0" smtClean="0"/>
              <a:t>Hive demo</a:t>
            </a:r>
          </a:p>
          <a:p>
            <a:r>
              <a:rPr lang="en-US" dirty="0" smtClean="0"/>
              <a:t>Impala Architecture</a:t>
            </a:r>
          </a:p>
          <a:p>
            <a:r>
              <a:rPr lang="en-US" dirty="0" smtClean="0"/>
              <a:t>Setup Impala using </a:t>
            </a:r>
            <a:r>
              <a:rPr lang="en-US" dirty="0" err="1" smtClean="0"/>
              <a:t>Cloudera</a:t>
            </a:r>
            <a:r>
              <a:rPr lang="en-US" dirty="0" smtClean="0"/>
              <a:t> Manager</a:t>
            </a:r>
          </a:p>
          <a:p>
            <a:r>
              <a:rPr lang="en-US" dirty="0" smtClean="0"/>
              <a:t>Impala parameter files</a:t>
            </a:r>
          </a:p>
          <a:p>
            <a:r>
              <a:rPr lang="en-US" dirty="0" smtClean="0"/>
              <a:t>Impala log files</a:t>
            </a:r>
          </a:p>
          <a:p>
            <a:r>
              <a:rPr lang="en-US" dirty="0" smtClean="0"/>
              <a:t>Impala </a:t>
            </a:r>
            <a:r>
              <a:rPr lang="en-US" dirty="0" smtClean="0"/>
              <a:t>demo</a:t>
            </a:r>
          </a:p>
          <a:p>
            <a:r>
              <a:rPr lang="en-US" dirty="0" smtClean="0"/>
              <a:t>Impala vs. </a:t>
            </a:r>
            <a:r>
              <a:rPr lang="en-US" smtClean="0"/>
              <a:t>Hive</a:t>
            </a:r>
            <a:endParaRPr lang="en-US" dirty="0"/>
          </a:p>
        </p:txBody>
      </p:sp>
      <p:sp>
        <p:nvSpPr>
          <p:cNvPr id="8" name="Title 7"/>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9897820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Writing Map Reduce jobs can be tedious</a:t>
            </a:r>
          </a:p>
          <a:p>
            <a:r>
              <a:rPr lang="en-US" dirty="0" smtClean="0"/>
              <a:t>Vast array of IT Stakeholders have basic proficiency in SQL</a:t>
            </a:r>
          </a:p>
          <a:p>
            <a:r>
              <a:rPr lang="en-US" dirty="0" smtClean="0"/>
              <a:t>Using hive, we can write queries which will generate map reduce code to process the data.</a:t>
            </a:r>
          </a:p>
          <a:p>
            <a:r>
              <a:rPr lang="en-US" dirty="0" smtClean="0"/>
              <a:t>It will accelerate application development in </a:t>
            </a:r>
            <a:r>
              <a:rPr lang="en-US" dirty="0" err="1" smtClean="0"/>
              <a:t>Hadoop</a:t>
            </a:r>
            <a:r>
              <a:rPr lang="en-US" dirty="0" smtClean="0"/>
              <a:t> eco system.</a:t>
            </a:r>
          </a:p>
          <a:p>
            <a:r>
              <a:rPr lang="en-US" dirty="0" smtClean="0"/>
              <a:t>It has 3 components</a:t>
            </a:r>
          </a:p>
          <a:p>
            <a:pPr lvl="1"/>
            <a:r>
              <a:rPr lang="en-US" dirty="0" smtClean="0"/>
              <a:t>DDL or Physical Modeling</a:t>
            </a:r>
          </a:p>
          <a:p>
            <a:pPr lvl="1"/>
            <a:r>
              <a:rPr lang="en-US" smtClean="0"/>
              <a:t>Copying data (LOAD or INSERT)</a:t>
            </a:r>
            <a:endParaRPr lang="en-US" dirty="0" smtClean="0"/>
          </a:p>
          <a:p>
            <a:pPr lvl="1"/>
            <a:r>
              <a:rPr lang="en-US" dirty="0" smtClean="0"/>
              <a:t>Querying data (Hive QL)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a:t>
            </a:fld>
            <a:endParaRPr lang="en-US"/>
          </a:p>
        </p:txBody>
      </p:sp>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422351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pPr eaLnBrk="1" hangingPunct="1"/>
            <a:r>
              <a:rPr lang="en-US" dirty="0" smtClean="0">
                <a:latin typeface="Arial" charset="0"/>
              </a:rPr>
              <a:t>Hive Architecture</a:t>
            </a:r>
            <a:endParaRPr lang="en-US" dirty="0">
              <a:latin typeface="Arial" charset="0"/>
            </a:endParaRPr>
          </a:p>
        </p:txBody>
      </p:sp>
      <p:pic>
        <p:nvPicPr>
          <p:cNvPr id="21094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504950"/>
            <a:ext cx="4627563"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15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HDFS</a:t>
            </a:r>
          </a:p>
          <a:p>
            <a:pPr lvl="1"/>
            <a:r>
              <a:rPr lang="en-US" dirty="0" smtClean="0"/>
              <a:t>All the data physically stored in HDFS</a:t>
            </a:r>
          </a:p>
          <a:p>
            <a:r>
              <a:rPr lang="en-US" dirty="0" smtClean="0"/>
              <a:t>Map Reduce</a:t>
            </a:r>
          </a:p>
          <a:p>
            <a:pPr lvl="1"/>
            <a:r>
              <a:rPr lang="en-US" dirty="0" smtClean="0"/>
              <a:t>Data is processed using map reduce jobs</a:t>
            </a:r>
          </a:p>
          <a:p>
            <a:r>
              <a:rPr lang="en-US" dirty="0" err="1" smtClean="0"/>
              <a:t>Metastore</a:t>
            </a:r>
            <a:endParaRPr lang="en-US" dirty="0" smtClean="0"/>
          </a:p>
          <a:p>
            <a:pPr lvl="1"/>
            <a:r>
              <a:rPr lang="en-US" dirty="0" smtClean="0"/>
              <a:t>Stores structure of tables</a:t>
            </a:r>
            <a:endParaRPr lang="en-US" dirty="0"/>
          </a:p>
          <a:p>
            <a:r>
              <a:rPr lang="en-US" dirty="0"/>
              <a:t>Hive query </a:t>
            </a:r>
            <a:r>
              <a:rPr lang="en-US" dirty="0" smtClean="0"/>
              <a:t>engine</a:t>
            </a:r>
          </a:p>
          <a:p>
            <a:pPr lvl="1"/>
            <a:r>
              <a:rPr lang="en-US" dirty="0" smtClean="0"/>
              <a:t>Generates Java code at run time</a:t>
            </a:r>
          </a:p>
          <a:p>
            <a:pPr lvl="1"/>
            <a:r>
              <a:rPr lang="en-US" dirty="0" smtClean="0"/>
              <a:t>Compiles and build jar at run time</a:t>
            </a:r>
          </a:p>
          <a:p>
            <a:pPr lvl="1"/>
            <a:r>
              <a:rPr lang="en-US" dirty="0" smtClean="0"/>
              <a:t>Submit as one or more map reduce jobs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
        <p:nvSpPr>
          <p:cNvPr id="4" name="Title 3"/>
          <p:cNvSpPr>
            <a:spLocks noGrp="1"/>
          </p:cNvSpPr>
          <p:nvPr>
            <p:ph type="title"/>
          </p:nvPr>
        </p:nvSpPr>
        <p:spPr/>
        <p:txBody>
          <a:bodyPr/>
          <a:lstStyle/>
          <a:p>
            <a:r>
              <a:rPr lang="en-US" dirty="0" smtClean="0"/>
              <a:t>Hive Architecture</a:t>
            </a:r>
            <a:endParaRPr lang="en-US" dirty="0"/>
          </a:p>
        </p:txBody>
      </p:sp>
    </p:spTree>
    <p:extLst>
      <p:ext uri="{BB962C8B-B14F-4D97-AF65-F5344CB8AC3E}">
        <p14:creationId xmlns:p14="http://schemas.microsoft.com/office/powerpoint/2010/main" val="340362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Hive </a:t>
            </a:r>
            <a:r>
              <a:rPr lang="en-US" dirty="0" err="1" smtClean="0"/>
              <a:t>metastore</a:t>
            </a:r>
            <a:r>
              <a:rPr lang="en-US" dirty="0" smtClean="0"/>
              <a:t> server</a:t>
            </a:r>
          </a:p>
          <a:p>
            <a:r>
              <a:rPr lang="en-US" dirty="0" smtClean="0"/>
              <a:t>Configure hiveserver2</a:t>
            </a:r>
          </a:p>
          <a:p>
            <a:r>
              <a:rPr lang="en-US" dirty="0" smtClean="0"/>
              <a:t>Configure Gateway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
        <p:nvSpPr>
          <p:cNvPr id="4" name="Title 3"/>
          <p:cNvSpPr>
            <a:spLocks noGrp="1"/>
          </p:cNvSpPr>
          <p:nvPr>
            <p:ph type="title"/>
          </p:nvPr>
        </p:nvSpPr>
        <p:spPr/>
        <p:txBody>
          <a:bodyPr>
            <a:normAutofit fontScale="90000"/>
          </a:bodyPr>
          <a:lstStyle/>
          <a:p>
            <a:r>
              <a:rPr lang="en-US" dirty="0" smtClean="0"/>
              <a:t>Setup Hive using </a:t>
            </a:r>
            <a:r>
              <a:rPr lang="en-US" dirty="0" err="1" smtClean="0"/>
              <a:t>Cloudera</a:t>
            </a:r>
            <a:r>
              <a:rPr lang="en-US" dirty="0" smtClean="0"/>
              <a:t> Manager</a:t>
            </a:r>
            <a:endParaRPr lang="en-US" dirty="0"/>
          </a:p>
        </p:txBody>
      </p:sp>
    </p:spTree>
    <p:extLst>
      <p:ext uri="{BB962C8B-B14F-4D97-AF65-F5344CB8AC3E}">
        <p14:creationId xmlns:p14="http://schemas.microsoft.com/office/powerpoint/2010/main" val="301194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hive-</a:t>
            </a:r>
            <a:r>
              <a:rPr lang="en-US" dirty="0" err="1" smtClean="0"/>
              <a:t>site.xml</a:t>
            </a:r>
            <a:endParaRPr lang="en-US" dirty="0" smtClean="0"/>
          </a:p>
          <a:p>
            <a:r>
              <a:rPr lang="en-US" dirty="0" smtClean="0"/>
              <a:t>.</a:t>
            </a:r>
            <a:r>
              <a:rPr lang="en-US" dirty="0" err="1" smtClean="0"/>
              <a:t>hiverc</a:t>
            </a:r>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
        <p:nvSpPr>
          <p:cNvPr id="4" name="Title 3"/>
          <p:cNvSpPr>
            <a:spLocks noGrp="1"/>
          </p:cNvSpPr>
          <p:nvPr>
            <p:ph type="title"/>
          </p:nvPr>
        </p:nvSpPr>
        <p:spPr/>
        <p:txBody>
          <a:bodyPr/>
          <a:lstStyle/>
          <a:p>
            <a:r>
              <a:rPr lang="en-US" dirty="0" smtClean="0"/>
              <a:t>Hive parameter files</a:t>
            </a:r>
            <a:endParaRPr lang="en-US" dirty="0"/>
          </a:p>
        </p:txBody>
      </p:sp>
    </p:spTree>
    <p:extLst>
      <p:ext uri="{BB962C8B-B14F-4D97-AF65-F5344CB8AC3E}">
        <p14:creationId xmlns:p14="http://schemas.microsoft.com/office/powerpoint/2010/main" val="170766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
        <p:nvSpPr>
          <p:cNvPr id="4" name="Title 3"/>
          <p:cNvSpPr>
            <a:spLocks noGrp="1"/>
          </p:cNvSpPr>
          <p:nvPr>
            <p:ph type="title"/>
          </p:nvPr>
        </p:nvSpPr>
        <p:spPr/>
        <p:txBody>
          <a:bodyPr/>
          <a:lstStyle/>
          <a:p>
            <a:r>
              <a:rPr lang="en-US" dirty="0" smtClean="0"/>
              <a:t>Important Parameters</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696886386"/>
              </p:ext>
            </p:extLst>
          </p:nvPr>
        </p:nvGraphicFramePr>
        <p:xfrm>
          <a:off x="152400" y="1852519"/>
          <a:ext cx="8854622" cy="4213557"/>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javax.jdo.option.ConnectionURL</a:t>
                      </a:r>
                      <a:endParaRPr lang="en-US" sz="1000" dirty="0"/>
                    </a:p>
                  </a:txBody>
                  <a:tcPr marL="68580" marR="68580"/>
                </a:tc>
                <a:tc>
                  <a:txBody>
                    <a:bodyPr/>
                    <a:lstStyle/>
                    <a:p>
                      <a:endParaRPr lang="en-US"/>
                    </a:p>
                  </a:txBody>
                  <a:tcPr marL="68580" marR="68580"/>
                </a:tc>
                <a:tc>
                  <a:txBody>
                    <a:bodyPr/>
                    <a:lstStyle/>
                    <a:p>
                      <a:r>
                        <a:rPr lang="en-US" sz="1000" dirty="0" smtClean="0"/>
                        <a:t>Connection URL (JDBC</a:t>
                      </a:r>
                      <a:r>
                        <a:rPr lang="en-US" sz="1000" baseline="0" dirty="0" smtClean="0"/>
                        <a:t> URL)</a:t>
                      </a:r>
                      <a:endParaRPr lang="en-US" sz="1000" dirty="0"/>
                    </a:p>
                  </a:txBody>
                  <a:tcPr marL="68580" marR="68580"/>
                </a:tc>
              </a:tr>
              <a:tr h="315796">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javax.jdo.option</a:t>
                      </a:r>
                      <a:r>
                        <a:rPr kumimoji="0" lang="en-US" sz="1000" kern="1200" dirty="0" smtClean="0">
                          <a:solidFill>
                            <a:schemeClr val="dk1"/>
                          </a:solidFill>
                          <a:latin typeface="+mn-lt"/>
                          <a:ea typeface="+mn-ea"/>
                          <a:cs typeface="+mn-cs"/>
                        </a:rPr>
                        <a:t>.*</a:t>
                      </a:r>
                      <a:endParaRPr lang="en-US" sz="1000" dirty="0"/>
                    </a:p>
                  </a:txBody>
                  <a:tcPr marL="68580" marR="68580"/>
                </a:tc>
                <a:tc>
                  <a:txBody>
                    <a:bodyPr/>
                    <a:lstStyle/>
                    <a:p>
                      <a:endParaRPr lang="en-US"/>
                    </a:p>
                  </a:txBody>
                  <a:tcPr marL="68580" marR="68580"/>
                </a:tc>
                <a:tc>
                  <a:txBody>
                    <a:bodyPr/>
                    <a:lstStyle/>
                    <a:p>
                      <a:r>
                        <a:rPr lang="en-US" sz="1000" dirty="0" err="1" smtClean="0"/>
                        <a:t>ConnectionDriverName</a:t>
                      </a:r>
                      <a:r>
                        <a:rPr lang="en-US" sz="1000" dirty="0" smtClean="0"/>
                        <a:t>, </a:t>
                      </a:r>
                      <a:r>
                        <a:rPr lang="en-US" sz="1000" dirty="0" err="1" smtClean="0"/>
                        <a:t>ConnectionUserName</a:t>
                      </a:r>
                      <a:r>
                        <a:rPr lang="en-US" sz="1000" dirty="0" smtClean="0"/>
                        <a:t>, </a:t>
                      </a:r>
                      <a:r>
                        <a:rPr lang="en-US" sz="1000" dirty="0" err="1" smtClean="0"/>
                        <a:t>ConnectionPassword</a:t>
                      </a:r>
                      <a:r>
                        <a:rPr lang="en-US" sz="1000" baseline="0" dirty="0" smtClean="0"/>
                        <a:t> etc. Connection information to Hive </a:t>
                      </a:r>
                      <a:r>
                        <a:rPr lang="en-US" sz="1000" baseline="0" dirty="0" err="1" smtClean="0"/>
                        <a:t>Metastore</a:t>
                      </a:r>
                      <a:endParaRPr lang="en-US" sz="1000" dirty="0"/>
                    </a:p>
                  </a:txBody>
                  <a:tcPr marL="68580" marR="68580"/>
                </a:tc>
              </a:tr>
              <a:tr h="314254">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hive.metastore.warehouse.dir</a:t>
                      </a:r>
                      <a:endParaRPr lang="en-US" sz="1000" dirty="0"/>
                    </a:p>
                  </a:txBody>
                  <a:tcPr marL="68580" marR="68580"/>
                </a:tc>
                <a:tc>
                  <a:txBody>
                    <a:bodyPr/>
                    <a:lstStyle/>
                    <a:p>
                      <a:r>
                        <a:rPr lang="en-US" sz="1000" dirty="0" smtClean="0"/>
                        <a:t>/user/hive/warehouse</a:t>
                      </a:r>
                      <a:endParaRPr lang="en-US" sz="1000" dirty="0"/>
                    </a:p>
                  </a:txBody>
                  <a:tcPr marL="68580" marR="68580"/>
                </a:tc>
                <a:tc>
                  <a:txBody>
                    <a:bodyPr/>
                    <a:lstStyle/>
                    <a:p>
                      <a:r>
                        <a:rPr lang="en-US" sz="1000" dirty="0" smtClean="0"/>
                        <a:t>Default</a:t>
                      </a:r>
                      <a:r>
                        <a:rPr lang="en-US" sz="1000" baseline="0" dirty="0" smtClean="0"/>
                        <a:t> logical database in Hive</a:t>
                      </a:r>
                      <a:endParaRPr lang="en-US" sz="1000" dirty="0"/>
                    </a:p>
                  </a:txBody>
                  <a:tcPr marL="68580" marR="68580"/>
                </a:tc>
              </a:tr>
              <a:tr h="373997">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mapred.reduce.tasks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Let's</a:t>
                      </a:r>
                      <a:r>
                        <a:rPr lang="en-US" sz="1000" baseline="0" dirty="0" smtClean="0"/>
                        <a:t> hive engine to determine number of reducers based up on the size of the data</a:t>
                      </a:r>
                      <a:endParaRPr lang="en-US" sz="1000" dirty="0"/>
                    </a:p>
                  </a:txBody>
                  <a:tcPr marL="68580" marR="68580"/>
                </a:tc>
              </a:tr>
              <a:tr h="331295">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hive.zookeeper.quorum</a:t>
                      </a:r>
                      <a:endParaRPr lang="en-US" sz="1000" dirty="0"/>
                    </a:p>
                  </a:txBody>
                  <a:tcPr marL="68580" marR="68580"/>
                </a:tc>
                <a:tc>
                  <a:txBody>
                    <a:bodyPr/>
                    <a:lstStyle/>
                    <a:p>
                      <a:endParaRPr lang="en-US" sz="1000" dirty="0"/>
                    </a:p>
                  </a:txBody>
                  <a:tcPr marL="68580" marR="68580"/>
                </a:tc>
                <a:tc>
                  <a:txBody>
                    <a:bodyPr/>
                    <a:lstStyle/>
                    <a:p>
                      <a:r>
                        <a:rPr lang="en-US" sz="1000" dirty="0" smtClean="0"/>
                        <a:t>Zookeeper quorum information</a:t>
                      </a:r>
                      <a:r>
                        <a:rPr lang="en-US" sz="1000" baseline="0" dirty="0" smtClean="0"/>
                        <a:t> for external java applications to connect to Hive database</a:t>
                      </a:r>
                      <a:endParaRPr lang="en-US" sz="1000" dirty="0"/>
                    </a:p>
                  </a:txBody>
                  <a:tcPr marL="68580" marR="68580"/>
                </a:tc>
              </a:tr>
              <a:tr h="339265">
                <a:tc>
                  <a:txBody>
                    <a:bodyPr/>
                    <a:lstStyle/>
                    <a:p>
                      <a:r>
                        <a:rPr lang="en-US" sz="1000" dirty="0" smtClean="0"/>
                        <a:t>hive-site.xml</a:t>
                      </a:r>
                      <a:endParaRPr lang="en-US" sz="1000" dirty="0"/>
                    </a:p>
                  </a:txBody>
                  <a:tcPr marL="68580" marR="68580"/>
                </a:tc>
                <a:tc>
                  <a:txBody>
                    <a:bodyPr/>
                    <a:lstStyle/>
                    <a:p>
                      <a:r>
                        <a:rPr kumimoji="0" lang="en-US" sz="1000" kern="1200" dirty="0" err="1" smtClean="0">
                          <a:solidFill>
                            <a:schemeClr val="dk1"/>
                          </a:solidFill>
                          <a:latin typeface="+mn-lt"/>
                          <a:ea typeface="+mn-ea"/>
                          <a:cs typeface="+mn-cs"/>
                        </a:rPr>
                        <a:t>hive.zookeeper.client.port</a:t>
                      </a:r>
                      <a:endParaRPr lang="en-US" sz="1000" dirty="0"/>
                    </a:p>
                  </a:txBody>
                  <a:tcPr marL="68580" marR="68580"/>
                </a:tc>
                <a:tc>
                  <a:txBody>
                    <a:bodyPr/>
                    <a:lstStyle/>
                    <a:p>
                      <a:r>
                        <a:rPr lang="en-US" sz="1000" smtClean="0"/>
                        <a:t>2181</a:t>
                      </a:r>
                      <a:endParaRPr lang="en-US" sz="1000"/>
                    </a:p>
                  </a:txBody>
                  <a:tcPr marL="68580" marR="68580"/>
                </a:tc>
                <a:tc>
                  <a:txBody>
                    <a:bodyPr/>
                    <a:lstStyle/>
                    <a:p>
                      <a:endParaRPr lang="en-US" sz="1000" dirty="0"/>
                    </a:p>
                  </a:txBody>
                  <a:tcPr marL="68580" marR="68580"/>
                </a:tc>
              </a:tr>
              <a:tr h="341402">
                <a:tc>
                  <a:txBody>
                    <a:bodyPr/>
                    <a:lstStyle/>
                    <a:p>
                      <a:r>
                        <a:rPr lang="en-US" sz="1000" dirty="0" smtClean="0"/>
                        <a:t>hive-site.xml</a:t>
                      </a:r>
                      <a:endParaRPr lang="en-US" sz="1000" dirty="0"/>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a:p>
                  </a:txBody>
                  <a:tcPr marL="68580" marR="68580"/>
                </a:tc>
              </a:tr>
              <a:tr h="331295">
                <a:tc>
                  <a:txBody>
                    <a:bodyPr/>
                    <a:lstStyle/>
                    <a:p>
                      <a:r>
                        <a:rPr lang="en-US" sz="1000" dirty="0" smtClean="0"/>
                        <a:t>hive-site.xml</a:t>
                      </a:r>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hive-site.xml</a:t>
                      </a:r>
                    </a:p>
                  </a:txBody>
                  <a:tcPr marL="68580" marR="68580"/>
                </a:tc>
                <a:tc>
                  <a:txBody>
                    <a:bodyPr/>
                    <a:lstStyle/>
                    <a:p>
                      <a:endParaRPr lang="en-US"/>
                    </a:p>
                  </a:txBody>
                  <a:tcPr marL="68580" marR="68580"/>
                </a:tc>
                <a:tc>
                  <a:txBody>
                    <a:bodyPr/>
                    <a:lstStyle/>
                    <a:p>
                      <a:endParaRPr lang="en-US" dirty="0"/>
                    </a:p>
                  </a:txBody>
                  <a:tcPr marL="68580" marR="68580"/>
                </a:tc>
                <a:tc>
                  <a:txBody>
                    <a:bodyPr/>
                    <a:lstStyle/>
                    <a:p>
                      <a:endParaRPr lang="en-US"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hive-site.xml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73217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9231</TotalTime>
  <Words>864</Words>
  <Application>Microsoft Macintosh PowerPoint</Application>
  <PresentationFormat>On-screen Show (4:3)</PresentationFormat>
  <Paragraphs>194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PowerPoint Presentation</vt:lpstr>
      <vt:lpstr>Agenda</vt:lpstr>
      <vt:lpstr>Overview</vt:lpstr>
      <vt:lpstr>Hive Architecture</vt:lpstr>
      <vt:lpstr>Hive Architecture</vt:lpstr>
      <vt:lpstr>Setup Hive using Cloudera Manager</vt:lpstr>
      <vt:lpstr>Hive parameter files</vt:lpstr>
      <vt:lpstr>Important Parameters</vt:lpstr>
      <vt:lpstr>Hive log files</vt:lpstr>
      <vt:lpstr>Hive user defined functions</vt:lpstr>
      <vt:lpstr>Hive demo</vt:lpstr>
      <vt:lpstr>Impala Overview</vt:lpstr>
      <vt:lpstr>Impala Architecture</vt:lpstr>
      <vt:lpstr>Impala Architecture</vt:lpstr>
      <vt:lpstr>Impala Architecture</vt:lpstr>
      <vt:lpstr>Configuration and Important Parameters</vt:lpstr>
      <vt:lpstr>Configuration and Important Parameters</vt:lpstr>
      <vt:lpstr>Impala WUI</vt:lpstr>
      <vt:lpstr>Impala Demo</vt:lpstr>
      <vt:lpstr>Impala vs. Hive</vt:lpstr>
      <vt:lpstr>Setup Impala using Cloudera Manager</vt:lpstr>
      <vt:lpstr>Our Promise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Durga Gadiraju</cp:lastModifiedBy>
  <cp:revision>245</cp:revision>
  <dcterms:created xsi:type="dcterms:W3CDTF">2014-04-29T16:16:03Z</dcterms:created>
  <dcterms:modified xsi:type="dcterms:W3CDTF">2014-12-30T10:47:40Z</dcterms:modified>
</cp:coreProperties>
</file>