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65" r:id="rId2"/>
    <p:sldId id="280" r:id="rId3"/>
    <p:sldId id="279" r:id="rId4"/>
    <p:sldId id="281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90" r:id="rId17"/>
    <p:sldId id="286" r:id="rId18"/>
    <p:sldId id="287" r:id="rId19"/>
    <p:sldId id="288" r:id="rId20"/>
    <p:sldId id="291" r:id="rId21"/>
    <p:sldId id="29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DE208D-7564-4296-8E04-23AC3E064C0F}" type="datetime1">
              <a:rPr lang="en-US" smtClean="0"/>
              <a:pPr/>
              <a:t>1/5/2015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D25CE4-ADAF-4059-ABA2-141220E630ED}" type="datetime1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6806D-A723-4AF6-81A5-B834FAD74726}" type="datetime1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EF097-511E-4A39-B887-743E45CBA906}" type="datetime1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85FCB-8524-42D5-A40A-2F99E5C3E7D8}" type="datetime1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3E977D-637B-4096-B936-E1A637334F64}" type="datetime1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823A3-1EC4-48DF-BAAF-ED1C7A85F0D2}" type="datetime1">
              <a:rPr lang="en-US" smtClean="0"/>
              <a:pPr/>
              <a:t>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28BFC6-AF5F-4DC0-B088-1D980938E003}" type="datetime1">
              <a:rPr lang="en-US" smtClean="0"/>
              <a:pPr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A2A5EB-80FD-44E1-A565-D0A36D298C59}" type="datetime1">
              <a:rPr lang="en-US" smtClean="0"/>
              <a:pPr/>
              <a:t>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AFDFBF1-D1F0-4443-941A-FB66DAB2747D}" type="datetime1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8E6C0E-841F-4B36-A84F-5C356414D90B}" type="datetime1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8953B7D-DCD9-4820-A960-E75F751A466A}" type="datetime1">
              <a:rPr lang="en-US" smtClean="0"/>
              <a:pPr/>
              <a:t>1/5/2015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153400" cy="21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Sqoop import</a:t>
            </a:r>
          </a:p>
        </p:txBody>
      </p:sp>
      <p:sp>
        <p:nvSpPr>
          <p:cNvPr id="2017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Sqoop import is to get data from conventional databases and NoSql/Document based databases into Hadoop eco system.</a:t>
            </a:r>
          </a:p>
          <a:p>
            <a:pPr eaLnBrk="1" hangingPunct="1"/>
            <a:r>
              <a:rPr lang="en-US" sz="1800">
                <a:latin typeface="Arial" charset="0"/>
              </a:rPr>
              <a:t>It uses map/reduce framework to load data in parallel. Default is 4.</a:t>
            </a:r>
          </a:p>
          <a:p>
            <a:pPr eaLnBrk="1" hangingPunct="1"/>
            <a:r>
              <a:rPr lang="en-US" sz="1800">
                <a:latin typeface="Arial" charset="0"/>
              </a:rPr>
              <a:t>Execution steps</a:t>
            </a:r>
          </a:p>
          <a:p>
            <a:pPr lvl="1" eaLnBrk="1" hangingPunct="1"/>
            <a:r>
              <a:rPr lang="en-US" sz="1800">
                <a:latin typeface="Arial" charset="0"/>
              </a:rPr>
              <a:t>Generates custom DBWritable class reading metadata of table.</a:t>
            </a:r>
          </a:p>
          <a:p>
            <a:pPr lvl="1" eaLnBrk="1" hangingPunct="1"/>
            <a:r>
              <a:rPr lang="en-US" sz="1800">
                <a:latin typeface="Arial" charset="0"/>
              </a:rPr>
              <a:t>Connect to database – default 4 concurrent connections</a:t>
            </a:r>
          </a:p>
          <a:p>
            <a:pPr lvl="1" eaLnBrk="1" hangingPunct="1"/>
            <a:r>
              <a:rPr lang="en-US" sz="1800">
                <a:latin typeface="Arial" charset="0"/>
              </a:rPr>
              <a:t>Read and split the data using custom DBWritable class</a:t>
            </a:r>
          </a:p>
          <a:p>
            <a:pPr lvl="1" eaLnBrk="1" hangingPunct="1"/>
            <a:r>
              <a:rPr lang="en-US" sz="1800">
                <a:latin typeface="Arial" charset="0"/>
              </a:rPr>
              <a:t>Load data into HDFS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45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Sqoop Import</a:t>
            </a:r>
          </a:p>
        </p:txBody>
      </p:sp>
      <p:sp>
        <p:nvSpPr>
          <p:cNvPr id="2027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Split logic</a:t>
            </a:r>
          </a:p>
          <a:p>
            <a:pPr lvl="1" eaLnBrk="1" hangingPunct="1"/>
            <a:r>
              <a:rPr lang="en-US" dirty="0">
                <a:latin typeface="Arial" charset="0"/>
              </a:rPr>
              <a:t>Uses primary key or unique key</a:t>
            </a:r>
          </a:p>
          <a:p>
            <a:pPr lvl="1" eaLnBrk="1" hangingPunct="1"/>
            <a:r>
              <a:rPr lang="en-US" dirty="0">
                <a:latin typeface="Arial" charset="0"/>
              </a:rPr>
              <a:t>Get minimum and maximum value</a:t>
            </a:r>
          </a:p>
          <a:p>
            <a:pPr lvl="1" eaLnBrk="1" hangingPunct="1"/>
            <a:r>
              <a:rPr lang="en-US" dirty="0">
                <a:latin typeface="Arial" charset="0"/>
              </a:rPr>
              <a:t>Compute ranges based on number of map tasks (default 4)</a:t>
            </a:r>
          </a:p>
          <a:p>
            <a:pPr lvl="1" eaLnBrk="1" hangingPunct="1"/>
            <a:r>
              <a:rPr lang="en-US" dirty="0">
                <a:latin typeface="Arial" charset="0"/>
              </a:rPr>
              <a:t>Process mutually exclusive data in </a:t>
            </a:r>
            <a:r>
              <a:rPr lang="en-US" dirty="0" smtClean="0">
                <a:latin typeface="Arial" charset="0"/>
              </a:rPr>
              <a:t>parallel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Without primary/unique keys import process only uses one map task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2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incremental load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80472"/>
              </p:ext>
            </p:extLst>
          </p:nvPr>
        </p:nvGraphicFramePr>
        <p:xfrm>
          <a:off x="1917700" y="1905955"/>
          <a:ext cx="5308600" cy="1338580"/>
        </p:xfrm>
        <a:graphic>
          <a:graphicData uri="http://schemas.openxmlformats.org/drawingml/2006/table">
            <a:tbl>
              <a:tblPr/>
              <a:tblGrid>
                <a:gridCol w="1625600"/>
                <a:gridCol w="3683000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Argument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--check-column (col)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Specifies the column to be examined when determining which rows to import.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--incremental (mode)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Specifies how Sqoop determines which rows are new. Legal values for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mode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include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append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and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lastmodified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--last-value (value)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Specifies the maximum value of the check column from the previous import.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94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Sqoop Export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3594100" y="1703388"/>
            <a:ext cx="3030538" cy="1874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3824288"/>
            <a:ext cx="3030538" cy="22018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76438" y="4040188"/>
            <a:ext cx="938212" cy="1530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Sqoop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export</a:t>
            </a:r>
          </a:p>
        </p:txBody>
      </p:sp>
      <p:sp>
        <p:nvSpPr>
          <p:cNvPr id="7" name="Can 6"/>
          <p:cNvSpPr/>
          <p:nvPr/>
        </p:nvSpPr>
        <p:spPr>
          <a:xfrm>
            <a:off x="3665538" y="1803400"/>
            <a:ext cx="1023937" cy="708025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0F3661"/>
                </a:solidFill>
              </a:rPr>
              <a:t>DSS</a:t>
            </a:r>
          </a:p>
        </p:txBody>
      </p:sp>
      <p:sp>
        <p:nvSpPr>
          <p:cNvPr id="8" name="Can 7"/>
          <p:cNvSpPr/>
          <p:nvPr/>
        </p:nvSpPr>
        <p:spPr>
          <a:xfrm>
            <a:off x="5549900" y="2798763"/>
            <a:ext cx="1023938" cy="708025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F3661"/>
                </a:solidFill>
              </a:rPr>
              <a:t>Operational</a:t>
            </a:r>
          </a:p>
        </p:txBody>
      </p:sp>
      <p:sp>
        <p:nvSpPr>
          <p:cNvPr id="9" name="Document 8"/>
          <p:cNvSpPr/>
          <p:nvPr/>
        </p:nvSpPr>
        <p:spPr>
          <a:xfrm>
            <a:off x="4941888" y="1797050"/>
            <a:ext cx="823912" cy="822325"/>
          </a:xfrm>
          <a:prstGeom prst="flowChartDocumen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rgbClr val="0F3661"/>
                </a:solidFill>
              </a:rPr>
              <a:t>Document based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56075" y="4083050"/>
            <a:ext cx="952500" cy="80803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0F3661"/>
                </a:solidFill>
              </a:rPr>
              <a:t>Map Task/MR Task</a:t>
            </a:r>
          </a:p>
        </p:txBody>
      </p:sp>
      <p:sp>
        <p:nvSpPr>
          <p:cNvPr id="11" name="Round Same Side Corner Rectangle 10"/>
          <p:cNvSpPr/>
          <p:nvPr/>
        </p:nvSpPr>
        <p:spPr>
          <a:xfrm>
            <a:off x="5295900" y="4891088"/>
            <a:ext cx="1328738" cy="1011237"/>
          </a:xfrm>
          <a:prstGeom prst="round2Same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F3661"/>
                </a:solidFill>
              </a:rPr>
              <a:t>HDFS/</a:t>
            </a:r>
            <a:r>
              <a:rPr lang="en-US" sz="1200" dirty="0" err="1">
                <a:solidFill>
                  <a:srgbClr val="0F3661"/>
                </a:solidFill>
              </a:rPr>
              <a:t>HBase</a:t>
            </a:r>
            <a:r>
              <a:rPr lang="en-US" sz="1200" dirty="0">
                <a:solidFill>
                  <a:srgbClr val="0F3661"/>
                </a:solidFill>
              </a:rPr>
              <a:t>/Hive</a:t>
            </a:r>
          </a:p>
        </p:txBody>
      </p:sp>
      <p:cxnSp>
        <p:nvCxnSpPr>
          <p:cNvPr id="12" name="Elbow Connector 16"/>
          <p:cNvCxnSpPr>
            <a:stCxn id="6" idx="3"/>
            <a:endCxn id="10" idx="1"/>
          </p:cNvCxnSpPr>
          <p:nvPr/>
        </p:nvCxnSpPr>
        <p:spPr>
          <a:xfrm flipV="1">
            <a:off x="2914650" y="4487863"/>
            <a:ext cx="1241425" cy="317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0" idx="2"/>
          </p:cNvCxnSpPr>
          <p:nvPr/>
        </p:nvCxnSpPr>
        <p:spPr>
          <a:xfrm flipH="1" flipV="1">
            <a:off x="4632325" y="4891088"/>
            <a:ext cx="663575" cy="506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7" idx="3"/>
          </p:cNvCxnSpPr>
          <p:nvPr/>
        </p:nvCxnSpPr>
        <p:spPr>
          <a:xfrm flipH="1" flipV="1">
            <a:off x="4178300" y="2511425"/>
            <a:ext cx="454025" cy="1571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0"/>
            <a:endCxn id="9" idx="2"/>
          </p:cNvCxnSpPr>
          <p:nvPr/>
        </p:nvCxnSpPr>
        <p:spPr>
          <a:xfrm flipV="1">
            <a:off x="4632325" y="2565400"/>
            <a:ext cx="722313" cy="151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0"/>
            <a:endCxn id="8" idx="2"/>
          </p:cNvCxnSpPr>
          <p:nvPr/>
        </p:nvCxnSpPr>
        <p:spPr>
          <a:xfrm flipV="1">
            <a:off x="4632325" y="3152775"/>
            <a:ext cx="917575" cy="930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3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Sqoop Export</a:t>
            </a:r>
          </a:p>
        </p:txBody>
      </p:sp>
      <p:sp>
        <p:nvSpPr>
          <p:cNvPr id="2048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Sqoop export is to get data out of Hadoop based systems into conventional databases/NoSql data stores.</a:t>
            </a:r>
          </a:p>
          <a:p>
            <a:pPr eaLnBrk="1" hangingPunct="1"/>
            <a:r>
              <a:rPr lang="en-US">
                <a:latin typeface="Arial" charset="0"/>
              </a:rPr>
              <a:t>It also uses Map/Reduce framework.</a:t>
            </a:r>
          </a:p>
          <a:p>
            <a:pPr eaLnBrk="1" hangingPunct="1"/>
            <a:r>
              <a:rPr lang="en-US">
                <a:latin typeface="Arial" charset="0"/>
              </a:rPr>
              <a:t>At this time it only understands HDFS directories not Hive tables (HCatalog)</a:t>
            </a:r>
          </a:p>
          <a:p>
            <a:pPr eaLnBrk="1" hangingPunct="1"/>
            <a:r>
              <a:rPr lang="en-US">
                <a:latin typeface="Arial" charset="0"/>
              </a:rPr>
              <a:t>It also splits data (but uses HDFS splittable logic)</a:t>
            </a:r>
          </a:p>
        </p:txBody>
      </p:sp>
    </p:spTree>
    <p:extLst>
      <p:ext uri="{BB962C8B-B14F-4D97-AF65-F5344CB8AC3E}">
        <p14:creationId xmlns:p14="http://schemas.microsoft.com/office/powerpoint/2010/main" val="10725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Sqoop Considerations</a:t>
            </a:r>
          </a:p>
        </p:txBody>
      </p:sp>
      <p:sp>
        <p:nvSpPr>
          <p:cNvPr id="2058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Generic</a:t>
            </a:r>
          </a:p>
          <a:p>
            <a:pPr lvl="1" eaLnBrk="1" hangingPunct="1"/>
            <a:r>
              <a:rPr lang="en-US" dirty="0">
                <a:latin typeface="Arial" charset="0"/>
              </a:rPr>
              <a:t>Need to customize to leverage strengths of underlying source or target conventional databases.</a:t>
            </a:r>
          </a:p>
          <a:p>
            <a:pPr eaLnBrk="1" hangingPunct="1"/>
            <a:r>
              <a:rPr lang="en-US" dirty="0">
                <a:latin typeface="Arial" charset="0"/>
              </a:rPr>
              <a:t>Determining number of mappers and outliers</a:t>
            </a:r>
          </a:p>
          <a:p>
            <a:pPr eaLnBrk="1" hangingPunct="1"/>
            <a:r>
              <a:rPr lang="en-US" dirty="0">
                <a:latin typeface="Arial" charset="0"/>
              </a:rPr>
              <a:t>Working with binary data (using Sequence Files)</a:t>
            </a:r>
          </a:p>
          <a:p>
            <a:pPr eaLnBrk="1" hangingPunct="1"/>
            <a:r>
              <a:rPr lang="en-US" dirty="0">
                <a:latin typeface="Arial" charset="0"/>
              </a:rPr>
              <a:t>Might not be able to read </a:t>
            </a:r>
            <a:r>
              <a:rPr lang="en-US" dirty="0" err="1">
                <a:latin typeface="Arial" charset="0"/>
              </a:rPr>
              <a:t>HCatalog</a:t>
            </a:r>
            <a:r>
              <a:rPr lang="en-US" dirty="0">
                <a:latin typeface="Arial" charset="0"/>
              </a:rPr>
              <a:t> (Incremental exports cannot use </a:t>
            </a:r>
            <a:r>
              <a:rPr lang="en-US" dirty="0" err="1" smtClean="0">
                <a:latin typeface="Arial" charset="0"/>
              </a:rPr>
              <a:t>HiveQL</a:t>
            </a:r>
            <a:r>
              <a:rPr lang="en-US" dirty="0" smtClean="0">
                <a:latin typeface="Arial" charset="0"/>
              </a:rPr>
              <a:t> embedded in </a:t>
            </a:r>
            <a:r>
              <a:rPr lang="en-US" dirty="0" err="1" smtClean="0">
                <a:latin typeface="Arial" charset="0"/>
              </a:rPr>
              <a:t>Sqoop</a:t>
            </a:r>
            <a:r>
              <a:rPr lang="en-US" dirty="0" smtClean="0">
                <a:latin typeface="Arial" charset="0"/>
              </a:rPr>
              <a:t> commands)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Compression (needs to be </a:t>
            </a:r>
            <a:r>
              <a:rPr lang="en-US" dirty="0" err="1">
                <a:latin typeface="Arial" charset="0"/>
              </a:rPr>
              <a:t>splittable</a:t>
            </a:r>
            <a:r>
              <a:rPr lang="en-US" dirty="0">
                <a:latin typeface="Arial" charset="0"/>
              </a:rPr>
              <a:t> or file size should not be greater than split size)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8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is client only</a:t>
            </a:r>
          </a:p>
          <a:p>
            <a:r>
              <a:rPr lang="en-US" dirty="0" smtClean="0"/>
              <a:t>Sqoop2 requires </a:t>
            </a:r>
            <a:r>
              <a:rPr lang="en-US" dirty="0" err="1" smtClean="0"/>
              <a:t>Sqoop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Setup </a:t>
            </a:r>
            <a:r>
              <a:rPr lang="en-US" dirty="0" err="1" smtClean="0"/>
              <a:t>Sqoop</a:t>
            </a:r>
            <a:r>
              <a:rPr lang="en-US" dirty="0" smtClean="0"/>
              <a:t> and Sqoop2 using </a:t>
            </a:r>
            <a:r>
              <a:rPr lang="en-US" dirty="0" err="1" smtClean="0"/>
              <a:t>Cloudera</a:t>
            </a:r>
            <a:r>
              <a:rPr lang="en-US" dirty="0" smtClean="0"/>
              <a:t>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30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that important.</a:t>
            </a:r>
          </a:p>
          <a:p>
            <a:r>
              <a:rPr lang="en-US" dirty="0" smtClean="0"/>
              <a:t>As it is map reduce based tool, it uses xml files created for </a:t>
            </a:r>
            <a:r>
              <a:rPr lang="en-US" dirty="0" err="1" smtClean="0"/>
              <a:t>hdfs</a:t>
            </a:r>
            <a:r>
              <a:rPr lang="en-US" dirty="0" smtClean="0"/>
              <a:t> and </a:t>
            </a:r>
            <a:r>
              <a:rPr lang="en-US" dirty="0" err="1" smtClean="0"/>
              <a:t>mapreduce</a:t>
            </a:r>
            <a:r>
              <a:rPr lang="en-US" dirty="0" smtClean="0"/>
              <a:t>/yarn</a:t>
            </a:r>
          </a:p>
          <a:p>
            <a:r>
              <a:rPr lang="en-US" dirty="0" smtClean="0"/>
              <a:t>Sqoop2 is still in beta</a:t>
            </a:r>
          </a:p>
          <a:p>
            <a:pPr lvl="1"/>
            <a:r>
              <a:rPr lang="en-US" dirty="0" err="1" smtClean="0"/>
              <a:t>sqoop.properties</a:t>
            </a:r>
            <a:endParaRPr lang="en-US" dirty="0" smtClean="0"/>
          </a:p>
          <a:p>
            <a:pPr lvl="1"/>
            <a:r>
              <a:rPr lang="en-US" dirty="0" err="1" smtClean="0"/>
              <a:t>sqoop</a:t>
            </a:r>
            <a:r>
              <a:rPr lang="en-US" dirty="0" err="1" smtClean="0"/>
              <a:t>_bootstrap.properties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parameter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61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does not store log files any where</a:t>
            </a:r>
          </a:p>
          <a:p>
            <a:r>
              <a:rPr lang="en-US" dirty="0" smtClean="0"/>
              <a:t>You need to redirect output of the command using Linux redirect process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log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2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mysql</a:t>
            </a:r>
            <a:r>
              <a:rPr lang="en-US" dirty="0" smtClean="0"/>
              <a:t> connector</a:t>
            </a:r>
          </a:p>
          <a:p>
            <a:r>
              <a:rPr lang="en-US" dirty="0" smtClean="0"/>
              <a:t>Copy connector jar to </a:t>
            </a:r>
            <a:r>
              <a:rPr lang="en-US" dirty="0" err="1" smtClean="0"/>
              <a:t>sqoop</a:t>
            </a:r>
            <a:r>
              <a:rPr lang="en-US" dirty="0" smtClean="0"/>
              <a:t> lib</a:t>
            </a:r>
          </a:p>
          <a:p>
            <a:r>
              <a:rPr lang="en-US" dirty="0" smtClean="0"/>
              <a:t>Restart </a:t>
            </a:r>
            <a:r>
              <a:rPr lang="en-US" dirty="0" err="1" smtClean="0"/>
              <a:t>sqoop</a:t>
            </a:r>
            <a:r>
              <a:rPr lang="en-US" dirty="0" smtClean="0"/>
              <a:t> (if you are using sqoop</a:t>
            </a:r>
            <a:r>
              <a:rPr lang="en-US" dirty="0" smtClean="0"/>
              <a:t>2)</a:t>
            </a:r>
          </a:p>
          <a:p>
            <a:r>
              <a:rPr lang="en-US" dirty="0" smtClean="0"/>
              <a:t>This demo is primarily using </a:t>
            </a:r>
            <a:r>
              <a:rPr lang="en-US" smtClean="0"/>
              <a:t>sqoop</a:t>
            </a:r>
            <a:endParaRPr lang="en-US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8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25908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Setup </a:t>
            </a:r>
            <a:r>
              <a:rPr lang="en-US" sz="4800" dirty="0" err="1" smtClean="0"/>
              <a:t>Sqoop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5349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  <a:r>
              <a:rPr lang="en-US" sz="2400" b="1" dirty="0" smtClean="0">
                <a:latin typeface="Cambria" pitchFamily="18" charset="0"/>
              </a:rPr>
              <a:t>We believe strongly in building solid, long-lasting relationships with our clients and deliver quality services in a cost-effective way. </a:t>
            </a:r>
          </a:p>
          <a:p>
            <a:pPr>
              <a:buNone/>
            </a:pPr>
            <a:r>
              <a:rPr lang="en-US" dirty="0" smtClean="0"/>
              <a:t>  </a:t>
            </a:r>
          </a:p>
          <a:p>
            <a:pPr>
              <a:buNone/>
            </a:pPr>
            <a:r>
              <a:rPr lang="en-US" dirty="0" smtClean="0"/>
              <a:t>                                      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Cambria" pitchFamily="18" charset="0"/>
              </a:rPr>
              <a:t>Our Promise</a:t>
            </a:r>
            <a:endParaRPr lang="en-US" sz="4400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352800"/>
            <a:ext cx="2295525" cy="1990725"/>
          </a:xfrm>
          <a:prstGeom prst="rect">
            <a:avLst/>
          </a:prstGeom>
        </p:spPr>
      </p:pic>
      <p:pic>
        <p:nvPicPr>
          <p:cNvPr id="6" name="Picture 5" descr="Novisync_Logo_High_Res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229350"/>
            <a:ext cx="2514600" cy="628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62484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99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visync_Logo_High_Re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153150"/>
            <a:ext cx="2514600" cy="628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60198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25042" y="2133600"/>
            <a:ext cx="561705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0" cap="none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rush Script MT" panose="03060802040406070304" pitchFamily="66" charset="0"/>
              </a:rPr>
              <a:t>Thank You</a:t>
            </a:r>
            <a:endParaRPr lang="en-US" sz="120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3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 descr="Novisync_Logo_High_Re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153150"/>
            <a:ext cx="2514600" cy="62865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81000" y="60960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Architecture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2 Architecture</a:t>
            </a:r>
          </a:p>
          <a:p>
            <a:r>
              <a:rPr lang="en-US" dirty="0" smtClean="0"/>
              <a:t>Setup </a:t>
            </a:r>
            <a:r>
              <a:rPr lang="en-US" dirty="0" err="1" smtClean="0"/>
              <a:t>Sqoop</a:t>
            </a:r>
            <a:r>
              <a:rPr lang="en-US" dirty="0" smtClean="0"/>
              <a:t> and Sqoop2 using </a:t>
            </a:r>
            <a:r>
              <a:rPr lang="en-US" dirty="0" err="1" smtClean="0"/>
              <a:t>Cloudera</a:t>
            </a:r>
            <a:r>
              <a:rPr lang="en-US" dirty="0" smtClean="0"/>
              <a:t> Manager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parameter files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log files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Sqoop</a:t>
            </a:r>
            <a:r>
              <a:rPr lang="en-US" dirty="0" smtClean="0"/>
              <a:t> is a map reduce based tool that can be used to copy data from relational databases to </a:t>
            </a:r>
            <a:r>
              <a:rPr lang="en-US" dirty="0" err="1" smtClean="0"/>
              <a:t>Hadoop</a:t>
            </a:r>
            <a:r>
              <a:rPr lang="en-US" dirty="0" smtClean="0"/>
              <a:t> and vice versa.</a:t>
            </a:r>
          </a:p>
          <a:p>
            <a:r>
              <a:rPr lang="en-US" dirty="0">
                <a:latin typeface="Arial" charset="0"/>
              </a:rPr>
              <a:t>Written in Java and Open Source</a:t>
            </a:r>
          </a:p>
          <a:p>
            <a:r>
              <a:rPr lang="en-US" dirty="0">
                <a:latin typeface="Arial" charset="0"/>
              </a:rPr>
              <a:t>Uses JDBC for DB connectivity</a:t>
            </a:r>
          </a:p>
          <a:p>
            <a:r>
              <a:rPr lang="en-US" dirty="0">
                <a:latin typeface="Arial" charset="0"/>
              </a:rPr>
              <a:t>Uses Map Reduce framework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1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Sqoop Architecture</a:t>
            </a:r>
          </a:p>
        </p:txBody>
      </p:sp>
      <p:pic>
        <p:nvPicPr>
          <p:cNvPr id="19661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1727200"/>
            <a:ext cx="400208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19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Sqoop Architecture</a:t>
            </a:r>
          </a:p>
        </p:txBody>
      </p:sp>
      <p:sp>
        <p:nvSpPr>
          <p:cNvPr id="1976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Arial" charset="0"/>
              </a:rPr>
              <a:t>Map only</a:t>
            </a:r>
          </a:p>
          <a:p>
            <a:pPr eaLnBrk="1" hangingPunct="1"/>
            <a:r>
              <a:rPr lang="en-US">
                <a:latin typeface="Arial" charset="0"/>
              </a:rPr>
              <a:t>Command line (only)</a:t>
            </a:r>
          </a:p>
          <a:p>
            <a:pPr eaLnBrk="1" hangingPunct="1"/>
            <a:r>
              <a:rPr lang="en-US">
                <a:latin typeface="Arial" charset="0"/>
              </a:rPr>
              <a:t>Not secure</a:t>
            </a:r>
          </a:p>
          <a:p>
            <a:pPr eaLnBrk="1" hangingPunct="1"/>
            <a:r>
              <a:rPr lang="en-US">
                <a:latin typeface="Arial" charset="0"/>
              </a:rPr>
              <a:t>No client-server</a:t>
            </a:r>
          </a:p>
          <a:p>
            <a:pPr lvl="1" eaLnBrk="1" hangingPunct="1"/>
            <a:r>
              <a:rPr lang="en-US">
                <a:latin typeface="Arial" charset="0"/>
              </a:rPr>
              <a:t>If one have access to sqoop command, he will have access to all JDBC jars</a:t>
            </a:r>
          </a:p>
          <a:p>
            <a:pPr eaLnBrk="1" hangingPunct="1"/>
            <a:r>
              <a:rPr lang="en-US">
                <a:latin typeface="Arial" charset="0"/>
              </a:rPr>
              <a:t>Not easily extensible and no separation of duties</a:t>
            </a:r>
          </a:p>
          <a:p>
            <a:pPr lvl="1" eaLnBrk="1" hangingPunct="1"/>
            <a:r>
              <a:rPr lang="en-US">
                <a:latin typeface="Arial" charset="0"/>
              </a:rPr>
              <a:t>Both read from source and write to target is done by mapper</a:t>
            </a:r>
          </a:p>
        </p:txBody>
      </p:sp>
    </p:spTree>
    <p:extLst>
      <p:ext uri="{BB962C8B-B14F-4D97-AF65-F5344CB8AC3E}">
        <p14:creationId xmlns:p14="http://schemas.microsoft.com/office/powerpoint/2010/main" val="21133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Sqoop2 Architecture</a:t>
            </a:r>
          </a:p>
        </p:txBody>
      </p:sp>
      <p:pic>
        <p:nvPicPr>
          <p:cNvPr id="19865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1449388"/>
            <a:ext cx="6477000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74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Sqoop2 Architecture</a:t>
            </a:r>
          </a:p>
        </p:txBody>
      </p:sp>
      <p:sp>
        <p:nvSpPr>
          <p:cNvPr id="199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Client/Server architecture</a:t>
            </a:r>
          </a:p>
          <a:p>
            <a:pPr eaLnBrk="1" hangingPunct="1"/>
            <a:r>
              <a:rPr lang="en-US">
                <a:latin typeface="Arial" charset="0"/>
              </a:rPr>
              <a:t>Map and Reduce</a:t>
            </a:r>
          </a:p>
          <a:p>
            <a:pPr eaLnBrk="1" hangingPunct="1"/>
            <a:r>
              <a:rPr lang="en-US">
                <a:latin typeface="Arial" charset="0"/>
              </a:rPr>
              <a:t>Available on web, command line</a:t>
            </a:r>
          </a:p>
          <a:p>
            <a:pPr eaLnBrk="1" hangingPunct="1"/>
            <a:r>
              <a:rPr lang="en-US">
                <a:latin typeface="Arial" charset="0"/>
              </a:rPr>
              <a:t>Extensible and separation of duties</a:t>
            </a:r>
          </a:p>
          <a:p>
            <a:pPr eaLnBrk="1" hangingPunct="1"/>
            <a:r>
              <a:rPr lang="en-US">
                <a:latin typeface="Arial" charset="0"/>
              </a:rPr>
              <a:t>Highly Secure</a:t>
            </a:r>
          </a:p>
          <a:p>
            <a:pPr lvl="1" eaLnBrk="1" hangingPunct="1"/>
            <a:r>
              <a:rPr lang="en-US">
                <a:latin typeface="Arial" charset="0"/>
              </a:rPr>
              <a:t>Developers use clients</a:t>
            </a:r>
          </a:p>
          <a:p>
            <a:pPr lvl="1" eaLnBrk="1" hangingPunct="1"/>
            <a:r>
              <a:rPr lang="en-US">
                <a:latin typeface="Arial" charset="0"/>
              </a:rPr>
              <a:t>Admins set up servers</a:t>
            </a:r>
          </a:p>
          <a:p>
            <a:pPr lvl="1" eaLnBrk="1" hangingPunct="1"/>
            <a:r>
              <a:rPr lang="en-US">
                <a:latin typeface="Arial" charset="0"/>
              </a:rPr>
              <a:t>Jar files will reside on server</a:t>
            </a:r>
          </a:p>
        </p:txBody>
      </p:sp>
    </p:spTree>
    <p:extLst>
      <p:ext uri="{BB962C8B-B14F-4D97-AF65-F5344CB8AC3E}">
        <p14:creationId xmlns:p14="http://schemas.microsoft.com/office/powerpoint/2010/main" val="239886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Sqoop Import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4084638" y="1658938"/>
            <a:ext cx="3030537" cy="187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00538" y="3781425"/>
            <a:ext cx="3030537" cy="22002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66975" y="3997325"/>
            <a:ext cx="938213" cy="1528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Sqoop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import</a:t>
            </a:r>
          </a:p>
        </p:txBody>
      </p:sp>
      <p:sp>
        <p:nvSpPr>
          <p:cNvPr id="8" name="Can 7"/>
          <p:cNvSpPr/>
          <p:nvPr/>
        </p:nvSpPr>
        <p:spPr>
          <a:xfrm>
            <a:off x="4156075" y="1760538"/>
            <a:ext cx="1025525" cy="706437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0F3661"/>
                </a:solidFill>
              </a:rPr>
              <a:t>DSS</a:t>
            </a:r>
          </a:p>
        </p:txBody>
      </p:sp>
      <p:sp>
        <p:nvSpPr>
          <p:cNvPr id="9" name="Can 8"/>
          <p:cNvSpPr/>
          <p:nvPr/>
        </p:nvSpPr>
        <p:spPr>
          <a:xfrm>
            <a:off x="6040438" y="2755900"/>
            <a:ext cx="1023937" cy="708025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F3661"/>
                </a:solidFill>
              </a:rPr>
              <a:t>Operational</a:t>
            </a:r>
          </a:p>
        </p:txBody>
      </p:sp>
      <p:sp>
        <p:nvSpPr>
          <p:cNvPr id="10" name="Document 9"/>
          <p:cNvSpPr/>
          <p:nvPr/>
        </p:nvSpPr>
        <p:spPr>
          <a:xfrm>
            <a:off x="5432425" y="1752600"/>
            <a:ext cx="823913" cy="823913"/>
          </a:xfrm>
          <a:prstGeom prst="flowChartDocumen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200" dirty="0">
                <a:solidFill>
                  <a:srgbClr val="0F3661"/>
                </a:solidFill>
              </a:rPr>
              <a:t>Document based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6613" y="4040188"/>
            <a:ext cx="952500" cy="80803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0F3661"/>
                </a:solidFill>
              </a:rPr>
              <a:t>Map Task/MR Task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5786438" y="4848225"/>
            <a:ext cx="1328737" cy="1011238"/>
          </a:xfrm>
          <a:prstGeom prst="round2Same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F3661"/>
                </a:solidFill>
              </a:rPr>
              <a:t>HDFS/</a:t>
            </a:r>
            <a:r>
              <a:rPr lang="en-US" sz="1200" dirty="0" err="1">
                <a:solidFill>
                  <a:srgbClr val="0F3661"/>
                </a:solidFill>
              </a:rPr>
              <a:t>HBase</a:t>
            </a:r>
            <a:r>
              <a:rPr lang="en-US" sz="1200" dirty="0">
                <a:solidFill>
                  <a:srgbClr val="0F3661"/>
                </a:solidFill>
              </a:rPr>
              <a:t>/Hive</a:t>
            </a:r>
          </a:p>
        </p:txBody>
      </p:sp>
      <p:cxnSp>
        <p:nvCxnSpPr>
          <p:cNvPr id="17" name="Elbow Connector 16"/>
          <p:cNvCxnSpPr>
            <a:stCxn id="7" idx="3"/>
            <a:endCxn id="12" idx="1"/>
          </p:cNvCxnSpPr>
          <p:nvPr/>
        </p:nvCxnSpPr>
        <p:spPr>
          <a:xfrm flipV="1">
            <a:off x="3405188" y="4445000"/>
            <a:ext cx="1241425" cy="317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2" idx="0"/>
          </p:cNvCxnSpPr>
          <p:nvPr/>
        </p:nvCxnSpPr>
        <p:spPr>
          <a:xfrm>
            <a:off x="4668838" y="2466975"/>
            <a:ext cx="454025" cy="1573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2" idx="0"/>
          </p:cNvCxnSpPr>
          <p:nvPr/>
        </p:nvCxnSpPr>
        <p:spPr>
          <a:xfrm flipH="1">
            <a:off x="5122863" y="2520950"/>
            <a:ext cx="722312" cy="1519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</p:cNvCxnSpPr>
          <p:nvPr/>
        </p:nvCxnSpPr>
        <p:spPr>
          <a:xfrm flipH="1">
            <a:off x="5181600" y="3109913"/>
            <a:ext cx="858838" cy="887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13" idx="2"/>
          </p:cNvCxnSpPr>
          <p:nvPr/>
        </p:nvCxnSpPr>
        <p:spPr>
          <a:xfrm>
            <a:off x="5122863" y="4848225"/>
            <a:ext cx="663575" cy="504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36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5527</TotalTime>
  <Words>592</Words>
  <Application>Microsoft Office PowerPoint</Application>
  <PresentationFormat>On-screen Show (4:3)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Brush Script MT</vt:lpstr>
      <vt:lpstr>Calibri</vt:lpstr>
      <vt:lpstr>Cambria</vt:lpstr>
      <vt:lpstr>Courier</vt:lpstr>
      <vt:lpstr>Lucida Sans Unicode</vt:lpstr>
      <vt:lpstr>Verdana</vt:lpstr>
      <vt:lpstr>Wingdings 2</vt:lpstr>
      <vt:lpstr>Wingdings 3</vt:lpstr>
      <vt:lpstr>Concourse</vt:lpstr>
      <vt:lpstr>PowerPoint Presentation</vt:lpstr>
      <vt:lpstr>PowerPoint Presentation</vt:lpstr>
      <vt:lpstr>Agenda</vt:lpstr>
      <vt:lpstr>Overview</vt:lpstr>
      <vt:lpstr>Sqoop Architecture</vt:lpstr>
      <vt:lpstr>Sqoop Architecture</vt:lpstr>
      <vt:lpstr>Sqoop2 Architecture</vt:lpstr>
      <vt:lpstr>Sqoop2 Architecture</vt:lpstr>
      <vt:lpstr>Sqoop Import</vt:lpstr>
      <vt:lpstr>Sqoop import</vt:lpstr>
      <vt:lpstr>Sqoop Import</vt:lpstr>
      <vt:lpstr>Sqoop incremental load</vt:lpstr>
      <vt:lpstr>Sqoop Export</vt:lpstr>
      <vt:lpstr>Sqoop Export</vt:lpstr>
      <vt:lpstr>Sqoop Considerations</vt:lpstr>
      <vt:lpstr>Setup Sqoop and Sqoop2 using Cloudera Manager</vt:lpstr>
      <vt:lpstr>Sqoop parameter files</vt:lpstr>
      <vt:lpstr>Sqoop log files</vt:lpstr>
      <vt:lpstr>Sqoop demo</vt:lpstr>
      <vt:lpstr>Our Promise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Microsoft account</cp:lastModifiedBy>
  <cp:revision>231</cp:revision>
  <dcterms:created xsi:type="dcterms:W3CDTF">2014-04-29T16:16:03Z</dcterms:created>
  <dcterms:modified xsi:type="dcterms:W3CDTF">2015-01-05T21:09:35Z</dcterms:modified>
</cp:coreProperties>
</file>