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65" r:id="rId2"/>
    <p:sldId id="280" r:id="rId3"/>
    <p:sldId id="279" r:id="rId4"/>
    <p:sldId id="281" r:id="rId5"/>
    <p:sldId id="284" r:id="rId6"/>
    <p:sldId id="289" r:id="rId7"/>
    <p:sldId id="285" r:id="rId8"/>
    <p:sldId id="290" r:id="rId9"/>
    <p:sldId id="286" r:id="rId10"/>
    <p:sldId id="292" r:id="rId11"/>
    <p:sldId id="287" r:id="rId12"/>
    <p:sldId id="288" r:id="rId13"/>
    <p:sldId id="282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DE208D-7564-4296-8E04-23AC3E064C0F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D25CE4-ADAF-4059-ABA2-141220E630ED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6806D-A723-4AF6-81A5-B834FAD74726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EF097-511E-4A39-B887-743E45CBA906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85FCB-8524-42D5-A40A-2F99E5C3E7D8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3E977D-637B-4096-B936-E1A637334F64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823A3-1EC4-48DF-BAAF-ED1C7A85F0D2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28BFC6-AF5F-4DC0-B088-1D980938E003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A5EB-80FD-44E1-A565-D0A36D298C59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FDFBF1-D1F0-4443-941A-FB66DAB2747D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8E6C0E-841F-4B36-A84F-5C356414D90B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953B7D-DCD9-4820-A960-E75F751A466A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53400" cy="21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Parameters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54101"/>
              </p:ext>
            </p:extLst>
          </p:nvPr>
        </p:nvGraphicFramePr>
        <p:xfrm>
          <a:off x="152400" y="1852519"/>
          <a:ext cx="8854622" cy="3796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20"/>
                <a:gridCol w="2272142"/>
                <a:gridCol w="2187560"/>
                <a:gridCol w="3321500"/>
              </a:tblGrid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</a:t>
                      </a:r>
                      <a:r>
                        <a:rPr lang="en-US" sz="1000" baseline="0" dirty="0" smtClean="0"/>
                        <a:t>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</a:t>
                      </a:r>
                      <a:r>
                        <a:rPr lang="en-US" sz="1000" baseline="0" dirty="0" smtClean="0"/>
                        <a:t> value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73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oozie-site.xml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oozie.base.url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http://&lt;hostname&gt;:11000/oozie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  <a:tr h="3173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oozie-site.xml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oozie.db.schema.name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oozie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  <a:tr h="31579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oozie-site.xml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oozie.service.JPAService.create.db.schema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false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Change it to true, if you want to create database schema and tables at the time of installation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42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oozie-site.xml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oozie.service.JPAService.jdbc.driver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Provide</a:t>
                      </a:r>
                      <a:r>
                        <a:rPr lang="en-US" sz="1000" baseline="0" dirty="0" smtClean="0"/>
                        <a:t> proper driver class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7399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oozie-site.xml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oozie.service.JPAService.jdbc.url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JDBC</a:t>
                      </a:r>
                      <a:r>
                        <a:rPr lang="en-US" sz="1000" baseline="0" dirty="0" smtClean="0"/>
                        <a:t> URL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oozie-site.xml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oozie.service.JPAService.jdbc.username</a:t>
                      </a:r>
                      <a:endParaRPr lang="en-US" sz="10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Username to the repository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database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926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oozie-site.xml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oozie.service.JPAService.jdbc.password</a:t>
                      </a:r>
                      <a:endParaRPr lang="en-US" sz="10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Password to the repository</a:t>
                      </a:r>
                      <a:r>
                        <a:rPr lang="en-US" sz="1000" baseline="0" dirty="0" smtClean="0"/>
                        <a:t> database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14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oozie-site.xml</a:t>
                      </a:r>
                      <a:endParaRPr lang="en-US" sz="10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oozie.service.HadoopAccessorService.jobTracker.whitelist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oozie-site.xml</a:t>
                      </a:r>
                      <a:endParaRPr lang="en-US" sz="10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oozie.service.HadoopAccessorService.nameNode.whitelist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0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logs will be under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oozie</a:t>
            </a:r>
            <a:endParaRPr lang="en-US" dirty="0" smtClean="0"/>
          </a:p>
          <a:p>
            <a:r>
              <a:rPr lang="en-US" dirty="0" smtClean="0"/>
              <a:t>As jobs are submitted as map reduce using YARN/Classic, one needs to go through respective logs while troubleshooting the 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log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5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examples</a:t>
            </a:r>
          </a:p>
          <a:p>
            <a:r>
              <a:rPr lang="en-US" dirty="0" smtClean="0"/>
              <a:t>Understand </a:t>
            </a:r>
            <a:r>
              <a:rPr lang="en-US" dirty="0" err="1" smtClean="0"/>
              <a:t>job.properties</a:t>
            </a:r>
            <a:r>
              <a:rPr lang="en-US" dirty="0" smtClean="0"/>
              <a:t>, </a:t>
            </a:r>
            <a:r>
              <a:rPr lang="en-US" dirty="0" smtClean="0"/>
              <a:t>workflow.xml and othe</a:t>
            </a:r>
            <a:r>
              <a:rPr lang="en-US" dirty="0" smtClean="0"/>
              <a:t>r dependencies</a:t>
            </a:r>
          </a:p>
          <a:p>
            <a:r>
              <a:rPr lang="en-US" dirty="0" smtClean="0"/>
              <a:t>Make necessary changes to </a:t>
            </a:r>
            <a:r>
              <a:rPr lang="en-US" dirty="0" err="1" smtClean="0"/>
              <a:t>job.properties</a:t>
            </a:r>
            <a:r>
              <a:rPr lang="en-US" dirty="0" smtClean="0"/>
              <a:t> and workflow.xml to the templates in examples</a:t>
            </a:r>
          </a:p>
          <a:p>
            <a:r>
              <a:rPr lang="en-US" dirty="0" smtClean="0"/>
              <a:t>Run the job</a:t>
            </a:r>
          </a:p>
          <a:p>
            <a:r>
              <a:rPr lang="en-US" dirty="0" smtClean="0"/>
              <a:t>Monitor and troubleshoo</a:t>
            </a:r>
            <a:r>
              <a:rPr lang="en-US" dirty="0" smtClean="0"/>
              <a:t>t the job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8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latin typeface="Cambria" pitchFamily="18" charset="0"/>
              </a:rPr>
              <a:t>We believe strongly in building solid, long-lasting relationships with our clients and deliver quality services in a cost-effective way. </a:t>
            </a:r>
          </a:p>
          <a:p>
            <a:pPr>
              <a:buNone/>
            </a:pPr>
            <a:r>
              <a:rPr lang="en-US" dirty="0" smtClean="0"/>
              <a:t>  </a:t>
            </a:r>
          </a:p>
          <a:p>
            <a:pPr>
              <a:buNone/>
            </a:pPr>
            <a:r>
              <a:rPr lang="en-US" dirty="0" smtClean="0"/>
              <a:t>                                     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ambria" pitchFamily="18" charset="0"/>
              </a:rPr>
              <a:t>Our Promise</a:t>
            </a:r>
            <a:endParaRPr lang="en-US" sz="4400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352800"/>
            <a:ext cx="2295525" cy="1990725"/>
          </a:xfrm>
          <a:prstGeom prst="rect">
            <a:avLst/>
          </a:prstGeom>
        </p:spPr>
      </p:pic>
      <p:pic>
        <p:nvPicPr>
          <p:cNvPr id="6" name="Picture 5" descr="Novisync_Logo_High_R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2293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2484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0198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25042" y="2133600"/>
            <a:ext cx="561705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rush Script MT" panose="03060802040406070304" pitchFamily="66" charset="0"/>
              </a:rPr>
              <a:t>Thank You</a:t>
            </a:r>
            <a:endParaRPr lang="en-US" sz="120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Setup </a:t>
            </a:r>
            <a:r>
              <a:rPr lang="en-US" sz="4800" dirty="0" err="1" smtClean="0"/>
              <a:t>Oozie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err="1" smtClean="0"/>
              <a:t>Oozie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Oozie</a:t>
            </a:r>
            <a:r>
              <a:rPr lang="en-US" dirty="0" smtClean="0"/>
              <a:t> using </a:t>
            </a:r>
            <a:r>
              <a:rPr lang="en-US" dirty="0" err="1" smtClean="0"/>
              <a:t>Cloudera</a:t>
            </a:r>
            <a:r>
              <a:rPr lang="en-US" dirty="0" smtClean="0"/>
              <a:t> Manager</a:t>
            </a:r>
          </a:p>
          <a:p>
            <a:r>
              <a:rPr lang="en-US" dirty="0" err="1" smtClean="0"/>
              <a:t>Oozie</a:t>
            </a:r>
            <a:r>
              <a:rPr lang="en-US" dirty="0" smtClean="0"/>
              <a:t> parameter files</a:t>
            </a:r>
          </a:p>
          <a:p>
            <a:r>
              <a:rPr lang="en-US" dirty="0" err="1" smtClean="0"/>
              <a:t>Oozie</a:t>
            </a:r>
            <a:r>
              <a:rPr lang="en-US" dirty="0" smtClean="0"/>
              <a:t> log files</a:t>
            </a:r>
          </a:p>
          <a:p>
            <a:r>
              <a:rPr lang="en-US" dirty="0" err="1" smtClean="0"/>
              <a:t>Oozie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Oozie</a:t>
            </a:r>
            <a:r>
              <a:rPr lang="en-US" dirty="0" smtClean="0"/>
              <a:t> is map reduce based work flow tool. </a:t>
            </a:r>
          </a:p>
          <a:p>
            <a:pPr lvl="1"/>
            <a:r>
              <a:rPr lang="en-US" dirty="0" smtClean="0"/>
              <a:t>It facilitates you to define work flows for related jobs.</a:t>
            </a:r>
          </a:p>
          <a:p>
            <a:pPr lvl="2"/>
            <a:r>
              <a:rPr lang="en-US" dirty="0" smtClean="0"/>
              <a:t>A workflow is DAG (Directed Acyclic Graph)</a:t>
            </a:r>
          </a:p>
          <a:p>
            <a:pPr lvl="2"/>
            <a:r>
              <a:rPr lang="en-US" dirty="0" smtClean="0"/>
              <a:t>Workflow is stored as </a:t>
            </a:r>
            <a:r>
              <a:rPr lang="en-US" dirty="0" err="1" smtClean="0"/>
              <a:t>hPDL</a:t>
            </a:r>
            <a:r>
              <a:rPr lang="en-US" dirty="0" smtClean="0"/>
              <a:t> (XML)</a:t>
            </a:r>
          </a:p>
          <a:p>
            <a:pPr lvl="1"/>
            <a:r>
              <a:rPr lang="en-US" dirty="0" smtClean="0"/>
              <a:t>It runs the entire work flow using one or more map reduce jobs. In larger clusters, Gateway nodes can become bottlenecks and </a:t>
            </a:r>
            <a:r>
              <a:rPr lang="en-US" dirty="0" err="1" smtClean="0"/>
              <a:t>Oozie</a:t>
            </a:r>
            <a:r>
              <a:rPr lang="en-US" dirty="0" smtClean="0"/>
              <a:t> can mitigate that issue as jobs are run in the cluster in the form of map reduce programs</a:t>
            </a:r>
          </a:p>
          <a:p>
            <a:pPr lvl="1"/>
            <a:r>
              <a:rPr lang="en-US" dirty="0" smtClean="0"/>
              <a:t>Integrated with most of the </a:t>
            </a:r>
            <a:r>
              <a:rPr lang="en-US" dirty="0" err="1" smtClean="0"/>
              <a:t>hadoop</a:t>
            </a:r>
            <a:r>
              <a:rPr lang="en-US" dirty="0" smtClean="0"/>
              <a:t> eco system tools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1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Architecture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3886200"/>
            <a:ext cx="1905000" cy="1600200"/>
            <a:chOff x="838200" y="3886200"/>
            <a:chExt cx="1905000" cy="1600200"/>
          </a:xfrm>
        </p:grpSpPr>
        <p:sp>
          <p:nvSpPr>
            <p:cNvPr id="6" name="Rectangle 5"/>
            <p:cNvSpPr/>
            <p:nvPr/>
          </p:nvSpPr>
          <p:spPr>
            <a:xfrm>
              <a:off x="838200" y="3886200"/>
              <a:ext cx="1905000" cy="16002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4267200"/>
              <a:ext cx="1752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Eco System Slaves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4648200"/>
              <a:ext cx="1752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MR TT/NM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5029200"/>
              <a:ext cx="1752600" cy="304800"/>
            </a:xfrm>
            <a:prstGeom prst="rect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HDFS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Datanode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1600" y="3886200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Slave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76600" y="3886200"/>
            <a:ext cx="1905000" cy="1600200"/>
            <a:chOff x="838200" y="3886200"/>
            <a:chExt cx="1905000" cy="1600200"/>
          </a:xfrm>
        </p:grpSpPr>
        <p:sp>
          <p:nvSpPr>
            <p:cNvPr id="14" name="Rectangle 13"/>
            <p:cNvSpPr/>
            <p:nvPr/>
          </p:nvSpPr>
          <p:spPr>
            <a:xfrm>
              <a:off x="838200" y="3886200"/>
              <a:ext cx="1905000" cy="16002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4400" y="4267200"/>
              <a:ext cx="1752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Eco System Slaves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4400" y="4648200"/>
              <a:ext cx="1752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MR TT/NM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14400" y="5029200"/>
              <a:ext cx="1752600" cy="304800"/>
            </a:xfrm>
            <a:prstGeom prst="rect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HDFS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Datanode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71600" y="3886200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Slave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15000" y="3886200"/>
            <a:ext cx="1905000" cy="1600200"/>
            <a:chOff x="838200" y="3886200"/>
            <a:chExt cx="1905000" cy="1600200"/>
          </a:xfrm>
        </p:grpSpPr>
        <p:sp>
          <p:nvSpPr>
            <p:cNvPr id="22" name="Rectangle 21"/>
            <p:cNvSpPr/>
            <p:nvPr/>
          </p:nvSpPr>
          <p:spPr>
            <a:xfrm>
              <a:off x="838200" y="3886200"/>
              <a:ext cx="1905000" cy="16002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4400" y="4267200"/>
              <a:ext cx="1752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Eco System Slaves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4400" y="4648200"/>
              <a:ext cx="1752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MR TT/NM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4400" y="5029200"/>
              <a:ext cx="1752600" cy="304800"/>
            </a:xfrm>
            <a:prstGeom prst="rect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HDFS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Datanode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71600" y="3886200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Slave</a:t>
              </a:r>
              <a:endParaRPr lang="en-US" sz="140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943600" y="1752600"/>
            <a:ext cx="17526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MR JT/RM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43600" y="2209800"/>
            <a:ext cx="1752600" cy="304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HDFS </a:t>
            </a:r>
            <a:r>
              <a:rPr lang="en-US" sz="1200" dirty="0" err="1" smtClean="0">
                <a:solidFill>
                  <a:srgbClr val="FFFFFF"/>
                </a:solidFill>
              </a:rPr>
              <a:t>Namenode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43600" y="2667000"/>
            <a:ext cx="1752600" cy="3048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FFFFFF"/>
                </a:solidFill>
              </a:rPr>
              <a:t>Oozie</a:t>
            </a:r>
            <a:r>
              <a:rPr lang="en-US" sz="1200" dirty="0" smtClean="0">
                <a:solidFill>
                  <a:srgbClr val="FFFFFF"/>
                </a:solidFill>
              </a:rPr>
              <a:t> Server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32" name="Straight Arrow Connector 31"/>
          <p:cNvCxnSpPr>
            <a:stCxn id="31" idx="2"/>
            <a:endCxn id="12" idx="0"/>
          </p:cNvCxnSpPr>
          <p:nvPr/>
        </p:nvCxnSpPr>
        <p:spPr>
          <a:xfrm flipH="1">
            <a:off x="1828800" y="2971800"/>
            <a:ext cx="4991100" cy="9144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  <a:endCxn id="14" idx="0"/>
          </p:cNvCxnSpPr>
          <p:nvPr/>
        </p:nvCxnSpPr>
        <p:spPr>
          <a:xfrm flipH="1">
            <a:off x="4229100" y="2971800"/>
            <a:ext cx="2590800" cy="9144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2"/>
            <a:endCxn id="22" idx="0"/>
          </p:cNvCxnSpPr>
          <p:nvPr/>
        </p:nvCxnSpPr>
        <p:spPr>
          <a:xfrm flipH="1">
            <a:off x="6667500" y="2971800"/>
            <a:ext cx="152400" cy="9144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5800" y="1828800"/>
            <a:ext cx="1752600" cy="38100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CLI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5800" y="2362200"/>
            <a:ext cx="1752600" cy="30480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WI (Hue)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9600" y="1430179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Client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5943600" y="1295400"/>
            <a:ext cx="17526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Eco System - Masters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Magnetic Disk 1"/>
          <p:cNvSpPr/>
          <p:nvPr/>
        </p:nvSpPr>
        <p:spPr>
          <a:xfrm>
            <a:off x="3429000" y="1371600"/>
            <a:ext cx="1524000" cy="1066800"/>
          </a:xfrm>
          <a:prstGeom prst="flowChartMagneticDisk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Oozie</a:t>
            </a:r>
            <a:r>
              <a:rPr lang="en-US" dirty="0" smtClean="0"/>
              <a:t>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Database to store workflow definitions </a:t>
            </a:r>
            <a:r>
              <a:rPr lang="en-US" smtClean="0"/>
              <a:t>and details</a:t>
            </a:r>
            <a:endParaRPr lang="en-US" dirty="0"/>
          </a:p>
          <a:p>
            <a:r>
              <a:rPr lang="en-US" dirty="0" err="1" smtClean="0"/>
              <a:t>Oozie</a:t>
            </a:r>
            <a:r>
              <a:rPr lang="en-US" dirty="0" smtClean="0"/>
              <a:t> Server</a:t>
            </a:r>
          </a:p>
          <a:p>
            <a:r>
              <a:rPr lang="en-US" dirty="0" err="1" smtClean="0"/>
              <a:t>Oozie</a:t>
            </a:r>
            <a:r>
              <a:rPr lang="en-US" dirty="0" smtClean="0"/>
              <a:t> Client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5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by configuring </a:t>
            </a:r>
            <a:r>
              <a:rPr lang="en-US" dirty="0" err="1" smtClean="0"/>
              <a:t>Oozie</a:t>
            </a:r>
            <a:r>
              <a:rPr lang="en-US" dirty="0" smtClean="0"/>
              <a:t> Server alone</a:t>
            </a:r>
          </a:p>
          <a:p>
            <a:r>
              <a:rPr lang="en-US" dirty="0" smtClean="0"/>
              <a:t>It uses Derby as database by default, but </a:t>
            </a:r>
            <a:r>
              <a:rPr lang="en-US" dirty="0" err="1" smtClean="0"/>
              <a:t>Cloudera</a:t>
            </a:r>
            <a:r>
              <a:rPr lang="en-US" dirty="0" smtClean="0"/>
              <a:t> Manager does not let you change the default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Setup </a:t>
            </a:r>
            <a:r>
              <a:rPr lang="en-US" dirty="0" err="1"/>
              <a:t>Oozie</a:t>
            </a:r>
            <a:r>
              <a:rPr lang="en-US" dirty="0"/>
              <a:t> using </a:t>
            </a:r>
            <a:r>
              <a:rPr lang="en-US" dirty="0" err="1"/>
              <a:t>Cloudera</a:t>
            </a:r>
            <a:r>
              <a:rPr lang="en-US" dirty="0"/>
              <a:t> </a:t>
            </a:r>
            <a:r>
              <a:rPr lang="en-US" dirty="0" smtClean="0"/>
              <a:t>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Customizing </a:t>
            </a:r>
            <a:r>
              <a:rPr lang="en-US" dirty="0" err="1" smtClean="0"/>
              <a:t>Oozie</a:t>
            </a:r>
            <a:r>
              <a:rPr lang="en-US" dirty="0" smtClean="0"/>
              <a:t> repository with MySQL database</a:t>
            </a:r>
          </a:p>
          <a:p>
            <a:pPr lvl="1"/>
            <a:r>
              <a:rPr lang="en-US" dirty="0" smtClean="0"/>
              <a:t>Go to the host on which </a:t>
            </a:r>
            <a:r>
              <a:rPr lang="en-US" dirty="0" err="1" smtClean="0"/>
              <a:t>oozie</a:t>
            </a:r>
            <a:r>
              <a:rPr lang="en-US" dirty="0" smtClean="0"/>
              <a:t> server is running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mysql</a:t>
            </a:r>
            <a:r>
              <a:rPr lang="en-US" dirty="0" smtClean="0"/>
              <a:t> connector</a:t>
            </a:r>
          </a:p>
          <a:p>
            <a:pPr lvl="1"/>
            <a:r>
              <a:rPr lang="en-US" dirty="0" smtClean="0"/>
              <a:t>Go to </a:t>
            </a:r>
            <a:r>
              <a:rPr lang="en-US" dirty="0" err="1" smtClean="0"/>
              <a:t>mysql</a:t>
            </a:r>
            <a:r>
              <a:rPr lang="en-US" dirty="0" smtClean="0"/>
              <a:t> database and create database with name </a:t>
            </a:r>
            <a:r>
              <a:rPr lang="en-US" dirty="0" err="1" smtClean="0"/>
              <a:t>oozie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cloudera</a:t>
            </a:r>
            <a:r>
              <a:rPr lang="en-US" dirty="0" smtClean="0"/>
              <a:t> manager click on </a:t>
            </a:r>
            <a:r>
              <a:rPr lang="en-US" dirty="0" err="1" smtClean="0"/>
              <a:t>Oozie</a:t>
            </a:r>
            <a:r>
              <a:rPr lang="en-US" dirty="0" smtClean="0"/>
              <a:t> service and click on Configuration (View and Edit)</a:t>
            </a:r>
          </a:p>
          <a:p>
            <a:pPr lvl="1"/>
            <a:r>
              <a:rPr lang="en-US" dirty="0" smtClean="0"/>
              <a:t>Make necessary changes to parameters under Database category</a:t>
            </a:r>
          </a:p>
          <a:p>
            <a:pPr lvl="1"/>
            <a:r>
              <a:rPr lang="en-US" dirty="0" smtClean="0"/>
              <a:t>Also enable create database by adding a parameter using Safety Valve for oozie-site.xml</a:t>
            </a:r>
          </a:p>
          <a:p>
            <a:pPr lvl="1"/>
            <a:r>
              <a:rPr lang="en-US" dirty="0" smtClean="0"/>
              <a:t>Start the service</a:t>
            </a:r>
          </a:p>
          <a:p>
            <a:pPr lvl="1"/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Setup </a:t>
            </a:r>
            <a:r>
              <a:rPr lang="en-US" dirty="0" err="1"/>
              <a:t>Oozie</a:t>
            </a:r>
            <a:r>
              <a:rPr lang="en-US" dirty="0"/>
              <a:t> using </a:t>
            </a:r>
            <a:r>
              <a:rPr lang="en-US" dirty="0" err="1"/>
              <a:t>Cloudera</a:t>
            </a:r>
            <a:r>
              <a:rPr lang="en-US" dirty="0"/>
              <a:t> </a:t>
            </a:r>
            <a:r>
              <a:rPr lang="en-US" dirty="0" smtClean="0"/>
              <a:t>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5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oozie-site.xml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parameter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8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5121</TotalTime>
  <Words>444</Words>
  <Application>Microsoft Office PowerPoint</Application>
  <PresentationFormat>On-screen Show (4:3)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Brush Script MT</vt:lpstr>
      <vt:lpstr>Calibri</vt:lpstr>
      <vt:lpstr>Cambria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Agenda</vt:lpstr>
      <vt:lpstr>Overview</vt:lpstr>
      <vt:lpstr>Oozie Architecture</vt:lpstr>
      <vt:lpstr>Oozie Architecture</vt:lpstr>
      <vt:lpstr>Setup Oozie using Cloudera Manager</vt:lpstr>
      <vt:lpstr>Setup Oozie using Cloudera Manager</vt:lpstr>
      <vt:lpstr>Oozie parameter files</vt:lpstr>
      <vt:lpstr>Important Parameters</vt:lpstr>
      <vt:lpstr>Oozie log files</vt:lpstr>
      <vt:lpstr>Oozie demo</vt:lpstr>
      <vt:lpstr>Our Promise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Microsoft account</cp:lastModifiedBy>
  <cp:revision>244</cp:revision>
  <dcterms:created xsi:type="dcterms:W3CDTF">2014-04-29T16:16:03Z</dcterms:created>
  <dcterms:modified xsi:type="dcterms:W3CDTF">2015-01-07T19:47:12Z</dcterms:modified>
</cp:coreProperties>
</file>