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975" cx="9144550"/>
  <p:notesSz cx="6858000" cy="9144000"/>
  <p:embeddedFontLst>
    <p:embeddedFont>
      <p:font typeface="Quattrocent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bold.fntdata"/><Relationship Id="rId10" Type="http://schemas.openxmlformats.org/officeDocument/2006/relationships/slide" Target="slides/slide5.xml"/><Relationship Id="rId21" Type="http://schemas.openxmlformats.org/officeDocument/2006/relationships/font" Target="fonts/Quattrocent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
        <p:nvSpPr>
          <p:cNvPr id="13" name="Shape 13"/>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5800" y="2130425"/>
            <a:ext cx="7772400" cy="1470024"/>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1371600" y="3886200"/>
            <a:ext cx="6400799" cy="1752600"/>
          </a:xfrm>
          <a:prstGeom prst="rect">
            <a:avLst/>
          </a:prstGeom>
          <a:noFill/>
          <a:ln>
            <a:noFill/>
          </a:ln>
        </p:spPr>
        <p:txBody>
          <a:bodyPr anchorCtr="1"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9" name="Shape 19"/>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4732337" y="2171700"/>
            <a:ext cx="5851525" cy="2057400"/>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541337" y="190500"/>
            <a:ext cx="5851525" cy="6019799"/>
          </a:xfrm>
          <a:prstGeom prst="rect">
            <a:avLst/>
          </a:prstGeom>
          <a:noFill/>
          <a:ln>
            <a:noFill/>
          </a:ln>
        </p:spPr>
        <p:txBody>
          <a:bodyPr anchorCtr="1"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762166" y="2114771"/>
            <a:ext cx="7924811" cy="2479834"/>
          </a:xfrm>
          <a:prstGeom prst="rect">
            <a:avLst/>
          </a:prstGeom>
          <a:noFill/>
          <a:ln>
            <a:noFill/>
          </a:ln>
        </p:spPr>
        <p:txBody>
          <a:bodyPr anchorCtr="1"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722312" y="4406900"/>
            <a:ext cx="7772400" cy="1362075"/>
          </a:xfrm>
          <a:prstGeom prst="rect">
            <a:avLst/>
          </a:prstGeom>
          <a:noFill/>
          <a:ln>
            <a:noFill/>
          </a:ln>
        </p:spPr>
        <p:txBody>
          <a:bodyPr anchorCtr="1"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722312" y="2906713"/>
            <a:ext cx="7772400" cy="1500187"/>
          </a:xfrm>
          <a:prstGeom prst="rect">
            <a:avLst/>
          </a:prstGeom>
          <a:noFill/>
          <a:ln>
            <a:noFill/>
          </a:ln>
        </p:spPr>
        <p:txBody>
          <a:bodyPr anchorCtr="1"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457200" y="1600200"/>
            <a:ext cx="4038599" cy="4525963"/>
          </a:xfrm>
          <a:prstGeom prst="rect">
            <a:avLst/>
          </a:prstGeom>
          <a:noFill/>
          <a:ln>
            <a:noFill/>
          </a:ln>
        </p:spPr>
        <p:txBody>
          <a:bodyPr anchorCtr="1"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648200" y="1600200"/>
            <a:ext cx="4038599" cy="4525963"/>
          </a:xfrm>
          <a:prstGeom prst="rect">
            <a:avLst/>
          </a:prstGeom>
          <a:noFill/>
          <a:ln>
            <a:noFill/>
          </a:ln>
        </p:spPr>
        <p:txBody>
          <a:bodyPr anchorCtr="1"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457200" y="1535112"/>
            <a:ext cx="4040187" cy="639762"/>
          </a:xfrm>
          <a:prstGeom prst="rect">
            <a:avLst/>
          </a:prstGeom>
          <a:noFill/>
          <a:ln>
            <a:noFill/>
          </a:ln>
        </p:spPr>
        <p:txBody>
          <a:bodyPr anchorCtr="1"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4" name="Shape 44"/>
          <p:cNvSpPr txBox="1"/>
          <p:nvPr>
            <p:ph idx="2" type="body"/>
          </p:nvPr>
        </p:nvSpPr>
        <p:spPr>
          <a:xfrm>
            <a:off x="457200" y="2174875"/>
            <a:ext cx="4040187" cy="3951287"/>
          </a:xfrm>
          <a:prstGeom prst="rect">
            <a:avLst/>
          </a:prstGeom>
          <a:noFill/>
          <a:ln>
            <a:noFill/>
          </a:ln>
        </p:spPr>
        <p:txBody>
          <a:bodyPr anchorCtr="1"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Shape 45"/>
          <p:cNvSpPr txBox="1"/>
          <p:nvPr>
            <p:ph idx="3" type="body"/>
          </p:nvPr>
        </p:nvSpPr>
        <p:spPr>
          <a:xfrm>
            <a:off x="4645025" y="1535112"/>
            <a:ext cx="4041774" cy="639762"/>
          </a:xfrm>
          <a:prstGeom prst="rect">
            <a:avLst/>
          </a:prstGeom>
          <a:noFill/>
          <a:ln>
            <a:noFill/>
          </a:ln>
        </p:spPr>
        <p:txBody>
          <a:bodyPr anchorCtr="1"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6" name="Shape 46"/>
          <p:cNvSpPr txBox="1"/>
          <p:nvPr>
            <p:ph idx="4" type="body"/>
          </p:nvPr>
        </p:nvSpPr>
        <p:spPr>
          <a:xfrm>
            <a:off x="4645025" y="2174875"/>
            <a:ext cx="4041774" cy="3951287"/>
          </a:xfrm>
          <a:prstGeom prst="rect">
            <a:avLst/>
          </a:prstGeom>
          <a:noFill/>
          <a:ln>
            <a:noFill/>
          </a:ln>
        </p:spPr>
        <p:txBody>
          <a:bodyPr anchorCtr="1"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5" name="Shape 55"/>
        <p:cNvGrpSpPr/>
        <p:nvPr/>
      </p:nvGrpSpPr>
      <p:grpSpPr>
        <a:xfrm>
          <a:off x="0" y="0"/>
          <a:ext cx="0" cy="0"/>
          <a:chOff x="0" y="0"/>
          <a:chExt cx="0" cy="0"/>
        </a:xfrm>
      </p:grpSpPr>
      <p:sp>
        <p:nvSpPr>
          <p:cNvPr id="56" name="Shape 56"/>
          <p:cNvSpPr txBox="1"/>
          <p:nvPr>
            <p:ph type="title"/>
          </p:nvPr>
        </p:nvSpPr>
        <p:spPr>
          <a:xfrm>
            <a:off x="457200" y="273050"/>
            <a:ext cx="3008313" cy="1162049"/>
          </a:xfrm>
          <a:prstGeom prst="rect">
            <a:avLst/>
          </a:prstGeom>
          <a:noFill/>
          <a:ln>
            <a:noFill/>
          </a:ln>
        </p:spPr>
        <p:txBody>
          <a:bodyPr anchorCtr="1"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7" name="Shape 57"/>
          <p:cNvSpPr txBox="1"/>
          <p:nvPr>
            <p:ph idx="1" type="body"/>
          </p:nvPr>
        </p:nvSpPr>
        <p:spPr>
          <a:xfrm>
            <a:off x="3575050" y="273050"/>
            <a:ext cx="5111750" cy="5853112"/>
          </a:xfrm>
          <a:prstGeom prst="rect">
            <a:avLst/>
          </a:prstGeom>
          <a:noFill/>
          <a:ln>
            <a:noFill/>
          </a:ln>
        </p:spPr>
        <p:txBody>
          <a:bodyPr anchorCtr="1"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457200" y="1435100"/>
            <a:ext cx="3008313" cy="4691063"/>
          </a:xfrm>
          <a:prstGeom prst="rect">
            <a:avLst/>
          </a:prstGeom>
          <a:noFill/>
          <a:ln>
            <a:noFill/>
          </a:ln>
        </p:spPr>
        <p:txBody>
          <a:bodyPr anchorCtr="1"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399" cy="566737"/>
          </a:xfrm>
          <a:prstGeom prst="rect">
            <a:avLst/>
          </a:prstGeom>
          <a:noFill/>
          <a:ln>
            <a:noFill/>
          </a:ln>
        </p:spPr>
        <p:txBody>
          <a:bodyPr anchorCtr="1"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p:nvPr>
            <p:ph idx="2" type="pic"/>
          </p:nvPr>
        </p:nvSpPr>
        <p:spPr>
          <a:xfrm>
            <a:off x="1792288" y="612775"/>
            <a:ext cx="5486399" cy="4114800"/>
          </a:xfrm>
          <a:prstGeom prst="rect">
            <a:avLst/>
          </a:prstGeom>
          <a:noFill/>
          <a:ln>
            <a:noFill/>
          </a:ln>
        </p:spPr>
        <p:txBody>
          <a:bodyPr anchorCtr="1"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1792288" y="5367337"/>
            <a:ext cx="5486399" cy="804861"/>
          </a:xfrm>
          <a:prstGeom prst="rect">
            <a:avLst/>
          </a:prstGeom>
          <a:noFill/>
          <a:ln>
            <a:noFill/>
          </a:ln>
        </p:spPr>
        <p:txBody>
          <a:bodyPr anchorCtr="1"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3484655" y="-607717"/>
            <a:ext cx="2479834" cy="7924811"/>
          </a:xfrm>
          <a:prstGeom prst="rect">
            <a:avLst/>
          </a:prstGeom>
          <a:noFill/>
          <a:ln>
            <a:noFill/>
          </a:ln>
        </p:spPr>
        <p:txBody>
          <a:bodyPr anchorCtr="1"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00.jpg"/><Relationship Id="rId2" Type="http://schemas.openxmlformats.org/officeDocument/2006/relationships/image" Target="../media/image02.jpg"/><Relationship Id="rId3" Type="http://schemas.openxmlformats.org/officeDocument/2006/relationships/image" Target="../media/image01.jpg"/><Relationship Id="rId4" Type="http://schemas.openxmlformats.org/officeDocument/2006/relationships/slideLayout" Target="../slideLayouts/slideLayout.xml"/><Relationship Id="rId9" Type="http://schemas.openxmlformats.org/officeDocument/2006/relationships/slideLayout" Target="../slideLayouts/slideLayout5.xml"/><Relationship Id="rId15" Type="http://schemas.openxmlformats.org/officeDocument/2006/relationships/theme" Target="../theme/theme1.xml"/><Relationship Id="rId14" Type="http://schemas.openxmlformats.org/officeDocument/2006/relationships/slideLayout" Target="../slideLayouts/slideLayout10.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1">
            <a:alphaModFix/>
          </a:blip>
          <a:srcRect b="0" l="0" r="0" t="0"/>
          <a:stretch/>
        </p:blipFill>
        <p:spPr>
          <a:xfrm>
            <a:off x="0" y="4762014"/>
            <a:ext cx="9144207" cy="381263"/>
          </a:xfrm>
          <a:prstGeom prst="rect">
            <a:avLst/>
          </a:prstGeom>
          <a:noFill/>
          <a:ln>
            <a:noFill/>
          </a:ln>
        </p:spPr>
      </p:pic>
      <p:pic>
        <p:nvPicPr>
          <p:cNvPr id="7" name="Shape 7"/>
          <p:cNvPicPr preferRelativeResize="0"/>
          <p:nvPr/>
        </p:nvPicPr>
        <p:blipFill rotWithShape="1">
          <a:blip r:embed="rId2">
            <a:alphaModFix/>
          </a:blip>
          <a:srcRect b="0" l="0" r="0" t="0"/>
          <a:stretch/>
        </p:blipFill>
        <p:spPr>
          <a:xfrm>
            <a:off x="0" y="0"/>
            <a:ext cx="4009927" cy="2857136"/>
          </a:xfrm>
          <a:prstGeom prst="rect">
            <a:avLst/>
          </a:prstGeom>
          <a:noFill/>
          <a:ln>
            <a:noFill/>
          </a:ln>
        </p:spPr>
      </p:pic>
      <p:pic>
        <p:nvPicPr>
          <p:cNvPr id="8" name="Shape 8"/>
          <p:cNvPicPr preferRelativeResize="0"/>
          <p:nvPr/>
        </p:nvPicPr>
        <p:blipFill rotWithShape="1">
          <a:blip r:embed="rId3">
            <a:alphaModFix/>
          </a:blip>
          <a:srcRect b="0" l="0" r="0" t="0"/>
          <a:stretch/>
        </p:blipFill>
        <p:spPr>
          <a:xfrm>
            <a:off x="7439500" y="0"/>
            <a:ext cx="1704706" cy="492511"/>
          </a:xfrm>
          <a:prstGeom prst="rect">
            <a:avLst/>
          </a:prstGeom>
          <a:noFill/>
          <a:ln>
            <a:noFill/>
          </a:ln>
        </p:spPr>
      </p:pic>
      <p:sp>
        <p:nvSpPr>
          <p:cNvPr id="9" name="Shape 9"/>
          <p:cNvSpPr txBox="1"/>
          <p:nvPr>
            <p:ph type="title"/>
          </p:nvPr>
        </p:nvSpPr>
        <p:spPr>
          <a:xfrm>
            <a:off x="762166" y="1028944"/>
            <a:ext cx="7924811" cy="857212"/>
          </a:xfrm>
          <a:prstGeom prst="rect">
            <a:avLst/>
          </a:prstGeom>
          <a:noFill/>
          <a:ln>
            <a:noFill/>
          </a:ln>
        </p:spPr>
        <p:txBody>
          <a:bodyPr anchorCtr="1"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 name="Shape 10"/>
          <p:cNvSpPr txBox="1"/>
          <p:nvPr>
            <p:ph idx="1" type="body"/>
          </p:nvPr>
        </p:nvSpPr>
        <p:spPr>
          <a:xfrm>
            <a:off x="762166" y="2114771"/>
            <a:ext cx="7924811" cy="2479834"/>
          </a:xfrm>
          <a:prstGeom prst="rect">
            <a:avLst/>
          </a:prstGeom>
          <a:noFill/>
          <a:ln>
            <a:noFill/>
          </a:ln>
        </p:spPr>
        <p:txBody>
          <a:bodyPr anchorCtr="1"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 name="Shape 11"/>
          <p:cNvSpPr txBox="1"/>
          <p:nvPr>
            <p:ph idx="12" type="sldNum"/>
          </p:nvPr>
        </p:nvSpPr>
        <p:spPr>
          <a:xfrm>
            <a:off x="8001496" y="514472"/>
            <a:ext cx="685482" cy="273616"/>
          </a:xfrm>
          <a:prstGeom prst="rect">
            <a:avLst/>
          </a:prstGeom>
          <a:noFill/>
          <a:ln>
            <a:noFill/>
          </a:ln>
        </p:spPr>
        <p:txBody>
          <a:bodyPr anchorCtr="1" anchor="ctr" bIns="45700" lIns="91425" rIns="91425" tIns="45700">
            <a:noAutofit/>
          </a:bodyPr>
          <a:lstStyle/>
          <a:p>
            <a:pPr indent="0" lvl="0" marL="0" marR="0" rtl="0" algn="l">
              <a:lnSpc>
                <a:spcPct val="100000"/>
              </a:lnSpc>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4294967295" type="body"/>
          </p:nvPr>
        </p:nvSpPr>
        <p:spPr>
          <a:xfrm>
            <a:off x="691602" y="2058608"/>
            <a:ext cx="7924811" cy="2479834"/>
          </a:xfrm>
          <a:prstGeom prst="rect">
            <a:avLst/>
          </a:prstGeom>
          <a:noFill/>
          <a:ln>
            <a:noFill/>
          </a:ln>
        </p:spPr>
        <p:txBody>
          <a:bodyPr anchorCtr="1" anchor="t" bIns="91425" lIns="91425" rIns="91425" tIns="91425">
            <a:noAutofit/>
          </a:bodyPr>
          <a:lstStyle/>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Presentation by</a:t>
            </a: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lang="en-US" sz="1400">
                <a:solidFill>
                  <a:srgbClr val="000000"/>
                </a:solidFill>
                <a:latin typeface="Arial"/>
                <a:ea typeface="Arial"/>
                <a:cs typeface="Arial"/>
                <a:sym typeface="Arial"/>
              </a:rPr>
              <a:t>Jithu K</a:t>
            </a: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txBox="1"/>
          <p:nvPr>
            <p:ph idx="4294967295" type="title"/>
          </p:nvPr>
        </p:nvSpPr>
        <p:spPr>
          <a:xfrm>
            <a:off x="1219754" y="1886157"/>
            <a:ext cx="7924811" cy="857212"/>
          </a:xfrm>
          <a:prstGeom prst="rect">
            <a:avLst/>
          </a:prstGeom>
          <a:noFill/>
          <a:ln>
            <a:noFill/>
          </a:ln>
        </p:spPr>
        <p:txBody>
          <a:bodyPr anchorCtr="1"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lang="en-US" sz="2400">
                <a:solidFill>
                  <a:srgbClr val="000000"/>
                </a:solidFill>
                <a:latin typeface="Arial"/>
                <a:ea typeface="Arial"/>
                <a:cs typeface="Arial"/>
                <a:sym typeface="Arial"/>
              </a:rPr>
              <a:t>STATIC TECHNIQUES</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4294967295" type="title"/>
          </p:nvPr>
        </p:nvSpPr>
        <p:spPr>
          <a:xfrm>
            <a:off x="762166" y="1028944"/>
            <a:ext cx="7924811" cy="857212"/>
          </a:xfrm>
          <a:prstGeom prst="rect">
            <a:avLst/>
          </a:prstGeom>
          <a:noFill/>
          <a:ln>
            <a:noFill/>
          </a:ln>
        </p:spPr>
        <p:txBody>
          <a:bodyPr anchorCtr="1"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Introduction</a:t>
            </a:r>
          </a:p>
        </p:txBody>
      </p:sp>
      <p:sp>
        <p:nvSpPr>
          <p:cNvPr id="92" name="Shape 92"/>
          <p:cNvSpPr txBox="1"/>
          <p:nvPr>
            <p:ph idx="4294967295" type="body"/>
          </p:nvPr>
        </p:nvSpPr>
        <p:spPr>
          <a:xfrm>
            <a:off x="762166" y="2114771"/>
            <a:ext cx="7924811" cy="2479834"/>
          </a:xfrm>
          <a:prstGeom prst="rect">
            <a:avLst/>
          </a:prstGeom>
          <a:noFill/>
          <a:ln>
            <a:noFill/>
          </a:ln>
        </p:spPr>
        <p:txBody>
          <a:bodyPr anchorCtr="1" anchor="t" bIns="91425" lIns="91425" rIns="91425" tIns="91425">
            <a:noAutofit/>
          </a:bodyPr>
          <a:lstStyle/>
          <a:p>
            <a:pPr indent="0" lvl="0" marL="0" marR="0" rtl="0" algn="l">
              <a:lnSpc>
                <a:spcPct val="100000"/>
              </a:lnSpc>
              <a:spcBef>
                <a:spcPts val="0"/>
              </a:spcBef>
              <a:spcAft>
                <a:spcPts val="0"/>
              </a:spcAft>
              <a:buClr>
                <a:srgbClr val="000000"/>
              </a:buClr>
              <a:buSzPct val="45000"/>
              <a:buFont typeface="Noto Sans Symbols"/>
              <a:buChar char="➢"/>
            </a:pPr>
            <a:r>
              <a:rPr lang="en-US" sz="1600">
                <a:solidFill>
                  <a:srgbClr val="000000"/>
                </a:solidFill>
                <a:latin typeface="Quattrocento"/>
                <a:ea typeface="Quattrocento"/>
                <a:cs typeface="Quattrocento"/>
                <a:sym typeface="Quattrocento"/>
              </a:rPr>
              <a:t>Static Testing</a:t>
            </a:r>
          </a:p>
          <a:p>
            <a:pPr indent="0" lvl="0" marL="0" marR="0" rtl="0" algn="l">
              <a:lnSpc>
                <a:spcPct val="100000"/>
              </a:lnSpc>
              <a:spcBef>
                <a:spcPts val="641"/>
              </a:spcBef>
              <a:spcAft>
                <a:spcPts val="0"/>
              </a:spcAft>
              <a:buClr>
                <a:srgbClr val="000000"/>
              </a:buClr>
              <a:buSzPct val="45000"/>
              <a:buFont typeface="Noto Sans Symbols"/>
              <a:buChar char="➢"/>
            </a:pPr>
            <a:r>
              <a:rPr lang="en-US" sz="1600">
                <a:solidFill>
                  <a:srgbClr val="000000"/>
                </a:solidFill>
                <a:latin typeface="Quattrocento"/>
                <a:ea typeface="Quattrocento"/>
                <a:cs typeface="Quattrocento"/>
                <a:sym typeface="Quattrocento"/>
              </a:rPr>
              <a:t>Different types of Reviews</a:t>
            </a:r>
          </a:p>
          <a:p>
            <a:pPr indent="0" lvl="0" marL="0" marR="0" rtl="0" algn="l">
              <a:lnSpc>
                <a:spcPct val="100000"/>
              </a:lnSpc>
              <a:spcBef>
                <a:spcPts val="641"/>
              </a:spcBef>
              <a:spcAft>
                <a:spcPts val="0"/>
              </a:spcAft>
              <a:buClr>
                <a:srgbClr val="000000"/>
              </a:buClr>
              <a:buSzPct val="45000"/>
              <a:buFont typeface="Noto Sans Symbols"/>
              <a:buChar char="➢"/>
            </a:pPr>
            <a:r>
              <a:rPr lang="en-US" sz="1600">
                <a:solidFill>
                  <a:srgbClr val="000000"/>
                </a:solidFill>
                <a:latin typeface="Quattrocento"/>
                <a:ea typeface="Quattrocento"/>
                <a:cs typeface="Quattrocento"/>
                <a:sym typeface="Quattrocento"/>
              </a:rPr>
              <a:t>Static Analysis</a:t>
            </a:r>
          </a:p>
          <a:p>
            <a:pPr indent="0" lvl="0" marL="0" marR="0" rtl="0" algn="l">
              <a:lnSpc>
                <a:spcPct val="100000"/>
              </a:lnSpc>
              <a:spcBef>
                <a:spcPts val="641"/>
              </a:spcBef>
              <a:spcAft>
                <a:spcPts val="0"/>
              </a:spcAft>
              <a:buClr>
                <a:srgbClr val="000000"/>
              </a:buClr>
              <a:buSzPct val="45000"/>
              <a:buFont typeface="Noto Sans Symbols"/>
              <a:buChar char="➢"/>
            </a:pPr>
            <a:r>
              <a:rPr lang="en-US" sz="1600">
                <a:solidFill>
                  <a:srgbClr val="000000"/>
                </a:solidFill>
                <a:latin typeface="Quattrocento"/>
                <a:ea typeface="Quattrocento"/>
                <a:cs typeface="Quattrocento"/>
                <a:sym typeface="Quattrocento"/>
              </a:rPr>
              <a:t>Static Analysis by Tools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4294967295" type="title"/>
          </p:nvPr>
        </p:nvSpPr>
        <p:spPr>
          <a:xfrm>
            <a:off x="244754" y="53326"/>
            <a:ext cx="7924799" cy="857099"/>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2400">
                <a:solidFill>
                  <a:srgbClr val="000000"/>
                </a:solidFill>
                <a:latin typeface="Arial"/>
                <a:ea typeface="Arial"/>
                <a:cs typeface="Arial"/>
                <a:sym typeface="Arial"/>
              </a:rPr>
              <a:t>Different type of Reviews</a:t>
            </a:r>
          </a:p>
        </p:txBody>
      </p:sp>
      <p:sp>
        <p:nvSpPr>
          <p:cNvPr id="146" name="Shape 146"/>
          <p:cNvSpPr txBox="1"/>
          <p:nvPr>
            <p:ph idx="4294967295" type="body"/>
          </p:nvPr>
        </p:nvSpPr>
        <p:spPr>
          <a:xfrm>
            <a:off x="358716" y="590621"/>
            <a:ext cx="7924799" cy="2479800"/>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None/>
            </a:pPr>
            <a:r>
              <a:rPr b="1" lang="en-US" sz="1400">
                <a:latin typeface="Quattrocento"/>
                <a:ea typeface="Quattrocento"/>
                <a:cs typeface="Quattrocento"/>
                <a:sym typeface="Quattrocento"/>
              </a:rPr>
              <a:t>Walkthrough</a:t>
            </a:r>
          </a:p>
          <a:p>
            <a:pPr indent="0" lvl="0" marL="0" marR="0" rtl="0" algn="l">
              <a:lnSpc>
                <a:spcPct val="100000"/>
              </a:lnSpc>
              <a:spcBef>
                <a:spcPts val="0"/>
              </a:spcBef>
              <a:spcAft>
                <a:spcPts val="0"/>
              </a:spcAft>
              <a:buNone/>
            </a:pPr>
            <a:r>
              <a:t/>
            </a:r>
            <a:endParaRPr b="1" sz="1400">
              <a:latin typeface="Quattrocento"/>
              <a:ea typeface="Quattrocento"/>
              <a:cs typeface="Quattrocento"/>
              <a:sym typeface="Quattrocento"/>
            </a:endParaRPr>
          </a:p>
          <a:p>
            <a:pPr indent="-23494" lvl="0" marL="457200" rtl="0">
              <a:lnSpc>
                <a:spcPct val="115000"/>
              </a:lnSpc>
              <a:spcBef>
                <a:spcPts val="0"/>
              </a:spcBef>
              <a:buClr>
                <a:schemeClr val="dk1"/>
              </a:buClr>
              <a:buSzPct val="83333"/>
              <a:buFont typeface="Quattrocento"/>
            </a:pPr>
            <a:r>
              <a:rPr lang="en-US" sz="1200">
                <a:solidFill>
                  <a:srgbClr val="000000"/>
                </a:solidFill>
                <a:latin typeface="Quattrocento"/>
                <a:ea typeface="Quattrocento"/>
                <a:cs typeface="Quattrocento"/>
                <a:sym typeface="Quattrocento"/>
              </a:rPr>
              <a:t>It is not a formal process</a:t>
            </a:r>
          </a:p>
          <a:p>
            <a:pPr indent="-23494" lvl="0" marL="457200" rtl="0">
              <a:lnSpc>
                <a:spcPct val="115000"/>
              </a:lnSpc>
              <a:spcBef>
                <a:spcPts val="0"/>
              </a:spcBef>
              <a:buClr>
                <a:schemeClr val="dk1"/>
              </a:buClr>
              <a:buSzPct val="83333"/>
              <a:buFont typeface="Quattrocento"/>
            </a:pPr>
            <a:r>
              <a:rPr lang="en-US" sz="1200">
                <a:solidFill>
                  <a:srgbClr val="000000"/>
                </a:solidFill>
                <a:latin typeface="Quattrocento"/>
                <a:ea typeface="Quattrocento"/>
                <a:cs typeface="Quattrocento"/>
                <a:sym typeface="Quattrocento"/>
              </a:rPr>
              <a:t>It is led by the authors</a:t>
            </a:r>
          </a:p>
          <a:p>
            <a:pPr indent="-23494" lvl="0" marL="457200" rtl="0">
              <a:lnSpc>
                <a:spcPct val="115000"/>
              </a:lnSpc>
              <a:spcBef>
                <a:spcPts val="0"/>
              </a:spcBef>
              <a:buClr>
                <a:schemeClr val="dk1"/>
              </a:buClr>
              <a:buSzPct val="83333"/>
              <a:buFont typeface="Quattrocento"/>
            </a:pPr>
            <a:r>
              <a:rPr lang="en-US" sz="1200">
                <a:solidFill>
                  <a:srgbClr val="000000"/>
                </a:solidFill>
                <a:latin typeface="Quattrocento"/>
                <a:ea typeface="Quattrocento"/>
                <a:cs typeface="Quattrocento"/>
                <a:sym typeface="Quattrocento"/>
              </a:rPr>
              <a:t>Author guide the participants through the document according to his or her thought process to achieve a common understanding and to gather feedback.</a:t>
            </a:r>
          </a:p>
          <a:p>
            <a:pPr indent="-23494" lvl="0" marL="457200" rtl="0">
              <a:lnSpc>
                <a:spcPct val="115000"/>
              </a:lnSpc>
              <a:spcBef>
                <a:spcPts val="0"/>
              </a:spcBef>
              <a:buClr>
                <a:schemeClr val="dk1"/>
              </a:buClr>
              <a:buSzPct val="83333"/>
              <a:buFont typeface="Quattrocento"/>
            </a:pPr>
            <a:r>
              <a:rPr lang="en-US" sz="1200">
                <a:solidFill>
                  <a:srgbClr val="000000"/>
                </a:solidFill>
                <a:latin typeface="Quattrocento"/>
                <a:ea typeface="Quattrocento"/>
                <a:cs typeface="Quattrocento"/>
                <a:sym typeface="Quattrocento"/>
              </a:rPr>
              <a:t>Useful for the people if they are not from the software discipline, who are not used to or cannot easily understand software development process.</a:t>
            </a:r>
          </a:p>
          <a:p>
            <a:pPr indent="-23494" lvl="0" marL="457200" rtl="0">
              <a:lnSpc>
                <a:spcPct val="115000"/>
              </a:lnSpc>
              <a:spcBef>
                <a:spcPts val="0"/>
              </a:spcBef>
              <a:buClr>
                <a:schemeClr val="dk1"/>
              </a:buClr>
              <a:buSzPct val="83333"/>
              <a:buFont typeface="Quattrocento"/>
            </a:pPr>
            <a:r>
              <a:rPr lang="en-US" sz="1200">
                <a:solidFill>
                  <a:srgbClr val="000000"/>
                </a:solidFill>
                <a:latin typeface="Quattrocento"/>
                <a:ea typeface="Quattrocento"/>
                <a:cs typeface="Quattrocento"/>
                <a:sym typeface="Quattrocento"/>
              </a:rPr>
              <a:t>Is especially useful for higher level documents like requirement specification, etc.</a:t>
            </a:r>
          </a:p>
          <a:p>
            <a:pPr indent="0" lvl="0" marL="0" rtl="0">
              <a:lnSpc>
                <a:spcPct val="115000"/>
              </a:lnSpc>
              <a:spcBef>
                <a:spcPts val="0"/>
              </a:spcBef>
              <a:buNone/>
            </a:pPr>
            <a:r>
              <a:t/>
            </a:r>
            <a:endParaRPr sz="1200">
              <a:solidFill>
                <a:srgbClr val="000000"/>
              </a:solidFill>
              <a:latin typeface="Quattrocento"/>
              <a:ea typeface="Quattrocento"/>
              <a:cs typeface="Quattrocento"/>
              <a:sym typeface="Quattrocento"/>
            </a:endParaRPr>
          </a:p>
          <a:p>
            <a:pPr indent="-29844" lvl="0" marL="0" marR="0" rtl="0" algn="l">
              <a:lnSpc>
                <a:spcPct val="100000"/>
              </a:lnSpc>
              <a:spcBef>
                <a:spcPts val="0"/>
              </a:spcBef>
              <a:spcAft>
                <a:spcPts val="0"/>
              </a:spcAft>
              <a:buClr>
                <a:srgbClr val="000000"/>
              </a:buClr>
              <a:buSzPct val="78571"/>
              <a:buFont typeface="Arial"/>
              <a:buNone/>
            </a:pPr>
            <a:r>
              <a:rPr b="1" lang="en-US" sz="1400">
                <a:latin typeface="Quattrocento"/>
                <a:ea typeface="Quattrocento"/>
                <a:cs typeface="Quattrocento"/>
                <a:sym typeface="Quattrocento"/>
              </a:rPr>
              <a:t>The goals of a walkthrough:</a:t>
            </a:r>
          </a:p>
          <a:p>
            <a:pPr indent="-29844" lvl="0" marL="0" marR="0" rtl="0" algn="l">
              <a:lnSpc>
                <a:spcPct val="100000"/>
              </a:lnSpc>
              <a:spcBef>
                <a:spcPts val="0"/>
              </a:spcBef>
              <a:spcAft>
                <a:spcPts val="0"/>
              </a:spcAft>
              <a:buClr>
                <a:srgbClr val="000000"/>
              </a:buClr>
              <a:buSzPct val="78571"/>
              <a:buFont typeface="Arial"/>
              <a:buNone/>
            </a:pPr>
            <a:r>
              <a:t/>
            </a:r>
            <a:endParaRPr b="1" sz="1400">
              <a:latin typeface="Quattrocento"/>
              <a:ea typeface="Quattrocento"/>
              <a:cs typeface="Quattrocento"/>
              <a:sym typeface="Quattrocento"/>
            </a:endParaRPr>
          </a:p>
          <a:p>
            <a:pPr indent="-292100" lvl="0" marL="914400" rtl="0">
              <a:lnSpc>
                <a:spcPct val="115000"/>
              </a:lnSpc>
              <a:spcBef>
                <a:spcPts val="0"/>
              </a:spcBef>
              <a:buSzPct val="83333"/>
              <a:buFont typeface="Arial"/>
              <a:buChar char="●"/>
            </a:pPr>
            <a:r>
              <a:rPr lang="en-US" sz="1200">
                <a:latin typeface="Quattrocento"/>
                <a:ea typeface="Quattrocento"/>
                <a:cs typeface="Quattrocento"/>
                <a:sym typeface="Quattrocento"/>
              </a:rPr>
              <a:t>To present the documents both within and outside the software discipline in order to gather the information regarding the topic under documentation.</a:t>
            </a:r>
          </a:p>
          <a:p>
            <a:pPr indent="-292100" lvl="0" marL="914400" rtl="0">
              <a:lnSpc>
                <a:spcPct val="115000"/>
              </a:lnSpc>
              <a:spcBef>
                <a:spcPts val="0"/>
              </a:spcBef>
              <a:buSzPct val="83333"/>
              <a:buFont typeface="Arial"/>
              <a:buChar char="●"/>
            </a:pPr>
            <a:r>
              <a:rPr lang="en-US" sz="1200">
                <a:latin typeface="Quattrocento"/>
                <a:ea typeface="Quattrocento"/>
                <a:cs typeface="Quattrocento"/>
                <a:sym typeface="Quattrocento"/>
              </a:rPr>
              <a:t>To explain or do the knowledge transfer and evaluate the contents of the document</a:t>
            </a:r>
          </a:p>
          <a:p>
            <a:pPr indent="-292100" lvl="0" marL="914400" rtl="0">
              <a:lnSpc>
                <a:spcPct val="115000"/>
              </a:lnSpc>
              <a:spcBef>
                <a:spcPts val="0"/>
              </a:spcBef>
              <a:buSzPct val="83333"/>
              <a:buFont typeface="Arial"/>
              <a:buChar char="●"/>
            </a:pPr>
            <a:r>
              <a:rPr lang="en-US" sz="1200">
                <a:latin typeface="Quattrocento"/>
                <a:ea typeface="Quattrocento"/>
                <a:cs typeface="Quattrocento"/>
                <a:sym typeface="Quattrocento"/>
              </a:rPr>
              <a:t>To achieve a common understanding and to gather feedback.</a:t>
            </a:r>
          </a:p>
          <a:p>
            <a:pPr indent="-292100" lvl="0" marL="914400" rtl="0">
              <a:lnSpc>
                <a:spcPct val="115000"/>
              </a:lnSpc>
              <a:spcBef>
                <a:spcPts val="0"/>
              </a:spcBef>
              <a:buSzPct val="83333"/>
              <a:buFont typeface="Arial"/>
              <a:buChar char="●"/>
            </a:pPr>
            <a:r>
              <a:rPr lang="en-US" sz="1200">
                <a:latin typeface="Quattrocento"/>
                <a:ea typeface="Quattrocento"/>
                <a:cs typeface="Quattrocento"/>
                <a:sym typeface="Quattrocento"/>
              </a:rPr>
              <a:t>To examine and discuss the validity of the proposed solutions</a:t>
            </a:r>
          </a:p>
          <a:p>
            <a:pPr indent="0" lvl="0" marL="0" marR="0" rtl="0" algn="l">
              <a:lnSpc>
                <a:spcPct val="100000"/>
              </a:lnSpc>
              <a:spcBef>
                <a:spcPts val="0"/>
              </a:spcBef>
              <a:spcAft>
                <a:spcPts val="0"/>
              </a:spcAft>
              <a:buNone/>
            </a:pPr>
            <a:r>
              <a:t/>
            </a:r>
            <a:endParaRPr sz="1400">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4294967295" type="body"/>
          </p:nvPr>
        </p:nvSpPr>
        <p:spPr>
          <a:xfrm>
            <a:off x="609875" y="198401"/>
            <a:ext cx="8041799" cy="3152399"/>
          </a:xfrm>
          <a:prstGeom prst="rect">
            <a:avLst/>
          </a:prstGeom>
          <a:noFill/>
          <a:ln>
            <a:noFill/>
          </a:ln>
        </p:spPr>
        <p:txBody>
          <a:bodyPr anchorCtr="1" anchor="t" bIns="45000" lIns="90000" rIns="90000" tIns="45000">
            <a:noAutofit/>
          </a:bodyPr>
          <a:lstStyle/>
          <a:p>
            <a:pPr indent="-29844" lvl="0" marL="0" marR="0" rtl="0" algn="l">
              <a:lnSpc>
                <a:spcPct val="100000"/>
              </a:lnSpc>
              <a:spcBef>
                <a:spcPts val="0"/>
              </a:spcBef>
              <a:spcAft>
                <a:spcPts val="0"/>
              </a:spcAft>
              <a:buClr>
                <a:srgbClr val="000000"/>
              </a:buClr>
              <a:buSzPct val="78571"/>
              <a:buFont typeface="Arial"/>
              <a:buNone/>
            </a:pPr>
            <a:r>
              <a:rPr b="1" lang="en-US" sz="1400">
                <a:latin typeface="Quattrocento"/>
                <a:ea typeface="Quattrocento"/>
                <a:cs typeface="Quattrocento"/>
                <a:sym typeface="Quattrocento"/>
              </a:rPr>
              <a:t>Technical review:</a:t>
            </a:r>
          </a:p>
          <a:p>
            <a:pPr indent="-29844" lvl="0" marL="0" marR="0" rtl="0" algn="l">
              <a:lnSpc>
                <a:spcPct val="100000"/>
              </a:lnSpc>
              <a:spcBef>
                <a:spcPts val="0"/>
              </a:spcBef>
              <a:spcAft>
                <a:spcPts val="0"/>
              </a:spcAft>
              <a:buClr>
                <a:srgbClr val="000000"/>
              </a:buClr>
              <a:buSzPct val="78571"/>
              <a:buFont typeface="Arial"/>
              <a:buNone/>
            </a:pPr>
            <a:r>
              <a:t/>
            </a:r>
            <a:endParaRPr b="1" sz="1400">
              <a:latin typeface="Quattrocento"/>
              <a:ea typeface="Quattrocento"/>
              <a:cs typeface="Quattrocento"/>
              <a:sym typeface="Quattrocento"/>
            </a:endParaRP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is less formal review</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is led by the trained moderator but can also be led by a technical expert</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is often performed as a peer review without management  participation</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Defects are found by the experts (such as architects, designers, key users) who focus on the content of the document.</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In practice, technical reviews vary from quite informal to very formal</a:t>
            </a:r>
          </a:p>
          <a:p>
            <a:pPr indent="-29844" lvl="0" marL="0" marR="0" rtl="0" algn="l">
              <a:lnSpc>
                <a:spcPct val="100000"/>
              </a:lnSpc>
              <a:spcBef>
                <a:spcPts val="0"/>
              </a:spcBef>
              <a:spcAft>
                <a:spcPts val="0"/>
              </a:spcAft>
              <a:buClr>
                <a:srgbClr val="000000"/>
              </a:buClr>
              <a:buSzPct val="78571"/>
              <a:buFont typeface="Arial"/>
              <a:buNone/>
            </a:pPr>
            <a:r>
              <a:t/>
            </a:r>
            <a:endParaRPr b="1" sz="1400">
              <a:latin typeface="Quattrocento"/>
              <a:ea typeface="Quattrocento"/>
              <a:cs typeface="Quattrocento"/>
              <a:sym typeface="Quattrocento"/>
            </a:endParaRPr>
          </a:p>
          <a:p>
            <a:pPr indent="-29844" lvl="0" marL="0" marR="0" rtl="0" algn="l">
              <a:lnSpc>
                <a:spcPct val="100000"/>
              </a:lnSpc>
              <a:spcBef>
                <a:spcPts val="0"/>
              </a:spcBef>
              <a:spcAft>
                <a:spcPts val="0"/>
              </a:spcAft>
              <a:buClr>
                <a:srgbClr val="000000"/>
              </a:buClr>
              <a:buSzPct val="78571"/>
              <a:buFont typeface="Arial"/>
              <a:buNone/>
            </a:pPr>
            <a:r>
              <a:rPr b="1" lang="en-US" sz="1400">
                <a:latin typeface="Quattrocento"/>
                <a:ea typeface="Quattrocento"/>
                <a:cs typeface="Quattrocento"/>
                <a:sym typeface="Quattrocento"/>
              </a:rPr>
              <a:t>The goals of the technical review are:</a:t>
            </a:r>
          </a:p>
          <a:p>
            <a:pPr indent="-29844" lvl="0" marL="0" marR="0" rtl="0" algn="l">
              <a:lnSpc>
                <a:spcPct val="100000"/>
              </a:lnSpc>
              <a:spcBef>
                <a:spcPts val="0"/>
              </a:spcBef>
              <a:spcAft>
                <a:spcPts val="0"/>
              </a:spcAft>
              <a:buClr>
                <a:srgbClr val="000000"/>
              </a:buClr>
              <a:buSzPct val="78571"/>
              <a:buFont typeface="Arial"/>
              <a:buNone/>
            </a:pPr>
            <a:r>
              <a:t/>
            </a:r>
            <a:endParaRPr b="1" sz="1400">
              <a:latin typeface="Quattrocento"/>
              <a:ea typeface="Quattrocento"/>
              <a:cs typeface="Quattrocento"/>
              <a:sym typeface="Quattrocento"/>
            </a:endParaRP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To ensure that an early stage the technical concepts are used correctly</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To access the value of technical concepts and alternatives in the product</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To have consistency in the use and representation of technical concepts</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To inform participants about the technical content of the document</a:t>
            </a:r>
          </a:p>
          <a:p>
            <a:pPr indent="0" lvl="0" marL="0" marR="0" rtl="0" algn="l">
              <a:lnSpc>
                <a:spcPct val="100000"/>
              </a:lnSpc>
              <a:spcBef>
                <a:spcPts val="0"/>
              </a:spcBef>
              <a:spcAft>
                <a:spcPts val="0"/>
              </a:spcAft>
              <a:buNone/>
            </a:pPr>
            <a:r>
              <a:t/>
            </a:r>
            <a:endParaRPr sz="1400">
              <a:solidFill>
                <a:srgbClr val="000000"/>
              </a:solidFill>
              <a:latin typeface="Quattrocento"/>
              <a:ea typeface="Quattrocento"/>
              <a:cs typeface="Quattrocento"/>
              <a:sym typeface="Quattrocento"/>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4294967295" type="body"/>
          </p:nvPr>
        </p:nvSpPr>
        <p:spPr>
          <a:xfrm>
            <a:off x="609866" y="713921"/>
            <a:ext cx="7924799" cy="2479800"/>
          </a:xfrm>
          <a:prstGeom prst="rect">
            <a:avLst/>
          </a:prstGeom>
          <a:noFill/>
          <a:ln>
            <a:noFill/>
          </a:ln>
        </p:spPr>
        <p:txBody>
          <a:bodyPr anchorCtr="1" anchor="t" bIns="45000" lIns="90000" rIns="90000" tIns="45000">
            <a:noAutofit/>
          </a:bodyPr>
          <a:lstStyle/>
          <a:p>
            <a:pPr indent="-29844" lvl="0" marL="0" marR="0" rtl="0" algn="l">
              <a:lnSpc>
                <a:spcPct val="100000"/>
              </a:lnSpc>
              <a:spcBef>
                <a:spcPts val="0"/>
              </a:spcBef>
              <a:spcAft>
                <a:spcPts val="0"/>
              </a:spcAft>
              <a:buClr>
                <a:srgbClr val="000000"/>
              </a:buClr>
              <a:buSzPct val="78571"/>
              <a:buFont typeface="Arial"/>
              <a:buNone/>
            </a:pPr>
            <a:r>
              <a:rPr b="1" lang="en-US" sz="1400">
                <a:latin typeface="Quattrocento"/>
                <a:ea typeface="Quattrocento"/>
                <a:cs typeface="Quattrocento"/>
                <a:sym typeface="Quattrocento"/>
              </a:rPr>
              <a:t>Inspection:</a:t>
            </a:r>
          </a:p>
          <a:p>
            <a:pPr indent="-29844" lvl="0" marL="0" marR="0" rtl="0" algn="l">
              <a:lnSpc>
                <a:spcPct val="100000"/>
              </a:lnSpc>
              <a:spcBef>
                <a:spcPts val="0"/>
              </a:spcBef>
              <a:spcAft>
                <a:spcPts val="0"/>
              </a:spcAft>
              <a:buClr>
                <a:srgbClr val="000000"/>
              </a:buClr>
              <a:buSzPct val="78571"/>
              <a:buFont typeface="Arial"/>
              <a:buNone/>
            </a:pPr>
            <a:r>
              <a:t/>
            </a:r>
            <a:endParaRPr b="1" sz="1400">
              <a:latin typeface="Quattrocento"/>
              <a:ea typeface="Quattrocento"/>
              <a:cs typeface="Quattrocento"/>
              <a:sym typeface="Quattrocento"/>
            </a:endParaRP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is the most formal review type</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is led by the trained moderators</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During inspection the documents are prepared and checked thoroughly by the reviewers before the meeting</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involves peers to examine the product</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A separate preparation is carried out during which the product is examined and the defects are found</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The defects found are documented in a logging list or issue log</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A formal follow-up is carried out by the moderator applying exit criteria</a:t>
            </a:r>
          </a:p>
          <a:p>
            <a:pPr indent="-69850" lvl="0" marL="0" rtl="0">
              <a:lnSpc>
                <a:spcPct val="115000"/>
              </a:lnSpc>
              <a:spcBef>
                <a:spcPts val="0"/>
              </a:spcBef>
              <a:buClr>
                <a:srgbClr val="000000"/>
              </a:buClr>
              <a:buSzPct val="78571"/>
              <a:buFont typeface="Arial"/>
              <a:buNone/>
            </a:pPr>
            <a:r>
              <a:t/>
            </a:r>
            <a:endParaRPr b="1" sz="1400">
              <a:latin typeface="Quattrocento"/>
              <a:ea typeface="Quattrocento"/>
              <a:cs typeface="Quattrocento"/>
              <a:sym typeface="Quattrocento"/>
            </a:endParaRPr>
          </a:p>
          <a:p>
            <a:pPr indent="-69850" lvl="0" marL="0" rtl="0">
              <a:lnSpc>
                <a:spcPct val="115000"/>
              </a:lnSpc>
              <a:spcBef>
                <a:spcPts val="0"/>
              </a:spcBef>
              <a:buClr>
                <a:srgbClr val="000000"/>
              </a:buClr>
              <a:buSzPct val="78571"/>
              <a:buFont typeface="Arial"/>
              <a:buNone/>
            </a:pPr>
            <a:r>
              <a:rPr b="1" lang="en-US" sz="1400">
                <a:latin typeface="Quattrocento"/>
                <a:ea typeface="Quattrocento"/>
                <a:cs typeface="Quattrocento"/>
                <a:sym typeface="Quattrocento"/>
              </a:rPr>
              <a:t>The goals of inspection are:</a:t>
            </a:r>
          </a:p>
          <a:p>
            <a:pPr indent="-69850" lvl="0" marL="0" rtl="0">
              <a:lnSpc>
                <a:spcPct val="115000"/>
              </a:lnSpc>
              <a:spcBef>
                <a:spcPts val="0"/>
              </a:spcBef>
              <a:buClr>
                <a:srgbClr val="000000"/>
              </a:buClr>
              <a:buSzPct val="78571"/>
              <a:buFont typeface="Arial"/>
              <a:buNone/>
            </a:pPr>
            <a:r>
              <a:t/>
            </a:r>
            <a:endParaRPr b="1" sz="1400">
              <a:latin typeface="Quattrocento"/>
              <a:ea typeface="Quattrocento"/>
              <a:cs typeface="Quattrocento"/>
              <a:sym typeface="Quattrocento"/>
            </a:endParaRP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helps the author to improve the quality of the document under inspection</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removes defects efficiently and as early as possible</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improve product quality</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create common understanding by exchanging information</a:t>
            </a:r>
          </a:p>
          <a:p>
            <a:pPr indent="-292100" lvl="0" marL="457200" rtl="0">
              <a:lnSpc>
                <a:spcPct val="115000"/>
              </a:lnSpc>
              <a:spcBef>
                <a:spcPts val="0"/>
              </a:spcBef>
              <a:buSzPct val="83333"/>
              <a:buFont typeface="Arial"/>
              <a:buChar char="●"/>
            </a:pPr>
            <a:r>
              <a:rPr lang="en-US" sz="1200">
                <a:latin typeface="Quattrocento"/>
                <a:ea typeface="Quattrocento"/>
                <a:cs typeface="Quattrocento"/>
                <a:sym typeface="Quattrocento"/>
              </a:rPr>
              <a:t>It learn from defects found and prevent the occurrence of similar defects</a:t>
            </a:r>
          </a:p>
          <a:p>
            <a:pPr indent="0" lvl="0" marL="0" marR="0" rtl="0" algn="l">
              <a:lnSpc>
                <a:spcPct val="100000"/>
              </a:lnSpc>
              <a:spcBef>
                <a:spcPts val="0"/>
              </a:spcBef>
              <a:spcAft>
                <a:spcPts val="0"/>
              </a:spcAft>
              <a:buNone/>
            </a:pPr>
            <a:r>
              <a:t/>
            </a:r>
            <a:endParaRPr sz="1400">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4294967295" type="title"/>
          </p:nvPr>
        </p:nvSpPr>
        <p:spPr>
          <a:xfrm>
            <a:off x="365783" y="274337"/>
            <a:ext cx="7924811" cy="857212"/>
          </a:xfrm>
          <a:prstGeom prst="rect">
            <a:avLst/>
          </a:prstGeom>
          <a:noFill/>
          <a:ln>
            <a:noFill/>
          </a:ln>
        </p:spPr>
        <p:txBody>
          <a:bodyPr anchorCtr="1" anchor="t" bIns="45000" lIns="90000" rIns="90000" tIns="45000">
            <a:noAutofit/>
          </a:bodyPr>
          <a:lstStyle/>
          <a:p>
            <a:pPr lvl="0" rtl="0" algn="l">
              <a:lnSpc>
                <a:spcPct val="125000"/>
              </a:lnSpc>
              <a:spcBef>
                <a:spcPts val="0"/>
              </a:spcBef>
              <a:spcAft>
                <a:spcPts val="800"/>
              </a:spcAft>
              <a:buClr>
                <a:schemeClr val="dk1"/>
              </a:buClr>
              <a:buSzPct val="45833"/>
              <a:buFont typeface="Arial"/>
              <a:buNone/>
            </a:pPr>
            <a:r>
              <a:rPr lang="en-US" sz="2350">
                <a:solidFill>
                  <a:srgbClr val="333333"/>
                </a:solidFill>
                <a:highlight>
                  <a:srgbClr val="FFFFFF"/>
                </a:highlight>
                <a:latin typeface="Arial"/>
                <a:ea typeface="Arial"/>
                <a:cs typeface="Arial"/>
                <a:sym typeface="Arial"/>
              </a:rPr>
              <a:t>What is static analysis?</a:t>
            </a:r>
          </a:p>
        </p:txBody>
      </p:sp>
      <p:sp>
        <p:nvSpPr>
          <p:cNvPr id="162" name="Shape 162"/>
          <p:cNvSpPr txBox="1"/>
          <p:nvPr>
            <p:ph idx="4294967295" type="body"/>
          </p:nvPr>
        </p:nvSpPr>
        <p:spPr>
          <a:xfrm>
            <a:off x="320067" y="829137"/>
            <a:ext cx="8504400" cy="3485700"/>
          </a:xfrm>
          <a:prstGeom prst="rect">
            <a:avLst/>
          </a:prstGeom>
          <a:noFill/>
          <a:ln>
            <a:noFill/>
          </a:ln>
        </p:spPr>
        <p:txBody>
          <a:bodyPr anchorCtr="1" anchor="t" bIns="45000" lIns="90000" rIns="90000" tIns="45000">
            <a:noAutofit/>
          </a:bodyPr>
          <a:lstStyle/>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Method of computer program debugging that is done by examining the code without executing the program. </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Process provides an understanding of the code structure, and can help to ensure that the code adheres to industry standards.</a:t>
            </a:r>
          </a:p>
          <a:p>
            <a:pPr indent="0" lvl="0" marL="0" marR="0" rtl="0" algn="l">
              <a:lnSpc>
                <a:spcPct val="150000"/>
              </a:lnSpc>
              <a:spcBef>
                <a:spcPts val="0"/>
              </a:spcBef>
              <a:spcAft>
                <a:spcPts val="0"/>
              </a:spcAft>
              <a:buClr>
                <a:schemeClr val="dk1"/>
              </a:buClr>
              <a:buSzPct val="100000"/>
              <a:buFont typeface="Arial"/>
              <a:buNone/>
            </a:pPr>
            <a:r>
              <a:rPr b="1" lang="en-US" sz="1400">
                <a:solidFill>
                  <a:srgbClr val="000000"/>
                </a:solidFill>
                <a:latin typeface="Arial"/>
                <a:ea typeface="Arial"/>
                <a:cs typeface="Arial"/>
                <a:sym typeface="Arial"/>
              </a:rPr>
              <a:t>Benefits of Static Analysis</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Early detection of defects prior to test execution.</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Early warning about suspicious aspects of the code or design, by the calculation of metrics, such as a high complexity measure.</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Identification of defects not easily found by dynamic testing.</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Detecting dependencies and inconsistencies in software models, such as links.</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Improved maintainability of code and design.</a:t>
            </a:r>
          </a:p>
          <a:p>
            <a:pPr indent="-304800" lvl="0" marL="457200" marR="0" rtl="0" algn="l">
              <a:lnSpc>
                <a:spcPct val="15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Prevention of defects, if lessons are learned in development.</a:t>
            </a:r>
          </a:p>
          <a:p>
            <a:pPr indent="0" lvl="0" marL="0" marR="0" rtl="0" algn="l">
              <a:lnSpc>
                <a:spcPct val="150000"/>
              </a:lnSpc>
              <a:spcBef>
                <a:spcPts val="0"/>
              </a:spcBef>
              <a:spcAft>
                <a:spcPts val="0"/>
              </a:spcAft>
              <a:buClr>
                <a:schemeClr val="dk1"/>
              </a:buClr>
              <a:buSzPct val="100000"/>
              <a:buFont typeface="Arial"/>
              <a:buNone/>
            </a:pPr>
            <a:r>
              <a:t/>
            </a:r>
            <a:endParaRPr sz="1400">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4294967295" type="title"/>
          </p:nvPr>
        </p:nvSpPr>
        <p:spPr>
          <a:xfrm>
            <a:off x="213853" y="182891"/>
            <a:ext cx="7924811" cy="857212"/>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b="1" lang="en-US" sz="1600">
                <a:latin typeface="Quattrocento"/>
                <a:ea typeface="Quattrocento"/>
                <a:cs typeface="Quattrocento"/>
                <a:sym typeface="Quattrocento"/>
              </a:rPr>
              <a:t>Typical defects discovered by static analysis tools</a:t>
            </a:r>
          </a:p>
        </p:txBody>
      </p:sp>
      <p:sp>
        <p:nvSpPr>
          <p:cNvPr id="168" name="Shape 168"/>
          <p:cNvSpPr txBox="1"/>
          <p:nvPr/>
        </p:nvSpPr>
        <p:spPr>
          <a:xfrm>
            <a:off x="844200" y="742900"/>
            <a:ext cx="5549099" cy="2369700"/>
          </a:xfrm>
          <a:prstGeom prst="rect">
            <a:avLst/>
          </a:prstGeom>
          <a:noFill/>
          <a:ln>
            <a:noFill/>
          </a:ln>
        </p:spPr>
        <p:txBody>
          <a:bodyPr anchorCtr="0" anchor="ctr" bIns="91425" lIns="91425" rIns="91425" tIns="91425">
            <a:noAutofit/>
          </a:bodyPr>
          <a:lstStyle/>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Referencing a variable with an undefined value</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Inconsistent interface between modules and components</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Variables that are never used</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Unreachable (dead) code</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Programming standards violations</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Security vulnerabilities</a:t>
            </a:r>
          </a:p>
          <a:p>
            <a:pPr indent="-304800" lvl="0" marL="457200" rtl="0">
              <a:lnSpc>
                <a:spcPct val="150000"/>
              </a:lnSpc>
              <a:spcBef>
                <a:spcPts val="0"/>
              </a:spcBef>
              <a:buSzPct val="100000"/>
              <a:buFont typeface="Quattrocento"/>
              <a:buChar char="➢"/>
            </a:pPr>
            <a:r>
              <a:rPr lang="en-US" sz="1200">
                <a:latin typeface="Quattrocento"/>
                <a:ea typeface="Quattrocento"/>
                <a:cs typeface="Quattrocento"/>
                <a:sym typeface="Quattrocento"/>
              </a:rPr>
              <a:t>Syntax violations of code and software models.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4294967295" type="title"/>
          </p:nvPr>
        </p:nvSpPr>
        <p:spPr>
          <a:xfrm>
            <a:off x="1778657" y="1776314"/>
            <a:ext cx="7924799" cy="857099"/>
          </a:xfrm>
          <a:prstGeom prst="rect">
            <a:avLst/>
          </a:prstGeom>
          <a:noFill/>
          <a:ln>
            <a:noFill/>
          </a:ln>
        </p:spPr>
        <p:txBody>
          <a:bodyPr anchorCtr="1" anchor="ctr" bIns="91425" lIns="91425" rIns="91425" tIns="91425">
            <a:noAutofit/>
          </a:bodyPr>
          <a:lstStyle/>
          <a:p>
            <a:pPr indent="0" lvl="0" marL="0" marR="0" rtl="0" algn="l">
              <a:lnSpc>
                <a:spcPct val="100000"/>
              </a:lnSpc>
              <a:spcBef>
                <a:spcPts val="0"/>
              </a:spcBef>
              <a:buClr>
                <a:srgbClr val="000000"/>
              </a:buClr>
              <a:buSzPct val="25000"/>
              <a:buFont typeface="Arial"/>
              <a:buNone/>
            </a:pPr>
            <a:r>
              <a:rPr b="1" i="0" lang="en-US" sz="3600" u="none" cap="none" strike="noStrike">
                <a:solidFill>
                  <a:srgbClr val="000000"/>
                </a:solidFill>
                <a:latin typeface="Arial"/>
                <a:ea typeface="Arial"/>
                <a:cs typeface="Arial"/>
                <a:sym typeface="Arial"/>
              </a:rPr>
              <a:t>        </a:t>
            </a:r>
            <a:r>
              <a:rPr b="1" i="0" lang="en-US" sz="2600" u="none" cap="none" strike="noStrike">
                <a:solidFill>
                  <a:srgbClr val="000000"/>
                </a:solidFill>
                <a:latin typeface="Quattrocento"/>
                <a:ea typeface="Quattrocento"/>
                <a:cs typeface="Quattrocento"/>
                <a:sym typeface="Quattrocento"/>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4294967295" type="title"/>
          </p:nvPr>
        </p:nvSpPr>
        <p:spPr>
          <a:xfrm>
            <a:off x="762166" y="133207"/>
            <a:ext cx="7924811" cy="857212"/>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3000">
                <a:solidFill>
                  <a:srgbClr val="000000"/>
                </a:solidFill>
                <a:latin typeface="Arial"/>
                <a:ea typeface="Arial"/>
                <a:cs typeface="Arial"/>
                <a:sym typeface="Arial"/>
              </a:rPr>
              <a:t>Test Design Techniques</a:t>
            </a:r>
          </a:p>
        </p:txBody>
      </p:sp>
      <p:sp>
        <p:nvSpPr>
          <p:cNvPr id="98" name="Shape 98"/>
          <p:cNvSpPr txBox="1"/>
          <p:nvPr>
            <p:ph idx="4294967295" type="body"/>
          </p:nvPr>
        </p:nvSpPr>
        <p:spPr>
          <a:xfrm>
            <a:off x="917167" y="990436"/>
            <a:ext cx="7924799" cy="2479800"/>
          </a:xfrm>
          <a:prstGeom prst="rect">
            <a:avLst/>
          </a:prstGeom>
          <a:noFill/>
          <a:ln>
            <a:noFill/>
          </a:ln>
        </p:spPr>
        <p:txBody>
          <a:bodyPr anchorCtr="1" anchor="t" bIns="45000" lIns="90000" rIns="90000" tIns="45000">
            <a:noAutofit/>
          </a:bodyPr>
          <a:lstStyle/>
          <a:p>
            <a:pPr indent="-48895" lvl="0" marL="0" marR="0" rtl="0" algn="l">
              <a:lnSpc>
                <a:spcPct val="100000"/>
              </a:lnSpc>
              <a:spcBef>
                <a:spcPts val="0"/>
              </a:spcBef>
              <a:spcAft>
                <a:spcPts val="0"/>
              </a:spcAft>
              <a:buClr>
                <a:srgbClr val="000000"/>
              </a:buClr>
              <a:buSzPct val="100000"/>
              <a:buFont typeface="Quattrocento"/>
              <a:buChar char="➢"/>
            </a:pPr>
            <a:r>
              <a:rPr lang="en-US" sz="1400">
                <a:latin typeface="Quattrocento"/>
                <a:ea typeface="Quattrocento"/>
                <a:cs typeface="Quattrocento"/>
                <a:sym typeface="Quattrocento"/>
              </a:rPr>
              <a:t>Method of designing a Test</a:t>
            </a:r>
          </a:p>
          <a:p>
            <a:pPr indent="-48895" lvl="0" marL="0" marR="0" rtl="0" algn="l">
              <a:lnSpc>
                <a:spcPct val="100000"/>
              </a:lnSpc>
              <a:spcBef>
                <a:spcPts val="0"/>
              </a:spcBef>
              <a:spcAft>
                <a:spcPts val="0"/>
              </a:spcAft>
              <a:buClr>
                <a:schemeClr val="dk1"/>
              </a:buClr>
              <a:buSzPct val="100000"/>
              <a:buFont typeface="Quattrocento"/>
              <a:buChar char="➢"/>
            </a:pPr>
            <a:r>
              <a:rPr lang="en-US" sz="1400">
                <a:latin typeface="Quattrocento"/>
                <a:ea typeface="Quattrocento"/>
                <a:cs typeface="Quattrocento"/>
                <a:sym typeface="Quattrocento"/>
              </a:rPr>
              <a:t>Ensuring system is working as expected</a:t>
            </a:r>
          </a:p>
          <a:p>
            <a:pPr lvl="1" marR="0" rtl="0" algn="l">
              <a:lnSpc>
                <a:spcPct val="100000"/>
              </a:lnSpc>
              <a:spcBef>
                <a:spcPts val="0"/>
              </a:spcBef>
              <a:spcAft>
                <a:spcPts val="0"/>
              </a:spcAft>
              <a:buSzPct val="100000"/>
              <a:buFont typeface="Quattrocento"/>
            </a:pPr>
            <a:r>
              <a:rPr lang="en-US" sz="1400">
                <a:latin typeface="Quattrocento"/>
                <a:ea typeface="Quattrocento"/>
                <a:cs typeface="Quattrocento"/>
                <a:sym typeface="Quattrocento"/>
              </a:rPr>
              <a:t>Two types</a:t>
            </a:r>
          </a:p>
          <a:p>
            <a:pPr lvl="2" marR="0" rtl="0" algn="l">
              <a:lnSpc>
                <a:spcPct val="100000"/>
              </a:lnSpc>
              <a:spcBef>
                <a:spcPts val="0"/>
              </a:spcBef>
              <a:spcAft>
                <a:spcPts val="0"/>
              </a:spcAft>
              <a:buSzPct val="100000"/>
              <a:buFont typeface="Quattrocento"/>
            </a:pPr>
            <a:r>
              <a:rPr lang="en-US" sz="1400">
                <a:latin typeface="Quattrocento"/>
                <a:ea typeface="Quattrocento"/>
                <a:cs typeface="Quattrocento"/>
                <a:sym typeface="Quattrocento"/>
              </a:rPr>
              <a:t>Static</a:t>
            </a:r>
          </a:p>
          <a:p>
            <a:pPr lvl="3" marR="0" rtl="0" algn="l">
              <a:lnSpc>
                <a:spcPct val="100000"/>
              </a:lnSpc>
              <a:spcBef>
                <a:spcPts val="0"/>
              </a:spcBef>
              <a:spcAft>
                <a:spcPts val="0"/>
              </a:spcAft>
              <a:buSzPct val="100000"/>
              <a:buFont typeface="Quattrocento"/>
            </a:pPr>
            <a:r>
              <a:rPr lang="en-US" sz="1400">
                <a:latin typeface="Quattrocento"/>
                <a:ea typeface="Quattrocento"/>
                <a:cs typeface="Quattrocento"/>
                <a:sym typeface="Quattrocento"/>
              </a:rPr>
              <a:t>Without Executing the code</a:t>
            </a:r>
          </a:p>
          <a:p>
            <a:pPr lvl="2" marR="0" rtl="0" algn="l">
              <a:lnSpc>
                <a:spcPct val="100000"/>
              </a:lnSpc>
              <a:spcBef>
                <a:spcPts val="0"/>
              </a:spcBef>
              <a:spcAft>
                <a:spcPts val="0"/>
              </a:spcAft>
              <a:buSzPct val="100000"/>
              <a:buFont typeface="Quattrocento"/>
            </a:pPr>
            <a:r>
              <a:rPr lang="en-US" sz="1400">
                <a:latin typeface="Quattrocento"/>
                <a:ea typeface="Quattrocento"/>
                <a:cs typeface="Quattrocento"/>
                <a:sym typeface="Quattrocento"/>
              </a:rPr>
              <a:t>Dynamic</a:t>
            </a:r>
          </a:p>
          <a:p>
            <a:pPr lvl="3" marR="0" rtl="0" algn="l">
              <a:lnSpc>
                <a:spcPct val="100000"/>
              </a:lnSpc>
              <a:spcBef>
                <a:spcPts val="0"/>
              </a:spcBef>
              <a:spcAft>
                <a:spcPts val="0"/>
              </a:spcAft>
              <a:buSzPct val="100000"/>
              <a:buFont typeface="Quattrocento"/>
            </a:pPr>
            <a:r>
              <a:rPr lang="en-US" sz="1400">
                <a:latin typeface="Quattrocento"/>
                <a:ea typeface="Quattrocento"/>
                <a:cs typeface="Quattrocento"/>
                <a:sym typeface="Quattrocento"/>
              </a:rPr>
              <a:t>By Executing the code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152400" y="152400"/>
            <a:ext cx="8820150" cy="41433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4294967295" type="title"/>
          </p:nvPr>
        </p:nvSpPr>
        <p:spPr>
          <a:xfrm>
            <a:off x="349788" y="7"/>
            <a:ext cx="7924799" cy="857099"/>
          </a:xfrm>
          <a:prstGeom prst="rect">
            <a:avLst/>
          </a:prstGeom>
          <a:noFill/>
          <a:ln>
            <a:noFill/>
          </a:ln>
        </p:spPr>
        <p:txBody>
          <a:bodyPr anchorCtr="1" anchor="t" bIns="45000" lIns="90000" rIns="90000" tIns="45000">
            <a:noAutofit/>
          </a:bodyPr>
          <a:lstStyle/>
          <a:p>
            <a:pPr lvl="0" rtl="0" algn="l">
              <a:lnSpc>
                <a:spcPct val="115000"/>
              </a:lnSpc>
              <a:spcBef>
                <a:spcPts val="2400"/>
              </a:spcBef>
              <a:spcAft>
                <a:spcPts val="600"/>
              </a:spcAft>
              <a:buClr>
                <a:schemeClr val="dk1"/>
              </a:buClr>
              <a:buSzPct val="47826"/>
              <a:buFont typeface="Arial"/>
              <a:buNone/>
            </a:pPr>
            <a:r>
              <a:rPr b="1" lang="en-US" sz="2300">
                <a:latin typeface="Arial"/>
                <a:ea typeface="Arial"/>
                <a:cs typeface="Arial"/>
                <a:sym typeface="Arial"/>
              </a:rPr>
              <a:t>What is Static Testing?</a:t>
            </a:r>
          </a:p>
          <a:p>
            <a:pPr indent="0" lvl="0" marL="0" marR="0" rtl="0" algn="l">
              <a:lnSpc>
                <a:spcPct val="100000"/>
              </a:lnSpc>
              <a:spcBef>
                <a:spcPts val="0"/>
              </a:spcBef>
              <a:spcAft>
                <a:spcPts val="0"/>
              </a:spcAft>
              <a:buClr>
                <a:srgbClr val="000000"/>
              </a:buClr>
              <a:buSzPct val="25000"/>
              <a:buFont typeface="Arial"/>
              <a:buNone/>
            </a:pPr>
            <a:r>
              <a:t/>
            </a:r>
            <a:endParaRPr sz="2400">
              <a:solidFill>
                <a:srgbClr val="000000"/>
              </a:solidFill>
              <a:latin typeface="Arial"/>
              <a:ea typeface="Arial"/>
              <a:cs typeface="Arial"/>
              <a:sym typeface="Arial"/>
            </a:endParaRPr>
          </a:p>
        </p:txBody>
      </p:sp>
      <p:sp>
        <p:nvSpPr>
          <p:cNvPr id="109" name="Shape 109"/>
          <p:cNvSpPr txBox="1"/>
          <p:nvPr>
            <p:ph idx="4294967295" type="body"/>
          </p:nvPr>
        </p:nvSpPr>
        <p:spPr>
          <a:xfrm>
            <a:off x="732925" y="1135325"/>
            <a:ext cx="8277299" cy="2479800"/>
          </a:xfrm>
          <a:prstGeom prst="rect">
            <a:avLst/>
          </a:prstGeom>
          <a:noFill/>
          <a:ln>
            <a:noFill/>
          </a:ln>
        </p:spPr>
        <p:txBody>
          <a:bodyPr anchorCtr="1" anchor="t" bIns="45000" lIns="90000" rIns="90000" tIns="45000">
            <a:noAutofit/>
          </a:bodyPr>
          <a:lstStyle/>
          <a:p>
            <a:pPr indent="-36195" lvl="0" marL="0" marR="0" rtl="0" algn="l">
              <a:lnSpc>
                <a:spcPct val="150000"/>
              </a:lnSpc>
              <a:spcBef>
                <a:spcPts val="0"/>
              </a:spcBef>
              <a:spcAft>
                <a:spcPts val="0"/>
              </a:spcAft>
              <a:buClr>
                <a:srgbClr val="000000"/>
              </a:buClr>
              <a:buSzPct val="85714"/>
              <a:buFont typeface="Noto Sans Symbols"/>
              <a:buChar char="➢"/>
            </a:pPr>
            <a:r>
              <a:rPr lang="en-US" sz="1400">
                <a:solidFill>
                  <a:srgbClr val="000000"/>
                </a:solidFill>
                <a:latin typeface="Quattrocento"/>
                <a:ea typeface="Quattrocento"/>
                <a:cs typeface="Quattrocento"/>
                <a:sym typeface="Quattrocento"/>
              </a:rPr>
              <a:t>To provide a great way to improve the quality and productivity of software development</a:t>
            </a:r>
          </a:p>
          <a:p>
            <a:pPr indent="-36195" lvl="0" marL="0" marR="0" rtl="0" algn="l">
              <a:lnSpc>
                <a:spcPct val="150000"/>
              </a:lnSpc>
              <a:spcBef>
                <a:spcPts val="0"/>
              </a:spcBef>
              <a:spcAft>
                <a:spcPts val="0"/>
              </a:spcAft>
              <a:buClr>
                <a:srgbClr val="000000"/>
              </a:buClr>
              <a:buSzPct val="85714"/>
              <a:buFont typeface="Noto Sans Symbols"/>
              <a:buChar char="➢"/>
            </a:pPr>
            <a:r>
              <a:rPr lang="en-US" sz="1400">
                <a:solidFill>
                  <a:srgbClr val="000000"/>
                </a:solidFill>
                <a:latin typeface="Quattrocento"/>
                <a:ea typeface="Quattrocento"/>
                <a:cs typeface="Quattrocento"/>
                <a:sym typeface="Quattrocento"/>
              </a:rPr>
              <a:t>By assisting engineers to recognize and fix their own defects early in the development process.</a:t>
            </a:r>
          </a:p>
          <a:p>
            <a:pPr indent="-36195" lvl="0" marL="0" marR="0" rtl="0" algn="l">
              <a:lnSpc>
                <a:spcPct val="150000"/>
              </a:lnSpc>
              <a:spcBef>
                <a:spcPts val="0"/>
              </a:spcBef>
              <a:spcAft>
                <a:spcPts val="0"/>
              </a:spcAft>
              <a:buClr>
                <a:srgbClr val="000000"/>
              </a:buClr>
              <a:buSzPct val="85714"/>
              <a:buFont typeface="Noto Sans Symbols"/>
              <a:buChar char="➢"/>
            </a:pPr>
            <a:r>
              <a:rPr lang="en-US" sz="1400">
                <a:solidFill>
                  <a:srgbClr val="000000"/>
                </a:solidFill>
                <a:latin typeface="Quattrocento"/>
                <a:ea typeface="Quattrocento"/>
                <a:cs typeface="Quattrocento"/>
                <a:sym typeface="Quattrocento"/>
              </a:rPr>
              <a:t>Starts early in the Life cycle and so it is done during the verification process.</a:t>
            </a:r>
          </a:p>
          <a:p>
            <a:pPr indent="-36195" lvl="0" marL="0" rtl="0">
              <a:lnSpc>
                <a:spcPct val="150000"/>
              </a:lnSpc>
              <a:spcBef>
                <a:spcPts val="0"/>
              </a:spcBef>
              <a:buClr>
                <a:srgbClr val="000000"/>
              </a:buClr>
              <a:buSzPct val="85714"/>
              <a:buFont typeface="Quattrocento"/>
              <a:buChar char="➢"/>
            </a:pPr>
            <a:r>
              <a:rPr lang="en-US" sz="1400">
                <a:latin typeface="Quattrocento"/>
                <a:ea typeface="Quattrocento"/>
                <a:cs typeface="Quattrocento"/>
                <a:sym typeface="Quattrocento"/>
              </a:rPr>
              <a:t>Examines Work documents like:</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Requirement specifications</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Design document</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Source Code</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Test Plans</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Test Cases</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Test Scripts</a:t>
            </a:r>
          </a:p>
          <a:p>
            <a:pPr indent="-298450" lvl="0" marL="1371600" rtl="0">
              <a:lnSpc>
                <a:spcPct val="115000"/>
              </a:lnSpc>
              <a:spcBef>
                <a:spcPts val="0"/>
              </a:spcBef>
              <a:buSzPct val="78571"/>
              <a:buFont typeface="Arial"/>
              <a:buChar char="●"/>
            </a:pPr>
            <a:r>
              <a:rPr lang="en-US" sz="1400">
                <a:solidFill>
                  <a:srgbClr val="000000"/>
                </a:solidFill>
                <a:latin typeface="Quattrocento"/>
                <a:ea typeface="Quattrocento"/>
                <a:cs typeface="Quattrocento"/>
                <a:sym typeface="Quattrocento"/>
              </a:rPr>
              <a:t>Help or User document</a:t>
            </a: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4294967295" type="title"/>
          </p:nvPr>
        </p:nvSpPr>
        <p:spPr>
          <a:xfrm>
            <a:off x="762166" y="1028944"/>
            <a:ext cx="7924811" cy="857212"/>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2400">
                <a:solidFill>
                  <a:srgbClr val="000000"/>
                </a:solidFill>
                <a:latin typeface="Arial"/>
                <a:ea typeface="Arial"/>
                <a:cs typeface="Arial"/>
                <a:sym typeface="Arial"/>
              </a:rPr>
              <a:t>Uses of Static Testing</a:t>
            </a:r>
          </a:p>
        </p:txBody>
      </p:sp>
      <p:sp>
        <p:nvSpPr>
          <p:cNvPr id="115" name="Shape 115"/>
          <p:cNvSpPr txBox="1"/>
          <p:nvPr>
            <p:ph idx="4294967295" type="body"/>
          </p:nvPr>
        </p:nvSpPr>
        <p:spPr>
          <a:xfrm>
            <a:off x="851725" y="1666500"/>
            <a:ext cx="8292900" cy="2479800"/>
          </a:xfrm>
          <a:prstGeom prst="rect">
            <a:avLst/>
          </a:prstGeom>
          <a:noFill/>
          <a:ln>
            <a:noFill/>
          </a:ln>
        </p:spPr>
        <p:txBody>
          <a:bodyPr anchorCtr="1" anchor="t" bIns="45000" lIns="90000" rIns="90000" tIns="45000">
            <a:noAutofit/>
          </a:bodyPr>
          <a:lstStyle/>
          <a:p>
            <a:pPr indent="0" lvl="0" marL="0" rtl="0">
              <a:lnSpc>
                <a:spcPct val="115000"/>
              </a:lnSpc>
              <a:spcBef>
                <a:spcPts val="0"/>
              </a:spcBef>
              <a:buNone/>
            </a:pPr>
            <a:r>
              <a:t/>
            </a:r>
            <a:endParaRPr sz="1400">
              <a:latin typeface="Quattrocento"/>
              <a:ea typeface="Quattrocento"/>
              <a:cs typeface="Quattrocento"/>
              <a:sym typeface="Quattrocento"/>
            </a:endParaRPr>
          </a:p>
          <a:p>
            <a:pPr indent="-48895" lvl="0" marL="0" rtl="0">
              <a:lnSpc>
                <a:spcPct val="115000"/>
              </a:lnSpc>
              <a:spcBef>
                <a:spcPts val="0"/>
              </a:spcBef>
              <a:buClr>
                <a:schemeClr val="dk1"/>
              </a:buClr>
              <a:buSzPct val="100000"/>
              <a:buFont typeface="Quattrocento"/>
              <a:buChar char="➢"/>
            </a:pPr>
            <a:r>
              <a:rPr lang="en-US" sz="1400">
                <a:latin typeface="Quattrocento"/>
                <a:ea typeface="Quattrocento"/>
                <a:cs typeface="Quattrocento"/>
                <a:sym typeface="Quattrocento"/>
              </a:rPr>
              <a:t>As the defects are getting detected at an early stage so the rework cost most often relatively low.</a:t>
            </a:r>
          </a:p>
          <a:p>
            <a:pPr indent="-48895" lvl="0" marL="0" rtl="0">
              <a:lnSpc>
                <a:spcPct val="115000"/>
              </a:lnSpc>
              <a:spcBef>
                <a:spcPts val="0"/>
              </a:spcBef>
              <a:buClr>
                <a:schemeClr val="dk1"/>
              </a:buClr>
              <a:buSzPct val="100000"/>
              <a:buFont typeface="Quattrocento"/>
              <a:buChar char="➢"/>
            </a:pPr>
            <a:r>
              <a:rPr lang="en-US" sz="1400">
                <a:latin typeface="Quattrocento"/>
                <a:ea typeface="Quattrocento"/>
                <a:cs typeface="Quattrocento"/>
                <a:sym typeface="Quattrocento"/>
              </a:rPr>
              <a:t>Development productivity is likely to increase because of the less rework effort.</a:t>
            </a:r>
          </a:p>
          <a:p>
            <a:pPr indent="-48895" lvl="0" marL="0" rtl="0">
              <a:lnSpc>
                <a:spcPct val="115000"/>
              </a:lnSpc>
              <a:spcBef>
                <a:spcPts val="0"/>
              </a:spcBef>
              <a:buClr>
                <a:schemeClr val="dk1"/>
              </a:buClr>
              <a:buSzPct val="100000"/>
              <a:buFont typeface="Quattrocento"/>
              <a:buChar char="➢"/>
            </a:pPr>
            <a:r>
              <a:rPr b="1" lang="en-US" sz="1400">
                <a:latin typeface="Quattrocento"/>
                <a:ea typeface="Quattrocento"/>
                <a:cs typeface="Quattrocento"/>
                <a:sym typeface="Quattrocento"/>
              </a:rPr>
              <a:t>Types of the defects that are easier to find during the static testing</a:t>
            </a:r>
            <a:r>
              <a:rPr lang="en-US" sz="1400">
                <a:latin typeface="Quattrocento"/>
                <a:ea typeface="Quattrocento"/>
                <a:cs typeface="Quattrocento"/>
                <a:sym typeface="Quattrocento"/>
              </a:rPr>
              <a:t> </a:t>
            </a:r>
            <a:r>
              <a:rPr b="1" lang="en-US" sz="1400">
                <a:latin typeface="Quattrocento"/>
                <a:ea typeface="Quattrocento"/>
                <a:cs typeface="Quattrocento"/>
                <a:sym typeface="Quattrocento"/>
              </a:rPr>
              <a:t>are</a:t>
            </a:r>
            <a:r>
              <a:rPr lang="en-US" sz="1400">
                <a:latin typeface="Quattrocento"/>
                <a:ea typeface="Quattrocento"/>
                <a:cs typeface="Quattrocento"/>
                <a:sym typeface="Quattrocento"/>
              </a:rPr>
              <a:t>: </a:t>
            </a:r>
          </a:p>
          <a:p>
            <a:pPr lvl="2" rtl="0">
              <a:lnSpc>
                <a:spcPct val="115000"/>
              </a:lnSpc>
              <a:spcBef>
                <a:spcPts val="0"/>
              </a:spcBef>
              <a:buSzPct val="100000"/>
              <a:buFont typeface="Quattrocento"/>
            </a:pPr>
            <a:r>
              <a:rPr lang="en-US" sz="1400">
                <a:latin typeface="Quattrocento"/>
                <a:ea typeface="Quattrocento"/>
                <a:cs typeface="Quattrocento"/>
                <a:sym typeface="Quattrocento"/>
              </a:rPr>
              <a:t>Deviation from standards</a:t>
            </a:r>
          </a:p>
          <a:p>
            <a:pPr lvl="2" rtl="0">
              <a:lnSpc>
                <a:spcPct val="115000"/>
              </a:lnSpc>
              <a:spcBef>
                <a:spcPts val="0"/>
              </a:spcBef>
              <a:buSzPct val="100000"/>
              <a:buFont typeface="Quattrocento"/>
            </a:pPr>
            <a:r>
              <a:rPr lang="en-US" sz="1400">
                <a:latin typeface="Quattrocento"/>
                <a:ea typeface="Quattrocento"/>
                <a:cs typeface="Quattrocento"/>
                <a:sym typeface="Quattrocento"/>
              </a:rPr>
              <a:t>Missing requirements</a:t>
            </a:r>
          </a:p>
          <a:p>
            <a:pPr lvl="2" rtl="0">
              <a:lnSpc>
                <a:spcPct val="115000"/>
              </a:lnSpc>
              <a:spcBef>
                <a:spcPts val="0"/>
              </a:spcBef>
              <a:buSzPct val="100000"/>
              <a:buFont typeface="Quattrocento"/>
            </a:pPr>
            <a:r>
              <a:rPr lang="en-US" sz="1400">
                <a:latin typeface="Quattrocento"/>
                <a:ea typeface="Quattrocento"/>
                <a:cs typeface="Quattrocento"/>
                <a:sym typeface="Quattrocento"/>
              </a:rPr>
              <a:t>Design defects</a:t>
            </a:r>
          </a:p>
          <a:p>
            <a:pPr lvl="2" rtl="0">
              <a:lnSpc>
                <a:spcPct val="115000"/>
              </a:lnSpc>
              <a:spcBef>
                <a:spcPts val="0"/>
              </a:spcBef>
              <a:buSzPct val="100000"/>
              <a:buFont typeface="Quattrocento"/>
            </a:pPr>
            <a:r>
              <a:rPr lang="en-US" sz="1400">
                <a:latin typeface="Quattrocento"/>
                <a:ea typeface="Quattrocento"/>
                <a:cs typeface="Quattrocento"/>
                <a:sym typeface="Quattrocento"/>
              </a:rPr>
              <a:t>Non-maintainable code </a:t>
            </a:r>
          </a:p>
          <a:p>
            <a:pPr lvl="2" rtl="0">
              <a:lnSpc>
                <a:spcPct val="115000"/>
              </a:lnSpc>
              <a:spcBef>
                <a:spcPts val="0"/>
              </a:spcBef>
              <a:buSzPct val="100000"/>
              <a:buFont typeface="Quattrocento"/>
            </a:pPr>
            <a:r>
              <a:rPr lang="en-US" sz="1400">
                <a:latin typeface="Quattrocento"/>
                <a:ea typeface="Quattrocento"/>
                <a:cs typeface="Quattrocento"/>
                <a:sym typeface="Quattrocento"/>
              </a:rPr>
              <a:t>Inconsistent interface specifications.</a:t>
            </a:r>
          </a:p>
          <a:p>
            <a:pPr indent="0" lvl="0" marL="0" marR="0" rtl="0" algn="l">
              <a:lnSpc>
                <a:spcPct val="100000"/>
              </a:lnSpc>
              <a:spcBef>
                <a:spcPts val="0"/>
              </a:spcBef>
              <a:spcAft>
                <a:spcPts val="0"/>
              </a:spcAft>
              <a:buNone/>
            </a:pPr>
            <a:r>
              <a:t/>
            </a:r>
            <a:endParaRPr sz="1400">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4294967295" type="title"/>
          </p:nvPr>
        </p:nvSpPr>
        <p:spPr>
          <a:xfrm>
            <a:off x="895623" y="469748"/>
            <a:ext cx="7924799" cy="857099"/>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2400">
                <a:solidFill>
                  <a:srgbClr val="000000"/>
                </a:solidFill>
                <a:latin typeface="Arial"/>
                <a:ea typeface="Arial"/>
                <a:cs typeface="Arial"/>
                <a:sym typeface="Arial"/>
              </a:rPr>
              <a:t>Informal Review</a:t>
            </a:r>
          </a:p>
        </p:txBody>
      </p:sp>
      <p:sp>
        <p:nvSpPr>
          <p:cNvPr id="121" name="Shape 121"/>
          <p:cNvSpPr txBox="1"/>
          <p:nvPr>
            <p:ph idx="4294967295" type="body"/>
          </p:nvPr>
        </p:nvSpPr>
        <p:spPr>
          <a:xfrm>
            <a:off x="1075966" y="994071"/>
            <a:ext cx="7924799" cy="2479800"/>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Conducted on an as-needed I.e. Informal agenda</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The date and the time of the agenda for the Informal Review will not be addressed in the Project Plan</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The developer chooses a review panel and provides and/or presents the material to be reviewed</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The material may be as informal as a computer listing or hand-written documentation</a:t>
            </a:r>
          </a:p>
          <a:p>
            <a:pPr indent="0" lvl="0" marL="0" marR="0" rtl="0" algn="l">
              <a:lnSpc>
                <a:spcPct val="100000"/>
              </a:lnSpc>
              <a:spcBef>
                <a:spcPts val="0"/>
              </a:spcBef>
              <a:spcAft>
                <a:spcPts val="0"/>
              </a:spcAft>
              <a:buNone/>
            </a:pPr>
            <a:r>
              <a:t/>
            </a:r>
            <a:endParaRPr sz="1400">
              <a:solidFill>
                <a:srgbClr val="000000"/>
              </a:solidFill>
              <a:latin typeface="Quattrocento"/>
              <a:ea typeface="Quattrocento"/>
              <a:cs typeface="Quattrocento"/>
              <a:sym typeface="Quattrocento"/>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4294967295" type="title"/>
          </p:nvPr>
        </p:nvSpPr>
        <p:spPr>
          <a:xfrm>
            <a:off x="1188794" y="1005901"/>
            <a:ext cx="7924811" cy="857212"/>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2400">
                <a:solidFill>
                  <a:srgbClr val="000000"/>
                </a:solidFill>
                <a:latin typeface="Arial"/>
                <a:ea typeface="Arial"/>
                <a:cs typeface="Arial"/>
                <a:sym typeface="Arial"/>
              </a:rPr>
              <a:t>Formal Review </a:t>
            </a:r>
          </a:p>
        </p:txBody>
      </p:sp>
      <p:sp>
        <p:nvSpPr>
          <p:cNvPr id="127" name="Shape 127"/>
          <p:cNvSpPr txBox="1"/>
          <p:nvPr>
            <p:ph idx="4294967295" type="body"/>
          </p:nvPr>
        </p:nvSpPr>
        <p:spPr>
          <a:xfrm>
            <a:off x="773366" y="1565621"/>
            <a:ext cx="7924799" cy="2479800"/>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Conducted at the end of each lifecycle phase I.e. Formal Agenda</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The agenda for the formal review must be addressed in the Project Plan</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The material must be well prepared.</a:t>
            </a:r>
          </a:p>
          <a:p>
            <a:pPr indent="0" lvl="0" marL="0" marR="0" rtl="0" algn="l">
              <a:lnSpc>
                <a:spcPct val="100000"/>
              </a:lnSpc>
              <a:spcBef>
                <a:spcPts val="0"/>
              </a:spcBef>
              <a:spcAft>
                <a:spcPts val="0"/>
              </a:spcAft>
              <a:buClr>
                <a:srgbClr val="000000"/>
              </a:buClr>
              <a:buSzPct val="45000"/>
              <a:buFont typeface="Noto Sans Symbols"/>
              <a:buChar char="➢"/>
            </a:pPr>
            <a:r>
              <a:rPr lang="en-US" sz="1400">
                <a:solidFill>
                  <a:srgbClr val="000000"/>
                </a:solidFill>
                <a:latin typeface="Quattrocento"/>
                <a:ea typeface="Quattrocento"/>
                <a:cs typeface="Quattrocento"/>
                <a:sym typeface="Quattrocento"/>
              </a:rPr>
              <a:t>Eg: </a:t>
            </a:r>
          </a:p>
          <a:p>
            <a:pPr lvl="2" marR="0" rtl="0" algn="l">
              <a:lnSpc>
                <a:spcPct val="100000"/>
              </a:lnSpc>
              <a:spcBef>
                <a:spcPts val="0"/>
              </a:spcBef>
              <a:spcAft>
                <a:spcPts val="0"/>
              </a:spcAft>
              <a:buClr>
                <a:srgbClr val="000000"/>
              </a:buClr>
            </a:pPr>
            <a:r>
              <a:rPr lang="en-US" sz="1400">
                <a:solidFill>
                  <a:srgbClr val="000000"/>
                </a:solidFill>
                <a:latin typeface="Quattrocento"/>
                <a:ea typeface="Quattrocento"/>
                <a:cs typeface="Quattrocento"/>
                <a:sym typeface="Quattrocento"/>
              </a:rPr>
              <a:t>Software Requirements Review</a:t>
            </a:r>
          </a:p>
          <a:p>
            <a:pPr lvl="2" marR="0" rtl="0" algn="l">
              <a:lnSpc>
                <a:spcPct val="100000"/>
              </a:lnSpc>
              <a:spcBef>
                <a:spcPts val="0"/>
              </a:spcBef>
              <a:spcAft>
                <a:spcPts val="0"/>
              </a:spcAft>
              <a:buClr>
                <a:srgbClr val="000000"/>
              </a:buClr>
            </a:pPr>
            <a:r>
              <a:rPr lang="en-US" sz="1400">
                <a:solidFill>
                  <a:srgbClr val="000000"/>
                </a:solidFill>
                <a:latin typeface="Quattrocento"/>
                <a:ea typeface="Quattrocento"/>
                <a:cs typeface="Quattrocento"/>
                <a:sym typeface="Quattrocento"/>
              </a:rPr>
              <a:t>Software Preliminary Design Review</a:t>
            </a:r>
          </a:p>
          <a:p>
            <a:pPr lvl="2" marR="0" rtl="0" algn="l">
              <a:lnSpc>
                <a:spcPct val="100000"/>
              </a:lnSpc>
              <a:spcBef>
                <a:spcPts val="0"/>
              </a:spcBef>
              <a:spcAft>
                <a:spcPts val="0"/>
              </a:spcAft>
              <a:buClr>
                <a:srgbClr val="000000"/>
              </a:buClr>
            </a:pPr>
            <a:r>
              <a:rPr lang="en-US" sz="1400">
                <a:solidFill>
                  <a:srgbClr val="000000"/>
                </a:solidFill>
                <a:latin typeface="Quattrocento"/>
                <a:ea typeface="Quattrocento"/>
                <a:cs typeface="Quattrocento"/>
                <a:sym typeface="Quattrocento"/>
              </a:rPr>
              <a:t>Software Critical Design Review</a:t>
            </a:r>
          </a:p>
          <a:p>
            <a:pPr lvl="2" marR="0" rtl="0" algn="l">
              <a:lnSpc>
                <a:spcPct val="100000"/>
              </a:lnSpc>
              <a:spcBef>
                <a:spcPts val="0"/>
              </a:spcBef>
              <a:spcAft>
                <a:spcPts val="0"/>
              </a:spcAft>
              <a:buClr>
                <a:srgbClr val="000000"/>
              </a:buClr>
            </a:pPr>
            <a:r>
              <a:rPr lang="en-US" sz="1400">
                <a:solidFill>
                  <a:srgbClr val="000000"/>
                </a:solidFill>
                <a:latin typeface="Quattrocento"/>
                <a:ea typeface="Quattrocento"/>
                <a:cs typeface="Quattrocento"/>
                <a:sym typeface="Quattrocento"/>
              </a:rPr>
              <a:t>Software Test Readiness Review.</a:t>
            </a:r>
          </a:p>
          <a:p>
            <a:pPr indent="0" lvl="0" marL="0" marR="0" rtl="0" algn="l">
              <a:lnSpc>
                <a:spcPct val="100000"/>
              </a:lnSpc>
              <a:spcBef>
                <a:spcPts val="0"/>
              </a:spcBef>
              <a:spcAft>
                <a:spcPts val="0"/>
              </a:spcAft>
              <a:buClr>
                <a:schemeClr val="dk1"/>
              </a:buClr>
              <a:buSzPct val="100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78475" y="542175"/>
            <a:ext cx="5111699" cy="5852999"/>
          </a:xfrm>
          <a:prstGeom prst="rect">
            <a:avLst/>
          </a:prstGeom>
          <a:noFill/>
          <a:ln>
            <a:noFill/>
          </a:ln>
        </p:spPr>
        <p:txBody>
          <a:bodyPr anchorCtr="1" anchor="t" bIns="45000" lIns="90000" rIns="90000" tIns="45000">
            <a:noAutofit/>
          </a:bodyPr>
          <a:lstStyle/>
          <a:p>
            <a:pPr indent="19050" lvl="0" marL="0" marR="0" rtl="0" algn="l">
              <a:lnSpc>
                <a:spcPct val="100000"/>
              </a:lnSpc>
              <a:spcBef>
                <a:spcPts val="0"/>
              </a:spcBef>
              <a:spcAft>
                <a:spcPts val="0"/>
              </a:spcAft>
              <a:buClr>
                <a:schemeClr val="dk1"/>
              </a:buClr>
              <a:buSzPct val="78571"/>
              <a:buFont typeface="Arial"/>
              <a:buNone/>
            </a:pPr>
            <a:r>
              <a:rPr b="1" lang="en-US" sz="1400">
                <a:solidFill>
                  <a:srgbClr val="000000"/>
                </a:solidFill>
                <a:latin typeface="Quattrocento"/>
                <a:ea typeface="Quattrocento"/>
                <a:cs typeface="Quattrocento"/>
                <a:sym typeface="Quattrocento"/>
              </a:rPr>
              <a:t>	The moderator:</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Also known as review leader</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Performs entry check</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Follow-up on the rework</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Schedules the meeting</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Coaches other team</a:t>
            </a:r>
          </a:p>
          <a:p>
            <a:pPr indent="-304800" lvl="0" marL="914400" marR="0" rtl="0" algn="l">
              <a:lnSpc>
                <a:spcPct val="100000"/>
              </a:lnSpc>
              <a:spcBef>
                <a:spcPts val="0"/>
              </a:spcBef>
              <a:spcAft>
                <a:spcPts val="0"/>
              </a:spcAft>
              <a:buClr>
                <a:srgbClr val="000000"/>
              </a:buClr>
              <a:buSzPct val="100000"/>
              <a:buFont typeface="Quattrocento"/>
            </a:pPr>
            <a:r>
              <a:rPr lang="en-US" sz="1200">
                <a:solidFill>
                  <a:srgbClr val="000000"/>
                </a:solidFill>
                <a:latin typeface="Quattrocento"/>
                <a:ea typeface="Quattrocento"/>
                <a:cs typeface="Quattrocento"/>
                <a:sym typeface="Quattrocento"/>
              </a:rPr>
              <a:t>Leads the possible discussion and stores the data that is collected</a:t>
            </a:r>
          </a:p>
          <a:p>
            <a:pPr indent="19050" lvl="0" marL="0" marR="0" rtl="0" algn="l">
              <a:lnSpc>
                <a:spcPct val="100000"/>
              </a:lnSpc>
              <a:spcBef>
                <a:spcPts val="0"/>
              </a:spcBef>
              <a:spcAft>
                <a:spcPts val="0"/>
              </a:spcAft>
              <a:buClr>
                <a:schemeClr val="dk1"/>
              </a:buClr>
              <a:buSzPct val="78571"/>
              <a:buFont typeface="Arial"/>
              <a:buNone/>
            </a:pPr>
            <a:r>
              <a:t/>
            </a:r>
            <a:endParaRPr sz="1400">
              <a:solidFill>
                <a:srgbClr val="000000"/>
              </a:solidFill>
              <a:latin typeface="Quattrocento"/>
              <a:ea typeface="Quattrocento"/>
              <a:cs typeface="Quattrocento"/>
              <a:sym typeface="Quattrocento"/>
            </a:endParaRPr>
          </a:p>
          <a:p>
            <a:pPr indent="19050" lvl="0" marL="0" marR="0" rtl="0" algn="l">
              <a:lnSpc>
                <a:spcPct val="100000"/>
              </a:lnSpc>
              <a:spcBef>
                <a:spcPts val="0"/>
              </a:spcBef>
              <a:spcAft>
                <a:spcPts val="0"/>
              </a:spcAft>
              <a:buClr>
                <a:schemeClr val="dk1"/>
              </a:buClr>
              <a:buSzPct val="78571"/>
              <a:buFont typeface="Arial"/>
              <a:buNone/>
            </a:pPr>
            <a:r>
              <a:rPr b="1" lang="en-US" sz="1400">
                <a:solidFill>
                  <a:srgbClr val="000000"/>
                </a:solidFill>
                <a:latin typeface="Quattrocento"/>
                <a:ea typeface="Quattrocento"/>
                <a:cs typeface="Quattrocento"/>
                <a:sym typeface="Quattrocento"/>
              </a:rPr>
              <a:t>	The author</a:t>
            </a:r>
          </a:p>
          <a:p>
            <a:pPr indent="-292100" lvl="0" marL="914400" marR="0" rtl="0" algn="l">
              <a:lnSpc>
                <a:spcPct val="100000"/>
              </a:lnSpc>
              <a:spcBef>
                <a:spcPts val="0"/>
              </a:spcBef>
              <a:spcAft>
                <a:spcPts val="0"/>
              </a:spcAft>
              <a:buClr>
                <a:srgbClr val="000000"/>
              </a:buClr>
              <a:buSzPct val="83333"/>
              <a:buFont typeface="Quattrocento"/>
            </a:pPr>
            <a:r>
              <a:rPr lang="en-US" sz="1200">
                <a:solidFill>
                  <a:srgbClr val="000000"/>
                </a:solidFill>
                <a:latin typeface="Quattrocento"/>
                <a:ea typeface="Quattrocento"/>
                <a:cs typeface="Quattrocento"/>
                <a:sym typeface="Quattrocento"/>
              </a:rPr>
              <a:t>Illuminate the unclear areas and understand the defects found</a:t>
            </a:r>
          </a:p>
          <a:p>
            <a:pPr indent="-292100" lvl="0" marL="914400" marR="0" rtl="0" algn="l">
              <a:lnSpc>
                <a:spcPct val="100000"/>
              </a:lnSpc>
              <a:spcBef>
                <a:spcPts val="0"/>
              </a:spcBef>
              <a:spcAft>
                <a:spcPts val="0"/>
              </a:spcAft>
              <a:buClr>
                <a:srgbClr val="000000"/>
              </a:buClr>
              <a:buSzPct val="83333"/>
              <a:buFont typeface="Quattrocento"/>
            </a:pPr>
            <a:r>
              <a:rPr lang="en-US" sz="1200">
                <a:solidFill>
                  <a:srgbClr val="000000"/>
                </a:solidFill>
                <a:latin typeface="Quattrocento"/>
                <a:ea typeface="Quattrocento"/>
                <a:cs typeface="Quattrocento"/>
                <a:sym typeface="Quattrocento"/>
              </a:rPr>
              <a:t>Basic goal should be to learn as much as possible with regard to improving the quality of the document.</a:t>
            </a:r>
          </a:p>
          <a:p>
            <a:pPr indent="-304800" lvl="0" marL="914400" marR="0" rtl="0" algn="l">
              <a:lnSpc>
                <a:spcPct val="100000"/>
              </a:lnSpc>
              <a:spcBef>
                <a:spcPts val="0"/>
              </a:spcBef>
              <a:spcAft>
                <a:spcPts val="0"/>
              </a:spcAft>
              <a:buClr>
                <a:srgbClr val="000000"/>
              </a:buClr>
              <a:buSzPct val="100000"/>
              <a:buFont typeface="Quattrocento"/>
            </a:pPr>
            <a:r>
              <a:t/>
            </a:r>
            <a:endParaRPr sz="1200">
              <a:solidFill>
                <a:srgbClr val="000000"/>
              </a:solidFill>
              <a:latin typeface="Quattrocento"/>
              <a:ea typeface="Quattrocento"/>
              <a:cs typeface="Quattrocento"/>
              <a:sym typeface="Quattrocento"/>
            </a:endParaRPr>
          </a:p>
          <a:p>
            <a:pPr indent="-69850" lvl="0" marL="457200" rtl="0">
              <a:spcBef>
                <a:spcPts val="0"/>
              </a:spcBef>
              <a:buClr>
                <a:srgbClr val="000000"/>
              </a:buClr>
              <a:buSzPct val="78571"/>
              <a:buFont typeface="Arial"/>
              <a:buNone/>
            </a:pPr>
            <a:r>
              <a:rPr b="1" lang="en-US" sz="1400">
                <a:latin typeface="Quattrocento"/>
                <a:ea typeface="Quattrocento"/>
                <a:cs typeface="Quattrocento"/>
                <a:sym typeface="Quattrocento"/>
              </a:rPr>
              <a:t>The scribe:</a:t>
            </a:r>
          </a:p>
          <a:p>
            <a:pPr indent="-292100" lvl="0" marL="914400" rtl="0">
              <a:spcBef>
                <a:spcPts val="0"/>
              </a:spcBef>
              <a:buSzPct val="83333"/>
              <a:buFont typeface="Quattrocento"/>
            </a:pPr>
            <a:r>
              <a:rPr lang="en-US" sz="1200">
                <a:latin typeface="Quattrocento"/>
                <a:ea typeface="Quattrocento"/>
                <a:cs typeface="Quattrocento"/>
                <a:sym typeface="Quattrocento"/>
              </a:rPr>
              <a:t>Scribe is a separate person to do the logging of the defects found during the review.</a:t>
            </a:r>
          </a:p>
          <a:p>
            <a:pPr indent="19050" lvl="0" marL="0" rtl="0">
              <a:spcBef>
                <a:spcPts val="0"/>
              </a:spcBef>
              <a:buClr>
                <a:srgbClr val="000000"/>
              </a:buClr>
              <a:buSzPct val="78571"/>
              <a:buFont typeface="Arial"/>
              <a:buNone/>
            </a:pPr>
            <a:r>
              <a:t/>
            </a:r>
            <a:endParaRPr sz="1400">
              <a:latin typeface="Quattrocento"/>
              <a:ea typeface="Quattrocento"/>
              <a:cs typeface="Quattrocento"/>
              <a:sym typeface="Quattrocento"/>
            </a:endParaRPr>
          </a:p>
          <a:p>
            <a:pPr indent="0" lvl="0" marL="0" marR="0" rtl="0" algn="l">
              <a:lnSpc>
                <a:spcPct val="100000"/>
              </a:lnSpc>
              <a:spcBef>
                <a:spcPts val="0"/>
              </a:spcBef>
              <a:spcAft>
                <a:spcPts val="0"/>
              </a:spcAft>
              <a:buClr>
                <a:schemeClr val="dk1"/>
              </a:buClr>
              <a:buSzPct val="100000"/>
              <a:buFont typeface="Arial"/>
              <a:buNone/>
            </a:pPr>
            <a:r>
              <a:t/>
            </a:r>
            <a:endParaRPr sz="1400">
              <a:solidFill>
                <a:srgbClr val="000000"/>
              </a:solidFill>
              <a:latin typeface="Quattrocento"/>
              <a:ea typeface="Quattrocento"/>
              <a:cs typeface="Quattrocento"/>
              <a:sym typeface="Quattrocento"/>
            </a:endParaRPr>
          </a:p>
        </p:txBody>
      </p:sp>
      <p:sp>
        <p:nvSpPr>
          <p:cNvPr id="133" name="Shape 133"/>
          <p:cNvSpPr txBox="1"/>
          <p:nvPr>
            <p:ph idx="2" type="body"/>
          </p:nvPr>
        </p:nvSpPr>
        <p:spPr>
          <a:xfrm>
            <a:off x="5190175" y="394537"/>
            <a:ext cx="3980700" cy="4691099"/>
          </a:xfrm>
          <a:prstGeom prst="rect">
            <a:avLst/>
          </a:prstGeom>
        </p:spPr>
        <p:txBody>
          <a:bodyPr anchorCtr="1" anchor="t" bIns="91425" lIns="91425" rIns="91425" tIns="91425">
            <a:noAutofit/>
          </a:bodyPr>
          <a:lstStyle/>
          <a:p>
            <a:pPr indent="19050" lvl="0" rtl="0">
              <a:spcBef>
                <a:spcPts val="0"/>
              </a:spcBef>
              <a:buClr>
                <a:schemeClr val="dk1"/>
              </a:buClr>
              <a:buSzPct val="78571"/>
              <a:buFont typeface="Arial"/>
              <a:buNone/>
            </a:pPr>
            <a:r>
              <a:t/>
            </a:r>
            <a:endParaRPr>
              <a:latin typeface="Quattrocento"/>
              <a:ea typeface="Quattrocento"/>
              <a:cs typeface="Quattrocento"/>
              <a:sym typeface="Quattrocento"/>
            </a:endParaRPr>
          </a:p>
          <a:p>
            <a:pPr indent="19050" lvl="0" rtl="0">
              <a:spcBef>
                <a:spcPts val="0"/>
              </a:spcBef>
              <a:buClr>
                <a:schemeClr val="dk1"/>
              </a:buClr>
              <a:buSzPct val="78571"/>
              <a:buFont typeface="Arial"/>
              <a:buNone/>
            </a:pPr>
            <a:r>
              <a:rPr b="1" lang="en-US">
                <a:latin typeface="Quattrocento"/>
                <a:ea typeface="Quattrocento"/>
                <a:cs typeface="Quattrocento"/>
                <a:sym typeface="Quattrocento"/>
              </a:rPr>
              <a:t>The reviewers:</a:t>
            </a:r>
          </a:p>
          <a:p>
            <a:pPr indent="-266700" lvl="0" marL="457200" rtl="0">
              <a:spcBef>
                <a:spcPts val="0"/>
              </a:spcBef>
              <a:buSzPct val="50000"/>
              <a:buFont typeface="Quattrocento"/>
              <a:buChar char="●"/>
            </a:pPr>
            <a:r>
              <a:rPr lang="en-US" sz="1200">
                <a:latin typeface="Quattrocento"/>
                <a:ea typeface="Quattrocento"/>
                <a:cs typeface="Quattrocento"/>
                <a:sym typeface="Quattrocento"/>
              </a:rPr>
              <a:t>Also known as checkers or inspectors</a:t>
            </a:r>
          </a:p>
          <a:p>
            <a:pPr indent="-266700" lvl="0" marL="457200" rtl="0">
              <a:spcBef>
                <a:spcPts val="0"/>
              </a:spcBef>
              <a:buSzPct val="50000"/>
              <a:buFont typeface="Quattrocento"/>
              <a:buChar char="●"/>
            </a:pPr>
            <a:r>
              <a:rPr lang="en-US" sz="1200">
                <a:latin typeface="Quattrocento"/>
                <a:ea typeface="Quattrocento"/>
                <a:cs typeface="Quattrocento"/>
                <a:sym typeface="Quattrocento"/>
              </a:rPr>
              <a:t>Check any material for defects, mostly prior to the meeting</a:t>
            </a:r>
          </a:p>
          <a:p>
            <a:pPr indent="-266700" lvl="0" marL="457200" rtl="0">
              <a:spcBef>
                <a:spcPts val="0"/>
              </a:spcBef>
              <a:buSzPct val="50000"/>
              <a:buFont typeface="Quattrocento"/>
              <a:buChar char="●"/>
            </a:pPr>
            <a:r>
              <a:rPr lang="en-US" sz="1200">
                <a:latin typeface="Quattrocento"/>
                <a:ea typeface="Quattrocento"/>
                <a:cs typeface="Quattrocento"/>
                <a:sym typeface="Quattrocento"/>
              </a:rPr>
              <a:t>The manager can also be involved in the review depending on his or her background.</a:t>
            </a:r>
          </a:p>
          <a:p>
            <a:pPr indent="19050" lvl="0" rtl="0">
              <a:spcBef>
                <a:spcPts val="0"/>
              </a:spcBef>
              <a:buClr>
                <a:schemeClr val="dk1"/>
              </a:buClr>
              <a:buSzPct val="78571"/>
              <a:buFont typeface="Arial"/>
              <a:buNone/>
            </a:pPr>
            <a:r>
              <a:t/>
            </a:r>
            <a:endParaRPr>
              <a:latin typeface="Quattrocento"/>
              <a:ea typeface="Quattrocento"/>
              <a:cs typeface="Quattrocento"/>
              <a:sym typeface="Quattrocento"/>
            </a:endParaRPr>
          </a:p>
          <a:p>
            <a:pPr indent="19050" lvl="0" rtl="0">
              <a:spcBef>
                <a:spcPts val="0"/>
              </a:spcBef>
              <a:buClr>
                <a:schemeClr val="dk1"/>
              </a:buClr>
              <a:buSzPct val="78571"/>
              <a:buFont typeface="Arial"/>
              <a:buNone/>
            </a:pPr>
            <a:r>
              <a:rPr b="1" lang="en-US">
                <a:latin typeface="Quattrocento"/>
                <a:ea typeface="Quattrocento"/>
                <a:cs typeface="Quattrocento"/>
                <a:sym typeface="Quattrocento"/>
              </a:rPr>
              <a:t>The managers:</a:t>
            </a:r>
          </a:p>
          <a:p>
            <a:pPr indent="-266700" lvl="0" marL="457200" rtl="0">
              <a:spcBef>
                <a:spcPts val="0"/>
              </a:spcBef>
              <a:buSzPct val="50000"/>
              <a:buFont typeface="Quattrocento"/>
              <a:buChar char="●"/>
            </a:pPr>
            <a:r>
              <a:rPr lang="en-US" sz="1200">
                <a:latin typeface="Quattrocento"/>
                <a:ea typeface="Quattrocento"/>
                <a:cs typeface="Quattrocento"/>
                <a:sym typeface="Quattrocento"/>
              </a:rPr>
              <a:t>Manager decides on the execution of reviews</a:t>
            </a:r>
          </a:p>
          <a:p>
            <a:pPr indent="-266700" lvl="0" marL="457200">
              <a:spcBef>
                <a:spcPts val="0"/>
              </a:spcBef>
              <a:buSzPct val="50000"/>
              <a:buFont typeface="Quattrocento"/>
              <a:buChar char="●"/>
            </a:pPr>
            <a:r>
              <a:rPr lang="en-US" sz="1200">
                <a:latin typeface="Quattrocento"/>
                <a:ea typeface="Quattrocento"/>
                <a:cs typeface="Quattrocento"/>
                <a:sym typeface="Quattrocento"/>
              </a:rPr>
              <a:t>Allocates time in project schedules and determines whether review process objectives have been met</a:t>
            </a:r>
          </a:p>
        </p:txBody>
      </p:sp>
      <p:sp>
        <p:nvSpPr>
          <p:cNvPr id="134" name="Shape 134"/>
          <p:cNvSpPr txBox="1"/>
          <p:nvPr/>
        </p:nvSpPr>
        <p:spPr>
          <a:xfrm>
            <a:off x="472750" y="67550"/>
            <a:ext cx="3000000" cy="619200"/>
          </a:xfrm>
          <a:prstGeom prst="rect">
            <a:avLst/>
          </a:prstGeom>
          <a:noFill/>
          <a:ln>
            <a:noFill/>
          </a:ln>
        </p:spPr>
        <p:txBody>
          <a:bodyPr anchorCtr="0" anchor="ctr" bIns="91425" lIns="91425" rIns="91425" tIns="91425">
            <a:noAutofit/>
          </a:bodyPr>
          <a:lstStyle/>
          <a:p>
            <a:pPr lvl="0" rtl="0">
              <a:spcBef>
                <a:spcPts val="0"/>
              </a:spcBef>
              <a:buNone/>
            </a:pPr>
            <a:r>
              <a:rPr b="1" lang="en-US"/>
              <a:t>Roles and Responsibilities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title"/>
          </p:nvPr>
        </p:nvSpPr>
        <p:spPr>
          <a:xfrm>
            <a:off x="368029" y="-5"/>
            <a:ext cx="7924799" cy="857099"/>
          </a:xfrm>
          <a:prstGeom prst="rect">
            <a:avLst/>
          </a:prstGeom>
          <a:noFill/>
          <a:ln>
            <a:noFill/>
          </a:ln>
        </p:spPr>
        <p:txBody>
          <a:bodyPr anchorCtr="1"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r>
              <a:rPr lang="en-US" sz="2400">
                <a:solidFill>
                  <a:srgbClr val="000000"/>
                </a:solidFill>
                <a:latin typeface="Arial"/>
                <a:ea typeface="Arial"/>
                <a:cs typeface="Arial"/>
                <a:sym typeface="Arial"/>
              </a:rPr>
              <a:t>Formal Review Process</a:t>
            </a:r>
          </a:p>
        </p:txBody>
      </p:sp>
      <p:sp>
        <p:nvSpPr>
          <p:cNvPr id="140" name="Shape 140"/>
          <p:cNvSpPr txBox="1"/>
          <p:nvPr>
            <p:ph idx="4294967295" type="body"/>
          </p:nvPr>
        </p:nvSpPr>
        <p:spPr>
          <a:xfrm>
            <a:off x="683725" y="444949"/>
            <a:ext cx="7924799" cy="4259999"/>
          </a:xfrm>
          <a:prstGeom prst="rect">
            <a:avLst/>
          </a:prstGeom>
          <a:noFill/>
          <a:ln>
            <a:noFill/>
          </a:ln>
        </p:spPr>
        <p:txBody>
          <a:bodyPr anchorCtr="1" anchor="t" bIns="45000" lIns="90000" rIns="90000" tIns="45000">
            <a:noAutofit/>
          </a:bodyPr>
          <a:lstStyle/>
          <a:p>
            <a:pPr indent="-29844" lvl="0" marL="0" marR="0" rtl="0" algn="l">
              <a:lnSpc>
                <a:spcPct val="100000"/>
              </a:lnSpc>
              <a:spcBef>
                <a:spcPts val="0"/>
              </a:spcBef>
              <a:spcAft>
                <a:spcPts val="0"/>
              </a:spcAft>
              <a:buClr>
                <a:srgbClr val="000000"/>
              </a:buClr>
              <a:buSzPct val="78571"/>
              <a:buFont typeface="Arial"/>
              <a:buNone/>
            </a:pPr>
            <a:r>
              <a:rPr lang="en-US" sz="1400">
                <a:solidFill>
                  <a:srgbClr val="000000"/>
                </a:solidFill>
                <a:latin typeface="Quattrocento"/>
                <a:ea typeface="Quattrocento"/>
                <a:cs typeface="Quattrocento"/>
                <a:sym typeface="Quattrocento"/>
              </a:rPr>
              <a:t>A formal review process consists of six main steps:</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Planning</a:t>
            </a:r>
          </a:p>
          <a:p>
            <a:pPr indent="457200" lvl="0" marL="457200" rtl="0">
              <a:lnSpc>
                <a:spcPct val="115000"/>
              </a:lnSpc>
              <a:spcBef>
                <a:spcPts val="0"/>
              </a:spcBef>
              <a:buNone/>
            </a:pPr>
            <a:r>
              <a:rPr lang="en-US" sz="14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Selecting the personnel, allocating roles, defining the entry and exit criteria for more formal review types (e.g. inspection), and selecting which parts of documents to look at.</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Kick-off</a:t>
            </a:r>
          </a:p>
          <a:p>
            <a:pPr indent="457200" lvl="0" marL="457200" rtl="0">
              <a:lnSpc>
                <a:spcPct val="115000"/>
              </a:lnSpc>
              <a:spcBef>
                <a:spcPts val="0"/>
              </a:spcBef>
              <a:buNone/>
            </a:pPr>
            <a:r>
              <a:rPr lang="en-US" sz="14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Distributing documents, explaining the objectives, process and documents to the participants, checking entry criteria (for more formal review types).</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Preparation</a:t>
            </a:r>
          </a:p>
          <a:p>
            <a:pPr indent="457200" lvl="0" marL="457200" rtl="0">
              <a:lnSpc>
                <a:spcPct val="115000"/>
              </a:lnSpc>
              <a:spcBef>
                <a:spcPts val="0"/>
              </a:spcBef>
              <a:buNone/>
            </a:pPr>
            <a:r>
              <a:rPr lang="en-US" sz="14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Work done by each of the participants on their own before the review meeting, noting potential defects, questions and comments.</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Review meeting</a:t>
            </a:r>
          </a:p>
          <a:p>
            <a:pPr indent="457200" lvl="0" marL="457200" rtl="0">
              <a:lnSpc>
                <a:spcPct val="115000"/>
              </a:lnSpc>
              <a:spcBef>
                <a:spcPts val="0"/>
              </a:spcBef>
              <a:buNone/>
            </a:pPr>
            <a:r>
              <a:rPr lang="en-US" sz="14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Discussion or logging, with documented results or minutes (for more formal review types). The meeting participants may simply note defects, make recommendations for handling the defects, or make decisions about the defects.</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Rework</a:t>
            </a:r>
          </a:p>
          <a:p>
            <a:pPr indent="457200" lvl="0" marL="457200" rtl="0">
              <a:lnSpc>
                <a:spcPct val="115000"/>
              </a:lnSpc>
              <a:spcBef>
                <a:spcPts val="0"/>
              </a:spcBef>
              <a:buNone/>
            </a:pPr>
            <a:r>
              <a:rPr lang="en-US" sz="14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Fixing defects found, typically done by the author.</a:t>
            </a:r>
          </a:p>
          <a:p>
            <a:pPr indent="-298450" lvl="0" marL="457200" rtl="0">
              <a:lnSpc>
                <a:spcPct val="115000"/>
              </a:lnSpc>
              <a:spcBef>
                <a:spcPts val="0"/>
              </a:spcBef>
              <a:buSzPct val="78571"/>
              <a:buAutoNum type="arabicPeriod"/>
            </a:pPr>
            <a:r>
              <a:rPr lang="en-US" sz="1400">
                <a:solidFill>
                  <a:srgbClr val="000000"/>
                </a:solidFill>
                <a:latin typeface="Quattrocento"/>
                <a:ea typeface="Quattrocento"/>
                <a:cs typeface="Quattrocento"/>
                <a:sym typeface="Quattrocento"/>
              </a:rPr>
              <a:t>Follow-up</a:t>
            </a:r>
          </a:p>
          <a:p>
            <a:pPr indent="457200" lvl="0" marL="457200" rtl="0">
              <a:lnSpc>
                <a:spcPct val="115000"/>
              </a:lnSpc>
              <a:spcBef>
                <a:spcPts val="0"/>
              </a:spcBef>
              <a:buNone/>
            </a:pPr>
            <a:r>
              <a:rPr lang="en-US" sz="1100">
                <a:solidFill>
                  <a:srgbClr val="000000"/>
                </a:solidFill>
                <a:latin typeface="Quattrocento"/>
                <a:ea typeface="Quattrocento"/>
                <a:cs typeface="Quattrocento"/>
                <a:sym typeface="Quattrocento"/>
              </a:rPr>
              <a:t>&gt;</a:t>
            </a:r>
            <a:r>
              <a:rPr b="1" lang="en-US" sz="1100">
                <a:solidFill>
                  <a:srgbClr val="000000"/>
                </a:solidFill>
                <a:latin typeface="Quattrocento"/>
                <a:ea typeface="Quattrocento"/>
                <a:cs typeface="Quattrocento"/>
                <a:sym typeface="Quattrocento"/>
              </a:rPr>
              <a:t>Checking that defects have been addressed, gathering metrics and checking on exit criteria </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E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