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C3B4591-0862-4EF0-AB1F-ACAB4154E126}">
  <a:tblStyle styleId="{FC3B4591-0862-4EF0-AB1F-ACAB4154E12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7C88C6E-7C56-4448-92A6-58DAC402DF2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f5f0ae789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f5f0ae789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f738e47dca_2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f738e47dca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f72bbc6be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f72bbc6be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f738e47dc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f738e47dc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f72bbc6be0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f72bbc6be0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f738e47dca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f738e47dca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f72bbc6be0_1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f72bbc6be0_1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f72bbc6be0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f72bbc6be0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f753a09aa2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f753a09aa2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f753a09aa2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f753a09aa2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f5f0ae789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f5f0ae789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f5f0ae789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f5f0ae789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f5f0ae789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f5f0ae789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f5f0ae789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f5f0ae789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5f0ae789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5f0ae789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f5f0ae789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f5f0ae789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5f0ae789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5f0ae789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f72bbc6be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f72bbc6be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f5f0ae789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f5f0ae789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f5f0ae789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f5f0ae789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f72bbc6be0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f72bbc6be0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-101525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u="sng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5" Type="http://schemas.openxmlformats.org/officeDocument/2006/relationships/image" Target="../media/image4.jpg"/><Relationship Id="rId6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15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5" Type="http://schemas.openxmlformats.org/officeDocument/2006/relationships/image" Target="../media/image24.png"/><Relationship Id="rId6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15.png"/><Relationship Id="rId5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Relationship Id="rId7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Relationship Id="rId6" Type="http://schemas.openxmlformats.org/officeDocument/2006/relationships/image" Target="../media/image2.png"/><Relationship Id="rId7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818975" y="633700"/>
            <a:ext cx="9144000" cy="17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4C11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Identification &amp; Characterization of Microbial Diversity in Drinking Water systems using </a:t>
            </a:r>
            <a:r>
              <a:rPr b="1" lang="en" sz="4000">
                <a:solidFill>
                  <a:srgbClr val="4C11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Qiime2</a:t>
            </a:r>
            <a:endParaRPr b="1">
              <a:solidFill>
                <a:srgbClr val="4C11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5" name="Google Shape;55;p13"/>
          <p:cNvGrpSpPr/>
          <p:nvPr/>
        </p:nvGrpSpPr>
        <p:grpSpPr>
          <a:xfrm>
            <a:off x="-8400" y="4147908"/>
            <a:ext cx="9144223" cy="1020867"/>
            <a:chOff x="-8394" y="5761179"/>
            <a:chExt cx="12202059" cy="1142804"/>
          </a:xfrm>
        </p:grpSpPr>
        <p:sp>
          <p:nvSpPr>
            <p:cNvPr id="56" name="Google Shape;56;p13"/>
            <p:cNvSpPr/>
            <p:nvPr/>
          </p:nvSpPr>
          <p:spPr>
            <a:xfrm>
              <a:off x="-8394" y="6151470"/>
              <a:ext cx="12202059" cy="752513"/>
            </a:xfrm>
            <a:custGeom>
              <a:rect b="b" l="l" r="r" t="t"/>
              <a:pathLst>
                <a:path extrusionOk="0" h="2047654" w="12294266">
                  <a:moveTo>
                    <a:pt x="8438" y="538287"/>
                  </a:moveTo>
                  <a:cubicBezTo>
                    <a:pt x="3945249" y="-1148318"/>
                    <a:pt x="8215737" y="1737711"/>
                    <a:pt x="12294266" y="968325"/>
                  </a:cubicBezTo>
                  <a:cubicBezTo>
                    <a:pt x="12294260" y="1155891"/>
                    <a:pt x="12293175" y="1860088"/>
                    <a:pt x="12293169" y="2047654"/>
                  </a:cubicBezTo>
                  <a:lnTo>
                    <a:pt x="0" y="1991053"/>
                  </a:lnTo>
                  <a:cubicBezTo>
                    <a:pt x="5" y="1792916"/>
                    <a:pt x="8433" y="736424"/>
                    <a:pt x="8438" y="538287"/>
                  </a:cubicBez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-25000" l="0" r="-6000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726061" y="6275079"/>
              <a:ext cx="50880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NyBerMan Bioinformatics Europe, France</a:t>
              </a:r>
              <a:endParaRPr/>
            </a:p>
          </p:txBody>
        </p:sp>
        <p:sp>
          <p:nvSpPr>
            <p:cNvPr id="58" name="Google Shape;58;p13"/>
            <p:cNvSpPr txBox="1"/>
            <p:nvPr/>
          </p:nvSpPr>
          <p:spPr>
            <a:xfrm>
              <a:off x="1733866" y="6479070"/>
              <a:ext cx="2608200" cy="37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www.nyberman.com</a:t>
              </a:r>
              <a:endParaRPr i="1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9" name="Google Shape;59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9555" y="5761179"/>
              <a:ext cx="1106370" cy="10552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" name="Google Shape;60;p13"/>
          <p:cNvSpPr txBox="1"/>
          <p:nvPr/>
        </p:nvSpPr>
        <p:spPr>
          <a:xfrm>
            <a:off x="4910400" y="3147350"/>
            <a:ext cx="3853500" cy="12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4C1130"/>
                </a:solidFill>
              </a:rPr>
              <a:t>Presented by Group - 6</a:t>
            </a:r>
            <a:endParaRPr b="1" sz="1700">
              <a:solidFill>
                <a:srgbClr val="4C11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4C1130"/>
                </a:solidFill>
              </a:rPr>
              <a:t>Beutline Jebin, Deepthi Varughese, Mahesh Rani, Ritwika Nandi, Simmi Kharb, Tanushri Roy, </a:t>
            </a:r>
            <a:r>
              <a:rPr b="1" lang="en" sz="1700">
                <a:solidFill>
                  <a:srgbClr val="4C1130"/>
                </a:solidFill>
              </a:rPr>
              <a:t>Vidhyashri.</a:t>
            </a:r>
            <a:endParaRPr b="1" sz="1700">
              <a:solidFill>
                <a:srgbClr val="4C11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4C1130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1672500" cy="1672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etagenomics: Principle, Types, Steps, Uses, Examples" id="62" name="Google Shape;6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4200" y="2470463"/>
            <a:ext cx="3099199" cy="162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208463" y="271025"/>
            <a:ext cx="87105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77"/>
              <a:t>TAXONOMIC CLASSIFICATION (Green genes classifier 2-2022)</a:t>
            </a:r>
            <a:endParaRPr/>
          </a:p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398375" y="978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Total Entries :279</a:t>
            </a:r>
            <a:endParaRPr/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875" y="1339225"/>
            <a:ext cx="6757924" cy="2870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7" name="Google Shape;187;p22"/>
          <p:cNvGrpSpPr/>
          <p:nvPr/>
        </p:nvGrpSpPr>
        <p:grpSpPr>
          <a:xfrm>
            <a:off x="-8400" y="4147908"/>
            <a:ext cx="9144223" cy="1020867"/>
            <a:chOff x="-8394" y="5761179"/>
            <a:chExt cx="12202059" cy="1142804"/>
          </a:xfrm>
        </p:grpSpPr>
        <p:sp>
          <p:nvSpPr>
            <p:cNvPr id="188" name="Google Shape;188;p22"/>
            <p:cNvSpPr/>
            <p:nvPr/>
          </p:nvSpPr>
          <p:spPr>
            <a:xfrm>
              <a:off x="-8394" y="6151470"/>
              <a:ext cx="12202059" cy="752513"/>
            </a:xfrm>
            <a:custGeom>
              <a:rect b="b" l="l" r="r" t="t"/>
              <a:pathLst>
                <a:path extrusionOk="0" h="2047654" w="12294266">
                  <a:moveTo>
                    <a:pt x="8438" y="538287"/>
                  </a:moveTo>
                  <a:cubicBezTo>
                    <a:pt x="3945249" y="-1148318"/>
                    <a:pt x="8215737" y="1737711"/>
                    <a:pt x="12294266" y="968325"/>
                  </a:cubicBezTo>
                  <a:cubicBezTo>
                    <a:pt x="12294260" y="1155891"/>
                    <a:pt x="12293175" y="1860088"/>
                    <a:pt x="12293169" y="2047654"/>
                  </a:cubicBezTo>
                  <a:lnTo>
                    <a:pt x="0" y="1991053"/>
                  </a:lnTo>
                  <a:cubicBezTo>
                    <a:pt x="5" y="1792916"/>
                    <a:pt x="8433" y="736424"/>
                    <a:pt x="8438" y="538287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25000" l="0" r="-6000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2"/>
            <p:cNvSpPr txBox="1"/>
            <p:nvPr/>
          </p:nvSpPr>
          <p:spPr>
            <a:xfrm>
              <a:off x="726061" y="6275079"/>
              <a:ext cx="50880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NyBerMan Bioinformatics Europe, France</a:t>
              </a:r>
              <a:endParaRPr/>
            </a:p>
          </p:txBody>
        </p:sp>
        <p:sp>
          <p:nvSpPr>
            <p:cNvPr id="190" name="Google Shape;190;p22"/>
            <p:cNvSpPr txBox="1"/>
            <p:nvPr/>
          </p:nvSpPr>
          <p:spPr>
            <a:xfrm>
              <a:off x="1733866" y="6479070"/>
              <a:ext cx="2651700" cy="37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www.nyberman.com</a:t>
              </a:r>
              <a:endParaRPr i="1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1" name="Google Shape;191;p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09555" y="5761179"/>
              <a:ext cx="1106370" cy="105526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208475" y="271025"/>
            <a:ext cx="89355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77"/>
              <a:t>TAXONOMIC CLASSIFICATION (</a:t>
            </a:r>
            <a:r>
              <a:rPr lang="en"/>
              <a:t>silva-138-99-nb-classifier</a:t>
            </a:r>
            <a:r>
              <a:rPr lang="en" sz="2577"/>
              <a:t>)</a:t>
            </a:r>
            <a:endParaRPr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450" y="1088175"/>
            <a:ext cx="8189099" cy="3860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8" name="Google Shape;198;p23"/>
          <p:cNvGrpSpPr/>
          <p:nvPr/>
        </p:nvGrpSpPr>
        <p:grpSpPr>
          <a:xfrm>
            <a:off x="-8400" y="4147908"/>
            <a:ext cx="9144223" cy="1020867"/>
            <a:chOff x="-8394" y="5761179"/>
            <a:chExt cx="12202059" cy="1142804"/>
          </a:xfrm>
        </p:grpSpPr>
        <p:sp>
          <p:nvSpPr>
            <p:cNvPr id="199" name="Google Shape;199;p23"/>
            <p:cNvSpPr/>
            <p:nvPr/>
          </p:nvSpPr>
          <p:spPr>
            <a:xfrm>
              <a:off x="-8394" y="6151470"/>
              <a:ext cx="12202059" cy="752513"/>
            </a:xfrm>
            <a:custGeom>
              <a:rect b="b" l="l" r="r" t="t"/>
              <a:pathLst>
                <a:path extrusionOk="0" h="2047654" w="12294266">
                  <a:moveTo>
                    <a:pt x="8438" y="538287"/>
                  </a:moveTo>
                  <a:cubicBezTo>
                    <a:pt x="3945249" y="-1148318"/>
                    <a:pt x="8215737" y="1737711"/>
                    <a:pt x="12294266" y="968325"/>
                  </a:cubicBezTo>
                  <a:cubicBezTo>
                    <a:pt x="12294260" y="1155891"/>
                    <a:pt x="12293175" y="1860088"/>
                    <a:pt x="12293169" y="2047654"/>
                  </a:cubicBezTo>
                  <a:lnTo>
                    <a:pt x="0" y="1991053"/>
                  </a:lnTo>
                  <a:cubicBezTo>
                    <a:pt x="5" y="1792916"/>
                    <a:pt x="8433" y="736424"/>
                    <a:pt x="8438" y="538287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25000" l="0" r="-6000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3"/>
            <p:cNvSpPr txBox="1"/>
            <p:nvPr/>
          </p:nvSpPr>
          <p:spPr>
            <a:xfrm>
              <a:off x="726061" y="6275079"/>
              <a:ext cx="50880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NyBerMan Bioinformatics Europe, France</a:t>
              </a:r>
              <a:endParaRPr/>
            </a:p>
          </p:txBody>
        </p:sp>
        <p:sp>
          <p:nvSpPr>
            <p:cNvPr id="201" name="Google Shape;201;p23"/>
            <p:cNvSpPr txBox="1"/>
            <p:nvPr/>
          </p:nvSpPr>
          <p:spPr>
            <a:xfrm>
              <a:off x="1733866" y="6479070"/>
              <a:ext cx="2666100" cy="37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www.nyberman.com</a:t>
              </a:r>
              <a:endParaRPr i="1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2" name="Google Shape;202;p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09555" y="5761179"/>
              <a:ext cx="1106370" cy="10552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3" name="Google Shape;203;p23"/>
          <p:cNvSpPr txBox="1"/>
          <p:nvPr/>
        </p:nvSpPr>
        <p:spPr>
          <a:xfrm>
            <a:off x="477450" y="761425"/>
            <a:ext cx="20433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Total entries: 246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126825" y="761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TAXONOMY BAR PLOT </a:t>
            </a:r>
            <a:r>
              <a:rPr lang="en" sz="2477"/>
              <a:t>(Green genes classifier 2-2022)</a:t>
            </a:r>
            <a:endParaRPr sz="2300"/>
          </a:p>
        </p:txBody>
      </p:sp>
      <p:pic>
        <p:nvPicPr>
          <p:cNvPr id="209" name="Google Shape;2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150" y="645925"/>
            <a:ext cx="7852076" cy="440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6265975" y="61400"/>
            <a:ext cx="2566500" cy="17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Taxonomy-bar plot (silva-138-99-nb-classifier.qza</a:t>
            </a:r>
            <a:endParaRPr/>
          </a:p>
        </p:txBody>
      </p:sp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5"/>
          <p:cNvPicPr preferRelativeResize="0"/>
          <p:nvPr/>
        </p:nvPicPr>
        <p:blipFill rotWithShape="1">
          <a:blip r:embed="rId3">
            <a:alphaModFix/>
          </a:blip>
          <a:srcRect b="7732" l="0" r="0" t="0"/>
          <a:stretch/>
        </p:blipFill>
        <p:spPr>
          <a:xfrm>
            <a:off x="0" y="0"/>
            <a:ext cx="5966375" cy="472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311700" y="210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88" u="sng"/>
              <a:t>PHYLOGENETIC TREE</a:t>
            </a:r>
            <a:r>
              <a:rPr lang="en" sz="2600" u="sng"/>
              <a:t> </a:t>
            </a:r>
            <a:r>
              <a:rPr lang="en" sz="2477"/>
              <a:t>(Green genes classifier 2-2022)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188" y="917450"/>
            <a:ext cx="3875076" cy="381082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6"/>
          <p:cNvSpPr txBox="1"/>
          <p:nvPr/>
        </p:nvSpPr>
        <p:spPr>
          <a:xfrm>
            <a:off x="4862925" y="1572325"/>
            <a:ext cx="3523200" cy="25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AMONG 279 MICROBIAL COMMUNITIES, WE FOUND 11 SPECIES AND 27 GENERA !!!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4" name="Google Shape;224;p26"/>
          <p:cNvSpPr txBox="1"/>
          <p:nvPr/>
        </p:nvSpPr>
        <p:spPr>
          <a:xfrm>
            <a:off x="4384500" y="4310550"/>
            <a:ext cx="47595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https://docs.google.com/spreadsheets/d/1ANFnf_CapF546w96N14HqsXGkbW3ylKP41kiyplTLQU/edit?gid=0#gid=0</a:t>
            </a:r>
            <a:endParaRPr sz="8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idx="1" type="body"/>
          </p:nvPr>
        </p:nvSpPr>
        <p:spPr>
          <a:xfrm>
            <a:off x="4778175" y="1320225"/>
            <a:ext cx="4108500" cy="28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AMONG 246 MICROBIAL COMMUNITIES, WE FOUND 50 GENERA !!!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BUT NO SPECIES LEVEL CLASSIFICATION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..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27"/>
          <p:cNvPicPr preferRelativeResize="0"/>
          <p:nvPr/>
        </p:nvPicPr>
        <p:blipFill rotWithShape="1">
          <a:blip r:embed="rId3">
            <a:alphaModFix/>
          </a:blip>
          <a:srcRect b="1845" l="0" r="0" t="0"/>
          <a:stretch/>
        </p:blipFill>
        <p:spPr>
          <a:xfrm>
            <a:off x="366075" y="896050"/>
            <a:ext cx="4108500" cy="396271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7"/>
          <p:cNvSpPr txBox="1"/>
          <p:nvPr>
            <p:ph type="title"/>
          </p:nvPr>
        </p:nvSpPr>
        <p:spPr>
          <a:xfrm>
            <a:off x="409575" y="1230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/>
              <a:t>PHYLOGENETIC TREE </a:t>
            </a:r>
            <a:r>
              <a:rPr lang="en"/>
              <a:t>(silva-138-99-nb-classifier.qza)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/>
              <a:t> </a:t>
            </a:r>
            <a:endParaRPr sz="2600" u="sng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>
            <p:ph type="title"/>
          </p:nvPr>
        </p:nvSpPr>
        <p:spPr>
          <a:xfrm>
            <a:off x="303425" y="227725"/>
            <a:ext cx="8732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50"/>
              <a:t>Literature Review on Pathogenecity</a:t>
            </a:r>
            <a:r>
              <a:rPr lang="en" sz="2029"/>
              <a:t>(Green genes classifier 2-2022)</a:t>
            </a:r>
            <a:endParaRPr sz="187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2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50"/>
          </a:p>
        </p:txBody>
      </p:sp>
      <p:grpSp>
        <p:nvGrpSpPr>
          <p:cNvPr id="237" name="Google Shape;237;p28"/>
          <p:cNvGrpSpPr/>
          <p:nvPr/>
        </p:nvGrpSpPr>
        <p:grpSpPr>
          <a:xfrm>
            <a:off x="-8400" y="4147908"/>
            <a:ext cx="9144223" cy="1020867"/>
            <a:chOff x="-8394" y="5761179"/>
            <a:chExt cx="12202059" cy="1142804"/>
          </a:xfrm>
        </p:grpSpPr>
        <p:sp>
          <p:nvSpPr>
            <p:cNvPr id="238" name="Google Shape;238;p28"/>
            <p:cNvSpPr/>
            <p:nvPr/>
          </p:nvSpPr>
          <p:spPr>
            <a:xfrm>
              <a:off x="-8394" y="6151470"/>
              <a:ext cx="12202059" cy="752513"/>
            </a:xfrm>
            <a:custGeom>
              <a:rect b="b" l="l" r="r" t="t"/>
              <a:pathLst>
                <a:path extrusionOk="0" h="2047654" w="12294266">
                  <a:moveTo>
                    <a:pt x="8438" y="538287"/>
                  </a:moveTo>
                  <a:cubicBezTo>
                    <a:pt x="3945249" y="-1148318"/>
                    <a:pt x="8215737" y="1737711"/>
                    <a:pt x="12294266" y="968325"/>
                  </a:cubicBezTo>
                  <a:cubicBezTo>
                    <a:pt x="12294260" y="1155891"/>
                    <a:pt x="12293175" y="1860088"/>
                    <a:pt x="12293169" y="2047654"/>
                  </a:cubicBezTo>
                  <a:lnTo>
                    <a:pt x="0" y="1991053"/>
                  </a:lnTo>
                  <a:cubicBezTo>
                    <a:pt x="5" y="1792916"/>
                    <a:pt x="8433" y="736424"/>
                    <a:pt x="8438" y="538287"/>
                  </a:cubicBez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-25000" l="0" r="-6000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28"/>
            <p:cNvSpPr txBox="1"/>
            <p:nvPr/>
          </p:nvSpPr>
          <p:spPr>
            <a:xfrm>
              <a:off x="726061" y="6275079"/>
              <a:ext cx="50880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NyBerMan Bioinformatics Europe, France</a:t>
              </a:r>
              <a:endParaRPr/>
            </a:p>
          </p:txBody>
        </p:sp>
        <p:sp>
          <p:nvSpPr>
            <p:cNvPr id="240" name="Google Shape;240;p28"/>
            <p:cNvSpPr txBox="1"/>
            <p:nvPr/>
          </p:nvSpPr>
          <p:spPr>
            <a:xfrm>
              <a:off x="1733866" y="6479070"/>
              <a:ext cx="2680500" cy="37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www.nyberman.com</a:t>
              </a:r>
              <a:endParaRPr i="1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41" name="Google Shape;241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9555" y="5761179"/>
              <a:ext cx="1106370" cy="105526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2" name="Google Shape;242;p28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901" y="973225"/>
            <a:ext cx="4386099" cy="271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8" title="Chart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973218"/>
            <a:ext cx="4386099" cy="2712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/>
          <p:nvPr>
            <p:ph type="title"/>
          </p:nvPr>
        </p:nvSpPr>
        <p:spPr>
          <a:xfrm>
            <a:off x="-8400" y="271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CORE MICROBIOME ANALYSIS</a:t>
            </a:r>
            <a:endParaRPr sz="2500"/>
          </a:p>
        </p:txBody>
      </p:sp>
      <p:pic>
        <p:nvPicPr>
          <p:cNvPr id="249" name="Google Shape;2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775" y="881625"/>
            <a:ext cx="5078626" cy="3538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" name="Google Shape;250;p29"/>
          <p:cNvGrpSpPr/>
          <p:nvPr/>
        </p:nvGrpSpPr>
        <p:grpSpPr>
          <a:xfrm>
            <a:off x="-8400" y="4147908"/>
            <a:ext cx="9144223" cy="1020867"/>
            <a:chOff x="-8394" y="5761179"/>
            <a:chExt cx="12202059" cy="1142804"/>
          </a:xfrm>
        </p:grpSpPr>
        <p:sp>
          <p:nvSpPr>
            <p:cNvPr id="251" name="Google Shape;251;p29"/>
            <p:cNvSpPr/>
            <p:nvPr/>
          </p:nvSpPr>
          <p:spPr>
            <a:xfrm>
              <a:off x="-8394" y="6151470"/>
              <a:ext cx="12202059" cy="752513"/>
            </a:xfrm>
            <a:custGeom>
              <a:rect b="b" l="l" r="r" t="t"/>
              <a:pathLst>
                <a:path extrusionOk="0" h="2047654" w="12294266">
                  <a:moveTo>
                    <a:pt x="8438" y="538287"/>
                  </a:moveTo>
                  <a:cubicBezTo>
                    <a:pt x="3945249" y="-1148318"/>
                    <a:pt x="8215737" y="1737711"/>
                    <a:pt x="12294266" y="968325"/>
                  </a:cubicBezTo>
                  <a:cubicBezTo>
                    <a:pt x="12294260" y="1155891"/>
                    <a:pt x="12293175" y="1860088"/>
                    <a:pt x="12293169" y="2047654"/>
                  </a:cubicBezTo>
                  <a:lnTo>
                    <a:pt x="0" y="1991053"/>
                  </a:lnTo>
                  <a:cubicBezTo>
                    <a:pt x="5" y="1792916"/>
                    <a:pt x="8433" y="736424"/>
                    <a:pt x="8438" y="538287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25000" l="0" r="-6000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9"/>
            <p:cNvSpPr txBox="1"/>
            <p:nvPr/>
          </p:nvSpPr>
          <p:spPr>
            <a:xfrm>
              <a:off x="726061" y="6275079"/>
              <a:ext cx="50880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NyBerMan Bioinformatics Europe, France</a:t>
              </a:r>
              <a:endParaRPr/>
            </a:p>
          </p:txBody>
        </p:sp>
        <p:sp>
          <p:nvSpPr>
            <p:cNvPr id="253" name="Google Shape;253;p29"/>
            <p:cNvSpPr txBox="1"/>
            <p:nvPr/>
          </p:nvSpPr>
          <p:spPr>
            <a:xfrm>
              <a:off x="1733866" y="6479070"/>
              <a:ext cx="2723700" cy="37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www.nyberman.com</a:t>
              </a:r>
              <a:endParaRPr i="1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54" name="Google Shape;254;p2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09555" y="5761179"/>
              <a:ext cx="1106370" cy="10552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29"/>
          <p:cNvSpPr txBox="1"/>
          <p:nvPr/>
        </p:nvSpPr>
        <p:spPr>
          <a:xfrm>
            <a:off x="5145700" y="1265750"/>
            <a:ext cx="3044700" cy="14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 u="sng">
                <a:solidFill>
                  <a:srgbClr val="333333"/>
                </a:solidFill>
                <a:highlight>
                  <a:srgbClr val="FFFFFF"/>
                </a:highlight>
              </a:rPr>
              <a:t>Core features</a:t>
            </a:r>
            <a:endParaRPr b="1" sz="2300" u="sng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333333"/>
                </a:solidFill>
                <a:highlight>
                  <a:srgbClr val="FFFFFF"/>
                </a:highlight>
              </a:rPr>
              <a:t>Feature table summary</a:t>
            </a:r>
            <a:endParaRPr b="1"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>
                <a:solidFill>
                  <a:srgbClr val="333333"/>
                </a:solidFill>
                <a:highlight>
                  <a:srgbClr val="FFFFFF"/>
                </a:highlight>
              </a:rPr>
              <a:t>Sample count: 5</a:t>
            </a:r>
            <a:endParaRPr b="1" sz="12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>
                <a:solidFill>
                  <a:srgbClr val="333333"/>
                </a:solidFill>
                <a:highlight>
                  <a:srgbClr val="FFFFFF"/>
                </a:highlight>
              </a:rPr>
              <a:t>Frequency: 279</a:t>
            </a:r>
            <a:endParaRPr b="1" sz="12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256" name="Google Shape;256;p29"/>
          <p:cNvSpPr txBox="1"/>
          <p:nvPr/>
        </p:nvSpPr>
        <p:spPr>
          <a:xfrm>
            <a:off x="5210950" y="3064550"/>
            <a:ext cx="25119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dk1"/>
                </a:solidFill>
              </a:rPr>
              <a:t>Parameters used</a:t>
            </a:r>
            <a:endParaRPr b="1" sz="12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--p-min-fraction 0.01 </a:t>
            </a:r>
            <a:endParaRPr b="1" sz="11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--p-max-fraction 0.95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>
            <p:ph type="title"/>
          </p:nvPr>
        </p:nvSpPr>
        <p:spPr>
          <a:xfrm>
            <a:off x="0" y="64325"/>
            <a:ext cx="8520600" cy="8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abundant microbes identified using both greengene and Silva classifiers</a:t>
            </a:r>
            <a:endParaRPr/>
          </a:p>
        </p:txBody>
      </p:sp>
      <p:sp>
        <p:nvSpPr>
          <p:cNvPr id="262" name="Google Shape;262;p30"/>
          <p:cNvSpPr txBox="1"/>
          <p:nvPr>
            <p:ph idx="1" type="body"/>
          </p:nvPr>
        </p:nvSpPr>
        <p:spPr>
          <a:xfrm>
            <a:off x="311700" y="1152475"/>
            <a:ext cx="8520600" cy="3726900"/>
          </a:xfrm>
          <a:prstGeom prst="rect">
            <a:avLst/>
          </a:prstGeom>
        </p:spPr>
        <p:txBody>
          <a:bodyPr anchorCtr="0" anchor="t" bIns="91425" lIns="457200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63" name="Google Shape;263;p30"/>
          <p:cNvGraphicFramePr/>
          <p:nvPr/>
        </p:nvGraphicFramePr>
        <p:xfrm>
          <a:off x="564050" y="103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{F7C88C6E-7C56-4448-92A6-58DAC402DF25}</a:tableStyleId>
              </a:tblPr>
              <a:tblGrid>
                <a:gridCol w="3910850"/>
                <a:gridCol w="3910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Identified microbes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Significance 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Bacteria – Proteobacteria – Gammaproteobacteria – Burkholderiales – Burkholderiacaea - Commamonas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significant role in the biodegradation of pollutants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ecological importance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potential applications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in wastewater treatment and bioremediation strategies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Bacteria – Proteobacteria - Gammaproteobacteria-Pseudomonodales - Pseudomonadaceae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presence in contaminated environments and wastewater-irrigated soils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00FFFF"/>
                          </a:highlight>
                        </a:rPr>
                        <a:t>water contamination and microbial regrowth in treated water systems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00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/>
          <p:nvPr>
            <p:ph idx="1" type="body"/>
          </p:nvPr>
        </p:nvSpPr>
        <p:spPr>
          <a:xfrm>
            <a:off x="311700" y="756150"/>
            <a:ext cx="8520600" cy="4332900"/>
          </a:xfrm>
          <a:prstGeom prst="rect">
            <a:avLst/>
          </a:prstGeom>
        </p:spPr>
        <p:txBody>
          <a:bodyPr anchorCtr="0" anchor="t" bIns="91425" lIns="457200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endParaRPr/>
          </a:p>
        </p:txBody>
      </p:sp>
      <p:sp>
        <p:nvSpPr>
          <p:cNvPr id="269" name="Google Shape;269;p31"/>
          <p:cNvSpPr txBox="1"/>
          <p:nvPr>
            <p:ph type="title"/>
          </p:nvPr>
        </p:nvSpPr>
        <p:spPr>
          <a:xfrm>
            <a:off x="0" y="-104250"/>
            <a:ext cx="8520600" cy="8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abundant microbes identified using both Greengene and Silva classifiers at the genus level</a:t>
            </a:r>
            <a:endParaRPr/>
          </a:p>
        </p:txBody>
      </p:sp>
      <p:graphicFrame>
        <p:nvGraphicFramePr>
          <p:cNvPr id="270" name="Google Shape;270;p31"/>
          <p:cNvGraphicFramePr/>
          <p:nvPr/>
        </p:nvGraphicFramePr>
        <p:xfrm>
          <a:off x="373425" y="84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{F7C88C6E-7C56-4448-92A6-58DAC402DF25}</a:tableStyleId>
              </a:tblPr>
              <a:tblGrid>
                <a:gridCol w="4167275"/>
                <a:gridCol w="4167275"/>
              </a:tblGrid>
              <a:tr h="36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Identified microbes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Significance 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28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Bacteria – Actinobacteriota – Actinobacteria – Propionibacteriales – Propionibacteraceae – Cutibacterium</a:t>
                      </a:r>
                      <a:endParaRPr sz="13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Cutibacterium, a genus within the Propionibacteriaceae family, is primarily known for its presence on human skin and its involvement in skin microbiota.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Its presence serves as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00FFFF"/>
                          </a:highlight>
                        </a:rPr>
                        <a:t>an indicator of broader microbial contamination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 in environments with significant human activity or pollution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541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Bacteria - Proteobacteria – Alphaproteobacteria – Pelagibacteriales – Pelagibacteraceae - Fonsibacter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crucial for the health of marine ecosystems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changes in their population reflect broader issues related to water quality and contamination.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Adaptability to various environmental conditions and contributions to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microbial community dynamics underscore their importance in maintaining water quality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 and ecosystem health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potential for bioremediation and the natural attenuation of pollutants.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-170700" y="325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C1130"/>
                </a:solidFill>
              </a:rPr>
              <a:t>INTRODUCTION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112450" y="1268075"/>
            <a:ext cx="8704500" cy="34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What is Metagenomics?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Metagenomics is the study of genetic material recovered directly from environmental samples.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Why it is needed?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Provides a complete view of microbial diversity, functions, and interactions in ecosystems.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Objective: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/>
              <a:t>To aim of this project is to identify the microbial composition in drinking water samples and characterize them.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69" name="Google Shape;69;p14"/>
          <p:cNvGrpSpPr/>
          <p:nvPr/>
        </p:nvGrpSpPr>
        <p:grpSpPr>
          <a:xfrm>
            <a:off x="-8400" y="4147908"/>
            <a:ext cx="9144223" cy="1020867"/>
            <a:chOff x="-8394" y="5761179"/>
            <a:chExt cx="12202059" cy="1142804"/>
          </a:xfrm>
        </p:grpSpPr>
        <p:sp>
          <p:nvSpPr>
            <p:cNvPr id="70" name="Google Shape;70;p14"/>
            <p:cNvSpPr/>
            <p:nvPr/>
          </p:nvSpPr>
          <p:spPr>
            <a:xfrm>
              <a:off x="-8394" y="6151470"/>
              <a:ext cx="12202059" cy="752513"/>
            </a:xfrm>
            <a:custGeom>
              <a:rect b="b" l="l" r="r" t="t"/>
              <a:pathLst>
                <a:path extrusionOk="0" h="2047654" w="12294266">
                  <a:moveTo>
                    <a:pt x="8438" y="538287"/>
                  </a:moveTo>
                  <a:cubicBezTo>
                    <a:pt x="3945249" y="-1148318"/>
                    <a:pt x="8215737" y="1737711"/>
                    <a:pt x="12294266" y="968325"/>
                  </a:cubicBezTo>
                  <a:cubicBezTo>
                    <a:pt x="12294260" y="1155891"/>
                    <a:pt x="12293175" y="1860088"/>
                    <a:pt x="12293169" y="2047654"/>
                  </a:cubicBezTo>
                  <a:lnTo>
                    <a:pt x="0" y="1991053"/>
                  </a:lnTo>
                  <a:cubicBezTo>
                    <a:pt x="5" y="1792916"/>
                    <a:pt x="8433" y="736424"/>
                    <a:pt x="8438" y="538287"/>
                  </a:cubicBez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-25000" l="0" r="-6000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4"/>
            <p:cNvSpPr txBox="1"/>
            <p:nvPr/>
          </p:nvSpPr>
          <p:spPr>
            <a:xfrm>
              <a:off x="726061" y="6275079"/>
              <a:ext cx="50880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NyBerMan Bioinformatics Europe, France</a:t>
              </a:r>
              <a:endParaRPr/>
            </a:p>
          </p:txBody>
        </p:sp>
        <p:sp>
          <p:nvSpPr>
            <p:cNvPr id="72" name="Google Shape;72;p14"/>
            <p:cNvSpPr txBox="1"/>
            <p:nvPr/>
          </p:nvSpPr>
          <p:spPr>
            <a:xfrm>
              <a:off x="1733866" y="6479070"/>
              <a:ext cx="2677500" cy="37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www.nyberman.com</a:t>
              </a:r>
              <a:endParaRPr i="1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3" name="Google Shape;73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9555" y="5761179"/>
              <a:ext cx="1106370" cy="105526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/>
          <p:nvPr>
            <p:ph type="title"/>
          </p:nvPr>
        </p:nvSpPr>
        <p:spPr>
          <a:xfrm>
            <a:off x="-101525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76" name="Google Shape;27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Identified Microbial Diversity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279 (green genes </a:t>
            </a:r>
            <a:r>
              <a:rPr lang="en" sz="1400">
                <a:solidFill>
                  <a:srgbClr val="FF0000"/>
                </a:solidFill>
              </a:rPr>
              <a:t>DB</a:t>
            </a:r>
            <a:r>
              <a:rPr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 and 246 (Silva DB) </a:t>
            </a:r>
            <a:r>
              <a:rPr lang="en" sz="1400">
                <a:solidFill>
                  <a:srgbClr val="FF0000"/>
                </a:solidFill>
              </a:rPr>
              <a:t>microbial communities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were detected at both genus and species for green gene levels </a:t>
            </a:r>
            <a:r>
              <a:rPr lang="en" sz="1400">
                <a:solidFill>
                  <a:srgbClr val="000000"/>
                </a:solidFill>
              </a:rPr>
              <a:t>&amp; only genus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level for Silva in drinking water samples.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</a:rPr>
              <a:t>Greengene vs Silva based classifier: </a:t>
            </a:r>
            <a:r>
              <a:rPr lang="en" sz="1400">
                <a:solidFill>
                  <a:srgbClr val="000000"/>
                </a:solidFill>
              </a:rPr>
              <a:t>The Greengenes-based classifier provided species-level classification, whereas the SILVA-based classifier only achieved genus-level classification.</a:t>
            </a:r>
            <a:endParaRPr sz="1400">
              <a:solidFill>
                <a:srgbClr val="000000"/>
              </a:solidFill>
            </a:endParaRPr>
          </a:p>
          <a:p>
            <a:pPr indent="-310832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Pathogenic vs. Non-Pathogenic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Some microorganisms were identified as pathogenic, while others were non-pathogenic or beneficial.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Roles in Water Systems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Many microbes contribute to biofilm formation, nutrient cycling, and environmental degradation.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Health Implications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Emphasizes the importance of monitoring microbial contamination in drinking water to protect public health.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Need for Continued Surveillance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Highlights the necessity of ongoing surveillance and advanced water treatment to address potential health risks.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277" name="Google Shape;277;p32"/>
          <p:cNvGrpSpPr/>
          <p:nvPr/>
        </p:nvGrpSpPr>
        <p:grpSpPr>
          <a:xfrm>
            <a:off x="-8400" y="4147908"/>
            <a:ext cx="9144223" cy="1020867"/>
            <a:chOff x="-8394" y="5761179"/>
            <a:chExt cx="12202059" cy="1142804"/>
          </a:xfrm>
        </p:grpSpPr>
        <p:sp>
          <p:nvSpPr>
            <p:cNvPr id="278" name="Google Shape;278;p32"/>
            <p:cNvSpPr/>
            <p:nvPr/>
          </p:nvSpPr>
          <p:spPr>
            <a:xfrm>
              <a:off x="-8394" y="6151470"/>
              <a:ext cx="12202059" cy="752513"/>
            </a:xfrm>
            <a:custGeom>
              <a:rect b="b" l="l" r="r" t="t"/>
              <a:pathLst>
                <a:path extrusionOk="0" h="2047654" w="12294266">
                  <a:moveTo>
                    <a:pt x="8438" y="538287"/>
                  </a:moveTo>
                  <a:cubicBezTo>
                    <a:pt x="3945249" y="-1148318"/>
                    <a:pt x="8215737" y="1737711"/>
                    <a:pt x="12294266" y="968325"/>
                  </a:cubicBezTo>
                  <a:cubicBezTo>
                    <a:pt x="12294260" y="1155891"/>
                    <a:pt x="12293175" y="1860088"/>
                    <a:pt x="12293169" y="2047654"/>
                  </a:cubicBezTo>
                  <a:lnTo>
                    <a:pt x="0" y="1991053"/>
                  </a:lnTo>
                  <a:cubicBezTo>
                    <a:pt x="5" y="1792916"/>
                    <a:pt x="8433" y="736424"/>
                    <a:pt x="8438" y="538287"/>
                  </a:cubicBez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-25000" l="0" r="-6000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32"/>
            <p:cNvSpPr txBox="1"/>
            <p:nvPr/>
          </p:nvSpPr>
          <p:spPr>
            <a:xfrm>
              <a:off x="726061" y="6275079"/>
              <a:ext cx="50880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NyBerMan Bioinformatics Europe, France</a:t>
              </a:r>
              <a:endParaRPr/>
            </a:p>
          </p:txBody>
        </p:sp>
        <p:sp>
          <p:nvSpPr>
            <p:cNvPr id="280" name="Google Shape;280;p32"/>
            <p:cNvSpPr txBox="1"/>
            <p:nvPr/>
          </p:nvSpPr>
          <p:spPr>
            <a:xfrm>
              <a:off x="1733866" y="6479070"/>
              <a:ext cx="2709300" cy="37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www.nyberman.com</a:t>
              </a:r>
              <a:endParaRPr i="1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81" name="Google Shape;281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9555" y="5761179"/>
              <a:ext cx="1106370" cy="105526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 txBox="1"/>
          <p:nvPr>
            <p:ph type="title"/>
          </p:nvPr>
        </p:nvSpPr>
        <p:spPr>
          <a:xfrm>
            <a:off x="-101525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DIRECTIONS</a:t>
            </a:r>
            <a:endParaRPr/>
          </a:p>
        </p:txBody>
      </p:sp>
      <p:sp>
        <p:nvSpPr>
          <p:cNvPr id="287" name="Google Shape;287;p33"/>
          <p:cNvSpPr txBox="1"/>
          <p:nvPr>
            <p:ph idx="1" type="body"/>
          </p:nvPr>
        </p:nvSpPr>
        <p:spPr>
          <a:xfrm>
            <a:off x="311700" y="1266325"/>
            <a:ext cx="8336400" cy="25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Enhanced Monitoring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Implement advanced metagenomic techniques for real-time monitoring of microbial communities in drinking water systems.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Pathogen Detection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Develop more precise methods for early detection of emerging pathogens and antibiotic-resistant bacteria.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Health Integration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Integrate metagenomic data with public health surveillance to predict and prevent waterborne disease outbreaks.</a:t>
            </a:r>
            <a:endParaRPr sz="2200"/>
          </a:p>
        </p:txBody>
      </p:sp>
      <p:grpSp>
        <p:nvGrpSpPr>
          <p:cNvPr id="288" name="Google Shape;288;p33"/>
          <p:cNvGrpSpPr/>
          <p:nvPr/>
        </p:nvGrpSpPr>
        <p:grpSpPr>
          <a:xfrm>
            <a:off x="-8400" y="4147908"/>
            <a:ext cx="9144223" cy="1226058"/>
            <a:chOff x="-8394" y="5761179"/>
            <a:chExt cx="12202059" cy="1372504"/>
          </a:xfrm>
        </p:grpSpPr>
        <p:sp>
          <p:nvSpPr>
            <p:cNvPr id="289" name="Google Shape;289;p33"/>
            <p:cNvSpPr/>
            <p:nvPr/>
          </p:nvSpPr>
          <p:spPr>
            <a:xfrm>
              <a:off x="-8394" y="6151470"/>
              <a:ext cx="12202059" cy="752513"/>
            </a:xfrm>
            <a:custGeom>
              <a:rect b="b" l="l" r="r" t="t"/>
              <a:pathLst>
                <a:path extrusionOk="0" h="2047654" w="12294266">
                  <a:moveTo>
                    <a:pt x="8438" y="538287"/>
                  </a:moveTo>
                  <a:cubicBezTo>
                    <a:pt x="3945249" y="-1148318"/>
                    <a:pt x="8215737" y="1737711"/>
                    <a:pt x="12294266" y="968325"/>
                  </a:cubicBezTo>
                  <a:cubicBezTo>
                    <a:pt x="12294260" y="1155891"/>
                    <a:pt x="12293175" y="1860088"/>
                    <a:pt x="12293169" y="2047654"/>
                  </a:cubicBezTo>
                  <a:lnTo>
                    <a:pt x="0" y="1991053"/>
                  </a:lnTo>
                  <a:cubicBezTo>
                    <a:pt x="5" y="1792916"/>
                    <a:pt x="8433" y="736424"/>
                    <a:pt x="8438" y="538287"/>
                  </a:cubicBez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-25000" l="0" r="-6000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33"/>
            <p:cNvSpPr txBox="1"/>
            <p:nvPr/>
          </p:nvSpPr>
          <p:spPr>
            <a:xfrm>
              <a:off x="726061" y="6275079"/>
              <a:ext cx="50880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NyBerMan Bioinformatics Europe, France</a:t>
              </a:r>
              <a:endParaRPr/>
            </a:p>
          </p:txBody>
        </p:sp>
        <p:sp>
          <p:nvSpPr>
            <p:cNvPr id="291" name="Google Shape;291;p33"/>
            <p:cNvSpPr txBox="1"/>
            <p:nvPr/>
          </p:nvSpPr>
          <p:spPr>
            <a:xfrm>
              <a:off x="1733872" y="6479083"/>
              <a:ext cx="24030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www.nyberman.com</a:t>
              </a:r>
              <a:endParaRPr i="1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92" name="Google Shape;292;p3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9555" y="5761179"/>
              <a:ext cx="1106370" cy="105526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/>
          <p:nvPr>
            <p:ph type="title"/>
          </p:nvPr>
        </p:nvSpPr>
        <p:spPr>
          <a:xfrm>
            <a:off x="-101525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ACKNOWLEDGEMENT</a:t>
            </a:r>
            <a:endParaRPr u="sng"/>
          </a:p>
        </p:txBody>
      </p:sp>
      <p:sp>
        <p:nvSpPr>
          <p:cNvPr id="298" name="Google Shape;298;p34"/>
          <p:cNvSpPr txBox="1"/>
          <p:nvPr>
            <p:ph idx="1" type="body"/>
          </p:nvPr>
        </p:nvSpPr>
        <p:spPr>
          <a:xfrm>
            <a:off x="238488" y="1002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would like to express our </a:t>
            </a:r>
            <a:r>
              <a:rPr lang="en">
                <a:solidFill>
                  <a:schemeClr val="dk1"/>
                </a:solidFill>
              </a:rPr>
              <a:t>sincere</a:t>
            </a:r>
            <a:r>
              <a:rPr lang="en">
                <a:solidFill>
                  <a:schemeClr val="dk1"/>
                </a:solidFill>
              </a:rPr>
              <a:t> gratitude to the Nyberman Bioinformatics Europe Team for providing this amazing internship on Metagenomics. The knowledge and experience gained through this program have been invaluable.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We are especially thankful to Maya Jayachandran mam for being an outstanding tutor throughout the internship. Your guidance, and dedication have greatly enriched our learning experience.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99" name="Google Shape;299;p34"/>
          <p:cNvGrpSpPr/>
          <p:nvPr/>
        </p:nvGrpSpPr>
        <p:grpSpPr>
          <a:xfrm>
            <a:off x="-8400" y="4147908"/>
            <a:ext cx="9144223" cy="1226058"/>
            <a:chOff x="-8394" y="5761179"/>
            <a:chExt cx="12202059" cy="1372504"/>
          </a:xfrm>
        </p:grpSpPr>
        <p:sp>
          <p:nvSpPr>
            <p:cNvPr id="300" name="Google Shape;300;p34"/>
            <p:cNvSpPr/>
            <p:nvPr/>
          </p:nvSpPr>
          <p:spPr>
            <a:xfrm>
              <a:off x="-8394" y="6151470"/>
              <a:ext cx="12202059" cy="752513"/>
            </a:xfrm>
            <a:custGeom>
              <a:rect b="b" l="l" r="r" t="t"/>
              <a:pathLst>
                <a:path extrusionOk="0" h="2047654" w="12294266">
                  <a:moveTo>
                    <a:pt x="8438" y="538287"/>
                  </a:moveTo>
                  <a:cubicBezTo>
                    <a:pt x="3945249" y="-1148318"/>
                    <a:pt x="8215737" y="1737711"/>
                    <a:pt x="12294266" y="968325"/>
                  </a:cubicBezTo>
                  <a:cubicBezTo>
                    <a:pt x="12294260" y="1155891"/>
                    <a:pt x="12293175" y="1860088"/>
                    <a:pt x="12293169" y="2047654"/>
                  </a:cubicBezTo>
                  <a:lnTo>
                    <a:pt x="0" y="1991053"/>
                  </a:lnTo>
                  <a:cubicBezTo>
                    <a:pt x="5" y="1792916"/>
                    <a:pt x="8433" y="736424"/>
                    <a:pt x="8438" y="538287"/>
                  </a:cubicBez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-25000" l="0" r="-6000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34"/>
            <p:cNvSpPr txBox="1"/>
            <p:nvPr/>
          </p:nvSpPr>
          <p:spPr>
            <a:xfrm>
              <a:off x="726061" y="6275079"/>
              <a:ext cx="50880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NyBerMan Bioinformatics Europe, France</a:t>
              </a:r>
              <a:endParaRPr/>
            </a:p>
          </p:txBody>
        </p:sp>
        <p:sp>
          <p:nvSpPr>
            <p:cNvPr id="302" name="Google Shape;302;p34"/>
            <p:cNvSpPr txBox="1"/>
            <p:nvPr/>
          </p:nvSpPr>
          <p:spPr>
            <a:xfrm>
              <a:off x="1733872" y="6479083"/>
              <a:ext cx="24030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www.nyberman.com</a:t>
              </a:r>
              <a:endParaRPr i="1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03" name="Google Shape;303;p3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9555" y="5761179"/>
              <a:ext cx="1106370" cy="105526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3387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DATA ANALYSIS WORKFLOW</a:t>
            </a:r>
            <a:endParaRPr u="sng"/>
          </a:p>
        </p:txBody>
      </p:sp>
      <p:sp>
        <p:nvSpPr>
          <p:cNvPr id="79" name="Google Shape;79;p15"/>
          <p:cNvSpPr/>
          <p:nvPr/>
        </p:nvSpPr>
        <p:spPr>
          <a:xfrm rot="8342711">
            <a:off x="1905555" y="1494225"/>
            <a:ext cx="706675" cy="804325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64D7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15"/>
          <p:cNvSpPr/>
          <p:nvPr/>
        </p:nvSpPr>
        <p:spPr>
          <a:xfrm rot="8355060">
            <a:off x="4026002" y="1485073"/>
            <a:ext cx="706859" cy="804315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5"/>
          <p:cNvSpPr/>
          <p:nvPr/>
        </p:nvSpPr>
        <p:spPr>
          <a:xfrm rot="8317863">
            <a:off x="6549072" y="1494210"/>
            <a:ext cx="706758" cy="804347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5"/>
          <p:cNvSpPr/>
          <p:nvPr/>
        </p:nvSpPr>
        <p:spPr>
          <a:xfrm rot="8276537">
            <a:off x="2386408" y="3103788"/>
            <a:ext cx="706695" cy="80443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311700" y="1352750"/>
            <a:ext cx="1702200" cy="1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Importing and Demultiplexing sequences</a:t>
            </a:r>
            <a:endParaRPr b="1"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2959950" y="1428875"/>
            <a:ext cx="1416000" cy="1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Data Denoising</a:t>
            </a:r>
            <a:endParaRPr b="1"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5200050" y="1396250"/>
            <a:ext cx="1467900" cy="9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Alpha and Beta Diversity analysis</a:t>
            </a:r>
            <a:endParaRPr b="1"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7592700" y="1538550"/>
            <a:ext cx="1467900" cy="11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Taxonomic classification</a:t>
            </a:r>
            <a:endParaRPr b="1"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1087650" y="3054600"/>
            <a:ext cx="1416000" cy="11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Phylogenetic Tree construction</a:t>
            </a:r>
            <a:endParaRPr b="1"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5407900" y="2970450"/>
            <a:ext cx="14679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Core Microbiome analysis</a:t>
            </a:r>
            <a:endParaRPr b="1"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5"/>
          <p:cNvSpPr/>
          <p:nvPr/>
        </p:nvSpPr>
        <p:spPr>
          <a:xfrm rot="8355060">
            <a:off x="4367777" y="3103848"/>
            <a:ext cx="706859" cy="804315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3320900" y="3114450"/>
            <a:ext cx="1370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Literature review</a:t>
            </a:r>
            <a:endParaRPr b="1"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5"/>
          <p:cNvSpPr/>
          <p:nvPr/>
        </p:nvSpPr>
        <p:spPr>
          <a:xfrm rot="8355060">
            <a:off x="6749227" y="3103798"/>
            <a:ext cx="706859" cy="804315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7592700" y="3175500"/>
            <a:ext cx="1239600" cy="9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Conclusion </a:t>
            </a:r>
            <a:endParaRPr b="1"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93" name="Google Shape;93;p15"/>
          <p:cNvGrpSpPr/>
          <p:nvPr/>
        </p:nvGrpSpPr>
        <p:grpSpPr>
          <a:xfrm>
            <a:off x="-8400" y="4147908"/>
            <a:ext cx="9144223" cy="1020867"/>
            <a:chOff x="-8394" y="5761179"/>
            <a:chExt cx="12202059" cy="1142804"/>
          </a:xfrm>
        </p:grpSpPr>
        <p:sp>
          <p:nvSpPr>
            <p:cNvPr id="94" name="Google Shape;94;p15"/>
            <p:cNvSpPr/>
            <p:nvPr/>
          </p:nvSpPr>
          <p:spPr>
            <a:xfrm>
              <a:off x="-8394" y="6151470"/>
              <a:ext cx="12202059" cy="752513"/>
            </a:xfrm>
            <a:custGeom>
              <a:rect b="b" l="l" r="r" t="t"/>
              <a:pathLst>
                <a:path extrusionOk="0" h="2047654" w="12294266">
                  <a:moveTo>
                    <a:pt x="8438" y="538287"/>
                  </a:moveTo>
                  <a:cubicBezTo>
                    <a:pt x="3945249" y="-1148318"/>
                    <a:pt x="8215737" y="1737711"/>
                    <a:pt x="12294266" y="968325"/>
                  </a:cubicBezTo>
                  <a:cubicBezTo>
                    <a:pt x="12294260" y="1155891"/>
                    <a:pt x="12293175" y="1860088"/>
                    <a:pt x="12293169" y="2047654"/>
                  </a:cubicBezTo>
                  <a:lnTo>
                    <a:pt x="0" y="1991053"/>
                  </a:lnTo>
                  <a:cubicBezTo>
                    <a:pt x="5" y="1792916"/>
                    <a:pt x="8433" y="736424"/>
                    <a:pt x="8438" y="538287"/>
                  </a:cubicBez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-25000" l="0" r="-6000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5"/>
            <p:cNvSpPr txBox="1"/>
            <p:nvPr/>
          </p:nvSpPr>
          <p:spPr>
            <a:xfrm>
              <a:off x="726061" y="6275079"/>
              <a:ext cx="50880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NyBerMan Bioinformatics Europe, France</a:t>
              </a:r>
              <a:endParaRPr/>
            </a:p>
          </p:txBody>
        </p:sp>
        <p:sp>
          <p:nvSpPr>
            <p:cNvPr id="96" name="Google Shape;96;p15"/>
            <p:cNvSpPr txBox="1"/>
            <p:nvPr/>
          </p:nvSpPr>
          <p:spPr>
            <a:xfrm>
              <a:off x="1733866" y="6479070"/>
              <a:ext cx="2700300" cy="37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www.nyberman.com</a:t>
              </a:r>
              <a:endParaRPr i="1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7" name="Google Shape;97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9555" y="5761179"/>
              <a:ext cx="1106370" cy="10552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8" name="Google Shape;98;p15"/>
          <p:cNvSpPr/>
          <p:nvPr/>
        </p:nvSpPr>
        <p:spPr>
          <a:xfrm rot="8276537">
            <a:off x="218608" y="3103738"/>
            <a:ext cx="706695" cy="80443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644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88" u="sng"/>
              <a:t>DATA ANALYSIS RESULTS: INTERACTIVE QUALITY PLOT</a:t>
            </a:r>
            <a:r>
              <a:rPr lang="en"/>
              <a:t> 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1450"/>
            <a:ext cx="5692026" cy="359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9375" y="891451"/>
            <a:ext cx="3438500" cy="241244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5906875" y="706650"/>
            <a:ext cx="3055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Forward Reads Frequency Histogram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6188" y="3636325"/>
            <a:ext cx="3257176" cy="126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5982938" y="3350550"/>
            <a:ext cx="29037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Demultiplexed sequence counts summary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09" name="Google Shape;109;p16"/>
          <p:cNvGrpSpPr/>
          <p:nvPr/>
        </p:nvGrpSpPr>
        <p:grpSpPr>
          <a:xfrm>
            <a:off x="-8400" y="4147908"/>
            <a:ext cx="9144223" cy="1020867"/>
            <a:chOff x="-8394" y="5761179"/>
            <a:chExt cx="12202059" cy="1142804"/>
          </a:xfrm>
        </p:grpSpPr>
        <p:sp>
          <p:nvSpPr>
            <p:cNvPr id="110" name="Google Shape;110;p16"/>
            <p:cNvSpPr/>
            <p:nvPr/>
          </p:nvSpPr>
          <p:spPr>
            <a:xfrm>
              <a:off x="-8394" y="6151470"/>
              <a:ext cx="12202059" cy="752513"/>
            </a:xfrm>
            <a:custGeom>
              <a:rect b="b" l="l" r="r" t="t"/>
              <a:pathLst>
                <a:path extrusionOk="0" h="2047654" w="12294266">
                  <a:moveTo>
                    <a:pt x="8438" y="538287"/>
                  </a:moveTo>
                  <a:cubicBezTo>
                    <a:pt x="3945249" y="-1148318"/>
                    <a:pt x="8215737" y="1737711"/>
                    <a:pt x="12294266" y="968325"/>
                  </a:cubicBezTo>
                  <a:cubicBezTo>
                    <a:pt x="12294260" y="1155891"/>
                    <a:pt x="12293175" y="1860088"/>
                    <a:pt x="12293169" y="2047654"/>
                  </a:cubicBezTo>
                  <a:lnTo>
                    <a:pt x="0" y="1991053"/>
                  </a:lnTo>
                  <a:cubicBezTo>
                    <a:pt x="5" y="1792916"/>
                    <a:pt x="8433" y="736424"/>
                    <a:pt x="8438" y="538287"/>
                  </a:cubicBez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b="-25000" l="0" r="-6000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6"/>
            <p:cNvSpPr txBox="1"/>
            <p:nvPr/>
          </p:nvSpPr>
          <p:spPr>
            <a:xfrm>
              <a:off x="726061" y="6275079"/>
              <a:ext cx="50880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NyBerMan Bioinformatics Europe, France</a:t>
              </a:r>
              <a:endParaRPr/>
            </a:p>
          </p:txBody>
        </p:sp>
        <p:sp>
          <p:nvSpPr>
            <p:cNvPr id="112" name="Google Shape;112;p16"/>
            <p:cNvSpPr txBox="1"/>
            <p:nvPr/>
          </p:nvSpPr>
          <p:spPr>
            <a:xfrm>
              <a:off x="1733866" y="6479070"/>
              <a:ext cx="2651700" cy="37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www.nyberman.com</a:t>
              </a:r>
              <a:endParaRPr i="1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3" name="Google Shape;113;p1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09555" y="5761179"/>
              <a:ext cx="1106370" cy="105526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-101525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/>
              <a:t>INTERACTIVE SAMPLE ANALYSIS</a:t>
            </a:r>
            <a:endParaRPr sz="2500" u="sng"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2975" y="1106300"/>
            <a:ext cx="6176549" cy="3323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0" name="Google Shape;120;p17"/>
          <p:cNvGraphicFramePr/>
          <p:nvPr/>
        </p:nvGraphicFramePr>
        <p:xfrm>
          <a:off x="311700" y="219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{FC3B4591-0862-4EF0-AB1F-ACAB4154E126}</a:tableStyleId>
              </a:tblPr>
              <a:tblGrid>
                <a:gridCol w="1821175"/>
                <a:gridCol w="620525"/>
              </a:tblGrid>
              <a:tr h="359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Summary Statistic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Value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377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Number of samples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Number of features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9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Total frequency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66,378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1" name="Google Shape;121;p17"/>
          <p:cNvSpPr txBox="1"/>
          <p:nvPr/>
        </p:nvSpPr>
        <p:spPr>
          <a:xfrm>
            <a:off x="311700" y="1352750"/>
            <a:ext cx="24417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SAMPLING DEPTH: 11028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22" name="Google Shape;122;p17"/>
          <p:cNvGrpSpPr/>
          <p:nvPr/>
        </p:nvGrpSpPr>
        <p:grpSpPr>
          <a:xfrm>
            <a:off x="-8400" y="4147908"/>
            <a:ext cx="9144223" cy="1020867"/>
            <a:chOff x="-8394" y="5761179"/>
            <a:chExt cx="12202059" cy="1142804"/>
          </a:xfrm>
        </p:grpSpPr>
        <p:sp>
          <p:nvSpPr>
            <p:cNvPr id="123" name="Google Shape;123;p17"/>
            <p:cNvSpPr/>
            <p:nvPr/>
          </p:nvSpPr>
          <p:spPr>
            <a:xfrm>
              <a:off x="-8394" y="6151470"/>
              <a:ext cx="12202059" cy="752513"/>
            </a:xfrm>
            <a:custGeom>
              <a:rect b="b" l="l" r="r" t="t"/>
              <a:pathLst>
                <a:path extrusionOk="0" h="2047654" w="12294266">
                  <a:moveTo>
                    <a:pt x="8438" y="538287"/>
                  </a:moveTo>
                  <a:cubicBezTo>
                    <a:pt x="3945249" y="-1148318"/>
                    <a:pt x="8215737" y="1737711"/>
                    <a:pt x="12294266" y="968325"/>
                  </a:cubicBezTo>
                  <a:cubicBezTo>
                    <a:pt x="12294260" y="1155891"/>
                    <a:pt x="12293175" y="1860088"/>
                    <a:pt x="12293169" y="2047654"/>
                  </a:cubicBezTo>
                  <a:lnTo>
                    <a:pt x="0" y="1991053"/>
                  </a:lnTo>
                  <a:cubicBezTo>
                    <a:pt x="5" y="1792916"/>
                    <a:pt x="8433" y="736424"/>
                    <a:pt x="8438" y="538287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25000" l="0" r="-6000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7"/>
            <p:cNvSpPr txBox="1"/>
            <p:nvPr/>
          </p:nvSpPr>
          <p:spPr>
            <a:xfrm>
              <a:off x="726061" y="6275079"/>
              <a:ext cx="50880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NyBerMan Bioinformatics Europe, France</a:t>
              </a:r>
              <a:endParaRPr/>
            </a:p>
          </p:txBody>
        </p:sp>
        <p:sp>
          <p:nvSpPr>
            <p:cNvPr id="125" name="Google Shape;125;p17"/>
            <p:cNvSpPr txBox="1"/>
            <p:nvPr/>
          </p:nvSpPr>
          <p:spPr>
            <a:xfrm>
              <a:off x="1733866" y="6479070"/>
              <a:ext cx="2738100" cy="37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www.nyberman.com</a:t>
              </a:r>
              <a:endParaRPr i="1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6" name="Google Shape;126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09555" y="5761179"/>
              <a:ext cx="1106370" cy="105526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87500" y="4124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/>
              <a:t>FREQUENCY PER FEATURE AND SAMPLE</a:t>
            </a:r>
            <a:endParaRPr sz="2500" u="sng"/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00" y="1173700"/>
            <a:ext cx="4484500" cy="3093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8050" y="1119800"/>
            <a:ext cx="4484500" cy="32559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" name="Google Shape;134;p18"/>
          <p:cNvGrpSpPr/>
          <p:nvPr/>
        </p:nvGrpSpPr>
        <p:grpSpPr>
          <a:xfrm>
            <a:off x="-8400" y="4147908"/>
            <a:ext cx="9144223" cy="1020867"/>
            <a:chOff x="-8394" y="5761179"/>
            <a:chExt cx="12202059" cy="1142804"/>
          </a:xfrm>
        </p:grpSpPr>
        <p:sp>
          <p:nvSpPr>
            <p:cNvPr id="135" name="Google Shape;135;p18"/>
            <p:cNvSpPr/>
            <p:nvPr/>
          </p:nvSpPr>
          <p:spPr>
            <a:xfrm>
              <a:off x="-8394" y="6151470"/>
              <a:ext cx="12202059" cy="752513"/>
            </a:xfrm>
            <a:custGeom>
              <a:rect b="b" l="l" r="r" t="t"/>
              <a:pathLst>
                <a:path extrusionOk="0" h="2047654" w="12294266">
                  <a:moveTo>
                    <a:pt x="8438" y="538287"/>
                  </a:moveTo>
                  <a:cubicBezTo>
                    <a:pt x="3945249" y="-1148318"/>
                    <a:pt x="8215737" y="1737711"/>
                    <a:pt x="12294266" y="968325"/>
                  </a:cubicBezTo>
                  <a:cubicBezTo>
                    <a:pt x="12294260" y="1155891"/>
                    <a:pt x="12293175" y="1860088"/>
                    <a:pt x="12293169" y="2047654"/>
                  </a:cubicBezTo>
                  <a:lnTo>
                    <a:pt x="0" y="1991053"/>
                  </a:lnTo>
                  <a:cubicBezTo>
                    <a:pt x="5" y="1792916"/>
                    <a:pt x="8433" y="736424"/>
                    <a:pt x="8438" y="538287"/>
                  </a:cubicBez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25000" l="0" r="-6000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8"/>
            <p:cNvSpPr txBox="1"/>
            <p:nvPr/>
          </p:nvSpPr>
          <p:spPr>
            <a:xfrm>
              <a:off x="726061" y="6275079"/>
              <a:ext cx="50880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NyBerMan Bioinformatics Europe, France</a:t>
              </a:r>
              <a:endParaRPr/>
            </a:p>
          </p:txBody>
        </p:sp>
        <p:sp>
          <p:nvSpPr>
            <p:cNvPr id="137" name="Google Shape;137;p18"/>
            <p:cNvSpPr txBox="1"/>
            <p:nvPr/>
          </p:nvSpPr>
          <p:spPr>
            <a:xfrm>
              <a:off x="1733866" y="6479070"/>
              <a:ext cx="2622600" cy="37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www.nyberman.com</a:t>
              </a:r>
              <a:endParaRPr i="1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8" name="Google Shape;138;p1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09555" y="5761179"/>
              <a:ext cx="1106370" cy="105526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311700" y="27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ALPHA RAREFACTION</a:t>
            </a:r>
            <a:endParaRPr u="sng"/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200" y="875506"/>
            <a:ext cx="8436101" cy="36935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5" name="Google Shape;145;p19"/>
          <p:cNvGrpSpPr/>
          <p:nvPr/>
        </p:nvGrpSpPr>
        <p:grpSpPr>
          <a:xfrm>
            <a:off x="-8400" y="4147908"/>
            <a:ext cx="9144223" cy="1020867"/>
            <a:chOff x="-8394" y="5761179"/>
            <a:chExt cx="12202059" cy="1142804"/>
          </a:xfrm>
        </p:grpSpPr>
        <p:sp>
          <p:nvSpPr>
            <p:cNvPr id="146" name="Google Shape;146;p19"/>
            <p:cNvSpPr/>
            <p:nvPr/>
          </p:nvSpPr>
          <p:spPr>
            <a:xfrm>
              <a:off x="-8394" y="6151470"/>
              <a:ext cx="12202059" cy="752513"/>
            </a:xfrm>
            <a:custGeom>
              <a:rect b="b" l="l" r="r" t="t"/>
              <a:pathLst>
                <a:path extrusionOk="0" h="2047654" w="12294266">
                  <a:moveTo>
                    <a:pt x="8438" y="538287"/>
                  </a:moveTo>
                  <a:cubicBezTo>
                    <a:pt x="3945249" y="-1148318"/>
                    <a:pt x="8215737" y="1737711"/>
                    <a:pt x="12294266" y="968325"/>
                  </a:cubicBezTo>
                  <a:cubicBezTo>
                    <a:pt x="12294260" y="1155891"/>
                    <a:pt x="12293175" y="1860088"/>
                    <a:pt x="12293169" y="2047654"/>
                  </a:cubicBezTo>
                  <a:lnTo>
                    <a:pt x="0" y="1991053"/>
                  </a:lnTo>
                  <a:cubicBezTo>
                    <a:pt x="5" y="1792916"/>
                    <a:pt x="8433" y="736424"/>
                    <a:pt x="8438" y="538287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25000" l="0" r="-6000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9"/>
            <p:cNvSpPr txBox="1"/>
            <p:nvPr/>
          </p:nvSpPr>
          <p:spPr>
            <a:xfrm>
              <a:off x="726061" y="6275079"/>
              <a:ext cx="50880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NyBerMan Bioinformatics Europe, France</a:t>
              </a:r>
              <a:endParaRPr/>
            </a:p>
          </p:txBody>
        </p:sp>
        <p:sp>
          <p:nvSpPr>
            <p:cNvPr id="148" name="Google Shape;148;p19"/>
            <p:cNvSpPr txBox="1"/>
            <p:nvPr/>
          </p:nvSpPr>
          <p:spPr>
            <a:xfrm>
              <a:off x="1733866" y="6479070"/>
              <a:ext cx="2593800" cy="37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www.nyberman.com</a:t>
              </a:r>
              <a:endParaRPr i="1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9" name="Google Shape;149;p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09555" y="5761179"/>
              <a:ext cx="1106370" cy="105526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-90650" y="3059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BETA DIVERSITY</a:t>
            </a:r>
            <a:endParaRPr u="sng"/>
          </a:p>
        </p:txBody>
      </p:sp>
      <p:pic>
        <p:nvPicPr>
          <p:cNvPr id="155" name="Google Shape;1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400" y="1368550"/>
            <a:ext cx="3728348" cy="288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5776" y="196075"/>
            <a:ext cx="1010675" cy="927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7" name="Google Shape;157;p20"/>
          <p:cNvGrpSpPr/>
          <p:nvPr/>
        </p:nvGrpSpPr>
        <p:grpSpPr>
          <a:xfrm>
            <a:off x="-8400" y="4147908"/>
            <a:ext cx="9144223" cy="1020867"/>
            <a:chOff x="-8394" y="5761179"/>
            <a:chExt cx="12202059" cy="1142804"/>
          </a:xfrm>
        </p:grpSpPr>
        <p:sp>
          <p:nvSpPr>
            <p:cNvPr id="158" name="Google Shape;158;p20"/>
            <p:cNvSpPr/>
            <p:nvPr/>
          </p:nvSpPr>
          <p:spPr>
            <a:xfrm>
              <a:off x="-8394" y="6151470"/>
              <a:ext cx="12202059" cy="752513"/>
            </a:xfrm>
            <a:custGeom>
              <a:rect b="b" l="l" r="r" t="t"/>
              <a:pathLst>
                <a:path extrusionOk="0" h="2047654" w="12294266">
                  <a:moveTo>
                    <a:pt x="8438" y="538287"/>
                  </a:moveTo>
                  <a:cubicBezTo>
                    <a:pt x="3945249" y="-1148318"/>
                    <a:pt x="8215737" y="1737711"/>
                    <a:pt x="12294266" y="968325"/>
                  </a:cubicBezTo>
                  <a:cubicBezTo>
                    <a:pt x="12294260" y="1155891"/>
                    <a:pt x="12293175" y="1860088"/>
                    <a:pt x="12293169" y="2047654"/>
                  </a:cubicBezTo>
                  <a:lnTo>
                    <a:pt x="0" y="1991053"/>
                  </a:lnTo>
                  <a:cubicBezTo>
                    <a:pt x="5" y="1792916"/>
                    <a:pt x="8433" y="736424"/>
                    <a:pt x="8438" y="538287"/>
                  </a:cubicBez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25000" l="0" r="-6000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20"/>
            <p:cNvSpPr txBox="1"/>
            <p:nvPr/>
          </p:nvSpPr>
          <p:spPr>
            <a:xfrm>
              <a:off x="726061" y="6275079"/>
              <a:ext cx="50880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NyBerMan Bioinformatics Europe, France</a:t>
              </a:r>
              <a:endParaRPr/>
            </a:p>
          </p:txBody>
        </p:sp>
        <p:sp>
          <p:nvSpPr>
            <p:cNvPr id="160" name="Google Shape;160;p20"/>
            <p:cNvSpPr txBox="1"/>
            <p:nvPr/>
          </p:nvSpPr>
          <p:spPr>
            <a:xfrm>
              <a:off x="1733866" y="6479070"/>
              <a:ext cx="2796000" cy="37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www.nyberman.com</a:t>
              </a:r>
              <a:endParaRPr i="1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1" name="Google Shape;161;p2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09555" y="5761179"/>
              <a:ext cx="1106370" cy="10552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2" name="Google Shape;162;p20"/>
          <p:cNvSpPr txBox="1"/>
          <p:nvPr/>
        </p:nvSpPr>
        <p:spPr>
          <a:xfrm>
            <a:off x="904725" y="948100"/>
            <a:ext cx="28491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8F8F8"/>
                </a:highlight>
              </a:rPr>
              <a:t>Weighted unifrac emperor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63" name="Google Shape;163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16025" y="1368550"/>
            <a:ext cx="3989774" cy="288507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0"/>
          <p:cNvSpPr txBox="1"/>
          <p:nvPr/>
        </p:nvSpPr>
        <p:spPr>
          <a:xfrm>
            <a:off x="4949925" y="948100"/>
            <a:ext cx="28491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8F8F8"/>
                </a:highlight>
              </a:rPr>
              <a:t>Unweighted unifrac emperor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type="title"/>
          </p:nvPr>
        </p:nvSpPr>
        <p:spPr>
          <a:xfrm>
            <a:off x="-90650" y="3059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BETA DIVERSITY</a:t>
            </a:r>
            <a:endParaRPr u="sng"/>
          </a:p>
        </p:txBody>
      </p:sp>
      <p:pic>
        <p:nvPicPr>
          <p:cNvPr id="170" name="Google Shape;17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4901" y="339175"/>
            <a:ext cx="1010675" cy="927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1" name="Google Shape;171;p21"/>
          <p:cNvGrpSpPr/>
          <p:nvPr/>
        </p:nvGrpSpPr>
        <p:grpSpPr>
          <a:xfrm>
            <a:off x="-8400" y="4147908"/>
            <a:ext cx="9144223" cy="1020867"/>
            <a:chOff x="-8394" y="5761179"/>
            <a:chExt cx="12202059" cy="1142804"/>
          </a:xfrm>
        </p:grpSpPr>
        <p:sp>
          <p:nvSpPr>
            <p:cNvPr id="172" name="Google Shape;172;p21"/>
            <p:cNvSpPr/>
            <p:nvPr/>
          </p:nvSpPr>
          <p:spPr>
            <a:xfrm>
              <a:off x="-8394" y="6151470"/>
              <a:ext cx="12202059" cy="752513"/>
            </a:xfrm>
            <a:custGeom>
              <a:rect b="b" l="l" r="r" t="t"/>
              <a:pathLst>
                <a:path extrusionOk="0" h="2047654" w="12294266">
                  <a:moveTo>
                    <a:pt x="8438" y="538287"/>
                  </a:moveTo>
                  <a:cubicBezTo>
                    <a:pt x="3945249" y="-1148318"/>
                    <a:pt x="8215737" y="1737711"/>
                    <a:pt x="12294266" y="968325"/>
                  </a:cubicBezTo>
                  <a:cubicBezTo>
                    <a:pt x="12294260" y="1155891"/>
                    <a:pt x="12293175" y="1860088"/>
                    <a:pt x="12293169" y="2047654"/>
                  </a:cubicBezTo>
                  <a:lnTo>
                    <a:pt x="0" y="1991053"/>
                  </a:lnTo>
                  <a:cubicBezTo>
                    <a:pt x="5" y="1792916"/>
                    <a:pt x="8433" y="736424"/>
                    <a:pt x="8438" y="538287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25000" l="0" r="-6000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21"/>
            <p:cNvSpPr txBox="1"/>
            <p:nvPr/>
          </p:nvSpPr>
          <p:spPr>
            <a:xfrm>
              <a:off x="726061" y="6275079"/>
              <a:ext cx="50880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NyBerMan Bioinformatics Europe, France</a:t>
              </a:r>
              <a:endParaRPr/>
            </a:p>
          </p:txBody>
        </p:sp>
        <p:sp>
          <p:nvSpPr>
            <p:cNvPr id="174" name="Google Shape;174;p21"/>
            <p:cNvSpPr txBox="1"/>
            <p:nvPr/>
          </p:nvSpPr>
          <p:spPr>
            <a:xfrm>
              <a:off x="1733866" y="6479070"/>
              <a:ext cx="2608200" cy="37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www.nyberman.com</a:t>
              </a:r>
              <a:endParaRPr i="1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5" name="Google Shape;175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09555" y="5761179"/>
              <a:ext cx="1106370" cy="10552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6" name="Google Shape;176;p21"/>
          <p:cNvSpPr txBox="1"/>
          <p:nvPr/>
        </p:nvSpPr>
        <p:spPr>
          <a:xfrm>
            <a:off x="5550538" y="1013350"/>
            <a:ext cx="21747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8F8F8"/>
                </a:highlight>
              </a:rPr>
              <a:t>Bray curtis</a:t>
            </a:r>
            <a:r>
              <a:rPr lang="en" sz="1100">
                <a:solidFill>
                  <a:schemeClr val="dk1"/>
                </a:solidFill>
                <a:highlight>
                  <a:srgbClr val="F8F8F8"/>
                </a:highlight>
              </a:rPr>
              <a:t> emperor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77" name="Google Shape;17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1444925"/>
            <a:ext cx="3857949" cy="2844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4350" y="1444925"/>
            <a:ext cx="3729826" cy="284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1"/>
          <p:cNvSpPr txBox="1"/>
          <p:nvPr/>
        </p:nvSpPr>
        <p:spPr>
          <a:xfrm>
            <a:off x="1241900" y="1013350"/>
            <a:ext cx="21747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8F8F8"/>
                </a:highlight>
              </a:rPr>
              <a:t>Jaccard emperor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