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66" r:id="rId2"/>
    <p:sldId id="323" r:id="rId3"/>
    <p:sldId id="337" r:id="rId4"/>
    <p:sldId id="338" r:id="rId5"/>
    <p:sldId id="339" r:id="rId6"/>
    <p:sldId id="340" r:id="rId7"/>
    <p:sldId id="341" r:id="rId8"/>
    <p:sldId id="342" r:id="rId9"/>
    <p:sldId id="326" r:id="rId10"/>
    <p:sldId id="327" r:id="rId11"/>
    <p:sldId id="329" r:id="rId12"/>
    <p:sldId id="328" r:id="rId13"/>
    <p:sldId id="330" r:id="rId14"/>
    <p:sldId id="331" r:id="rId15"/>
    <p:sldId id="332" r:id="rId16"/>
    <p:sldId id="346" r:id="rId17"/>
    <p:sldId id="345" r:id="rId18"/>
    <p:sldId id="333" r:id="rId19"/>
    <p:sldId id="343" r:id="rId20"/>
    <p:sldId id="347" r:id="rId21"/>
    <p:sldId id="34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8D55"/>
    <a:srgbClr val="358B3F"/>
    <a:srgbClr val="399744"/>
    <a:srgbClr val="CAF1F6"/>
    <a:srgbClr val="CAF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88455" autoAdjust="0"/>
  </p:normalViewPr>
  <p:slideViewPr>
    <p:cSldViewPr>
      <p:cViewPr>
        <p:scale>
          <a:sx n="60" d="100"/>
          <a:sy n="60" d="100"/>
        </p:scale>
        <p:origin x="-169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Sheet1!$A$2:$A$5</c:f>
              <c:strCache>
                <c:ptCount val="2"/>
                <c:pt idx="0">
                  <c:v>Mouth Mirrors</c:v>
                </c:pt>
                <c:pt idx="1">
                  <c:v>Intraoral cameras</c:v>
                </c:pt>
              </c:strCache>
            </c:strRef>
          </c:cat>
          <c:val>
            <c:numRef>
              <c:f>Sheet1!$B$2:$B$5</c:f>
              <c:numCache>
                <c:formatCode>General</c:formatCode>
                <c:ptCount val="4"/>
                <c:pt idx="0">
                  <c:v>8.1999999999999993</c:v>
                </c:pt>
                <c:pt idx="1">
                  <c:v>2.2000000000000002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7782134253766224"/>
          <c:y val="0.23122981929417097"/>
          <c:w val="0.30848002732535146"/>
          <c:h val="0.37147906871353303"/>
        </c:manualLayout>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B8FB3-3601-402F-A4B8-24EE57907446}" type="datetimeFigureOut">
              <a:rPr lang="en-US" smtClean="0"/>
              <a:pPr/>
              <a:t>9/3/2015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2A45AC-E6DF-43D8-AF03-89EEB2807FF4}" type="slidenum">
              <a:rPr lang="en-US" smtClean="0"/>
              <a:pPr/>
              <a:t>‹#›</a:t>
            </a:fld>
            <a:endParaRPr lang="en-US"/>
          </a:p>
        </p:txBody>
      </p:sp>
    </p:spTree>
    <p:extLst>
      <p:ext uri="{BB962C8B-B14F-4D97-AF65-F5344CB8AC3E}">
        <p14:creationId xmlns:p14="http://schemas.microsoft.com/office/powerpoint/2010/main" val="338829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Severe periodontal (gum) disease, which may result in tooth loss, is found in 15–20% of middle-aged (35-44 years) adults. </a:t>
            </a:r>
            <a:r>
              <a:rPr lang="en-GB" sz="1200" u="sng" kern="1200" dirty="0" smtClean="0">
                <a:solidFill>
                  <a:schemeClr val="tx1"/>
                </a:solidFill>
                <a:effectLst/>
                <a:latin typeface="+mn-lt"/>
                <a:ea typeface="+mn-ea"/>
                <a:cs typeface="+mn-cs"/>
              </a:rPr>
              <a:t>http://www.who.int/mediacentre/factsheets/fs318/en/</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2A45AC-E6DF-43D8-AF03-89EEB2807FF4}" type="slidenum">
              <a:rPr lang="en-US" smtClean="0"/>
              <a:pPr/>
              <a:t>4</a:t>
            </a:fld>
            <a:endParaRPr lang="en-US"/>
          </a:p>
        </p:txBody>
      </p:sp>
    </p:spTree>
    <p:extLst>
      <p:ext uri="{BB962C8B-B14F-4D97-AF65-F5344CB8AC3E}">
        <p14:creationId xmlns:p14="http://schemas.microsoft.com/office/powerpoint/2010/main" val="1639757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Globally, about 30% of people aged 65–74 have no natural teeth.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smtClean="0">
                <a:solidFill>
                  <a:schemeClr val="tx1"/>
                </a:solidFill>
                <a:effectLst/>
                <a:latin typeface="+mn-lt"/>
                <a:ea typeface="+mn-ea"/>
                <a:cs typeface="+mn-cs"/>
              </a:rPr>
              <a:t>http://www.who.int/mediacentre/factsheets/fs318/en/</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2A45AC-E6DF-43D8-AF03-89EEB2807FF4}" type="slidenum">
              <a:rPr lang="en-US" smtClean="0"/>
              <a:pPr/>
              <a:t>5</a:t>
            </a:fld>
            <a:endParaRPr lang="en-US"/>
          </a:p>
        </p:txBody>
      </p:sp>
    </p:spTree>
    <p:extLst>
      <p:ext uri="{BB962C8B-B14F-4D97-AF65-F5344CB8AC3E}">
        <p14:creationId xmlns:p14="http://schemas.microsoft.com/office/powerpoint/2010/main" val="136503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Worldwide, 60–90% of school children and nearly 100% of adults have dental cavities.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u="sng" kern="1200" dirty="0" smtClean="0">
                <a:solidFill>
                  <a:schemeClr val="tx1"/>
                </a:solidFill>
                <a:effectLst/>
                <a:latin typeface="+mn-lt"/>
                <a:ea typeface="+mn-ea"/>
                <a:cs typeface="+mn-cs"/>
              </a:rPr>
              <a:t>http://www.who.int/mediacentre/factsheets/fs318/en/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2A45AC-E6DF-43D8-AF03-89EEB2807FF4}" type="slidenum">
              <a:rPr lang="en-US" smtClean="0"/>
              <a:pPr/>
              <a:t>6</a:t>
            </a:fld>
            <a:endParaRPr lang="en-US"/>
          </a:p>
        </p:txBody>
      </p:sp>
    </p:spTree>
    <p:extLst>
      <p:ext uri="{BB962C8B-B14F-4D97-AF65-F5344CB8AC3E}">
        <p14:creationId xmlns:p14="http://schemas.microsoft.com/office/powerpoint/2010/main" val="333132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nearly 100% of adults have dental cavities.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u="sng" kern="1200" dirty="0" smtClean="0">
                <a:solidFill>
                  <a:schemeClr val="tx1"/>
                </a:solidFill>
                <a:effectLst/>
                <a:latin typeface="+mn-lt"/>
                <a:ea typeface="+mn-ea"/>
                <a:cs typeface="+mn-cs"/>
              </a:rPr>
              <a:t>http://www.who.int/mediacentre/factsheets/fs318/en/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2A45AC-E6DF-43D8-AF03-89EEB2807FF4}" type="slidenum">
              <a:rPr lang="en-US" smtClean="0"/>
              <a:pPr/>
              <a:t>7</a:t>
            </a:fld>
            <a:endParaRPr lang="en-US"/>
          </a:p>
        </p:txBody>
      </p:sp>
    </p:spTree>
    <p:extLst>
      <p:ext uri="{BB962C8B-B14F-4D97-AF65-F5344CB8AC3E}">
        <p14:creationId xmlns:p14="http://schemas.microsoft.com/office/powerpoint/2010/main" val="3973114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http://www.rdhmag.com/articles/print/volume-27/issue-5/columns/comfort-zone/mouth-mirror-magic.html</a:t>
            </a:r>
          </a:p>
          <a:p>
            <a:endParaRPr lang="en-US" dirty="0" smtClean="0"/>
          </a:p>
          <a:p>
            <a:r>
              <a:rPr lang="en-US" sz="1200" b="0" i="0" kern="1200" dirty="0" smtClean="0">
                <a:solidFill>
                  <a:schemeClr val="tx1"/>
                </a:solidFill>
                <a:effectLst/>
                <a:latin typeface="+mn-lt"/>
                <a:ea typeface="+mn-ea"/>
                <a:cs typeface="+mn-cs"/>
              </a:rPr>
              <a:t>Anne Nugent </a:t>
            </a:r>
            <a:r>
              <a:rPr lang="en-US" sz="1200" b="0" i="0" kern="1200" dirty="0" err="1" smtClean="0">
                <a:solidFill>
                  <a:schemeClr val="tx1"/>
                </a:solidFill>
                <a:effectLst/>
                <a:latin typeface="+mn-lt"/>
                <a:ea typeface="+mn-ea"/>
                <a:cs typeface="+mn-cs"/>
              </a:rPr>
              <a:t>Guignon</a:t>
            </a:r>
            <a:r>
              <a:rPr lang="en-US" sz="1200" b="0" i="0" kern="1200" dirty="0" smtClean="0">
                <a:solidFill>
                  <a:schemeClr val="tx1"/>
                </a:solidFill>
                <a:effectLst/>
                <a:latin typeface="+mn-lt"/>
                <a:ea typeface="+mn-ea"/>
                <a:cs typeface="+mn-cs"/>
              </a:rPr>
              <a:t>, RDH, MPH, is the senior consulting editor for RDH magazine. She is an international speaker who has published numerous articles and authored several textbook chapters. Her popular programs include ergonomics, patient comfort, burnout, and advanced diagnostics and therapeutics. Recipient of the 2004 Mentor of the Year Award, Anne is an ADHA member who has practiced dental hygiene in Houston since 1971. You can reach her at anne@anneguignon.com or (713) 974-4540. Her Web site is www.anneguignon.com.</a:t>
            </a:r>
            <a:endParaRPr lang="en-US" dirty="0"/>
          </a:p>
        </p:txBody>
      </p:sp>
      <p:sp>
        <p:nvSpPr>
          <p:cNvPr id="4" name="Slide Number Placeholder 3"/>
          <p:cNvSpPr>
            <a:spLocks noGrp="1"/>
          </p:cNvSpPr>
          <p:nvPr>
            <p:ph type="sldNum" sz="quarter" idx="10"/>
          </p:nvPr>
        </p:nvSpPr>
        <p:spPr/>
        <p:txBody>
          <a:bodyPr/>
          <a:lstStyle/>
          <a:p>
            <a:fld id="{822A45AC-E6DF-43D8-AF03-89EEB2807FF4}" type="slidenum">
              <a:rPr lang="en-US" smtClean="0"/>
              <a:pPr/>
              <a:t>14</a:t>
            </a:fld>
            <a:endParaRPr lang="en-US"/>
          </a:p>
        </p:txBody>
      </p:sp>
    </p:spTree>
    <p:extLst>
      <p:ext uri="{BB962C8B-B14F-4D97-AF65-F5344CB8AC3E}">
        <p14:creationId xmlns:p14="http://schemas.microsoft.com/office/powerpoint/2010/main" val="1236525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http://www.todaysdentistry.com.au/intraoral-cameras/</a:t>
            </a:r>
            <a:endParaRPr lang="en-US" dirty="0"/>
          </a:p>
        </p:txBody>
      </p:sp>
      <p:sp>
        <p:nvSpPr>
          <p:cNvPr id="4" name="Slide Number Placeholder 3"/>
          <p:cNvSpPr>
            <a:spLocks noGrp="1"/>
          </p:cNvSpPr>
          <p:nvPr>
            <p:ph type="sldNum" sz="quarter" idx="10"/>
          </p:nvPr>
        </p:nvSpPr>
        <p:spPr/>
        <p:txBody>
          <a:bodyPr/>
          <a:lstStyle/>
          <a:p>
            <a:fld id="{822A45AC-E6DF-43D8-AF03-89EEB2807FF4}" type="slidenum">
              <a:rPr lang="en-US" smtClean="0"/>
              <a:pPr/>
              <a:t>15</a:t>
            </a:fld>
            <a:endParaRPr lang="en-US"/>
          </a:p>
        </p:txBody>
      </p:sp>
    </p:spTree>
    <p:extLst>
      <p:ext uri="{BB962C8B-B14F-4D97-AF65-F5344CB8AC3E}">
        <p14:creationId xmlns:p14="http://schemas.microsoft.com/office/powerpoint/2010/main" val="12883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2A45AC-E6DF-43D8-AF03-89EEB2807FF4}" type="slidenum">
              <a:rPr lang="en-US" smtClean="0"/>
              <a:pPr/>
              <a:t>21</a:t>
            </a:fld>
            <a:endParaRPr lang="en-US"/>
          </a:p>
        </p:txBody>
      </p:sp>
    </p:spTree>
    <p:extLst>
      <p:ext uri="{BB962C8B-B14F-4D97-AF65-F5344CB8AC3E}">
        <p14:creationId xmlns:p14="http://schemas.microsoft.com/office/powerpoint/2010/main" val="358818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64D2CC-83B6-4A56-8708-9C4D32A708D6}"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87049981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4D2CC-83B6-4A56-8708-9C4D32A708D6}"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4594786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4D2CC-83B6-4A56-8708-9C4D32A708D6}"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153254793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4D2CC-83B6-4A56-8708-9C4D32A708D6}"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210630495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4D2CC-83B6-4A56-8708-9C4D32A708D6}"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237201784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64D2CC-83B6-4A56-8708-9C4D32A708D6}"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352538595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4D2CC-83B6-4A56-8708-9C4D32A708D6}" type="datetimeFigureOut">
              <a:rPr lang="en-US" smtClean="0"/>
              <a:pPr/>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32517871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4D2CC-83B6-4A56-8708-9C4D32A708D6}" type="datetimeFigureOut">
              <a:rPr lang="en-US" smtClean="0"/>
              <a:pPr/>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290483500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4D2CC-83B6-4A56-8708-9C4D32A708D6}" type="datetimeFigureOut">
              <a:rPr lang="en-US" smtClean="0"/>
              <a:pPr/>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394213901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4D2CC-83B6-4A56-8708-9C4D32A708D6}"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8896575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4D2CC-83B6-4A56-8708-9C4D32A708D6}"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14771-EAFA-4E05-84F9-CDFBCE81A150}" type="slidenum">
              <a:rPr lang="en-US" smtClean="0"/>
              <a:pPr/>
              <a:t>‹#›</a:t>
            </a:fld>
            <a:endParaRPr lang="en-US"/>
          </a:p>
        </p:txBody>
      </p:sp>
    </p:spTree>
    <p:extLst>
      <p:ext uri="{BB962C8B-B14F-4D97-AF65-F5344CB8AC3E}">
        <p14:creationId xmlns:p14="http://schemas.microsoft.com/office/powerpoint/2010/main" val="73714206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4D2CC-83B6-4A56-8708-9C4D32A708D6}" type="datetimeFigureOut">
              <a:rPr lang="en-US" smtClean="0"/>
              <a:pPr/>
              <a:t>9/3/2015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14771-EAFA-4E05-84F9-CDFBCE81A150}" type="slidenum">
              <a:rPr lang="en-US" smtClean="0"/>
              <a:pPr/>
              <a:t>‹#›</a:t>
            </a:fld>
            <a:endParaRPr lang="en-US"/>
          </a:p>
        </p:txBody>
      </p:sp>
    </p:spTree>
    <p:extLst>
      <p:ext uri="{BB962C8B-B14F-4D97-AF65-F5344CB8AC3E}">
        <p14:creationId xmlns:p14="http://schemas.microsoft.com/office/powerpoint/2010/main" val="99317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 y="-76200"/>
            <a:ext cx="9144001"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08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KAVI\Desktop\FYP\presentation_imgs\effects_of_dental_heal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85" y="76200"/>
            <a:ext cx="8305915"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44940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C:\Users\KAVI\Desktop\FYP\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51300"/>
            <a:ext cx="697230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KAVI\Desktop\FYP\canc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2" y="2762250"/>
            <a:ext cx="620077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8498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However …</a:t>
            </a:r>
            <a:endParaRPr lang="en-US" sz="4400" b="1" dirty="0"/>
          </a:p>
        </p:txBody>
      </p:sp>
      <p:sp>
        <p:nvSpPr>
          <p:cNvPr id="3" name="Content Placeholder 2"/>
          <p:cNvSpPr>
            <a:spLocks noGrp="1"/>
          </p:cNvSpPr>
          <p:nvPr>
            <p:ph idx="1"/>
          </p:nvPr>
        </p:nvSpPr>
        <p:spPr>
          <a:xfrm>
            <a:off x="457200" y="2209800"/>
            <a:ext cx="8229600" cy="2743200"/>
          </a:xfrm>
        </p:spPr>
        <p:txBody>
          <a:bodyPr>
            <a:normAutofit/>
          </a:bodyPr>
          <a:lstStyle/>
          <a:p>
            <a:pPr marL="0" indent="0" algn="ctr">
              <a:lnSpc>
                <a:spcPct val="200000"/>
              </a:lnSpc>
              <a:buNone/>
            </a:pPr>
            <a:r>
              <a:rPr lang="en-US" sz="3200" b="1" dirty="0" smtClean="0">
                <a:latin typeface="Calibri" pitchFamily="34" charset="0"/>
              </a:rPr>
              <a:t>Oral health </a:t>
            </a:r>
            <a:r>
              <a:rPr lang="en-US" sz="3200" dirty="0" smtClean="0">
                <a:latin typeface="Calibri" pitchFamily="34" charset="0"/>
              </a:rPr>
              <a:t>is known to be the most </a:t>
            </a:r>
            <a:r>
              <a:rPr lang="en-US" sz="3200" b="1" dirty="0" smtClean="0">
                <a:latin typeface="Calibri" pitchFamily="34" charset="0"/>
              </a:rPr>
              <a:t>neglected </a:t>
            </a:r>
            <a:r>
              <a:rPr lang="en-US" sz="3200" dirty="0" smtClean="0">
                <a:latin typeface="Calibri" pitchFamily="34" charset="0"/>
              </a:rPr>
              <a:t>health aspect among adults …</a:t>
            </a:r>
          </a:p>
        </p:txBody>
      </p:sp>
    </p:spTree>
    <p:extLst>
      <p:ext uri="{BB962C8B-B14F-4D97-AF65-F5344CB8AC3E}">
        <p14:creationId xmlns:p14="http://schemas.microsoft.com/office/powerpoint/2010/main" val="226415392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Current situation in Sri Lanka …</a:t>
            </a:r>
            <a:endParaRPr lang="en-US"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A significant majority of dentists still use mouth mirrors</a:t>
            </a:r>
          </a:p>
          <a:p>
            <a:r>
              <a:rPr lang="en-US" dirty="0" smtClean="0"/>
              <a:t>Use of intra oral cameras is not yet popular</a:t>
            </a:r>
            <a:endParaRPr lang="en-US" dirty="0"/>
          </a:p>
        </p:txBody>
      </p:sp>
      <p:graphicFrame>
        <p:nvGraphicFramePr>
          <p:cNvPr id="4" name="Chart 3"/>
          <p:cNvGraphicFramePr/>
          <p:nvPr>
            <p:extLst>
              <p:ext uri="{D42A27DB-BD31-4B8C-83A1-F6EECF244321}">
                <p14:modId xmlns:p14="http://schemas.microsoft.com/office/powerpoint/2010/main" val="3154125361"/>
              </p:ext>
            </p:extLst>
          </p:nvPr>
        </p:nvGraphicFramePr>
        <p:xfrm>
          <a:off x="1524000" y="3200400"/>
          <a:ext cx="5562600" cy="353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230361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Autofit/>
          </a:bodyPr>
          <a:lstStyle/>
          <a:p>
            <a:r>
              <a:rPr lang="en-US" sz="3600" dirty="0">
                <a:solidFill>
                  <a:schemeClr val="accent5">
                    <a:lumMod val="75000"/>
                  </a:schemeClr>
                </a:solidFill>
                <a:latin typeface="Calibri" pitchFamily="34" charset="0"/>
              </a:rPr>
              <a:t>Disadvantages of mouth </a:t>
            </a:r>
            <a:r>
              <a:rPr lang="en-US" sz="3600" dirty="0" smtClean="0">
                <a:solidFill>
                  <a:schemeClr val="accent5">
                    <a:lumMod val="75000"/>
                  </a:schemeClr>
                </a:solidFill>
                <a:latin typeface="Calibri" pitchFamily="34" charset="0"/>
              </a:rPr>
              <a:t>mirrors</a:t>
            </a:r>
            <a:endParaRPr lang="en-US" sz="3600" dirty="0">
              <a:solidFill>
                <a:schemeClr val="accent5">
                  <a:lumMod val="75000"/>
                </a:schemeClr>
              </a:solidFill>
              <a:latin typeface="Calibri" pitchFamily="34" charset="0"/>
            </a:endParaRPr>
          </a:p>
        </p:txBody>
      </p:sp>
      <p:sp>
        <p:nvSpPr>
          <p:cNvPr id="3" name="Content Placeholder 2"/>
          <p:cNvSpPr>
            <a:spLocks noGrp="1"/>
          </p:cNvSpPr>
          <p:nvPr>
            <p:ph idx="1"/>
          </p:nvPr>
        </p:nvSpPr>
        <p:spPr>
          <a:xfrm>
            <a:off x="457200" y="1219200"/>
            <a:ext cx="8229600" cy="4876800"/>
          </a:xfrm>
        </p:spPr>
        <p:txBody>
          <a:bodyPr/>
          <a:lstStyle/>
          <a:p>
            <a:pPr lvl="0"/>
            <a:r>
              <a:rPr lang="en-US" dirty="0">
                <a:latin typeface="Calibri" pitchFamily="34" charset="0"/>
              </a:rPr>
              <a:t>The number of teeth which may be viewed using a conventional round mirror is extremely limited. </a:t>
            </a:r>
          </a:p>
          <a:p>
            <a:pPr lvl="0"/>
            <a:r>
              <a:rPr lang="en-US" dirty="0">
                <a:latin typeface="Calibri" pitchFamily="34" charset="0"/>
              </a:rPr>
              <a:t>The quality of the reflective surface is not that of a standard mirror.</a:t>
            </a:r>
          </a:p>
          <a:p>
            <a:pPr lvl="0"/>
            <a:r>
              <a:rPr lang="en-US" dirty="0">
                <a:latin typeface="Calibri" pitchFamily="34" charset="0"/>
              </a:rPr>
              <a:t>Once the surface is scratched, it cannot </a:t>
            </a:r>
            <a:r>
              <a:rPr lang="en-US" dirty="0" smtClean="0">
                <a:latin typeface="Calibri" pitchFamily="34" charset="0"/>
              </a:rPr>
              <a:t>fulfill </a:t>
            </a:r>
            <a:r>
              <a:rPr lang="en-US" dirty="0">
                <a:latin typeface="Calibri" pitchFamily="34" charset="0"/>
              </a:rPr>
              <a:t>its purpose.</a:t>
            </a:r>
          </a:p>
          <a:p>
            <a:endParaRPr lang="en-US" dirty="0"/>
          </a:p>
        </p:txBody>
      </p:sp>
      <p:pic>
        <p:nvPicPr>
          <p:cNvPr id="1026" name="Picture 2" descr="C:\Users\KAVI\Desktop\FYP\oral_health_s16_mouth_with_dental_mirr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38222"/>
            <a:ext cx="46958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7180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228600"/>
            <a:ext cx="8229600" cy="990600"/>
          </a:xfrm>
        </p:spPr>
        <p:txBody>
          <a:bodyPr>
            <a:noAutofit/>
          </a:bodyPr>
          <a:lstStyle/>
          <a:p>
            <a:r>
              <a:rPr lang="en-US" sz="3600" dirty="0" smtClean="0">
                <a:solidFill>
                  <a:schemeClr val="accent5">
                    <a:lumMod val="75000"/>
                  </a:schemeClr>
                </a:solidFill>
                <a:latin typeface="Calibri" pitchFamily="34" charset="0"/>
              </a:rPr>
              <a:t>Advantages of intraoral cameras</a:t>
            </a:r>
            <a:endParaRPr lang="en-US" sz="3600" dirty="0">
              <a:solidFill>
                <a:schemeClr val="accent5">
                  <a:lumMod val="75000"/>
                </a:schemeClr>
              </a:solidFill>
              <a:latin typeface="Calibri" pitchFamily="34" charset="0"/>
            </a:endParaRP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651" t="6521"/>
          <a:stretch/>
        </p:blipFill>
        <p:spPr bwMode="auto">
          <a:xfrm>
            <a:off x="1295400" y="1205821"/>
            <a:ext cx="6629400" cy="5575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99907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4500" dirty="0" smtClean="0">
                <a:solidFill>
                  <a:schemeClr val="accent1">
                    <a:lumMod val="75000"/>
                  </a:schemeClr>
                </a:solidFill>
              </a:rPr>
              <a:t>Our solution …</a:t>
            </a:r>
            <a:endParaRPr lang="en-US" sz="4500" dirty="0">
              <a:solidFill>
                <a:schemeClr val="accent1">
                  <a:lumMod val="75000"/>
                </a:schemeClr>
              </a:solidFill>
            </a:endParaRPr>
          </a:p>
        </p:txBody>
      </p:sp>
    </p:spTree>
    <p:extLst>
      <p:ext uri="{BB962C8B-B14F-4D97-AF65-F5344CB8AC3E}">
        <p14:creationId xmlns:p14="http://schemas.microsoft.com/office/powerpoint/2010/main" val="17548944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
            <a:ext cx="9144000" cy="7315200"/>
          </a:xfrm>
        </p:spPr>
      </p:pic>
    </p:spTree>
    <p:extLst>
      <p:ext uri="{BB962C8B-B14F-4D97-AF65-F5344CB8AC3E}">
        <p14:creationId xmlns:p14="http://schemas.microsoft.com/office/powerpoint/2010/main" val="21868674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KAVI\Desktop\11973892_10205196134047555_403661769_o.jpg"/>
          <p:cNvPicPr>
            <a:picLocks noChangeAspect="1" noChangeArrowheads="1"/>
          </p:cNvPicPr>
          <p:nvPr/>
        </p:nvPicPr>
        <p:blipFill rotWithShape="1">
          <a:blip r:embed="rId2">
            <a:extLst>
              <a:ext uri="{28A0092B-C50C-407E-A947-70E740481C1C}">
                <a14:useLocalDpi xmlns:a14="http://schemas.microsoft.com/office/drawing/2010/main" val="0"/>
              </a:ext>
            </a:extLst>
          </a:blip>
          <a:srcRect l="5530" t="20332" r="84655" b="58946"/>
          <a:stretch/>
        </p:blipFill>
        <p:spPr bwMode="auto">
          <a:xfrm>
            <a:off x="457200" y="3157716"/>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KAVI\Desktop\11973892_10205196134047555_403661769_o.jpg"/>
          <p:cNvPicPr>
            <a:picLocks noChangeAspect="1" noChangeArrowheads="1"/>
          </p:cNvPicPr>
          <p:nvPr/>
        </p:nvPicPr>
        <p:blipFill rotWithShape="1">
          <a:blip r:embed="rId2">
            <a:extLst>
              <a:ext uri="{28A0092B-C50C-407E-A947-70E740481C1C}">
                <a14:useLocalDpi xmlns:a14="http://schemas.microsoft.com/office/drawing/2010/main" val="0"/>
              </a:ext>
            </a:extLst>
          </a:blip>
          <a:srcRect l="63687" t="19821" r="26858" b="60737"/>
          <a:stretch/>
        </p:blipFill>
        <p:spPr bwMode="auto">
          <a:xfrm>
            <a:off x="4992453" y="3157716"/>
            <a:ext cx="140834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KAVI\Desktop\11973892_10205196134047555_403661769_o.jpg"/>
          <p:cNvPicPr>
            <a:picLocks noChangeAspect="1" noChangeArrowheads="1"/>
          </p:cNvPicPr>
          <p:nvPr/>
        </p:nvPicPr>
        <p:blipFill rotWithShape="1">
          <a:blip r:embed="rId2">
            <a:extLst>
              <a:ext uri="{28A0092B-C50C-407E-A947-70E740481C1C}">
                <a14:useLocalDpi xmlns:a14="http://schemas.microsoft.com/office/drawing/2010/main" val="0"/>
              </a:ext>
            </a:extLst>
          </a:blip>
          <a:srcRect l="85445" t="15947" r="8739" b="73053"/>
          <a:stretch/>
        </p:blipFill>
        <p:spPr bwMode="auto">
          <a:xfrm>
            <a:off x="7239000" y="3300594"/>
            <a:ext cx="1371600" cy="12287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KAVI\Desktop\11973892_10205196134047555_403661769_o.jpg"/>
          <p:cNvPicPr>
            <a:picLocks noChangeAspect="1" noChangeArrowheads="1"/>
          </p:cNvPicPr>
          <p:nvPr/>
        </p:nvPicPr>
        <p:blipFill rotWithShape="1">
          <a:blip r:embed="rId2">
            <a:extLst>
              <a:ext uri="{28A0092B-C50C-407E-A947-70E740481C1C}">
                <a14:useLocalDpi xmlns:a14="http://schemas.microsoft.com/office/drawing/2010/main" val="0"/>
              </a:ext>
            </a:extLst>
          </a:blip>
          <a:srcRect l="85808" t="36156" r="8860" b="53099"/>
          <a:stretch/>
        </p:blipFill>
        <p:spPr bwMode="auto">
          <a:xfrm>
            <a:off x="2667000" y="3220062"/>
            <a:ext cx="1371600" cy="130925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KAVI\Desktop\FYP\LOGOS\11021215_10204037997374862_9163628354425115574_n.jpg"/>
          <p:cNvPicPr>
            <a:picLocks noChangeAspect="1" noChangeArrowheads="1"/>
          </p:cNvPicPr>
          <p:nvPr/>
        </p:nvPicPr>
        <p:blipFill rotWithShape="1">
          <a:blip r:embed="rId3">
            <a:extLst>
              <a:ext uri="{28A0092B-C50C-407E-A947-70E740481C1C}">
                <a14:useLocalDpi xmlns:a14="http://schemas.microsoft.com/office/drawing/2010/main" val="0"/>
              </a:ext>
            </a:extLst>
          </a:blip>
          <a:srcRect t="14827" b="25173"/>
          <a:stretch/>
        </p:blipFill>
        <p:spPr bwMode="auto">
          <a:xfrm>
            <a:off x="0" y="-5255"/>
            <a:ext cx="91440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7435" y="4528724"/>
            <a:ext cx="1791131" cy="969496"/>
          </a:xfrm>
          <a:prstGeom prst="rect">
            <a:avLst/>
          </a:prstGeom>
          <a:noFill/>
        </p:spPr>
        <p:txBody>
          <a:bodyPr wrap="none" rtlCol="0">
            <a:spAutoFit/>
          </a:bodyPr>
          <a:lstStyle/>
          <a:p>
            <a:pPr algn="ctr"/>
            <a:r>
              <a:rPr lang="en-US" sz="1900" b="1" dirty="0" smtClean="0">
                <a:latin typeface="Calibri" pitchFamily="34" charset="0"/>
              </a:rPr>
              <a:t>PATIENT </a:t>
            </a:r>
          </a:p>
          <a:p>
            <a:pPr algn="ctr"/>
            <a:r>
              <a:rPr lang="en-US" sz="1900" b="1" dirty="0" smtClean="0">
                <a:latin typeface="Calibri" pitchFamily="34" charset="0"/>
              </a:rPr>
              <a:t>MANAGEMENT </a:t>
            </a:r>
          </a:p>
          <a:p>
            <a:pPr algn="ctr"/>
            <a:r>
              <a:rPr lang="en-US" sz="1900" b="1" dirty="0" smtClean="0">
                <a:latin typeface="Calibri" pitchFamily="34" charset="0"/>
              </a:rPr>
              <a:t>SYSTEM</a:t>
            </a:r>
            <a:endParaRPr lang="en-US" sz="1900" b="1" dirty="0">
              <a:latin typeface="Calibri" pitchFamily="34" charset="0"/>
            </a:endParaRPr>
          </a:p>
        </p:txBody>
      </p:sp>
      <p:sp>
        <p:nvSpPr>
          <p:cNvPr id="15" name="TextBox 14"/>
          <p:cNvSpPr txBox="1"/>
          <p:nvPr/>
        </p:nvSpPr>
        <p:spPr>
          <a:xfrm>
            <a:off x="4873366" y="4529316"/>
            <a:ext cx="1677062" cy="1261884"/>
          </a:xfrm>
          <a:prstGeom prst="rect">
            <a:avLst/>
          </a:prstGeom>
          <a:noFill/>
        </p:spPr>
        <p:txBody>
          <a:bodyPr wrap="none" rtlCol="0">
            <a:spAutoFit/>
          </a:bodyPr>
          <a:lstStyle/>
          <a:p>
            <a:pPr algn="ctr"/>
            <a:r>
              <a:rPr lang="en-US" sz="1900" b="1" dirty="0" smtClean="0">
                <a:latin typeface="Calibri" pitchFamily="34" charset="0"/>
              </a:rPr>
              <a:t>DENTAL </a:t>
            </a:r>
            <a:br>
              <a:rPr lang="en-US" sz="1900" b="1" dirty="0" smtClean="0">
                <a:latin typeface="Calibri" pitchFamily="34" charset="0"/>
              </a:rPr>
            </a:br>
            <a:r>
              <a:rPr lang="en-US" sz="1900" b="1" dirty="0" smtClean="0">
                <a:latin typeface="Calibri" pitchFamily="34" charset="0"/>
              </a:rPr>
              <a:t>INFORMATION</a:t>
            </a:r>
          </a:p>
          <a:p>
            <a:pPr algn="ctr"/>
            <a:r>
              <a:rPr lang="en-US" sz="1900" b="1" dirty="0" smtClean="0">
                <a:latin typeface="Calibri" pitchFamily="34" charset="0"/>
              </a:rPr>
              <a:t>KNOWLEDGE </a:t>
            </a:r>
            <a:br>
              <a:rPr lang="en-US" sz="1900" b="1" dirty="0" smtClean="0">
                <a:latin typeface="Calibri" pitchFamily="34" charset="0"/>
              </a:rPr>
            </a:br>
            <a:r>
              <a:rPr lang="en-US" sz="1900" b="1" dirty="0" smtClean="0">
                <a:latin typeface="Calibri" pitchFamily="34" charset="0"/>
              </a:rPr>
              <a:t>BASE</a:t>
            </a:r>
            <a:endParaRPr lang="en-US" sz="1900" b="1" dirty="0">
              <a:latin typeface="Calibri" pitchFamily="34" charset="0"/>
            </a:endParaRPr>
          </a:p>
        </p:txBody>
      </p:sp>
      <p:sp>
        <p:nvSpPr>
          <p:cNvPr id="16" name="TextBox 15"/>
          <p:cNvSpPr txBox="1"/>
          <p:nvPr/>
        </p:nvSpPr>
        <p:spPr>
          <a:xfrm>
            <a:off x="7065241" y="4518295"/>
            <a:ext cx="1793889" cy="969496"/>
          </a:xfrm>
          <a:prstGeom prst="rect">
            <a:avLst/>
          </a:prstGeom>
          <a:noFill/>
        </p:spPr>
        <p:txBody>
          <a:bodyPr wrap="none" rtlCol="0">
            <a:spAutoFit/>
          </a:bodyPr>
          <a:lstStyle/>
          <a:p>
            <a:pPr algn="ctr"/>
            <a:r>
              <a:rPr lang="en-US" sz="1900" b="1" dirty="0" smtClean="0">
                <a:latin typeface="Calibri" pitchFamily="34" charset="0"/>
              </a:rPr>
              <a:t>TELE-</a:t>
            </a:r>
          </a:p>
          <a:p>
            <a:pPr algn="ctr"/>
            <a:r>
              <a:rPr lang="en-US" sz="1900" b="1" dirty="0" smtClean="0">
                <a:latin typeface="Calibri" pitchFamily="34" charset="0"/>
              </a:rPr>
              <a:t>CONFERENCING</a:t>
            </a:r>
          </a:p>
          <a:p>
            <a:pPr algn="ctr"/>
            <a:r>
              <a:rPr lang="en-US" sz="1900" b="1" dirty="0" smtClean="0">
                <a:latin typeface="Calibri" pitchFamily="34" charset="0"/>
              </a:rPr>
              <a:t>SYSTEM</a:t>
            </a:r>
            <a:endParaRPr lang="en-US" sz="1900" b="1" dirty="0">
              <a:latin typeface="Calibri" pitchFamily="34" charset="0"/>
            </a:endParaRPr>
          </a:p>
        </p:txBody>
      </p:sp>
      <p:sp>
        <p:nvSpPr>
          <p:cNvPr id="17" name="TextBox 16"/>
          <p:cNvSpPr txBox="1"/>
          <p:nvPr/>
        </p:nvSpPr>
        <p:spPr>
          <a:xfrm>
            <a:off x="2548122" y="4518295"/>
            <a:ext cx="1534587" cy="1261884"/>
          </a:xfrm>
          <a:prstGeom prst="rect">
            <a:avLst/>
          </a:prstGeom>
          <a:noFill/>
        </p:spPr>
        <p:txBody>
          <a:bodyPr wrap="none" rtlCol="0">
            <a:spAutoFit/>
          </a:bodyPr>
          <a:lstStyle/>
          <a:p>
            <a:pPr algn="ctr"/>
            <a:r>
              <a:rPr lang="en-US" sz="1900" b="1" dirty="0" smtClean="0">
                <a:latin typeface="Calibri" pitchFamily="34" charset="0"/>
              </a:rPr>
              <a:t>DIAGNOSIS, </a:t>
            </a:r>
          </a:p>
          <a:p>
            <a:pPr algn="ctr"/>
            <a:r>
              <a:rPr lang="en-US" sz="1900" b="1" dirty="0" smtClean="0">
                <a:latin typeface="Calibri" pitchFamily="34" charset="0"/>
              </a:rPr>
              <a:t>TREATMENT </a:t>
            </a:r>
            <a:br>
              <a:rPr lang="en-US" sz="1900" b="1" dirty="0" smtClean="0">
                <a:latin typeface="Calibri" pitchFamily="34" charset="0"/>
              </a:rPr>
            </a:br>
            <a:r>
              <a:rPr lang="en-US" sz="1900" b="1" dirty="0" smtClean="0">
                <a:latin typeface="Calibri" pitchFamily="34" charset="0"/>
              </a:rPr>
              <a:t>&amp;</a:t>
            </a:r>
            <a:br>
              <a:rPr lang="en-US" sz="1900" b="1" dirty="0" smtClean="0">
                <a:latin typeface="Calibri" pitchFamily="34" charset="0"/>
              </a:rPr>
            </a:br>
            <a:r>
              <a:rPr lang="en-US" sz="1900" b="1" dirty="0" smtClean="0">
                <a:latin typeface="Calibri" pitchFamily="34" charset="0"/>
              </a:rPr>
              <a:t> SIMULATION</a:t>
            </a:r>
            <a:endParaRPr lang="en-US" sz="1900" b="1" dirty="0">
              <a:latin typeface="Calibri" pitchFamily="34" charset="0"/>
            </a:endParaRPr>
          </a:p>
        </p:txBody>
      </p:sp>
    </p:spTree>
    <p:extLst>
      <p:ext uri="{BB962C8B-B14F-4D97-AF65-F5344CB8AC3E}">
        <p14:creationId xmlns:p14="http://schemas.microsoft.com/office/powerpoint/2010/main" val="38497375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990600"/>
          </a:xfrm>
        </p:spPr>
        <p:txBody>
          <a:bodyPr/>
          <a:lstStyle/>
          <a:p>
            <a:pPr algn="ctr"/>
            <a:r>
              <a:rPr lang="en-US" b="1" dirty="0" smtClean="0">
                <a:solidFill>
                  <a:schemeClr val="accent1">
                    <a:lumMod val="75000"/>
                  </a:schemeClr>
                </a:solidFill>
                <a:latin typeface="Calibri" pitchFamily="34" charset="0"/>
              </a:rPr>
              <a:t>Technologies Used </a:t>
            </a:r>
            <a:endParaRPr lang="en-US" b="1" dirty="0">
              <a:solidFill>
                <a:schemeClr val="accent1">
                  <a:lumMod val="75000"/>
                </a:schemeClr>
              </a:solidFill>
              <a:latin typeface="Calibri" pitchFamily="34" charset="0"/>
            </a:endParaRPr>
          </a:p>
        </p:txBody>
      </p:sp>
      <p:sp>
        <p:nvSpPr>
          <p:cNvPr id="3" name="Content Placeholder 2"/>
          <p:cNvSpPr>
            <a:spLocks noGrp="1"/>
          </p:cNvSpPr>
          <p:nvPr>
            <p:ph idx="1"/>
          </p:nvPr>
        </p:nvSpPr>
        <p:spPr>
          <a:xfrm>
            <a:off x="-228600" y="3581400"/>
            <a:ext cx="9220200" cy="3276600"/>
          </a:xfrm>
        </p:spPr>
        <p:txBody>
          <a:bodyPr numCol="2">
            <a:noAutofit/>
          </a:bodyPr>
          <a:lstStyle/>
          <a:p>
            <a:pPr marL="1931670" indent="-285750">
              <a:lnSpc>
                <a:spcPct val="200000"/>
              </a:lnSpc>
              <a:buFont typeface="Wingdings" pitchFamily="2" charset="2"/>
              <a:buChar char="ü"/>
            </a:pPr>
            <a:r>
              <a:rPr lang="en-US" sz="2300" dirty="0" err="1" smtClean="0">
                <a:latin typeface="Calibri" pitchFamily="34" charset="0"/>
              </a:rPr>
              <a:t>Php</a:t>
            </a:r>
            <a:endParaRPr lang="en-US" sz="2300" dirty="0" smtClean="0">
              <a:latin typeface="Calibri" pitchFamily="34" charset="0"/>
            </a:endParaRPr>
          </a:p>
          <a:p>
            <a:pPr marL="1931670" indent="-285750">
              <a:lnSpc>
                <a:spcPct val="200000"/>
              </a:lnSpc>
              <a:buFont typeface="Wingdings" pitchFamily="2" charset="2"/>
              <a:buChar char="ü"/>
            </a:pPr>
            <a:r>
              <a:rPr lang="en-US" sz="2300" dirty="0" smtClean="0">
                <a:latin typeface="Calibri" pitchFamily="34" charset="0"/>
              </a:rPr>
              <a:t>Java</a:t>
            </a:r>
            <a:endParaRPr lang="en-US" sz="2300" dirty="0">
              <a:latin typeface="Calibri" pitchFamily="34" charset="0"/>
            </a:endParaRPr>
          </a:p>
          <a:p>
            <a:pPr marL="1931670" indent="-285750">
              <a:lnSpc>
                <a:spcPct val="200000"/>
              </a:lnSpc>
              <a:buFont typeface="Wingdings" pitchFamily="2" charset="2"/>
              <a:buChar char="ü"/>
            </a:pPr>
            <a:r>
              <a:rPr lang="en-US" sz="2300" dirty="0" smtClean="0">
                <a:latin typeface="Calibri" pitchFamily="34" charset="0"/>
              </a:rPr>
              <a:t>JavaScript</a:t>
            </a:r>
          </a:p>
          <a:p>
            <a:pPr marL="1931670" indent="-285750">
              <a:lnSpc>
                <a:spcPct val="200000"/>
              </a:lnSpc>
              <a:buFont typeface="Wingdings" pitchFamily="2" charset="2"/>
              <a:buChar char="ü"/>
            </a:pPr>
            <a:r>
              <a:rPr lang="en-US" sz="2300" dirty="0" smtClean="0">
                <a:latin typeface="Calibri" pitchFamily="34" charset="0"/>
              </a:rPr>
              <a:t> </a:t>
            </a:r>
            <a:r>
              <a:rPr lang="en-US" sz="2300" dirty="0" err="1" smtClean="0">
                <a:latin typeface="Calibri" pitchFamily="34" charset="0"/>
              </a:rPr>
              <a:t>jQuery</a:t>
            </a:r>
            <a:endParaRPr lang="en-US" sz="2300" dirty="0" smtClean="0">
              <a:latin typeface="Calibri" pitchFamily="34" charset="0"/>
            </a:endParaRPr>
          </a:p>
          <a:p>
            <a:pPr marL="1931670" indent="-285750">
              <a:lnSpc>
                <a:spcPct val="200000"/>
              </a:lnSpc>
              <a:buFont typeface="Wingdings" pitchFamily="2" charset="2"/>
              <a:buChar char="ü"/>
            </a:pPr>
            <a:r>
              <a:rPr lang="en-US" sz="2300" dirty="0">
                <a:latin typeface="Calibri" pitchFamily="34" charset="0"/>
              </a:rPr>
              <a:t>Blender</a:t>
            </a:r>
          </a:p>
          <a:p>
            <a:pPr marL="1931670" indent="-285750">
              <a:lnSpc>
                <a:spcPct val="200000"/>
              </a:lnSpc>
              <a:buFont typeface="Wingdings" pitchFamily="2" charset="2"/>
              <a:buChar char="ü"/>
            </a:pPr>
            <a:r>
              <a:rPr lang="en-US" sz="2300" dirty="0">
                <a:latin typeface="Calibri" pitchFamily="34" charset="0"/>
              </a:rPr>
              <a:t>RTMP Protocol</a:t>
            </a:r>
          </a:p>
          <a:p>
            <a:pPr marL="1931670" indent="-285750">
              <a:lnSpc>
                <a:spcPct val="200000"/>
              </a:lnSpc>
              <a:buFont typeface="Wingdings" pitchFamily="2" charset="2"/>
              <a:buChar char="ü"/>
            </a:pPr>
            <a:r>
              <a:rPr lang="en-US" sz="2300" dirty="0">
                <a:latin typeface="Calibri" pitchFamily="34" charset="0"/>
              </a:rPr>
              <a:t>X3dom</a:t>
            </a:r>
          </a:p>
          <a:p>
            <a:pPr marL="1931670" indent="-285750">
              <a:lnSpc>
                <a:spcPct val="200000"/>
              </a:lnSpc>
              <a:buFont typeface="Wingdings" pitchFamily="2" charset="2"/>
              <a:buChar char="ü"/>
            </a:pPr>
            <a:r>
              <a:rPr lang="en-US" sz="2300" dirty="0" err="1" smtClean="0">
                <a:latin typeface="Calibri" pitchFamily="34" charset="0"/>
              </a:rPr>
              <a:t>WebGL</a:t>
            </a:r>
            <a:endParaRPr lang="en-US" sz="2300" dirty="0">
              <a:latin typeface="Calibri" pitchFamily="34" charset="0"/>
            </a:endParaRPr>
          </a:p>
        </p:txBody>
      </p:sp>
      <p:pic>
        <p:nvPicPr>
          <p:cNvPr id="4" name="Picture 4" descr="C:\Users\KAVI\Desktop\FYP\LOGOS\11021215_10204037997374862_9163628354425115574_n.jpg"/>
          <p:cNvPicPr>
            <a:picLocks noChangeAspect="1" noChangeArrowheads="1"/>
          </p:cNvPicPr>
          <p:nvPr/>
        </p:nvPicPr>
        <p:blipFill rotWithShape="1">
          <a:blip r:embed="rId2">
            <a:extLst>
              <a:ext uri="{28A0092B-C50C-407E-A947-70E740481C1C}">
                <a14:useLocalDpi xmlns:a14="http://schemas.microsoft.com/office/drawing/2010/main" val="0"/>
              </a:ext>
            </a:extLst>
          </a:blip>
          <a:srcRect t="14827" b="25173"/>
          <a:stretch/>
        </p:blipFill>
        <p:spPr bwMode="auto">
          <a:xfrm>
            <a:off x="0" y="-5255"/>
            <a:ext cx="9144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50001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073" b="32950"/>
          <a:stretch/>
        </p:blipFill>
        <p:spPr bwMode="auto">
          <a:xfrm>
            <a:off x="0" y="0"/>
            <a:ext cx="9144000" cy="15765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600200"/>
            <a:ext cx="9144000" cy="1143000"/>
          </a:xfrm>
        </p:spPr>
        <p:txBody>
          <a:bodyPr>
            <a:normAutofit/>
          </a:bodyPr>
          <a:lstStyle/>
          <a:p>
            <a:pPr algn="ctr"/>
            <a:r>
              <a:rPr lang="en-US" sz="3000" dirty="0" smtClean="0">
                <a:solidFill>
                  <a:schemeClr val="tx1">
                    <a:lumMod val="75000"/>
                    <a:lumOff val="25000"/>
                  </a:schemeClr>
                </a:solidFill>
              </a:rPr>
              <a:t>Research Team</a:t>
            </a:r>
            <a:endParaRPr lang="en-US" sz="3000" dirty="0">
              <a:solidFill>
                <a:schemeClr val="tx1">
                  <a:lumMod val="75000"/>
                  <a:lumOff val="2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59725133"/>
              </p:ext>
            </p:extLst>
          </p:nvPr>
        </p:nvGraphicFramePr>
        <p:xfrm>
          <a:off x="1714500" y="2590800"/>
          <a:ext cx="5715000" cy="1639824"/>
        </p:xfrm>
        <a:graphic>
          <a:graphicData uri="http://schemas.openxmlformats.org/drawingml/2006/table">
            <a:tbl>
              <a:tblPr firstRow="1" firstCol="1" bandRow="1">
                <a:tableStyleId>{2D5ABB26-0587-4C30-8999-92F81FD0307C}</a:tableStyleId>
              </a:tblPr>
              <a:tblGrid>
                <a:gridCol w="3124199"/>
                <a:gridCol w="2590801"/>
              </a:tblGrid>
              <a:tr h="380999">
                <a:tc>
                  <a:txBody>
                    <a:bodyPr/>
                    <a:lstStyle/>
                    <a:p>
                      <a:pPr marL="457200" marR="0" lvl="1" algn="l">
                        <a:lnSpc>
                          <a:spcPct val="150000"/>
                        </a:lnSpc>
                        <a:spcBef>
                          <a:spcPts val="0"/>
                        </a:spcBef>
                        <a:spcAft>
                          <a:spcPts val="0"/>
                        </a:spcAft>
                      </a:pPr>
                      <a:r>
                        <a:rPr lang="en-GB" sz="2000" dirty="0">
                          <a:effectLst/>
                          <a:latin typeface="Calibri" pitchFamily="34" charset="0"/>
                        </a:rPr>
                        <a:t>R. M. S. M. </a:t>
                      </a:r>
                      <a:r>
                        <a:rPr lang="en-GB" sz="2000" dirty="0" err="1">
                          <a:effectLst/>
                          <a:latin typeface="Calibri" pitchFamily="34" charset="0"/>
                        </a:rPr>
                        <a:t>Rathnayaka</a:t>
                      </a:r>
                      <a:r>
                        <a:rPr lang="en-GB" sz="2000" dirty="0">
                          <a:effectLst/>
                          <a:latin typeface="Calibri" pitchFamily="34" charset="0"/>
                        </a:rPr>
                        <a:t> </a:t>
                      </a:r>
                      <a:endParaRPr lang="en-US" sz="2000" dirty="0">
                        <a:effectLst/>
                        <a:latin typeface="Calibri" pitchFamily="34" charset="0"/>
                        <a:ea typeface="Times New Roman"/>
                      </a:endParaRPr>
                    </a:p>
                  </a:txBody>
                  <a:tcPr marL="68580" marR="68580" marT="0" marB="0"/>
                </a:tc>
                <a:tc>
                  <a:txBody>
                    <a:bodyPr/>
                    <a:lstStyle/>
                    <a:p>
                      <a:pPr marL="0" marR="0" algn="ctr">
                        <a:lnSpc>
                          <a:spcPct val="150000"/>
                        </a:lnSpc>
                        <a:spcBef>
                          <a:spcPts val="0"/>
                        </a:spcBef>
                        <a:spcAft>
                          <a:spcPts val="0"/>
                        </a:spcAft>
                      </a:pPr>
                      <a:r>
                        <a:rPr lang="en-GB" sz="2000" dirty="0">
                          <a:effectLst/>
                          <a:latin typeface="Calibri" pitchFamily="34" charset="0"/>
                        </a:rPr>
                        <a:t>IT 12038510</a:t>
                      </a:r>
                      <a:endParaRPr lang="en-US" sz="2000" dirty="0">
                        <a:effectLst/>
                        <a:latin typeface="Calibri" pitchFamily="34" charset="0"/>
                        <a:ea typeface="Times New Roman"/>
                      </a:endParaRPr>
                    </a:p>
                  </a:txBody>
                  <a:tcPr marL="68580" marR="68580" marT="0" marB="0"/>
                </a:tc>
              </a:tr>
              <a:tr h="352732">
                <a:tc>
                  <a:txBody>
                    <a:bodyPr/>
                    <a:lstStyle/>
                    <a:p>
                      <a:pPr marL="457200" marR="0" lvl="1" algn="l">
                        <a:lnSpc>
                          <a:spcPct val="150000"/>
                        </a:lnSpc>
                        <a:spcBef>
                          <a:spcPts val="0"/>
                        </a:spcBef>
                        <a:spcAft>
                          <a:spcPts val="0"/>
                        </a:spcAft>
                      </a:pPr>
                      <a:r>
                        <a:rPr lang="en-GB" sz="2000" dirty="0">
                          <a:effectLst/>
                          <a:latin typeface="Calibri" pitchFamily="34" charset="0"/>
                        </a:rPr>
                        <a:t>B. L. H. M. </a:t>
                      </a:r>
                      <a:r>
                        <a:rPr lang="en-GB" sz="2000" dirty="0" err="1">
                          <a:effectLst/>
                          <a:latin typeface="Calibri" pitchFamily="34" charset="0"/>
                        </a:rPr>
                        <a:t>Gunarathna</a:t>
                      </a:r>
                      <a:r>
                        <a:rPr lang="en-GB" sz="2000" dirty="0">
                          <a:effectLst/>
                          <a:latin typeface="Calibri" pitchFamily="34" charset="0"/>
                        </a:rPr>
                        <a:t> </a:t>
                      </a:r>
                      <a:endParaRPr lang="en-US" sz="2000" dirty="0">
                        <a:effectLst/>
                        <a:latin typeface="Calibri" pitchFamily="34" charset="0"/>
                        <a:ea typeface="Times New Roman"/>
                      </a:endParaRPr>
                    </a:p>
                  </a:txBody>
                  <a:tcPr marL="68580" marR="68580" marT="0" marB="0"/>
                </a:tc>
                <a:tc>
                  <a:txBody>
                    <a:bodyPr/>
                    <a:lstStyle/>
                    <a:p>
                      <a:pPr marL="0" marR="0" algn="ctr">
                        <a:lnSpc>
                          <a:spcPct val="150000"/>
                        </a:lnSpc>
                        <a:spcBef>
                          <a:spcPts val="0"/>
                        </a:spcBef>
                        <a:spcAft>
                          <a:spcPts val="0"/>
                        </a:spcAft>
                      </a:pPr>
                      <a:r>
                        <a:rPr lang="en-GB" sz="2000">
                          <a:effectLst/>
                          <a:latin typeface="Calibri" pitchFamily="34" charset="0"/>
                        </a:rPr>
                        <a:t>IT 11229162</a:t>
                      </a:r>
                      <a:endParaRPr lang="en-US" sz="2000">
                        <a:effectLst/>
                        <a:latin typeface="Calibri" pitchFamily="34" charset="0"/>
                        <a:ea typeface="Times New Roman"/>
                      </a:endParaRPr>
                    </a:p>
                  </a:txBody>
                  <a:tcPr marL="68580" marR="68580" marT="0" marB="0"/>
                </a:tc>
              </a:tr>
              <a:tr h="352732">
                <a:tc>
                  <a:txBody>
                    <a:bodyPr/>
                    <a:lstStyle/>
                    <a:p>
                      <a:pPr marL="457200" marR="0" lvl="1" algn="l">
                        <a:lnSpc>
                          <a:spcPct val="150000"/>
                        </a:lnSpc>
                        <a:spcBef>
                          <a:spcPts val="0"/>
                        </a:spcBef>
                        <a:spcAft>
                          <a:spcPts val="0"/>
                        </a:spcAft>
                      </a:pPr>
                      <a:r>
                        <a:rPr lang="en-GB" sz="2000" dirty="0">
                          <a:effectLst/>
                          <a:latin typeface="Calibri" pitchFamily="34" charset="0"/>
                        </a:rPr>
                        <a:t>A. H. E. D. Kumara</a:t>
                      </a:r>
                      <a:endParaRPr lang="en-US" sz="2000" dirty="0">
                        <a:effectLst/>
                        <a:latin typeface="Calibri" pitchFamily="34" charset="0"/>
                        <a:ea typeface="Times New Roman"/>
                      </a:endParaRPr>
                    </a:p>
                  </a:txBody>
                  <a:tcPr marL="68580" marR="68580" marT="0" marB="0"/>
                </a:tc>
                <a:tc>
                  <a:txBody>
                    <a:bodyPr/>
                    <a:lstStyle/>
                    <a:p>
                      <a:pPr marL="0" marR="0" algn="ctr">
                        <a:lnSpc>
                          <a:spcPct val="150000"/>
                        </a:lnSpc>
                        <a:spcBef>
                          <a:spcPts val="0"/>
                        </a:spcBef>
                        <a:spcAft>
                          <a:spcPts val="0"/>
                        </a:spcAft>
                      </a:pPr>
                      <a:r>
                        <a:rPr lang="en-GB" sz="2000" dirty="0">
                          <a:effectLst/>
                          <a:latin typeface="Calibri" pitchFamily="34" charset="0"/>
                        </a:rPr>
                        <a:t>IT 12043842</a:t>
                      </a:r>
                      <a:endParaRPr lang="en-US" sz="2000" dirty="0">
                        <a:effectLst/>
                        <a:latin typeface="Calibri" pitchFamily="34" charset="0"/>
                        <a:ea typeface="Times New Roman"/>
                      </a:endParaRPr>
                    </a:p>
                  </a:txBody>
                  <a:tcPr marL="68580" marR="68580" marT="0" marB="0"/>
                </a:tc>
              </a:tr>
              <a:tr h="352732">
                <a:tc>
                  <a:txBody>
                    <a:bodyPr/>
                    <a:lstStyle/>
                    <a:p>
                      <a:pPr marL="457200" marR="0" lvl="1" algn="l">
                        <a:lnSpc>
                          <a:spcPct val="150000"/>
                        </a:lnSpc>
                        <a:spcBef>
                          <a:spcPts val="0"/>
                        </a:spcBef>
                        <a:spcAft>
                          <a:spcPts val="0"/>
                        </a:spcAft>
                      </a:pPr>
                      <a:r>
                        <a:rPr lang="en-GB" sz="2000" dirty="0">
                          <a:effectLst/>
                          <a:latin typeface="Calibri" pitchFamily="34" charset="0"/>
                        </a:rPr>
                        <a:t>K. G. L. </a:t>
                      </a:r>
                      <a:r>
                        <a:rPr lang="en-GB" sz="2000" dirty="0" err="1">
                          <a:effectLst/>
                          <a:latin typeface="Calibri" pitchFamily="34" charset="0"/>
                        </a:rPr>
                        <a:t>Bogahawatte</a:t>
                      </a:r>
                      <a:endParaRPr lang="en-US" sz="2000" dirty="0">
                        <a:effectLst/>
                        <a:latin typeface="Calibri" pitchFamily="34" charset="0"/>
                        <a:ea typeface="Times New Roman"/>
                      </a:endParaRPr>
                    </a:p>
                  </a:txBody>
                  <a:tcPr marL="68580" marR="68580" marT="0" marB="0"/>
                </a:tc>
                <a:tc>
                  <a:txBody>
                    <a:bodyPr/>
                    <a:lstStyle/>
                    <a:p>
                      <a:pPr marL="0" marR="0" algn="ctr">
                        <a:lnSpc>
                          <a:spcPct val="150000"/>
                        </a:lnSpc>
                        <a:spcBef>
                          <a:spcPts val="0"/>
                        </a:spcBef>
                        <a:spcAft>
                          <a:spcPts val="0"/>
                        </a:spcAft>
                      </a:pPr>
                      <a:r>
                        <a:rPr lang="en-GB" sz="2000" dirty="0">
                          <a:effectLst/>
                          <a:latin typeface="Calibri" pitchFamily="34" charset="0"/>
                        </a:rPr>
                        <a:t>IT 12062034</a:t>
                      </a:r>
                      <a:endParaRPr lang="en-US" sz="2000" dirty="0">
                        <a:effectLst/>
                        <a:latin typeface="Calibri" pitchFamily="34" charset="0"/>
                        <a:ea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4428034"/>
              </p:ext>
            </p:extLst>
          </p:nvPr>
        </p:nvGraphicFramePr>
        <p:xfrm>
          <a:off x="1514475" y="4953000"/>
          <a:ext cx="6115050" cy="1402080"/>
        </p:xfrm>
        <a:graphic>
          <a:graphicData uri="http://schemas.openxmlformats.org/drawingml/2006/table">
            <a:tbl>
              <a:tblPr firstRow="1" firstCol="1" bandRow="1">
                <a:tableStyleId>{2D5ABB26-0587-4C30-8999-92F81FD0307C}</a:tableStyleId>
              </a:tblPr>
              <a:tblGrid>
                <a:gridCol w="6115050"/>
              </a:tblGrid>
              <a:tr h="457200">
                <a:tc>
                  <a:txBody>
                    <a:bodyPr/>
                    <a:lstStyle/>
                    <a:p>
                      <a:pPr marL="0" marR="0" algn="ctr" defTabSz="914400" rtl="0" eaLnBrk="1" latinLnBrk="0" hangingPunct="1">
                        <a:spcBef>
                          <a:spcPct val="0"/>
                        </a:spcBef>
                        <a:spcAft>
                          <a:spcPts val="0"/>
                        </a:spcAft>
                        <a:buNone/>
                      </a:pPr>
                      <a:r>
                        <a:rPr lang="en-GB" sz="3000" kern="1200" spc="-100" baseline="0" dirty="0" smtClean="0">
                          <a:solidFill>
                            <a:schemeClr val="tx1">
                              <a:lumMod val="75000"/>
                              <a:lumOff val="25000"/>
                            </a:schemeClr>
                          </a:solidFill>
                          <a:latin typeface="+mj-lt"/>
                          <a:ea typeface="+mj-ea"/>
                          <a:cs typeface="+mj-cs"/>
                        </a:rPr>
                        <a:t>Supervisor </a:t>
                      </a:r>
                      <a:endParaRPr lang="en-US" sz="3000" kern="1200" spc="-100" baseline="0" dirty="0">
                        <a:solidFill>
                          <a:schemeClr val="tx1">
                            <a:lumMod val="75000"/>
                            <a:lumOff val="25000"/>
                          </a:schemeClr>
                        </a:solidFill>
                        <a:latin typeface="+mj-lt"/>
                        <a:ea typeface="+mj-ea"/>
                        <a:cs typeface="+mj-cs"/>
                      </a:endParaRPr>
                    </a:p>
                  </a:txBody>
                  <a:tcPr marL="68580" marR="68580" marT="0" marB="0"/>
                </a:tc>
              </a:tr>
              <a:tr h="0">
                <a:tc>
                  <a:txBody>
                    <a:bodyPr/>
                    <a:lstStyle/>
                    <a:p>
                      <a:pPr marL="0" marR="0">
                        <a:spcBef>
                          <a:spcPts val="0"/>
                        </a:spcBef>
                        <a:spcAft>
                          <a:spcPts val="0"/>
                        </a:spcAft>
                      </a:pPr>
                      <a:r>
                        <a:rPr lang="en-GB" sz="2000" dirty="0">
                          <a:effectLst/>
                          <a:latin typeface="Calibri" pitchFamily="34" charset="0"/>
                        </a:rPr>
                        <a:t> </a:t>
                      </a:r>
                      <a:endParaRPr lang="en-US" sz="2000" dirty="0">
                        <a:effectLst/>
                        <a:latin typeface="Calibri" pitchFamily="34" charset="0"/>
                      </a:endParaRPr>
                    </a:p>
                    <a:p>
                      <a:pPr marL="0" marR="0" algn="ctr">
                        <a:spcBef>
                          <a:spcPts val="0"/>
                        </a:spcBef>
                        <a:spcAft>
                          <a:spcPts val="0"/>
                        </a:spcAft>
                      </a:pPr>
                      <a:r>
                        <a:rPr lang="en-GB" sz="2200" dirty="0" err="1">
                          <a:effectLst/>
                          <a:latin typeface="Calibri" pitchFamily="34" charset="0"/>
                        </a:rPr>
                        <a:t>Dr.</a:t>
                      </a:r>
                      <a:r>
                        <a:rPr lang="en-GB" sz="2200" dirty="0">
                          <a:effectLst/>
                          <a:latin typeface="Calibri" pitchFamily="34" charset="0"/>
                        </a:rPr>
                        <a:t> </a:t>
                      </a:r>
                      <a:r>
                        <a:rPr lang="en-GB" sz="2200" dirty="0" err="1">
                          <a:effectLst/>
                          <a:latin typeface="Calibri" pitchFamily="34" charset="0"/>
                        </a:rPr>
                        <a:t>Rohan</a:t>
                      </a:r>
                      <a:r>
                        <a:rPr lang="en-GB" sz="2200" dirty="0">
                          <a:effectLst/>
                          <a:latin typeface="Calibri" pitchFamily="34" charset="0"/>
                        </a:rPr>
                        <a:t> </a:t>
                      </a:r>
                      <a:r>
                        <a:rPr lang="en-GB" sz="2200" dirty="0" err="1">
                          <a:effectLst/>
                          <a:latin typeface="Calibri" pitchFamily="34" charset="0"/>
                        </a:rPr>
                        <a:t>Samarasigha</a:t>
                      </a:r>
                      <a:r>
                        <a:rPr lang="en-GB" sz="2200" dirty="0">
                          <a:effectLst/>
                          <a:latin typeface="Calibri" pitchFamily="34" charset="0"/>
                        </a:rPr>
                        <a:t> </a:t>
                      </a:r>
                      <a:endParaRPr lang="en-US" sz="2200" dirty="0">
                        <a:effectLst/>
                        <a:latin typeface="Calibri" pitchFamily="34" charset="0"/>
                        <a:ea typeface="Times New Roman"/>
                      </a:endParaRPr>
                    </a:p>
                    <a:p>
                      <a:pPr marL="0" marR="0">
                        <a:spcBef>
                          <a:spcPts val="0"/>
                        </a:spcBef>
                        <a:spcAft>
                          <a:spcPts val="0"/>
                        </a:spcAft>
                      </a:pPr>
                      <a:r>
                        <a:rPr lang="en-US" sz="2000" dirty="0">
                          <a:effectLst/>
                          <a:latin typeface="Calibri" pitchFamily="34" charset="0"/>
                        </a:rPr>
                        <a:t> </a:t>
                      </a:r>
                      <a:endParaRPr lang="en-US" sz="2000" dirty="0">
                        <a:effectLst/>
                        <a:latin typeface="Calibri" pitchFamily="34" charset="0"/>
                        <a:ea typeface="Times New Roman"/>
                      </a:endParaRPr>
                    </a:p>
                  </a:txBody>
                  <a:tcPr marL="68580" marR="68580" marT="0" marB="0"/>
                </a:tc>
              </a:tr>
            </a:tbl>
          </a:graphicData>
        </a:graphic>
      </p:graphicFrame>
    </p:spTree>
    <p:extLst>
      <p:ext uri="{BB962C8B-B14F-4D97-AF65-F5344CB8AC3E}">
        <p14:creationId xmlns:p14="http://schemas.microsoft.com/office/powerpoint/2010/main" val="358548372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4500" dirty="0" smtClean="0">
                <a:solidFill>
                  <a:schemeClr val="accent1">
                    <a:lumMod val="75000"/>
                  </a:schemeClr>
                </a:solidFill>
              </a:rPr>
              <a:t>Demonstration …</a:t>
            </a:r>
            <a:endParaRPr lang="en-US" sz="4500" dirty="0">
              <a:solidFill>
                <a:schemeClr val="accent1">
                  <a:lumMod val="75000"/>
                </a:schemeClr>
              </a:solidFill>
            </a:endParaRPr>
          </a:p>
        </p:txBody>
      </p:sp>
    </p:spTree>
    <p:extLst>
      <p:ext uri="{BB962C8B-B14F-4D97-AF65-F5344CB8AC3E}">
        <p14:creationId xmlns:p14="http://schemas.microsoft.com/office/powerpoint/2010/main" val="24363644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7707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4500" dirty="0" smtClean="0">
                <a:solidFill>
                  <a:schemeClr val="accent1">
                    <a:lumMod val="75000"/>
                  </a:schemeClr>
                </a:solidFill>
              </a:rPr>
              <a:t>Global statistics</a:t>
            </a:r>
            <a:endParaRPr lang="en-US" sz="4500" dirty="0">
              <a:solidFill>
                <a:schemeClr val="accent1">
                  <a:lumMod val="75000"/>
                </a:schemeClr>
              </a:solidFill>
            </a:endParaRPr>
          </a:p>
        </p:txBody>
      </p:sp>
    </p:spTree>
    <p:extLst>
      <p:ext uri="{BB962C8B-B14F-4D97-AF65-F5344CB8AC3E}">
        <p14:creationId xmlns:p14="http://schemas.microsoft.com/office/powerpoint/2010/main" val="155804543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VI\Desktop\FYP\piechart-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628" y="2209800"/>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78516" y="2448909"/>
            <a:ext cx="3513083" cy="1384995"/>
          </a:xfrm>
          <a:prstGeom prst="rect">
            <a:avLst/>
          </a:prstGeom>
          <a:noFill/>
        </p:spPr>
        <p:txBody>
          <a:bodyPr wrap="square" rtlCol="0">
            <a:spAutoFit/>
          </a:bodyPr>
          <a:lstStyle/>
          <a:p>
            <a:r>
              <a:rPr lang="en-US" sz="2800" dirty="0" smtClean="0">
                <a:latin typeface="Calibri" pitchFamily="34" charset="0"/>
              </a:rPr>
              <a:t>Adults with</a:t>
            </a:r>
          </a:p>
          <a:p>
            <a:r>
              <a:rPr lang="en-US" sz="2800" b="1" dirty="0" smtClean="0">
                <a:latin typeface="Calibri" pitchFamily="34" charset="0"/>
              </a:rPr>
              <a:t>severe</a:t>
            </a:r>
            <a:r>
              <a:rPr lang="en-US" sz="2800" dirty="0" smtClean="0">
                <a:latin typeface="Calibri" pitchFamily="34" charset="0"/>
              </a:rPr>
              <a:t> </a:t>
            </a:r>
            <a:r>
              <a:rPr lang="en-US" sz="2800" b="1" dirty="0" smtClean="0">
                <a:latin typeface="Calibri" pitchFamily="34" charset="0"/>
              </a:rPr>
              <a:t>gum</a:t>
            </a:r>
            <a:r>
              <a:rPr lang="en-US" sz="2800" dirty="0" smtClean="0">
                <a:latin typeface="Calibri" pitchFamily="34" charset="0"/>
              </a:rPr>
              <a:t> </a:t>
            </a:r>
            <a:r>
              <a:rPr lang="en-US" sz="2800" b="1" dirty="0" smtClean="0">
                <a:latin typeface="Calibri" pitchFamily="34" charset="0"/>
              </a:rPr>
              <a:t>diseases</a:t>
            </a:r>
          </a:p>
          <a:p>
            <a:endParaRPr lang="en-US" sz="2800" dirty="0">
              <a:latin typeface="Calibri" pitchFamily="34" charset="0"/>
            </a:endParaRPr>
          </a:p>
        </p:txBody>
      </p:sp>
      <p:sp>
        <p:nvSpPr>
          <p:cNvPr id="6" name="Rectangle 5"/>
          <p:cNvSpPr/>
          <p:nvPr/>
        </p:nvSpPr>
        <p:spPr>
          <a:xfrm>
            <a:off x="5219700" y="2570116"/>
            <a:ext cx="228600" cy="294291"/>
          </a:xfrm>
          <a:prstGeom prst="rect">
            <a:avLst/>
          </a:prstGeom>
          <a:solidFill>
            <a:srgbClr val="338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5507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78516" y="2448909"/>
            <a:ext cx="3436883" cy="954107"/>
          </a:xfrm>
          <a:prstGeom prst="rect">
            <a:avLst/>
          </a:prstGeom>
          <a:noFill/>
        </p:spPr>
        <p:txBody>
          <a:bodyPr wrap="square" rtlCol="0">
            <a:spAutoFit/>
          </a:bodyPr>
          <a:lstStyle/>
          <a:p>
            <a:r>
              <a:rPr lang="en-US" sz="2800" dirty="0" smtClean="0">
                <a:latin typeface="Calibri" pitchFamily="34" charset="0"/>
              </a:rPr>
              <a:t>Adults with</a:t>
            </a:r>
          </a:p>
          <a:p>
            <a:r>
              <a:rPr lang="en-US" sz="2800" b="1" dirty="0">
                <a:latin typeface="Calibri" pitchFamily="34" charset="0"/>
              </a:rPr>
              <a:t>n</a:t>
            </a:r>
            <a:r>
              <a:rPr lang="en-US" sz="2800" b="1" dirty="0" smtClean="0">
                <a:latin typeface="Calibri" pitchFamily="34" charset="0"/>
              </a:rPr>
              <a:t>o natural teeth</a:t>
            </a:r>
            <a:endParaRPr lang="en-US" sz="2800" b="1" dirty="0">
              <a:latin typeface="Calibri" pitchFamily="34" charset="0"/>
            </a:endParaRPr>
          </a:p>
        </p:txBody>
      </p:sp>
      <p:sp>
        <p:nvSpPr>
          <p:cNvPr id="5" name="Rectangle 4"/>
          <p:cNvSpPr/>
          <p:nvPr/>
        </p:nvSpPr>
        <p:spPr>
          <a:xfrm>
            <a:off x="5219700" y="2570116"/>
            <a:ext cx="228600" cy="294291"/>
          </a:xfrm>
          <a:prstGeom prst="rect">
            <a:avLst/>
          </a:prstGeom>
          <a:solidFill>
            <a:srgbClr val="338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KAVI\Desktop\FYP\piechart-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098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822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78516" y="2448909"/>
            <a:ext cx="3436883" cy="954107"/>
          </a:xfrm>
          <a:prstGeom prst="rect">
            <a:avLst/>
          </a:prstGeom>
          <a:noFill/>
        </p:spPr>
        <p:txBody>
          <a:bodyPr wrap="square" rtlCol="0">
            <a:spAutoFit/>
          </a:bodyPr>
          <a:lstStyle/>
          <a:p>
            <a:r>
              <a:rPr lang="en-US" sz="2800" dirty="0" smtClean="0">
                <a:latin typeface="Calibri" pitchFamily="34" charset="0"/>
              </a:rPr>
              <a:t>School children with</a:t>
            </a:r>
          </a:p>
          <a:p>
            <a:r>
              <a:rPr lang="en-US" sz="2800" b="1" dirty="0" smtClean="0">
                <a:latin typeface="Calibri" pitchFamily="34" charset="0"/>
              </a:rPr>
              <a:t>dental caries</a:t>
            </a:r>
            <a:endParaRPr lang="en-US" sz="2800" b="1" dirty="0">
              <a:latin typeface="Calibri" pitchFamily="34" charset="0"/>
            </a:endParaRPr>
          </a:p>
        </p:txBody>
      </p:sp>
      <p:sp>
        <p:nvSpPr>
          <p:cNvPr id="5" name="Rectangle 4"/>
          <p:cNvSpPr/>
          <p:nvPr/>
        </p:nvSpPr>
        <p:spPr>
          <a:xfrm>
            <a:off x="5219700" y="2570116"/>
            <a:ext cx="228600" cy="294291"/>
          </a:xfrm>
          <a:prstGeom prst="rect">
            <a:avLst/>
          </a:prstGeom>
          <a:solidFill>
            <a:srgbClr val="338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3000" y="22098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21995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15348" y="1843974"/>
            <a:ext cx="7800051" cy="3120049"/>
            <a:chOff x="1115348" y="1843974"/>
            <a:chExt cx="7800051" cy="3120049"/>
          </a:xfrm>
        </p:grpSpPr>
        <p:sp>
          <p:nvSpPr>
            <p:cNvPr id="4" name="TextBox 3"/>
            <p:cNvSpPr txBox="1"/>
            <p:nvPr/>
          </p:nvSpPr>
          <p:spPr>
            <a:xfrm>
              <a:off x="5478516" y="2448909"/>
              <a:ext cx="3436883" cy="954107"/>
            </a:xfrm>
            <a:prstGeom prst="rect">
              <a:avLst/>
            </a:prstGeom>
            <a:noFill/>
          </p:spPr>
          <p:txBody>
            <a:bodyPr wrap="square" rtlCol="0">
              <a:spAutoFit/>
            </a:bodyPr>
            <a:lstStyle/>
            <a:p>
              <a:r>
                <a:rPr lang="en-US" sz="2800" dirty="0" smtClean="0">
                  <a:latin typeface="Calibri" pitchFamily="34" charset="0"/>
                </a:rPr>
                <a:t>Adults with</a:t>
              </a:r>
            </a:p>
            <a:p>
              <a:r>
                <a:rPr lang="en-US" sz="2800" b="1" dirty="0" smtClean="0">
                  <a:latin typeface="Calibri" pitchFamily="34" charset="0"/>
                </a:rPr>
                <a:t>dental caries</a:t>
              </a:r>
              <a:endParaRPr lang="en-US" sz="2800" b="1" dirty="0">
                <a:latin typeface="Calibri" pitchFamily="34" charset="0"/>
              </a:endParaRPr>
            </a:p>
          </p:txBody>
        </p:sp>
        <p:sp>
          <p:nvSpPr>
            <p:cNvPr id="5" name="Rectangle 4"/>
            <p:cNvSpPr/>
            <p:nvPr/>
          </p:nvSpPr>
          <p:spPr>
            <a:xfrm>
              <a:off x="5219700" y="2570116"/>
              <a:ext cx="228600" cy="294291"/>
            </a:xfrm>
            <a:prstGeom prst="rect">
              <a:avLst/>
            </a:prstGeom>
            <a:solidFill>
              <a:srgbClr val="338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rot="11038623">
              <a:off x="1115348" y="1843974"/>
              <a:ext cx="2743200" cy="3120049"/>
              <a:chOff x="1115348" y="2201380"/>
              <a:chExt cx="2743200" cy="3120049"/>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12832237">
                <a:off x="1115348" y="220138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KAVI\Desktop\FYP\piechart-90.png"/>
              <p:cNvPicPr>
                <a:picLocks noChangeAspect="1" noChangeArrowheads="1"/>
              </p:cNvPicPr>
              <p:nvPr/>
            </p:nvPicPr>
            <p:blipFill rotWithShape="1">
              <a:blip r:embed="rId4">
                <a:extLst>
                  <a:ext uri="{28A0092B-C50C-407E-A947-70E740481C1C}">
                    <a14:useLocalDpi xmlns:a14="http://schemas.microsoft.com/office/drawing/2010/main" val="0"/>
                  </a:ext>
                </a:extLst>
              </a:blip>
              <a:srcRect l="51258" r="1"/>
              <a:stretch/>
            </p:blipFill>
            <p:spPr bwMode="auto">
              <a:xfrm rot="2032237">
                <a:off x="2403567" y="2578229"/>
                <a:ext cx="1337083" cy="27432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0590568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4500" dirty="0" smtClean="0">
                <a:solidFill>
                  <a:schemeClr val="accent1">
                    <a:lumMod val="75000"/>
                  </a:schemeClr>
                </a:solidFill>
              </a:rPr>
              <a:t>THESE DISEASES LEAD TO</a:t>
            </a:r>
            <a:endParaRPr lang="en-US" sz="4500" dirty="0">
              <a:solidFill>
                <a:schemeClr val="accent1">
                  <a:lumMod val="75000"/>
                </a:schemeClr>
              </a:solidFill>
            </a:endParaRPr>
          </a:p>
        </p:txBody>
      </p:sp>
    </p:spTree>
    <p:extLst>
      <p:ext uri="{BB962C8B-B14F-4D97-AF65-F5344CB8AC3E}">
        <p14:creationId xmlns:p14="http://schemas.microsoft.com/office/powerpoint/2010/main" val="28874581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1" name="Picture 3" descr="C:\Users\KAVI\Desktop\FYP\presentation_imgs\infographic-healthy-tooth-healthy-bod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1" y="66012"/>
            <a:ext cx="6553200" cy="679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5756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2863</TotalTime>
  <Words>378</Words>
  <Application>Microsoft Office PowerPoint</Application>
  <PresentationFormat>On-screen Show (4:3)</PresentationFormat>
  <Paragraphs>72</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Research Team</vt:lpstr>
      <vt:lpstr>Global statistics</vt:lpstr>
      <vt:lpstr>PowerPoint Presentation</vt:lpstr>
      <vt:lpstr>PowerPoint Presentation</vt:lpstr>
      <vt:lpstr>PowerPoint Presentation</vt:lpstr>
      <vt:lpstr>PowerPoint Presentation</vt:lpstr>
      <vt:lpstr>THESE DISEASES LEAD TO</vt:lpstr>
      <vt:lpstr>PowerPoint Presentation</vt:lpstr>
      <vt:lpstr>PowerPoint Presentation</vt:lpstr>
      <vt:lpstr>PowerPoint Presentation</vt:lpstr>
      <vt:lpstr>However …</vt:lpstr>
      <vt:lpstr>Current situation in Sri Lanka …</vt:lpstr>
      <vt:lpstr>Disadvantages of mouth mirrors</vt:lpstr>
      <vt:lpstr>Advantages of intraoral cameras</vt:lpstr>
      <vt:lpstr>Our solution …</vt:lpstr>
      <vt:lpstr>PowerPoint Presentation</vt:lpstr>
      <vt:lpstr>PowerPoint Presentation</vt:lpstr>
      <vt:lpstr>Technologies Used </vt:lpstr>
      <vt:lpstr>Demonstration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dc:creator>
  <cp:lastModifiedBy>KAVI</cp:lastModifiedBy>
  <cp:revision>52</cp:revision>
  <dcterms:created xsi:type="dcterms:W3CDTF">2015-06-09T12:12:34Z</dcterms:created>
  <dcterms:modified xsi:type="dcterms:W3CDTF">2015-09-04T16:50:30Z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