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292" r:id="rId3"/>
    <p:sldId id="291" r:id="rId4"/>
    <p:sldId id="321" r:id="rId5"/>
    <p:sldId id="293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294" r:id="rId16"/>
    <p:sldId id="295" r:id="rId17"/>
    <p:sldId id="282" r:id="rId18"/>
    <p:sldId id="281" r:id="rId19"/>
    <p:sldId id="284" r:id="rId20"/>
    <p:sldId id="296" r:id="rId21"/>
    <p:sldId id="283" r:id="rId22"/>
    <p:sldId id="273" r:id="rId23"/>
    <p:sldId id="263" r:id="rId24"/>
    <p:sldId id="285" r:id="rId25"/>
    <p:sldId id="276" r:id="rId26"/>
    <p:sldId id="298" r:id="rId27"/>
    <p:sldId id="299" r:id="rId28"/>
    <p:sldId id="286" r:id="rId29"/>
    <p:sldId id="261" r:id="rId30"/>
    <p:sldId id="297" r:id="rId31"/>
    <p:sldId id="300" r:id="rId32"/>
    <p:sldId id="270" r:id="rId33"/>
    <p:sldId id="301" r:id="rId34"/>
    <p:sldId id="305" r:id="rId35"/>
    <p:sldId id="306" r:id="rId36"/>
    <p:sldId id="287" r:id="rId37"/>
    <p:sldId id="309" r:id="rId38"/>
    <p:sldId id="310" r:id="rId39"/>
    <p:sldId id="308" r:id="rId40"/>
    <p:sldId id="311" r:id="rId41"/>
    <p:sldId id="307" r:id="rId42"/>
    <p:sldId id="288" r:id="rId43"/>
    <p:sldId id="303" r:id="rId44"/>
    <p:sldId id="275" r:id="rId45"/>
    <p:sldId id="277" r:id="rId46"/>
    <p:sldId id="278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4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9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CD6A919-7F04-4B58-89C2-B9ADBCD927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70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7" y="5719970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F885134-F120-4DAD-85F9-EF11371AAB6F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A919-7F04-4B58-89C2-B9ADBCD927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5134-F120-4DAD-85F9-EF11371AAB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7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A919-7F04-4B58-89C2-B9ADBCD927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5134-F120-4DAD-85F9-EF11371AAB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A919-7F04-4B58-89C2-B9ADBCD927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5134-F120-4DAD-85F9-EF11371AAB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7" y="2900831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4267204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A919-7F04-4B58-89C2-B9ADBCD927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5134-F120-4DAD-85F9-EF11371AAB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A919-7F04-4B58-89C2-B9ADBCD927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5134-F120-4DAD-85F9-EF11371AAB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2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8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9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8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A919-7F04-4B58-89C2-B9ADBCD927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5134-F120-4DAD-85F9-EF11371AAB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A919-7F04-4B58-89C2-B9ADBCD927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5134-F120-4DAD-85F9-EF11371AAB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A919-7F04-4B58-89C2-B9ADBCD927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5134-F120-4DAD-85F9-EF11371AAB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A919-7F04-4B58-89C2-B9ADBCD927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5134-F120-4DAD-85F9-EF11371AAB6F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3" y="601887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6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9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8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3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" name="Rectangle 101"/>
          <p:cNvSpPr/>
          <p:nvPr/>
        </p:nvSpPr>
        <p:spPr>
          <a:xfrm>
            <a:off x="905573" y="601887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10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2" y="4133092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A919-7F04-4B58-89C2-B9ADBCD927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9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5134-F120-4DAD-85F9-EF11371AAB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91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4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CD6A919-7F04-4B58-89C2-B9ADBCD927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4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5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F885134-F120-4DAD-85F9-EF11371AAB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657600" y="2590800"/>
            <a:ext cx="5508170" cy="1524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309" y="-864225"/>
            <a:ext cx="7548751" cy="596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5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KAVI\Desktop\cance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7978557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KAVI\Desktop\c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33" y="457200"/>
            <a:ext cx="7671267" cy="619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6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KAVI\Desktop\c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07" y="609600"/>
            <a:ext cx="7302255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74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KAVI\Desktop\c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3" r="5715"/>
          <a:stretch/>
        </p:blipFill>
        <p:spPr bwMode="auto">
          <a:xfrm>
            <a:off x="152399" y="1905000"/>
            <a:ext cx="9011247" cy="307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5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912" y="990600"/>
            <a:ext cx="7024744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KAVI\Desktop\c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8630"/>
            <a:ext cx="5132856" cy="624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43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2"/>
            <a:ext cx="7620000" cy="48420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  </a:t>
            </a:r>
            <a:r>
              <a:rPr lang="en-US" sz="3200" b="1" dirty="0"/>
              <a:t>Doctors are not well equipped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 low usage of intraoral cameras 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 Low usage of technology in rural areas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 Unavailability of decision support systems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 Unavailability of knowledge base</a:t>
            </a:r>
          </a:p>
          <a:p>
            <a:pPr lvl="2"/>
            <a:endParaRPr lang="en-US" sz="2300" dirty="0"/>
          </a:p>
          <a:p>
            <a:pPr lvl="2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912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153400" cy="5867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700" dirty="0"/>
              <a:t> </a:t>
            </a:r>
            <a:r>
              <a:rPr lang="en-US" sz="3200" b="1" dirty="0"/>
              <a:t>Medical facilities / personnel are not equally distributed </a:t>
            </a:r>
          </a:p>
          <a:p>
            <a:pPr lvl="2">
              <a:lnSpc>
                <a:spcPct val="150000"/>
              </a:lnSpc>
            </a:pPr>
            <a:r>
              <a:rPr lang="en-US" sz="2500" dirty="0"/>
              <a:t>Number of </a:t>
            </a:r>
            <a:r>
              <a:rPr lang="en-US" sz="2500" b="1" dirty="0"/>
              <a:t>dental</a:t>
            </a:r>
            <a:r>
              <a:rPr lang="en-US" sz="2500" dirty="0"/>
              <a:t> </a:t>
            </a:r>
            <a:r>
              <a:rPr lang="en-US" sz="2500" b="1" dirty="0"/>
              <a:t>surgeons</a:t>
            </a:r>
            <a:r>
              <a:rPr lang="en-US" sz="2500" dirty="0"/>
              <a:t> per 100,000 population = 6.0</a:t>
            </a:r>
          </a:p>
          <a:p>
            <a:pPr lvl="2">
              <a:lnSpc>
                <a:spcPct val="150000"/>
              </a:lnSpc>
            </a:pPr>
            <a:r>
              <a:rPr lang="en-US" sz="2500" dirty="0"/>
              <a:t>Number of </a:t>
            </a:r>
            <a:r>
              <a:rPr lang="en-US" sz="2500" b="1" dirty="0"/>
              <a:t>dental</a:t>
            </a:r>
            <a:r>
              <a:rPr lang="en-US" sz="2500" dirty="0"/>
              <a:t> </a:t>
            </a:r>
            <a:r>
              <a:rPr lang="en-US" sz="2500" b="1" dirty="0"/>
              <a:t>specialists </a:t>
            </a:r>
            <a:r>
              <a:rPr lang="en-US" sz="2500" dirty="0"/>
              <a:t>= 59</a:t>
            </a:r>
          </a:p>
          <a:p>
            <a:pPr lvl="2">
              <a:lnSpc>
                <a:spcPct val="150000"/>
              </a:lnSpc>
            </a:pPr>
            <a:r>
              <a:rPr lang="en-US" sz="2500" dirty="0"/>
              <a:t>Premier institutions for oral health care : </a:t>
            </a:r>
          </a:p>
          <a:p>
            <a:pPr lvl="4">
              <a:lnSpc>
                <a:spcPct val="150000"/>
              </a:lnSpc>
            </a:pPr>
            <a:r>
              <a:rPr lang="en-US" sz="2000" dirty="0"/>
              <a:t>Dental Institute, </a:t>
            </a:r>
            <a:r>
              <a:rPr lang="en-US" sz="2000" b="1" dirty="0"/>
              <a:t>Colombo </a:t>
            </a:r>
          </a:p>
          <a:p>
            <a:pPr lvl="4">
              <a:lnSpc>
                <a:spcPct val="150000"/>
              </a:lnSpc>
            </a:pPr>
            <a:r>
              <a:rPr lang="en-US" sz="2000" dirty="0"/>
              <a:t>Institute of Oral Health, </a:t>
            </a:r>
            <a:r>
              <a:rPr lang="en-US" sz="2000" b="1" dirty="0" err="1"/>
              <a:t>Maharagama</a:t>
            </a:r>
            <a:r>
              <a:rPr lang="en-US" sz="2000" b="1" dirty="0"/>
              <a:t> </a:t>
            </a:r>
          </a:p>
          <a:p>
            <a:pPr lvl="4">
              <a:lnSpc>
                <a:spcPct val="150000"/>
              </a:lnSpc>
            </a:pPr>
            <a:r>
              <a:rPr lang="en-US" sz="2000" dirty="0"/>
              <a:t>Dental Hospital (Teaching) , </a:t>
            </a:r>
            <a:r>
              <a:rPr lang="en-US" sz="2000" b="1" dirty="0" err="1"/>
              <a:t>Peradeniya</a:t>
            </a:r>
            <a:r>
              <a:rPr lang="en-US" sz="2000" b="1" dirty="0"/>
              <a:t> </a:t>
            </a:r>
          </a:p>
          <a:p>
            <a:pPr lvl="2"/>
            <a:endParaRPr lang="en-US" sz="2800" dirty="0"/>
          </a:p>
          <a:p>
            <a:pPr lvl="2"/>
            <a:endParaRPr lang="en-US" sz="2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05000"/>
            <a:ext cx="7024744" cy="28194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How to</a:t>
            </a:r>
            <a:r>
              <a:rPr lang="en-US" b="1" dirty="0"/>
              <a:t> </a:t>
            </a:r>
            <a:r>
              <a:rPr lang="en-US" b="1" dirty="0" smtClean="0"/>
              <a:t>decrease Periodontal diseases 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8382000" cy="3200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/>
              <a:t>Provide proper dental health education</a:t>
            </a:r>
          </a:p>
          <a:p>
            <a:pPr>
              <a:lnSpc>
                <a:spcPct val="150000"/>
              </a:lnSpc>
            </a:pPr>
            <a:r>
              <a:rPr lang="en-US" sz="2500" b="1" dirty="0"/>
              <a:t>Advise people to visit dental clinics regularly</a:t>
            </a:r>
          </a:p>
          <a:p>
            <a:pPr>
              <a:lnSpc>
                <a:spcPct val="150000"/>
              </a:lnSpc>
            </a:pPr>
            <a:r>
              <a:rPr lang="en-US" sz="2500" b="1" dirty="0"/>
              <a:t>Educate them on their dental conditions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024744" cy="1143000"/>
          </a:xfrm>
        </p:spPr>
        <p:txBody>
          <a:bodyPr/>
          <a:lstStyle/>
          <a:p>
            <a:r>
              <a:rPr lang="en-US" dirty="0" smtClean="0"/>
              <a:t>For people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0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7024744" cy="914400"/>
          </a:xfrm>
        </p:spPr>
        <p:txBody>
          <a:bodyPr/>
          <a:lstStyle/>
          <a:p>
            <a:r>
              <a:rPr lang="en-US" dirty="0" smtClean="0"/>
              <a:t>For dentists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323654"/>
            <a:ext cx="8001000" cy="3508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Improve dental equipment and technologies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Provide rural areas with proper facilities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Provide </a:t>
            </a:r>
            <a:r>
              <a:rPr lang="en-US" b="1" dirty="0" smtClean="0"/>
              <a:t>a way to </a:t>
            </a:r>
            <a:r>
              <a:rPr lang="en-US" b="1" dirty="0"/>
              <a:t>connect dentists with specialists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Provide a constantly updating knowledge base</a:t>
            </a:r>
          </a:p>
        </p:txBody>
      </p:sp>
    </p:spTree>
    <p:extLst>
      <p:ext uri="{BB962C8B-B14F-4D97-AF65-F5344CB8AC3E}">
        <p14:creationId xmlns:p14="http://schemas.microsoft.com/office/powerpoint/2010/main" val="7232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752600"/>
            <a:ext cx="7024744" cy="23622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Why </a:t>
            </a:r>
            <a:r>
              <a:rPr lang="en-US" b="1" dirty="0" smtClean="0"/>
              <a:t>Periodontal diseases </a:t>
            </a:r>
            <a:r>
              <a:rPr lang="en-US" b="1" dirty="0" smtClean="0"/>
              <a:t>are so </a:t>
            </a:r>
            <a:r>
              <a:rPr lang="en-US" b="1" dirty="0" smtClean="0"/>
              <a:t>common 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392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7000"/>
            <a:ext cx="7024744" cy="1143000"/>
          </a:xfrm>
        </p:spPr>
        <p:txBody>
          <a:bodyPr/>
          <a:lstStyle/>
          <a:p>
            <a:pPr algn="ctr"/>
            <a:r>
              <a:rPr lang="en-US" b="1" dirty="0" smtClean="0"/>
              <a:t>To bridge this gap ….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80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86294"/>
            <a:ext cx="9220200" cy="7376161"/>
          </a:xfrm>
        </p:spPr>
      </p:pic>
    </p:spTree>
    <p:extLst>
      <p:ext uri="{BB962C8B-B14F-4D97-AF65-F5344CB8AC3E}">
        <p14:creationId xmlns:p14="http://schemas.microsoft.com/office/powerpoint/2010/main" val="20651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06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Smart </a:t>
            </a:r>
            <a:r>
              <a:rPr lang="en-US" sz="3200" b="1" dirty="0" err="1"/>
              <a:t>Dentassist’s</a:t>
            </a:r>
            <a:r>
              <a:rPr lang="en-US" sz="3200" b="1" dirty="0"/>
              <a:t>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772400" cy="3962400"/>
          </a:xfrm>
        </p:spPr>
        <p:txBody>
          <a:bodyPr/>
          <a:lstStyle/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Oral Health Education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Patient Management System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Teleconferencing System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Diagnosing, treating and simulating outcome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Dental Information Knowledge Base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685800" lvl="2" indent="0">
              <a:lnSpc>
                <a:spcPct val="150000"/>
              </a:lnSpc>
              <a:buNone/>
            </a:pPr>
            <a:endParaRPr lang="en-US" dirty="0"/>
          </a:p>
          <a:p>
            <a:pPr lvl="2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81" y="152400"/>
            <a:ext cx="8957723" cy="1143000"/>
          </a:xfrm>
        </p:spPr>
        <p:txBody>
          <a:bodyPr>
            <a:noAutofit/>
          </a:bodyPr>
          <a:lstStyle/>
          <a:p>
            <a:r>
              <a:rPr lang="en-US" sz="2700" b="1" dirty="0"/>
              <a:t>SMART DENTASSIST Hardware Components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KAVI\Desktop\lapto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58"/>
          <a:stretch/>
        </p:blipFill>
        <p:spPr bwMode="auto">
          <a:xfrm>
            <a:off x="4374950" y="1524000"/>
            <a:ext cx="4159450" cy="324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KAVI\Desktop\bar-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191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KAVI\Desktop\FYP\iPad-Imag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37" y="4038604"/>
            <a:ext cx="3488567" cy="232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KAVI\Desktop\FYP\showimag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0"/>
          <a:stretch/>
        </p:blipFill>
        <p:spPr bwMode="auto">
          <a:xfrm>
            <a:off x="535731" y="1687290"/>
            <a:ext cx="4569673" cy="191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42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2667000"/>
            <a:ext cx="7024744" cy="11430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/>
              <a:t>SMART DENTASSIST Benefits</a:t>
            </a:r>
          </a:p>
        </p:txBody>
      </p:sp>
    </p:spTree>
    <p:extLst>
      <p:ext uri="{BB962C8B-B14F-4D97-AF65-F5344CB8AC3E}">
        <p14:creationId xmlns:p14="http://schemas.microsoft.com/office/powerpoint/2010/main" val="3357298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35280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500" b="1" dirty="0"/>
              <a:t>Ease of access of enhanced technology and knowledge</a:t>
            </a:r>
          </a:p>
          <a:p>
            <a:pPr lvl="1">
              <a:lnSpc>
                <a:spcPct val="150000"/>
              </a:lnSpc>
            </a:pPr>
            <a:r>
              <a:rPr lang="en-US" sz="2500" b="1" dirty="0"/>
              <a:t>Easy communication among dentists for dental issues </a:t>
            </a:r>
          </a:p>
          <a:p>
            <a:pPr lvl="1">
              <a:lnSpc>
                <a:spcPct val="150000"/>
              </a:lnSpc>
            </a:pPr>
            <a:r>
              <a:rPr lang="en-US" sz="2500" b="1" dirty="0"/>
              <a:t>Constantly updating knowledge base </a:t>
            </a:r>
          </a:p>
          <a:p>
            <a:pPr lvl="1">
              <a:lnSpc>
                <a:spcPct val="150000"/>
              </a:lnSpc>
            </a:pPr>
            <a:endParaRPr lang="en-US" sz="2500" b="1" dirty="0"/>
          </a:p>
          <a:p>
            <a:pPr lvl="1">
              <a:lnSpc>
                <a:spcPct val="150000"/>
              </a:lnSpc>
            </a:pPr>
            <a:endParaRPr lang="en-US" sz="2500" b="1" dirty="0"/>
          </a:p>
          <a:p>
            <a:pPr>
              <a:lnSpc>
                <a:spcPct val="150000"/>
              </a:lnSpc>
            </a:pPr>
            <a:endParaRPr lang="en-US" sz="2500" b="1" dirty="0"/>
          </a:p>
          <a:p>
            <a:pPr marL="68580" indent="0">
              <a:buNone/>
            </a:pPr>
            <a:endParaRPr lang="en-US" sz="25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 smtClean="0"/>
              <a:t>Dentists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895" y="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For Dentists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KAVI\Desktop\invivo_viewer_20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4"/>
          <a:stretch/>
        </p:blipFill>
        <p:spPr bwMode="auto">
          <a:xfrm>
            <a:off x="304802" y="1430742"/>
            <a:ext cx="8397879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29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915" y="3048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3D </a:t>
            </a:r>
            <a:r>
              <a:rPr lang="en-US" sz="3200" dirty="0" err="1"/>
              <a:t>modelling</a:t>
            </a:r>
            <a:r>
              <a:rPr lang="en-US" sz="3200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KAVI\Desktop\teeth01.jpgc2337fb1-5407-4243-b7d1-2eef6abc8fef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26"/>
          <a:stretch/>
        </p:blipFill>
        <p:spPr bwMode="auto">
          <a:xfrm>
            <a:off x="30709" y="1905001"/>
            <a:ext cx="4154487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AVI\Desktop\bra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2"/>
          <a:stretch/>
        </p:blipFill>
        <p:spPr bwMode="auto">
          <a:xfrm>
            <a:off x="4339289" y="1905000"/>
            <a:ext cx="4804713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938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56" y="1219200"/>
            <a:ext cx="7024744" cy="953536"/>
          </a:xfrm>
        </p:spPr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 smtClean="0"/>
              <a:t>Patients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2"/>
            <a:ext cx="8001000" cy="3508977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500" b="1" dirty="0"/>
              <a:t>Enhanced dental care </a:t>
            </a:r>
          </a:p>
          <a:p>
            <a:pPr lvl="1">
              <a:lnSpc>
                <a:spcPct val="150000"/>
              </a:lnSpc>
            </a:pPr>
            <a:r>
              <a:rPr lang="en-US" sz="2500" b="1" dirty="0"/>
              <a:t>Better dental education &amp; understanding</a:t>
            </a:r>
          </a:p>
          <a:p>
            <a:pPr lvl="1">
              <a:lnSpc>
                <a:spcPct val="150000"/>
              </a:lnSpc>
            </a:pPr>
            <a:r>
              <a:rPr lang="en-US" sz="2500" b="1" dirty="0"/>
              <a:t>Ability to view simulation of treatment &amp; outcome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497486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"/>
            <a:ext cx="67818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Mouth Mirrors </a:t>
            </a:r>
            <a:r>
              <a:rPr lang="en-US" sz="2800" dirty="0" err="1"/>
              <a:t>vs</a:t>
            </a:r>
            <a:r>
              <a:rPr lang="en-US" sz="2800" dirty="0"/>
              <a:t> Intraoral Cameras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KAVI\Desktop\FYP\mouth_mirror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6"/>
          <a:stretch/>
        </p:blipFill>
        <p:spPr bwMode="auto">
          <a:xfrm>
            <a:off x="300901" y="2057400"/>
            <a:ext cx="3975827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KAVI\Desktop\FYP\int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2006315"/>
            <a:ext cx="4521200" cy="382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28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6962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  </a:t>
            </a:r>
            <a:r>
              <a:rPr lang="en-US" sz="3200" b="1" dirty="0"/>
              <a:t>Unawareness</a:t>
            </a:r>
            <a:endParaRPr lang="en-US" sz="3200" dirty="0"/>
          </a:p>
          <a:p>
            <a:pPr lvl="1">
              <a:lnSpc>
                <a:spcPct val="150000"/>
              </a:lnSpc>
            </a:pPr>
            <a:r>
              <a:rPr lang="en-GB" sz="2500" dirty="0"/>
              <a:t>According to the </a:t>
            </a:r>
            <a:r>
              <a:rPr lang="en-GB" sz="2500" b="1" dirty="0"/>
              <a:t>Sri Lanka Annual Health Bulletin</a:t>
            </a:r>
            <a:r>
              <a:rPr lang="en-GB" sz="2500" dirty="0"/>
              <a:t>-2012, the unawareness of dental diseases</a:t>
            </a:r>
            <a:endParaRPr lang="en-US" sz="2500" dirty="0"/>
          </a:p>
          <a:p>
            <a:pPr lvl="3">
              <a:lnSpc>
                <a:spcPct val="150000"/>
              </a:lnSpc>
            </a:pPr>
            <a:r>
              <a:rPr lang="en-GB" sz="2500" b="1" dirty="0"/>
              <a:t> children - 75.81% , </a:t>
            </a:r>
            <a:endParaRPr lang="en-US" sz="2500" b="1" dirty="0"/>
          </a:p>
          <a:p>
            <a:pPr lvl="3">
              <a:lnSpc>
                <a:spcPct val="150000"/>
              </a:lnSpc>
            </a:pPr>
            <a:r>
              <a:rPr lang="en-GB" sz="2500" b="1" dirty="0"/>
              <a:t> adults - 44.39%  </a:t>
            </a:r>
            <a:endParaRPr lang="en-US" sz="2500" b="1" dirty="0"/>
          </a:p>
          <a:p>
            <a:pPr lvl="3">
              <a:lnSpc>
                <a:spcPct val="150000"/>
              </a:lnSpc>
            </a:pPr>
            <a:r>
              <a:rPr lang="en-GB" sz="2500" b="1" dirty="0"/>
              <a:t> elderly - 71.15% .</a:t>
            </a:r>
            <a:endParaRPr lang="en-US" sz="2500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09600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Better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KAVI\Desktop\stock-footage-mexican-doctor-explaining-x-ray-to-pati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38316"/>
            <a:ext cx="653142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00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3200"/>
            <a:ext cx="7024744" cy="17526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SMART DENTASSIST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2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229600" cy="5867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500" dirty="0"/>
              <a:t>To provide a </a:t>
            </a:r>
            <a:r>
              <a:rPr lang="en-US" sz="2500" b="1" dirty="0"/>
              <a:t>better dental health care </a:t>
            </a:r>
            <a:r>
              <a:rPr lang="en-US" sz="2500" dirty="0"/>
              <a:t>service to  patients, irrespective of where they live.</a:t>
            </a:r>
          </a:p>
          <a:p>
            <a:pPr>
              <a:lnSpc>
                <a:spcPct val="110000"/>
              </a:lnSpc>
            </a:pPr>
            <a:endParaRPr lang="en-US" sz="2500" dirty="0"/>
          </a:p>
          <a:p>
            <a:pPr>
              <a:lnSpc>
                <a:spcPct val="110000"/>
              </a:lnSpc>
            </a:pPr>
            <a:r>
              <a:rPr lang="en-US" sz="2500" dirty="0"/>
              <a:t>To </a:t>
            </a:r>
            <a:r>
              <a:rPr lang="en-US" sz="2500" b="1" dirty="0"/>
              <a:t>educate patients </a:t>
            </a:r>
            <a:r>
              <a:rPr lang="en-US" sz="2500" dirty="0"/>
              <a:t>clearly on their dental conditions with the visual output of intra oral cameras.</a:t>
            </a:r>
          </a:p>
          <a:p>
            <a:pPr>
              <a:lnSpc>
                <a:spcPct val="110000"/>
              </a:lnSpc>
            </a:pPr>
            <a:endParaRPr lang="en-US" sz="2500" dirty="0"/>
          </a:p>
          <a:p>
            <a:pPr>
              <a:lnSpc>
                <a:spcPct val="110000"/>
              </a:lnSpc>
            </a:pPr>
            <a:r>
              <a:rPr lang="en-US" sz="2500" dirty="0"/>
              <a:t>To provide patients with a </a:t>
            </a:r>
            <a:r>
              <a:rPr lang="en-US" sz="2500" b="1" dirty="0"/>
              <a:t>better understanding </a:t>
            </a:r>
            <a:r>
              <a:rPr lang="en-US" sz="2500" dirty="0"/>
              <a:t>of the outcomes of treatments carried out.</a:t>
            </a:r>
          </a:p>
          <a:p>
            <a:pPr>
              <a:lnSpc>
                <a:spcPct val="110000"/>
              </a:lnSpc>
            </a:pPr>
            <a:endParaRPr lang="en-US" sz="2500" dirty="0"/>
          </a:p>
          <a:p>
            <a:pPr>
              <a:lnSpc>
                <a:spcPct val="110000"/>
              </a:lnSpc>
            </a:pPr>
            <a:r>
              <a:rPr lang="en-US" sz="2500" dirty="0"/>
              <a:t>For “</a:t>
            </a:r>
            <a:r>
              <a:rPr lang="en-US" sz="2500" b="1" dirty="0"/>
              <a:t>knowledge balancing” among dentists</a:t>
            </a:r>
          </a:p>
          <a:p>
            <a:pPr>
              <a:lnSpc>
                <a:spcPct val="110000"/>
              </a:lnSpc>
            </a:pPr>
            <a:endParaRPr lang="en-US" sz="2500" b="1" dirty="0"/>
          </a:p>
          <a:p>
            <a:pPr>
              <a:lnSpc>
                <a:spcPct val="110000"/>
              </a:lnSpc>
            </a:pPr>
            <a:r>
              <a:rPr lang="en-US" sz="2500" dirty="0"/>
              <a:t>To provide </a:t>
            </a:r>
            <a:r>
              <a:rPr lang="en-US" sz="2500" b="1" dirty="0"/>
              <a:t>better communication </a:t>
            </a:r>
            <a:r>
              <a:rPr lang="en-US" sz="2500" dirty="0"/>
              <a:t>facilities for dentists</a:t>
            </a:r>
          </a:p>
          <a:p>
            <a:pPr>
              <a:lnSpc>
                <a:spcPct val="110000"/>
              </a:lnSpc>
            </a:pPr>
            <a:endParaRPr lang="en-US" sz="2500" dirty="0"/>
          </a:p>
          <a:p>
            <a:pPr>
              <a:lnSpc>
                <a:spcPct val="110000"/>
              </a:lnSpc>
            </a:pPr>
            <a:r>
              <a:rPr lang="en-US" sz="2500" dirty="0"/>
              <a:t>To create a “</a:t>
            </a:r>
            <a:r>
              <a:rPr lang="en-US" sz="2500" b="1" dirty="0"/>
              <a:t>Knowledge Base” for dentists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72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14600"/>
            <a:ext cx="7024744" cy="15240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Smart </a:t>
            </a:r>
            <a:r>
              <a:rPr lang="en-US" sz="4800" b="1" dirty="0" err="1"/>
              <a:t>Dentassist</a:t>
            </a:r>
            <a:r>
              <a:rPr lang="en-US" sz="4800" b="1" dirty="0"/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36560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03600" y="1104900"/>
            <a:ext cx="2336800" cy="6858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Smart </a:t>
            </a:r>
            <a:r>
              <a:rPr lang="en-US" b="1" dirty="0" err="1" smtClean="0"/>
              <a:t>Dentassist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400800" y="2971800"/>
            <a:ext cx="1714500" cy="143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Teleconferencing </a:t>
            </a:r>
            <a:r>
              <a:rPr lang="en-US" sz="1400" dirty="0" smtClean="0"/>
              <a:t>System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028700" y="2971800"/>
            <a:ext cx="1714500" cy="143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Patient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819400" y="2971800"/>
            <a:ext cx="1714500" cy="143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Dental Information Knowledge </a:t>
            </a:r>
            <a:r>
              <a:rPr lang="en-US" sz="1400" dirty="0" smtClean="0"/>
              <a:t>Base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4610100" y="2971800"/>
            <a:ext cx="1714500" cy="143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Diagnosing, treating and simulating </a:t>
            </a:r>
            <a:r>
              <a:rPr lang="en-US" sz="1400" dirty="0" smtClean="0"/>
              <a:t>outcome</a:t>
            </a:r>
            <a:endParaRPr lang="en-US" sz="1400" dirty="0"/>
          </a:p>
        </p:txBody>
      </p:sp>
      <p:cxnSp>
        <p:nvCxnSpPr>
          <p:cNvPr id="15" name="Elbow Connector 14"/>
          <p:cNvCxnSpPr>
            <a:stCxn id="4" idx="2"/>
            <a:endCxn id="6" idx="0"/>
          </p:cNvCxnSpPr>
          <p:nvPr/>
        </p:nvCxnSpPr>
        <p:spPr>
          <a:xfrm rot="5400000">
            <a:off x="2638426" y="1038225"/>
            <a:ext cx="1181099" cy="2686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4571999" y="2381250"/>
            <a:ext cx="2686052" cy="641348"/>
          </a:xfrm>
          <a:prstGeom prst="bentConnector3">
            <a:avLst>
              <a:gd name="adj1" fmla="val 1001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7" idx="0"/>
          </p:cNvCxnSpPr>
          <p:nvPr/>
        </p:nvCxnSpPr>
        <p:spPr>
          <a:xfrm rot="10800000" flipV="1">
            <a:off x="3676651" y="2381250"/>
            <a:ext cx="895349" cy="5905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8" idx="0"/>
          </p:cNvCxnSpPr>
          <p:nvPr/>
        </p:nvCxnSpPr>
        <p:spPr>
          <a:xfrm>
            <a:off x="4552951" y="2381250"/>
            <a:ext cx="914399" cy="5905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3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03600" y="1104900"/>
            <a:ext cx="2336800" cy="6858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Smart </a:t>
            </a:r>
            <a:r>
              <a:rPr lang="en-US" b="1" dirty="0" err="1" smtClean="0"/>
              <a:t>Dentassist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400800" y="2971800"/>
            <a:ext cx="1714500" cy="143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Teleconferencing </a:t>
            </a:r>
            <a:r>
              <a:rPr lang="en-US" sz="1400" dirty="0" smtClean="0"/>
              <a:t>System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028700" y="2971800"/>
            <a:ext cx="1714500" cy="14351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Patient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819400" y="2971800"/>
            <a:ext cx="1714500" cy="143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Dental Information Knowledge </a:t>
            </a:r>
            <a:r>
              <a:rPr lang="en-US" sz="1400" dirty="0" smtClean="0"/>
              <a:t>Base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4610100" y="2971800"/>
            <a:ext cx="1714500" cy="143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Diagnosing, treating and simulating </a:t>
            </a:r>
            <a:r>
              <a:rPr lang="en-US" sz="1400" dirty="0" smtClean="0"/>
              <a:t>outcome</a:t>
            </a:r>
            <a:endParaRPr lang="en-US" sz="1400" dirty="0"/>
          </a:p>
        </p:txBody>
      </p:sp>
      <p:cxnSp>
        <p:nvCxnSpPr>
          <p:cNvPr id="15" name="Elbow Connector 14"/>
          <p:cNvCxnSpPr>
            <a:stCxn id="4" idx="2"/>
            <a:endCxn id="6" idx="0"/>
          </p:cNvCxnSpPr>
          <p:nvPr/>
        </p:nvCxnSpPr>
        <p:spPr>
          <a:xfrm rot="5400000">
            <a:off x="2638426" y="1038225"/>
            <a:ext cx="1181099" cy="2686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4571999" y="2381250"/>
            <a:ext cx="2686052" cy="641348"/>
          </a:xfrm>
          <a:prstGeom prst="bentConnector3">
            <a:avLst>
              <a:gd name="adj1" fmla="val 1001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7" idx="0"/>
          </p:cNvCxnSpPr>
          <p:nvPr/>
        </p:nvCxnSpPr>
        <p:spPr>
          <a:xfrm rot="10800000" flipV="1">
            <a:off x="3676651" y="2381250"/>
            <a:ext cx="895349" cy="5905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8" idx="0"/>
          </p:cNvCxnSpPr>
          <p:nvPr/>
        </p:nvCxnSpPr>
        <p:spPr>
          <a:xfrm>
            <a:off x="4552951" y="2381250"/>
            <a:ext cx="914399" cy="5905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43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33400"/>
            <a:ext cx="8001000" cy="5334000"/>
          </a:xfrm>
        </p:spPr>
        <p:txBody>
          <a:bodyPr>
            <a:normAutofit/>
          </a:bodyPr>
          <a:lstStyle/>
          <a:p>
            <a:pPr marL="685800" lvl="2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/>
              <a:t>Patient Management System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Proper patient database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Send reminders for dental checkups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Maintain patient’s dental images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Maintain comments on images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Maintain dentist’s schedule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Generate virtual waiting list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7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03600" y="1104900"/>
            <a:ext cx="2336800" cy="6858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Smart </a:t>
            </a:r>
            <a:r>
              <a:rPr lang="en-US" b="1" dirty="0" err="1" smtClean="0"/>
              <a:t>Dentassist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400800" y="2971800"/>
            <a:ext cx="1714500" cy="143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Teleconferencing </a:t>
            </a:r>
            <a:r>
              <a:rPr lang="en-US" sz="1400" dirty="0" smtClean="0"/>
              <a:t>System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028700" y="2971800"/>
            <a:ext cx="1714500" cy="143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Patient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819400" y="2971800"/>
            <a:ext cx="1714500" cy="14351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Dental Information Knowledge </a:t>
            </a:r>
            <a:r>
              <a:rPr lang="en-US" sz="1400" b="1" dirty="0" smtClean="0"/>
              <a:t>Base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4610100" y="2971800"/>
            <a:ext cx="1714500" cy="143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Diagnosing, treating and simulating </a:t>
            </a:r>
            <a:r>
              <a:rPr lang="en-US" sz="1400" dirty="0" smtClean="0"/>
              <a:t>outcome</a:t>
            </a:r>
            <a:endParaRPr lang="en-US" sz="1400" dirty="0"/>
          </a:p>
        </p:txBody>
      </p:sp>
      <p:cxnSp>
        <p:nvCxnSpPr>
          <p:cNvPr id="15" name="Elbow Connector 14"/>
          <p:cNvCxnSpPr>
            <a:stCxn id="4" idx="2"/>
            <a:endCxn id="6" idx="0"/>
          </p:cNvCxnSpPr>
          <p:nvPr/>
        </p:nvCxnSpPr>
        <p:spPr>
          <a:xfrm rot="5400000">
            <a:off x="2638426" y="1038225"/>
            <a:ext cx="1181099" cy="2686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4571999" y="2381250"/>
            <a:ext cx="2686052" cy="641348"/>
          </a:xfrm>
          <a:prstGeom prst="bentConnector3">
            <a:avLst>
              <a:gd name="adj1" fmla="val 1001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7" idx="0"/>
          </p:cNvCxnSpPr>
          <p:nvPr/>
        </p:nvCxnSpPr>
        <p:spPr>
          <a:xfrm rot="10800000" flipV="1">
            <a:off x="3676651" y="2381250"/>
            <a:ext cx="895349" cy="5905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8" idx="0"/>
          </p:cNvCxnSpPr>
          <p:nvPr/>
        </p:nvCxnSpPr>
        <p:spPr>
          <a:xfrm>
            <a:off x="4552951" y="2381250"/>
            <a:ext cx="914399" cy="5905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90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2" y="1330173"/>
            <a:ext cx="7186107" cy="47658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/>
              <a:t>Dental Information Knowledge Base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Maintain dental images &amp; comments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Maintain treatments, drugs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Process images captured from intraoral camera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Share content to remote locations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Allow dentist to browse previous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03600" y="1104900"/>
            <a:ext cx="2336800" cy="6858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Smart </a:t>
            </a:r>
            <a:r>
              <a:rPr lang="en-US" b="1" dirty="0" err="1" smtClean="0"/>
              <a:t>Dentassist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400800" y="2971800"/>
            <a:ext cx="1714500" cy="143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Teleconferencing </a:t>
            </a:r>
            <a:r>
              <a:rPr lang="en-US" sz="1400" dirty="0" smtClean="0"/>
              <a:t>System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028700" y="2971800"/>
            <a:ext cx="1714500" cy="143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Patient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819400" y="2971800"/>
            <a:ext cx="1714500" cy="143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Dental Information Knowledge </a:t>
            </a:r>
            <a:r>
              <a:rPr lang="en-US" sz="1400" dirty="0" smtClean="0"/>
              <a:t>Base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4610100" y="2971800"/>
            <a:ext cx="1714500" cy="14351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Diagnosing, treating and simulating </a:t>
            </a:r>
            <a:r>
              <a:rPr lang="en-US" sz="1400" b="1" dirty="0" smtClean="0"/>
              <a:t>outcome</a:t>
            </a:r>
            <a:endParaRPr lang="en-US" sz="1400" b="1" dirty="0"/>
          </a:p>
        </p:txBody>
      </p:sp>
      <p:cxnSp>
        <p:nvCxnSpPr>
          <p:cNvPr id="15" name="Elbow Connector 14"/>
          <p:cNvCxnSpPr>
            <a:stCxn id="4" idx="2"/>
            <a:endCxn id="6" idx="0"/>
          </p:cNvCxnSpPr>
          <p:nvPr/>
        </p:nvCxnSpPr>
        <p:spPr>
          <a:xfrm rot="5400000">
            <a:off x="2638426" y="1038225"/>
            <a:ext cx="1181099" cy="2686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4571999" y="2381250"/>
            <a:ext cx="2686052" cy="641348"/>
          </a:xfrm>
          <a:prstGeom prst="bentConnector3">
            <a:avLst>
              <a:gd name="adj1" fmla="val 1001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7" idx="0"/>
          </p:cNvCxnSpPr>
          <p:nvPr/>
        </p:nvCxnSpPr>
        <p:spPr>
          <a:xfrm rot="10800000" flipV="1">
            <a:off x="3676651" y="2381250"/>
            <a:ext cx="895349" cy="5905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8" idx="0"/>
          </p:cNvCxnSpPr>
          <p:nvPr/>
        </p:nvCxnSpPr>
        <p:spPr>
          <a:xfrm>
            <a:off x="4552951" y="2381250"/>
            <a:ext cx="914399" cy="5905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3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283" y="1485452"/>
            <a:ext cx="6777317" cy="37723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GB" sz="2500" dirty="0"/>
              <a:t>According to the </a:t>
            </a:r>
            <a:r>
              <a:rPr lang="en-US" sz="2500" b="1" dirty="0" smtClean="0"/>
              <a:t>National Oral Health Survey, </a:t>
            </a:r>
            <a:r>
              <a:rPr lang="en-US" sz="2500" dirty="0" smtClean="0"/>
              <a:t>prevalence of Gum Diseases ;</a:t>
            </a:r>
            <a:endParaRPr lang="en-US" sz="2500" dirty="0"/>
          </a:p>
          <a:p>
            <a:pPr lvl="3">
              <a:lnSpc>
                <a:spcPct val="150000"/>
              </a:lnSpc>
            </a:pPr>
            <a:r>
              <a:rPr lang="en-GB" sz="2400" b="1" dirty="0"/>
              <a:t> </a:t>
            </a:r>
            <a:r>
              <a:rPr lang="en-US" sz="2400" dirty="0" smtClean="0"/>
              <a:t>12-year-olds </a:t>
            </a:r>
            <a:r>
              <a:rPr lang="en-GB" sz="2400" b="1" dirty="0" smtClean="0"/>
              <a:t>- </a:t>
            </a:r>
            <a:r>
              <a:rPr lang="en-US" sz="2400" dirty="0"/>
              <a:t>76 %</a:t>
            </a:r>
            <a:r>
              <a:rPr lang="en-GB" sz="2400" b="1" dirty="0" smtClean="0"/>
              <a:t> </a:t>
            </a:r>
            <a:endParaRPr lang="en-US" sz="2400" b="1" dirty="0"/>
          </a:p>
          <a:p>
            <a:pPr lvl="3">
              <a:lnSpc>
                <a:spcPct val="150000"/>
              </a:lnSpc>
            </a:pPr>
            <a:r>
              <a:rPr lang="en-GB" sz="2400" b="1" dirty="0"/>
              <a:t> </a:t>
            </a:r>
            <a:r>
              <a:rPr lang="en-US" sz="2400" dirty="0" smtClean="0"/>
              <a:t>15-year-olds </a:t>
            </a:r>
            <a:r>
              <a:rPr lang="en-GB" sz="2400" b="1" dirty="0" smtClean="0"/>
              <a:t>- </a:t>
            </a:r>
            <a:r>
              <a:rPr lang="en-US" sz="2400" dirty="0"/>
              <a:t>74 %</a:t>
            </a:r>
            <a:r>
              <a:rPr lang="en-GB" sz="2400" b="1" dirty="0" smtClean="0"/>
              <a:t>  </a:t>
            </a:r>
            <a:endParaRPr lang="en-US" sz="2400" b="1" dirty="0"/>
          </a:p>
          <a:p>
            <a:pPr lvl="3">
              <a:lnSpc>
                <a:spcPct val="150000"/>
              </a:lnSpc>
            </a:pPr>
            <a:r>
              <a:rPr lang="en-GB" sz="2400" b="1" dirty="0"/>
              <a:t> </a:t>
            </a:r>
            <a:r>
              <a:rPr lang="en-US" sz="2400" dirty="0"/>
              <a:t> 44 to </a:t>
            </a:r>
            <a:r>
              <a:rPr lang="en-US" sz="2400" dirty="0" smtClean="0"/>
              <a:t>53-year-olds </a:t>
            </a:r>
            <a:r>
              <a:rPr lang="en-GB" sz="2400" b="1" dirty="0" smtClean="0"/>
              <a:t>- </a:t>
            </a:r>
            <a:r>
              <a:rPr lang="en-US" sz="2400" dirty="0"/>
              <a:t> 91 %</a:t>
            </a:r>
            <a:r>
              <a:rPr lang="en-GB" sz="2400" b="1" dirty="0" smtClean="0"/>
              <a:t> </a:t>
            </a:r>
          </a:p>
          <a:p>
            <a:pPr lvl="3">
              <a:lnSpc>
                <a:spcPct val="150000"/>
              </a:lnSpc>
            </a:pPr>
            <a:r>
              <a:rPr lang="en-GB" sz="2400" dirty="0"/>
              <a:t> </a:t>
            </a:r>
            <a:r>
              <a:rPr lang="en-US" sz="2400" dirty="0"/>
              <a:t>above </a:t>
            </a:r>
            <a:r>
              <a:rPr lang="en-US" sz="2400" dirty="0"/>
              <a:t>65 </a:t>
            </a:r>
            <a:r>
              <a:rPr lang="en-US" sz="2400" dirty="0"/>
              <a:t>years - </a:t>
            </a:r>
            <a:r>
              <a:rPr lang="en-US" sz="2400" dirty="0"/>
              <a:t>99 %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28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001000" cy="5638800"/>
          </a:xfrm>
        </p:spPr>
        <p:txBody>
          <a:bodyPr/>
          <a:lstStyle/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/>
              <a:t>Diagnosing, treating and simulating outcome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Decision support system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3D graphic modeling of patient’s current condition &amp; outcome of treatment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Simulating the treatment process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Treatment suggestions based on images captured from intraoral camera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03600" y="1104900"/>
            <a:ext cx="2336800" cy="6858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Smart </a:t>
            </a:r>
            <a:r>
              <a:rPr lang="en-US" b="1" dirty="0" err="1" smtClean="0"/>
              <a:t>Dentassist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400800" y="2971800"/>
            <a:ext cx="1714500" cy="14351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Teleconferencing </a:t>
            </a:r>
            <a:r>
              <a:rPr lang="en-US" sz="1400" b="1" dirty="0" smtClean="0"/>
              <a:t>System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1028700" y="2971800"/>
            <a:ext cx="1714500" cy="143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Patient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819400" y="2971800"/>
            <a:ext cx="1714500" cy="143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Dental Information Knowledge </a:t>
            </a:r>
            <a:r>
              <a:rPr lang="en-US" sz="1400" dirty="0" smtClean="0"/>
              <a:t>Base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4610100" y="2971800"/>
            <a:ext cx="1714500" cy="143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Diagnosing, treating and simulating </a:t>
            </a:r>
            <a:r>
              <a:rPr lang="en-US" sz="1400" dirty="0" smtClean="0"/>
              <a:t>outcome</a:t>
            </a:r>
            <a:endParaRPr lang="en-US" sz="1400" dirty="0"/>
          </a:p>
        </p:txBody>
      </p:sp>
      <p:cxnSp>
        <p:nvCxnSpPr>
          <p:cNvPr id="15" name="Elbow Connector 14"/>
          <p:cNvCxnSpPr>
            <a:stCxn id="4" idx="2"/>
            <a:endCxn id="6" idx="0"/>
          </p:cNvCxnSpPr>
          <p:nvPr/>
        </p:nvCxnSpPr>
        <p:spPr>
          <a:xfrm rot="5400000">
            <a:off x="2638426" y="1038225"/>
            <a:ext cx="1181099" cy="2686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4571999" y="2381250"/>
            <a:ext cx="2686052" cy="641348"/>
          </a:xfrm>
          <a:prstGeom prst="bentConnector3">
            <a:avLst>
              <a:gd name="adj1" fmla="val 1001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7" idx="0"/>
          </p:cNvCxnSpPr>
          <p:nvPr/>
        </p:nvCxnSpPr>
        <p:spPr>
          <a:xfrm rot="10800000" flipV="1">
            <a:off x="3676651" y="2381250"/>
            <a:ext cx="895349" cy="5905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8" idx="0"/>
          </p:cNvCxnSpPr>
          <p:nvPr/>
        </p:nvCxnSpPr>
        <p:spPr>
          <a:xfrm>
            <a:off x="4552951" y="2381250"/>
            <a:ext cx="914399" cy="5905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7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696200" cy="4648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/>
              <a:t>Teleconferencing System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Connecting dentists to consultants &amp; specialists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Live stream videos from intra oral camera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Share dental images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Transmit images &amp; live stream video to tablet PC for patient’s viewing</a:t>
            </a:r>
          </a:p>
          <a:p>
            <a:pPr marL="685800" lvl="2" indent="0">
              <a:lnSpc>
                <a:spcPct val="150000"/>
              </a:lnSpc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/>
          <a:lstStyle/>
          <a:p>
            <a:r>
              <a:rPr lang="en-US" dirty="0" smtClean="0"/>
              <a:t>Technologies to be used…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7620000" cy="457200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/>
              <a:t>Image Processing. (Dental Imaging) 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Game development software to model simulations. 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3D modelling to model dental structures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2D to 3D conversion 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Statistical data analysis.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6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1143000"/>
          </a:xfrm>
        </p:spPr>
        <p:txBody>
          <a:bodyPr/>
          <a:lstStyle/>
          <a:p>
            <a:r>
              <a:rPr lang="en-US" dirty="0" smtClean="0"/>
              <a:t>SMART DENTASSIST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" y="1524000"/>
            <a:ext cx="9144000" cy="5334000"/>
            <a:chOff x="-838200" y="685801"/>
            <a:chExt cx="11265755" cy="6528626"/>
          </a:xfrm>
        </p:grpSpPr>
        <p:pic>
          <p:nvPicPr>
            <p:cNvPr id="4" name="Content Placeholder 3" descr="Original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838200" y="685801"/>
              <a:ext cx="11265755" cy="652862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-465042" y="6324600"/>
              <a:ext cx="1605644" cy="357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itchFamily="34" charset="0"/>
                </a:rPr>
                <a:t>Intraoral camera</a:t>
              </a:r>
            </a:p>
          </p:txBody>
        </p:sp>
        <p:pic>
          <p:nvPicPr>
            <p:cNvPr id="1027" name="Picture 3" descr="C:\Users\KAVI\Desktop\arr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96103">
              <a:off x="585167" y="6059991"/>
              <a:ext cx="1970374" cy="35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KAVI\Desktop\arr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477747">
              <a:off x="-576067" y="5251153"/>
              <a:ext cx="1252901" cy="324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KAVI\Desktop\FYP\showimage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86" t="22355" r="4314" b="9651"/>
            <a:stretch/>
          </p:blipFill>
          <p:spPr bwMode="auto">
            <a:xfrm rot="9327438" flipV="1">
              <a:off x="-756200" y="5977742"/>
              <a:ext cx="1687037" cy="253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096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636"/>
            <a:ext cx="7024744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2000" dirty="0"/>
              <a:t>[1] “Media Centre”, </a:t>
            </a:r>
            <a:r>
              <a:rPr lang="en-US" sz="2000" i="1" dirty="0"/>
              <a:t>World Health Organization </a:t>
            </a:r>
            <a:r>
              <a:rPr lang="en-US" sz="2000" dirty="0"/>
              <a:t>, available: http://www.who.int/mediacentre/factsheets/fs318/en/ , [accessed : 28.01.2015]</a:t>
            </a:r>
          </a:p>
          <a:p>
            <a:pPr marL="68580" indent="0">
              <a:buNone/>
            </a:pPr>
            <a:endParaRPr lang="en-US" sz="2000" dirty="0"/>
          </a:p>
          <a:p>
            <a:pPr marL="68580" indent="0">
              <a:buNone/>
            </a:pPr>
            <a:r>
              <a:rPr lang="en-US" sz="2000" dirty="0"/>
              <a:t>[2] “Oral Health”, </a:t>
            </a:r>
            <a:r>
              <a:rPr lang="en-US" sz="2000" i="1" dirty="0"/>
              <a:t>National Institute of Dental and Craniofacial Research, </a:t>
            </a:r>
            <a:r>
              <a:rPr lang="en-US" sz="2000" dirty="0"/>
              <a:t>available: http://www.nidcr.nih.gov/oralhealth/, [accessed : 28.01.2015]</a:t>
            </a:r>
          </a:p>
          <a:p>
            <a:pPr marL="68580" indent="0">
              <a:buNone/>
            </a:pPr>
            <a:endParaRPr lang="en-US" sz="2000" dirty="0"/>
          </a:p>
          <a:p>
            <a:pPr marL="68580" indent="0">
              <a:buNone/>
            </a:pPr>
            <a:r>
              <a:rPr lang="en-US" sz="2000" dirty="0"/>
              <a:t>[3]</a:t>
            </a:r>
            <a:r>
              <a:rPr lang="en-US" sz="2000" i="1" dirty="0"/>
              <a:t> Oral Health Worldwide : A report by FDI World Dental Federation, </a:t>
            </a:r>
            <a:r>
              <a:rPr lang="en-US" sz="2000" dirty="0"/>
              <a:t>Switzerland : FDI World Dental Federation</a:t>
            </a:r>
          </a:p>
          <a:p>
            <a:pPr marL="68580" indent="0">
              <a:buNone/>
            </a:pPr>
            <a:endParaRPr lang="en-US" sz="2000" dirty="0"/>
          </a:p>
          <a:p>
            <a:pPr marL="68580" indent="0">
              <a:buNone/>
            </a:pPr>
            <a:r>
              <a:rPr lang="en-US" sz="2000" dirty="0"/>
              <a:t>[4] “Department of Health Services”, </a:t>
            </a:r>
            <a:r>
              <a:rPr lang="en-US" sz="2000" i="1" dirty="0"/>
              <a:t>Ministry of Healthcare and Nutrition, Sri Lanka,</a:t>
            </a:r>
            <a:r>
              <a:rPr lang="en-US" sz="2000" dirty="0"/>
              <a:t> available: http://www.health.gov.lk/, [accessed: 02.02.2015]</a:t>
            </a:r>
          </a:p>
          <a:p>
            <a:pPr marL="68580" indent="0">
              <a:buNone/>
            </a:pPr>
            <a:endParaRPr lang="en-US" sz="2000" dirty="0"/>
          </a:p>
          <a:p>
            <a:pPr marL="68580" indent="0">
              <a:buNone/>
            </a:pPr>
            <a:r>
              <a:rPr lang="en-US" sz="2000" dirty="0"/>
              <a:t>[5] “Public Questions Archive”, </a:t>
            </a:r>
            <a:r>
              <a:rPr lang="en-US" sz="2000" i="1" dirty="0"/>
              <a:t>Sri Lanka Dental Association, </a:t>
            </a:r>
            <a:r>
              <a:rPr lang="en-US" sz="2000" dirty="0"/>
              <a:t>available: </a:t>
            </a:r>
            <a:r>
              <a:rPr lang="en-US" sz="2100" dirty="0"/>
              <a:t>http://www.slda.lk/public/browse-questions-and-answers </a:t>
            </a:r>
            <a:r>
              <a:rPr lang="en-US" sz="2000" dirty="0"/>
              <a:t>[accessed: 02.02.2015]</a:t>
            </a:r>
          </a:p>
          <a:p>
            <a:pPr marL="68580" indent="0">
              <a:buNone/>
            </a:pPr>
            <a:endParaRPr lang="en-US" sz="2000" dirty="0"/>
          </a:p>
          <a:p>
            <a:pPr marL="68580" indent="0">
              <a:buNone/>
            </a:pPr>
            <a:endParaRPr lang="en-US" sz="2000" dirty="0"/>
          </a:p>
          <a:p>
            <a:pPr marL="68580" indent="0">
              <a:buNone/>
            </a:pPr>
            <a:endParaRPr lang="en-US" sz="2000" dirty="0"/>
          </a:p>
          <a:p>
            <a:pPr marL="6858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968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429000"/>
            <a:ext cx="7024744" cy="1143000"/>
          </a:xfrm>
        </p:spPr>
        <p:txBody>
          <a:bodyPr/>
          <a:lstStyle/>
          <a:p>
            <a:pPr algn="ctr"/>
            <a:r>
              <a:rPr lang="en-US" dirty="0" smtClean="0"/>
              <a:t>Thank you!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5" y="1295400"/>
            <a:ext cx="7186107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  </a:t>
            </a:r>
            <a:r>
              <a:rPr lang="en-US" sz="3200" b="1" dirty="0"/>
              <a:t>Poor education </a:t>
            </a:r>
          </a:p>
          <a:p>
            <a:pPr lvl="1">
              <a:lnSpc>
                <a:spcPct val="150000"/>
              </a:lnSpc>
            </a:pPr>
            <a:r>
              <a:rPr lang="en-US" sz="2500" dirty="0"/>
              <a:t>on dental caries &amp; periodontal diseases</a:t>
            </a:r>
          </a:p>
          <a:p>
            <a:pPr lvl="1">
              <a:lnSpc>
                <a:spcPct val="150000"/>
              </a:lnSpc>
            </a:pPr>
            <a:r>
              <a:rPr lang="en-US" sz="2500" dirty="0"/>
              <a:t>on causes</a:t>
            </a:r>
          </a:p>
          <a:p>
            <a:pPr lvl="1">
              <a:lnSpc>
                <a:spcPct val="150000"/>
              </a:lnSpc>
            </a:pPr>
            <a:r>
              <a:rPr lang="en-US" sz="2500" dirty="0"/>
              <a:t>on prevention</a:t>
            </a:r>
          </a:p>
          <a:p>
            <a:pPr lvl="1">
              <a:lnSpc>
                <a:spcPct val="150000"/>
              </a:lnSpc>
            </a:pPr>
            <a:r>
              <a:rPr lang="en-US" sz="2500" dirty="0"/>
              <a:t>on its impacts</a:t>
            </a:r>
          </a:p>
          <a:p>
            <a:pPr lvl="1">
              <a:lnSpc>
                <a:spcPct val="150000"/>
              </a:lnSpc>
            </a:pPr>
            <a:r>
              <a:rPr lang="en-US" sz="2500" dirty="0"/>
              <a:t>on importance of regular checkups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739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According </a:t>
            </a:r>
            <a:r>
              <a:rPr lang="en-US" dirty="0" smtClean="0"/>
              <a:t>to Dr. </a:t>
            </a:r>
            <a:r>
              <a:rPr lang="en-US" dirty="0"/>
              <a:t>K. A. A. S. </a:t>
            </a:r>
            <a:r>
              <a:rPr lang="en-US" dirty="0" err="1"/>
              <a:t>Warnakulasuriya</a:t>
            </a:r>
            <a:r>
              <a:rPr lang="en-US" dirty="0"/>
              <a:t> </a:t>
            </a:r>
            <a:r>
              <a:rPr lang="en-US" dirty="0" smtClean="0"/>
              <a:t> (Dental </a:t>
            </a:r>
            <a:r>
              <a:rPr lang="en-US" dirty="0"/>
              <a:t>School - University of </a:t>
            </a:r>
            <a:r>
              <a:rPr lang="en-US" dirty="0" err="1" smtClean="0"/>
              <a:t>Peradeniya</a:t>
            </a:r>
            <a:r>
              <a:rPr lang="en-US" dirty="0" smtClean="0"/>
              <a:t>)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dirty="0"/>
              <a:t>“The commonest site in which </a:t>
            </a:r>
            <a:r>
              <a:rPr lang="en-US" b="1" dirty="0"/>
              <a:t>mouth</a:t>
            </a:r>
            <a:r>
              <a:rPr lang="en-US" dirty="0"/>
              <a:t> </a:t>
            </a:r>
            <a:r>
              <a:rPr lang="en-US" b="1" dirty="0"/>
              <a:t>cancer</a:t>
            </a:r>
            <a:r>
              <a:rPr lang="en-US" dirty="0"/>
              <a:t> occurs in </a:t>
            </a:r>
            <a:r>
              <a:rPr lang="en-US" b="1" dirty="0"/>
              <a:t>Sri</a:t>
            </a:r>
            <a:r>
              <a:rPr lang="en-US" dirty="0"/>
              <a:t> </a:t>
            </a:r>
            <a:r>
              <a:rPr lang="en-US" b="1" dirty="0"/>
              <a:t>Lanka</a:t>
            </a:r>
            <a:r>
              <a:rPr lang="en-US" dirty="0"/>
              <a:t> is </a:t>
            </a:r>
            <a:r>
              <a:rPr lang="en-US" dirty="0" smtClean="0"/>
              <a:t>inside </a:t>
            </a:r>
            <a:r>
              <a:rPr lang="en-US" dirty="0"/>
              <a:t>the cheek, called the "</a:t>
            </a:r>
            <a:r>
              <a:rPr lang="en-US" dirty="0" err="1"/>
              <a:t>buccal</a:t>
            </a:r>
            <a:r>
              <a:rPr lang="en-US" dirty="0"/>
              <a:t> cancer". This can be related to the habit of keeping or carrying </a:t>
            </a:r>
            <a:r>
              <a:rPr lang="en-US" b="1" dirty="0"/>
              <a:t>betel</a:t>
            </a:r>
            <a:r>
              <a:rPr lang="en-US" dirty="0"/>
              <a:t> quid adjacent to the cheek. The area behind the last standing tooth (Wisdom tooth) in the lower jaw called "retro-molar site", where the quid may stagnate and thereby predispose to cancer</a:t>
            </a:r>
            <a:r>
              <a:rPr lang="en-US" dirty="0" smtClean="0"/>
              <a:t>. 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3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KAVI\Desktop\CancerGra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72" y="1143000"/>
            <a:ext cx="4685177" cy="496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2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KAVI\Desktop\cenc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73124"/>
            <a:ext cx="8229600" cy="523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22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KAVI\Desktop\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799"/>
            <a:ext cx="7696200" cy="626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72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525</TotalTime>
  <Words>831</Words>
  <Application>Microsoft Office PowerPoint</Application>
  <PresentationFormat>On-screen Show (4:3)</PresentationFormat>
  <Paragraphs>151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Austin</vt:lpstr>
      <vt:lpstr>PowerPoint Presentation</vt:lpstr>
      <vt:lpstr>Why Periodontal diseases are so common 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decrease Periodontal diseases ? </vt:lpstr>
      <vt:lpstr>For people -</vt:lpstr>
      <vt:lpstr>For dentists -</vt:lpstr>
      <vt:lpstr>To bridge this gap ….</vt:lpstr>
      <vt:lpstr>PowerPoint Presentation</vt:lpstr>
      <vt:lpstr>Smart Dentassist’s features</vt:lpstr>
      <vt:lpstr>SMART DENTASSIST Hardware Components</vt:lpstr>
      <vt:lpstr>SMART DENTASSIST Benefits</vt:lpstr>
      <vt:lpstr>For Dentists</vt:lpstr>
      <vt:lpstr>For Dentists …</vt:lpstr>
      <vt:lpstr>3D modelling …</vt:lpstr>
      <vt:lpstr>For Patients</vt:lpstr>
      <vt:lpstr>Mouth Mirrors vs Intraoral Cameras</vt:lpstr>
      <vt:lpstr>Better education</vt:lpstr>
      <vt:lpstr>SMART DENTASSIST Objectives</vt:lpstr>
      <vt:lpstr>PowerPoint Presentation</vt:lpstr>
      <vt:lpstr>Smart Dentassist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Technologies to be used…</vt:lpstr>
      <vt:lpstr>SMART DENTASSIST</vt:lpstr>
      <vt:lpstr>References</vt:lpstr>
      <vt:lpstr>Thank you!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Dentassist</dc:title>
  <dc:creator>KAVI</dc:creator>
  <cp:lastModifiedBy>KAVI</cp:lastModifiedBy>
  <cp:revision>62</cp:revision>
  <dcterms:created xsi:type="dcterms:W3CDTF">2015-02-19T03:28:54Z</dcterms:created>
  <dcterms:modified xsi:type="dcterms:W3CDTF">2015-03-17T16:29:30Z</dcterms:modified>
</cp:coreProperties>
</file>