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56" r:id="rId4"/>
    <p:sldId id="259" r:id="rId5"/>
    <p:sldId id="270" r:id="rId6"/>
    <p:sldId id="258" r:id="rId7"/>
    <p:sldId id="261" r:id="rId8"/>
    <p:sldId id="262" r:id="rId9"/>
    <p:sldId id="263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3" r:id="rId19"/>
    <p:sldId id="276" r:id="rId20"/>
    <p:sldId id="277" r:id="rId21"/>
    <p:sldId id="308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3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0" r:id="rId46"/>
    <p:sldId id="302" r:id="rId47"/>
    <p:sldId id="303" r:id="rId48"/>
    <p:sldId id="304" r:id="rId49"/>
    <p:sldId id="305" r:id="rId50"/>
    <p:sldId id="306" r:id="rId51"/>
    <p:sldId id="309" r:id="rId52"/>
    <p:sldId id="310" r:id="rId53"/>
    <p:sldId id="311" r:id="rId54"/>
    <p:sldId id="312" r:id="rId55"/>
    <p:sldId id="313" r:id="rId56"/>
    <p:sldId id="314" r:id="rId57"/>
    <p:sldId id="307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C0-3F66-4B0D-888A-DBD3412522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3CF-FBBB-4C94-ACFD-F400E57AAE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C0-3F66-4B0D-888A-DBD3412522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3CF-FBBB-4C94-ACFD-F400E57AA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C0-3F66-4B0D-888A-DBD3412522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3CF-FBBB-4C94-ACFD-F400E57AA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C0-3F66-4B0D-888A-DBD3412522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3CF-FBBB-4C94-ACFD-F400E57AA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C0-3F66-4B0D-888A-DBD3412522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3CF-FBBB-4C94-ACFD-F400E57AAE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C0-3F66-4B0D-888A-DBD3412522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3CF-FBBB-4C94-ACFD-F400E57AA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C0-3F66-4B0D-888A-DBD3412522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3CF-FBBB-4C94-ACFD-F400E57AAE5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C0-3F66-4B0D-888A-DBD3412522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3CF-FBBB-4C94-ACFD-F400E57AA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C0-3F66-4B0D-888A-DBD3412522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3CF-FBBB-4C94-ACFD-F400E57AA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C0-3F66-4B0D-888A-DBD3412522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3CF-FBBB-4C94-ACFD-F400E57AAE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3EC0-3F66-4B0D-888A-DBD3412522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D93CF-FBBB-4C94-ACFD-F400E57AA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1AE3EC0-3F66-4B0D-888A-DBD341252295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84D93CF-FBBB-4C94-ACFD-F400E57AAE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" y="0"/>
            <a:ext cx="9144001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93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1192"/>
          <a:stretch/>
        </p:blipFill>
        <p:spPr>
          <a:xfrm>
            <a:off x="0" y="0"/>
            <a:ext cx="9185564" cy="68441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05800" y="0"/>
            <a:ext cx="8382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Medical Health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6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Women’s Health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20000"/>
          <a:stretch/>
        </p:blipFill>
        <p:spPr bwMode="auto">
          <a:xfrm>
            <a:off x="0" y="1600200"/>
            <a:ext cx="9144000" cy="4286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195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Past Dental Treatments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36785"/>
          <a:stretch/>
        </p:blipFill>
        <p:spPr bwMode="auto">
          <a:xfrm>
            <a:off x="0" y="1600200"/>
            <a:ext cx="9144000" cy="4686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045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Required Treatment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39510"/>
          <a:stretch/>
        </p:blipFill>
        <p:spPr bwMode="auto">
          <a:xfrm>
            <a:off x="34636" y="1600200"/>
            <a:ext cx="9109364" cy="42325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76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Dental Examination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Observations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-20782" y="1219200"/>
            <a:ext cx="9164782" cy="56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0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Patient History Profile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KAVI\Desktop\knw_b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1752600"/>
            <a:ext cx="9116291" cy="47590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440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0"/>
            <a:ext cx="91440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 Interfaces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74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33800"/>
            <a:ext cx="9144000" cy="3048000"/>
          </a:xfrm>
        </p:spPr>
        <p:txBody>
          <a:bodyPr>
            <a:normAutofit fontScale="92500"/>
          </a:bodyPr>
          <a:lstStyle/>
          <a:p>
            <a:pPr marL="0" lvl="0" indent="0" algn="ctr">
              <a:lnSpc>
                <a:spcPct val="200000"/>
              </a:lnSpc>
              <a:buNone/>
            </a:pPr>
            <a:r>
              <a:rPr lang="en-US" dirty="0"/>
              <a:t>Laptop computer</a:t>
            </a:r>
          </a:p>
          <a:p>
            <a:pPr marL="0" lvl="0" indent="0" algn="ctr">
              <a:lnSpc>
                <a:spcPct val="200000"/>
              </a:lnSpc>
              <a:buNone/>
            </a:pPr>
            <a:r>
              <a:rPr lang="en-US" dirty="0"/>
              <a:t>Intraoral camera</a:t>
            </a:r>
          </a:p>
          <a:p>
            <a:pPr marL="0" lvl="0" indent="0" algn="ctr">
              <a:lnSpc>
                <a:spcPct val="200000"/>
              </a:lnSpc>
              <a:buNone/>
            </a:pPr>
            <a:r>
              <a:rPr lang="en-US" dirty="0"/>
              <a:t>Tablet PC</a:t>
            </a:r>
          </a:p>
          <a:p>
            <a:pPr marL="0" lvl="0" indent="0" algn="ctr">
              <a:lnSpc>
                <a:spcPct val="200000"/>
              </a:lnSpc>
              <a:buNone/>
            </a:pPr>
            <a:r>
              <a:rPr lang="en-US" dirty="0"/>
              <a:t>Bar code reader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186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710" y="3810000"/>
            <a:ext cx="9171709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Interfaces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20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33446"/>
            <a:ext cx="91440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 Page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71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0"/>
            <a:ext cx="9144000" cy="3048000"/>
          </a:xfrm>
        </p:spPr>
        <p:txBody>
          <a:bodyPr>
            <a:normAutofit/>
          </a:bodyPr>
          <a:lstStyle/>
          <a:p>
            <a:pPr lvl="0" algn="just">
              <a:lnSpc>
                <a:spcPct val="200000"/>
              </a:lnSpc>
            </a:pPr>
            <a:r>
              <a:rPr lang="en-GB" dirty="0"/>
              <a:t>The system </a:t>
            </a:r>
            <a:r>
              <a:rPr lang="en-GB" dirty="0" smtClean="0"/>
              <a:t>- </a:t>
            </a:r>
            <a:r>
              <a:rPr lang="en-GB" b="1" dirty="0" smtClean="0"/>
              <a:t>Java </a:t>
            </a:r>
            <a:r>
              <a:rPr lang="en-GB" b="1" dirty="0"/>
              <a:t>version 1.7 </a:t>
            </a:r>
            <a:endParaRPr lang="en-US" b="1" dirty="0"/>
          </a:p>
          <a:p>
            <a:pPr lvl="0" algn="just">
              <a:lnSpc>
                <a:spcPct val="200000"/>
              </a:lnSpc>
            </a:pPr>
            <a:r>
              <a:rPr lang="en-GB" dirty="0" smtClean="0"/>
              <a:t>The webpages - </a:t>
            </a:r>
            <a:r>
              <a:rPr lang="en-GB" b="1" dirty="0" err="1" smtClean="0"/>
              <a:t>php</a:t>
            </a:r>
            <a:r>
              <a:rPr lang="en-GB" b="1" dirty="0" smtClean="0"/>
              <a:t>, HTML, CSS, JavaScript and </a:t>
            </a:r>
            <a:r>
              <a:rPr lang="en-GB" b="1" dirty="0" err="1" smtClean="0"/>
              <a:t>jQuery</a:t>
            </a:r>
            <a:r>
              <a:rPr lang="en-GB" b="1" dirty="0" smtClean="0"/>
              <a:t>.</a:t>
            </a:r>
            <a:endParaRPr lang="en-US" b="1" dirty="0" smtClean="0"/>
          </a:p>
          <a:p>
            <a:pPr lvl="0" algn="just">
              <a:lnSpc>
                <a:spcPct val="200000"/>
              </a:lnSpc>
            </a:pPr>
            <a:r>
              <a:rPr lang="en-GB" dirty="0" smtClean="0"/>
              <a:t>The </a:t>
            </a:r>
            <a:r>
              <a:rPr lang="en-GB" dirty="0"/>
              <a:t>database </a:t>
            </a:r>
            <a:r>
              <a:rPr lang="en-GB" dirty="0" smtClean="0"/>
              <a:t>- </a:t>
            </a:r>
            <a:r>
              <a:rPr lang="en-GB" b="1" dirty="0" smtClean="0"/>
              <a:t>MySQL </a:t>
            </a:r>
            <a:r>
              <a:rPr lang="en-GB" b="1" dirty="0"/>
              <a:t>version 5.5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857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710" y="3810000"/>
            <a:ext cx="9171709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26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400800" y="49911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Teleconferencing </a:t>
            </a:r>
            <a:r>
              <a:rPr lang="en-US" sz="1400" dirty="0" smtClean="0"/>
              <a:t>System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028700" y="4991100"/>
            <a:ext cx="1714500" cy="1435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Patient Management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400" y="49911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Dental Information Knowledge </a:t>
            </a:r>
            <a:r>
              <a:rPr lang="en-US" sz="1400" dirty="0" smtClean="0"/>
              <a:t>Base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610100" y="49911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Diagnosing, treating and simulating </a:t>
            </a:r>
            <a:r>
              <a:rPr lang="en-US" sz="1400" dirty="0" smtClean="0"/>
              <a:t>outcome</a:t>
            </a:r>
            <a:endParaRPr lang="en-US" sz="1400" dirty="0"/>
          </a:p>
        </p:txBody>
      </p:sp>
      <p:cxnSp>
        <p:nvCxnSpPr>
          <p:cNvPr id="18" name="Elbow Connector 17"/>
          <p:cNvCxnSpPr>
            <a:endCxn id="15" idx="0"/>
          </p:cNvCxnSpPr>
          <p:nvPr/>
        </p:nvCxnSpPr>
        <p:spPr>
          <a:xfrm rot="5400000">
            <a:off x="2638426" y="3057525"/>
            <a:ext cx="1181099" cy="268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4571999" y="4400550"/>
            <a:ext cx="2686052" cy="641348"/>
          </a:xfrm>
          <a:prstGeom prst="bentConnector3">
            <a:avLst>
              <a:gd name="adj1" fmla="val 1001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16" idx="0"/>
          </p:cNvCxnSpPr>
          <p:nvPr/>
        </p:nvCxnSpPr>
        <p:spPr>
          <a:xfrm rot="10800000" flipV="1">
            <a:off x="3676651" y="4400550"/>
            <a:ext cx="895349" cy="5905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7" idx="0"/>
          </p:cNvCxnSpPr>
          <p:nvPr/>
        </p:nvCxnSpPr>
        <p:spPr>
          <a:xfrm>
            <a:off x="4552951" y="4400550"/>
            <a:ext cx="914399" cy="5905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99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:\Users\KAVI\Desktop\p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200"/>
            <a:ext cx="6553200" cy="6172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161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373798"/>
              </p:ext>
            </p:extLst>
          </p:nvPr>
        </p:nvGraphicFramePr>
        <p:xfrm>
          <a:off x="76200" y="1676401"/>
          <a:ext cx="9067800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7192"/>
                <a:gridCol w="6370608"/>
              </a:tblGrid>
              <a:tr h="5797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Use case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Register Patient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390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Pre-condition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Application is up and running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Database connection is active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797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Actor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Assistant / Nurse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9837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Main Success Scenarios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Enter patient basic personal information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Enter patient contact details information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Enter patients’ general medical history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797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Extension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8775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196754"/>
              </p:ext>
            </p:extLst>
          </p:nvPr>
        </p:nvGraphicFramePr>
        <p:xfrm>
          <a:off x="76200" y="1371600"/>
          <a:ext cx="8991600" cy="4952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4527"/>
                <a:gridCol w="6317073"/>
              </a:tblGrid>
              <a:tr h="4635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Use case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Check in Patient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5176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Pre-condition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Application is up and running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Database connection is active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Patient must be already registered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35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Actor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Assistant / Nurse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4476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Main Success Scenarios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Go to check in interface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Scan patient barcode with bar code reader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Doctor’s waiting list &amp; schedule are automatically updated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35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Extension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744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829486"/>
              </p:ext>
            </p:extLst>
          </p:nvPr>
        </p:nvGraphicFramePr>
        <p:xfrm>
          <a:off x="76200" y="1447800"/>
          <a:ext cx="8991600" cy="495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4528"/>
                <a:gridCol w="6317072"/>
              </a:tblGrid>
              <a:tr h="4635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Use case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Schedule appointment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51768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Pre-condition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>
                          <a:effectLst/>
                        </a:rPr>
                        <a:t>Application is up and running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>
                          <a:effectLst/>
                        </a:rPr>
                        <a:t>Database connection is active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>
                          <a:effectLst/>
                        </a:rPr>
                        <a:t>Patient must be already registered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35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Actor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Assistant / Nurse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0447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Main Success Scenarios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Scan patient barcode / search patient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Select time and date 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Enter reason for appointment / patient complaint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Add appointment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635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Extension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725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444211"/>
              </p:ext>
            </p:extLst>
          </p:nvPr>
        </p:nvGraphicFramePr>
        <p:xfrm>
          <a:off x="152400" y="1752600"/>
          <a:ext cx="8839200" cy="4419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9197"/>
                <a:gridCol w="6210003"/>
              </a:tblGrid>
              <a:tr h="60756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Use case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View waiting list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984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Pre-condition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Application is up and running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Database connection is active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0756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Actor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Dentist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984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Main Success Scenarios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Open daily schedule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View list of upcoming appointments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0756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Extension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16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357621"/>
              </p:ext>
            </p:extLst>
          </p:nvPr>
        </p:nvGraphicFramePr>
        <p:xfrm>
          <a:off x="152400" y="1600201"/>
          <a:ext cx="8839199" cy="4724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9197"/>
                <a:gridCol w="6210002"/>
              </a:tblGrid>
              <a:tr h="4421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Use case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Record medical history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44763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Pre-condition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Application is up and running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Database connection is active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Patient is already registered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21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Actor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Dentist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95039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Main Success Scenarios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Scan patient barcode / search patient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Open dental health history interface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Check/tick options and make comments if necessary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Save to the system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4212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Extension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191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5137"/>
              </p:ext>
            </p:extLst>
          </p:nvPr>
        </p:nvGraphicFramePr>
        <p:xfrm>
          <a:off x="228600" y="1371600"/>
          <a:ext cx="8762999" cy="533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6531"/>
                <a:gridCol w="6156468"/>
              </a:tblGrid>
              <a:tr h="3501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Use case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Record diagnosis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54457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Pre-condition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Application is up and running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Database connection is active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Patient is already registered 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Patient history is saved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5013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Actor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Dentist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408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Main Success Scenarios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Scan patient barcode / search patient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Open treatment interface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Check/tick treatment  types, drugs and treatment priority 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Add comments 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Save to the system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82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Extension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3a. if there are any other details to be stored, the dentist can store them as comments.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918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1192"/>
          <a:stretch/>
        </p:blipFill>
        <p:spPr>
          <a:xfrm>
            <a:off x="0" y="0"/>
            <a:ext cx="9185564" cy="68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26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037920"/>
              </p:ext>
            </p:extLst>
          </p:nvPr>
        </p:nvGraphicFramePr>
        <p:xfrm>
          <a:off x="152401" y="1447798"/>
          <a:ext cx="8915400" cy="5181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1863"/>
                <a:gridCol w="6263537"/>
              </a:tblGrid>
              <a:tr h="3998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Use case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Record observations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7637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Pre-condition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Application is up and running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Database connection is active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Patient is already registered 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Patient history is saved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98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Actor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Dentist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2184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Main Success Scenarios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Scan patient barcode / search patient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Open observations interface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Check/tick observations, signs, symptoms 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Add comments 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Save to the system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998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Extension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280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219884"/>
              </p:ext>
            </p:extLst>
          </p:nvPr>
        </p:nvGraphicFramePr>
        <p:xfrm>
          <a:off x="152400" y="1295400"/>
          <a:ext cx="8915401" cy="5410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1863"/>
                <a:gridCol w="6263538"/>
              </a:tblGrid>
              <a:tr h="4174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Use case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View patient details &amp; past treatments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162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Pre-condition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Application is up and running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Database connection is active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Patient is already registered 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Patient history is saved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Patient diagnosis &amp; observations are saved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174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Actor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Dentist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3668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Main Success Scenarios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Scan patient barcode / search patient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Open patient profile interface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View past treatments, methods, drugs used, outcome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921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Extension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3a. If the patient is new, only the registration details will be displayed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883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372679"/>
              </p:ext>
            </p:extLst>
          </p:nvPr>
        </p:nvGraphicFramePr>
        <p:xfrm>
          <a:off x="152401" y="1752599"/>
          <a:ext cx="8839200" cy="4876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9197"/>
                <a:gridCol w="6210003"/>
              </a:tblGrid>
              <a:tr h="57978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Use case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Receive reminders on appointments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9837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Pre-condition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Application is up and running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Database connection is active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Patient is registered in the system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7978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Actor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Patient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390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Main Success Scenarios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Receive text message / mail reminders of upcoming appointments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7978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Extension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631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4965700"/>
            <a:ext cx="1714500" cy="1435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Teleconferencing </a:t>
            </a:r>
            <a:r>
              <a:rPr lang="en-US" sz="1400" b="1" dirty="0" smtClean="0"/>
              <a:t>System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1028700" y="49657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49657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Dental Information Knowledge </a:t>
            </a:r>
            <a:r>
              <a:rPr lang="en-US" sz="1400" dirty="0" smtClean="0"/>
              <a:t>Base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610100" y="49657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Diagnosing, treating and simulating </a:t>
            </a:r>
            <a:r>
              <a:rPr lang="en-US" sz="1400" dirty="0" smtClean="0"/>
              <a:t>outcome</a:t>
            </a:r>
            <a:endParaRPr lang="en-US" sz="1400" dirty="0"/>
          </a:p>
        </p:txBody>
      </p:sp>
      <p:cxnSp>
        <p:nvCxnSpPr>
          <p:cNvPr id="9" name="Elbow Connector 8"/>
          <p:cNvCxnSpPr>
            <a:endCxn id="6" idx="0"/>
          </p:cNvCxnSpPr>
          <p:nvPr/>
        </p:nvCxnSpPr>
        <p:spPr>
          <a:xfrm rot="5400000">
            <a:off x="2638426" y="3032125"/>
            <a:ext cx="1181099" cy="268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4571999" y="4375150"/>
            <a:ext cx="2686052" cy="641348"/>
          </a:xfrm>
          <a:prstGeom prst="bentConnector3">
            <a:avLst>
              <a:gd name="adj1" fmla="val 1001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7" idx="0"/>
          </p:cNvCxnSpPr>
          <p:nvPr/>
        </p:nvCxnSpPr>
        <p:spPr>
          <a:xfrm rot="10800000" flipV="1">
            <a:off x="3676651" y="4375150"/>
            <a:ext cx="895349" cy="5905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8" idx="0"/>
          </p:cNvCxnSpPr>
          <p:nvPr/>
        </p:nvCxnSpPr>
        <p:spPr>
          <a:xfrm>
            <a:off x="4552951" y="4375150"/>
            <a:ext cx="914399" cy="5905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953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KAVI\Desktop\tel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7162800" cy="4724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8543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299009"/>
              </p:ext>
            </p:extLst>
          </p:nvPr>
        </p:nvGraphicFramePr>
        <p:xfrm>
          <a:off x="152401" y="1752600"/>
          <a:ext cx="8839200" cy="4876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9197"/>
                <a:gridCol w="6210003"/>
              </a:tblGrid>
              <a:tr h="42293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Use case 01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Live Stream videos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38479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Pre-condition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Healthy internet connection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Application up and running and working hardware properly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804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Actor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Dentist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6573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Main Success Scenarios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Get the list of online specialists/consultants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Send request to one or more specialists/consultants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Connect with people who accepted the request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Make online the video via the web application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2293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Extension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1. a. No specialist/consultant available at the time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250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595384"/>
              </p:ext>
            </p:extLst>
          </p:nvPr>
        </p:nvGraphicFramePr>
        <p:xfrm>
          <a:off x="76201" y="1447799"/>
          <a:ext cx="8991600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4528"/>
                <a:gridCol w="6317072"/>
              </a:tblGrid>
              <a:tr h="4849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Use case 02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View images/videos captured from intra oral camera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0363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Pre-condition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Application is up and running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Hardware device is linked with the application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49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Actor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Dentist/Consultant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9055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Main Success Scenarios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Select the patient profile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Connect device and get the inputs from it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View/save images/videos against the selected patient online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Share images/videos with other specialists/consultants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491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Extension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Inputs taken from the device is </a:t>
                      </a:r>
                      <a:r>
                        <a:rPr lang="en-GB" sz="1400">
                          <a:effectLst/>
                        </a:rPr>
                        <a:t>not </a:t>
                      </a:r>
                      <a:r>
                        <a:rPr lang="en-GB" sz="1400" smtClean="0">
                          <a:effectLst/>
                        </a:rPr>
                        <a:t>recognized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273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465390"/>
              </p:ext>
            </p:extLst>
          </p:nvPr>
        </p:nvGraphicFramePr>
        <p:xfrm>
          <a:off x="76201" y="1295397"/>
          <a:ext cx="8991600" cy="5257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4528"/>
                <a:gridCol w="6317072"/>
              </a:tblGrid>
              <a:tr h="4920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Use case 03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Teleconference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05156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Pre-condition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Application is up and running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Healthy internet connection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20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Actor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Dentist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7301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Main Success Scenarios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>
                          <a:effectLst/>
                        </a:rPr>
                        <a:t>Get the list of online specialists/consultants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>
                          <a:effectLst/>
                        </a:rPr>
                        <a:t>Select one or more from the list to start teleconferencing with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>
                          <a:effectLst/>
                        </a:rPr>
                        <a:t>Start the conference with the selected personnel.</a:t>
                      </a:r>
                      <a:endParaRPr lang="en-US" sz="1400" dirty="0">
                        <a:effectLst/>
                      </a:endParaRPr>
                    </a:p>
                    <a:p>
                      <a:pPr marL="2286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20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Extension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3.a. share media with the participants if needed.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7580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49911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Teleconferencing </a:t>
            </a:r>
            <a:r>
              <a:rPr lang="en-US" sz="1400" dirty="0" smtClean="0"/>
              <a:t>System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028700" y="49911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49911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Dental Information Knowledge </a:t>
            </a:r>
            <a:r>
              <a:rPr lang="en-US" sz="1400" dirty="0" smtClean="0"/>
              <a:t>Base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610100" y="4991100"/>
            <a:ext cx="1714500" cy="1435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Diagnosing, treating and simulating </a:t>
            </a:r>
            <a:r>
              <a:rPr lang="en-US" sz="1400" b="1" dirty="0" smtClean="0"/>
              <a:t>outcome</a:t>
            </a:r>
            <a:endParaRPr lang="en-US" sz="1400" b="1" dirty="0"/>
          </a:p>
        </p:txBody>
      </p:sp>
      <p:cxnSp>
        <p:nvCxnSpPr>
          <p:cNvPr id="9" name="Elbow Connector 8"/>
          <p:cNvCxnSpPr>
            <a:endCxn id="6" idx="0"/>
          </p:cNvCxnSpPr>
          <p:nvPr/>
        </p:nvCxnSpPr>
        <p:spPr>
          <a:xfrm rot="5400000">
            <a:off x="2638426" y="3057525"/>
            <a:ext cx="1181099" cy="268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4571999" y="4400550"/>
            <a:ext cx="2686052" cy="641348"/>
          </a:xfrm>
          <a:prstGeom prst="bentConnector3">
            <a:avLst>
              <a:gd name="adj1" fmla="val 1001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7" idx="0"/>
          </p:cNvCxnSpPr>
          <p:nvPr/>
        </p:nvCxnSpPr>
        <p:spPr>
          <a:xfrm rot="10800000" flipV="1">
            <a:off x="3676651" y="4400550"/>
            <a:ext cx="895349" cy="5905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8" idx="0"/>
          </p:cNvCxnSpPr>
          <p:nvPr/>
        </p:nvCxnSpPr>
        <p:spPr>
          <a:xfrm>
            <a:off x="4552951" y="4400550"/>
            <a:ext cx="914399" cy="5905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144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KAVI\Desktop\dt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6477000" cy="5562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152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0"/>
            <a:ext cx="91440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Patient Registration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846329"/>
              </p:ext>
            </p:extLst>
          </p:nvPr>
        </p:nvGraphicFramePr>
        <p:xfrm>
          <a:off x="76201" y="1295397"/>
          <a:ext cx="8991600" cy="5442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4528"/>
                <a:gridCol w="6317072"/>
              </a:tblGrid>
              <a:tr h="54069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j-lt"/>
                        </a:rPr>
                        <a:t>Use </a:t>
                      </a:r>
                      <a:r>
                        <a:rPr lang="en-GB" sz="1400" dirty="0" smtClean="0">
                          <a:effectLst/>
                          <a:latin typeface="+mj-lt"/>
                        </a:rPr>
                        <a:t>case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3D </a:t>
                      </a:r>
                      <a:r>
                        <a:rPr lang="en-GB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modeling</a:t>
                      </a:r>
                      <a:r>
                        <a:rPr lang="en-GB" sz="1400" b="1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555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j-lt"/>
                        </a:rPr>
                        <a:t>Pre-condition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>
                          <a:effectLst/>
                          <a:latin typeface="+mj-lt"/>
                        </a:rPr>
                        <a:t>Application is up and running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 smtClean="0">
                          <a:effectLst/>
                          <a:latin typeface="+mj-lt"/>
                        </a:rPr>
                        <a:t>Images are captured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4069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+mj-lt"/>
                        </a:rPr>
                        <a:t>Actor</a:t>
                      </a:r>
                      <a:endParaRPr lang="en-US" sz="14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+mj-lt"/>
                        </a:rPr>
                        <a:t>Dentist</a:t>
                      </a:r>
                      <a:endParaRPr lang="en-US" sz="14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2847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+mj-lt"/>
                        </a:rPr>
                        <a:t>Main Success Scenarios</a:t>
                      </a:r>
                      <a:endParaRPr lang="en-US" sz="14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>
                          <a:effectLst/>
                          <a:latin typeface="+mj-lt"/>
                          <a:ea typeface="Times New Roman"/>
                        </a:rPr>
                        <a:t>Capture images 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>
                          <a:effectLst/>
                          <a:latin typeface="+mj-lt"/>
                          <a:ea typeface="Times New Roman"/>
                        </a:rPr>
                        <a:t>Select 2D images 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>
                          <a:effectLst/>
                          <a:latin typeface="+mj-lt"/>
                          <a:ea typeface="Times New Roman"/>
                        </a:rPr>
                        <a:t>Select output type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6599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j-lt"/>
                        </a:rPr>
                        <a:t>Extension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j-lt"/>
                          <a:ea typeface="Times New Roman"/>
                        </a:rPr>
                        <a:t>1a. Captured  images are not </a:t>
                      </a:r>
                      <a:r>
                        <a:rPr lang="en-GB" sz="1400" dirty="0" smtClean="0">
                          <a:effectLst/>
                          <a:latin typeface="+mj-lt"/>
                          <a:ea typeface="Times New Roman"/>
                        </a:rPr>
                        <a:t>clear</a:t>
                      </a:r>
                    </a:p>
                    <a:p>
                      <a:pPr marL="635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2a. Select a valid source images</a:t>
                      </a:r>
                    </a:p>
                    <a:p>
                      <a:pPr marL="635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091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087902"/>
              </p:ext>
            </p:extLst>
          </p:nvPr>
        </p:nvGraphicFramePr>
        <p:xfrm>
          <a:off x="76201" y="1295397"/>
          <a:ext cx="8991600" cy="5181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4528"/>
                <a:gridCol w="6317072"/>
              </a:tblGrid>
              <a:tr h="54069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j-lt"/>
                        </a:rPr>
                        <a:t>Use </a:t>
                      </a:r>
                      <a:r>
                        <a:rPr lang="en-GB" sz="1400" dirty="0" smtClean="0">
                          <a:effectLst/>
                          <a:latin typeface="+mj-lt"/>
                        </a:rPr>
                        <a:t>case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Simulating outcome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555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j-lt"/>
                        </a:rPr>
                        <a:t>Pre-condition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>
                          <a:effectLst/>
                          <a:latin typeface="+mj-lt"/>
                        </a:rPr>
                        <a:t>Application is up and running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 smtClean="0">
                          <a:effectLst/>
                          <a:latin typeface="+mj-lt"/>
                        </a:rPr>
                        <a:t>Images are captured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4069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+mj-lt"/>
                        </a:rPr>
                        <a:t>Actor</a:t>
                      </a:r>
                      <a:endParaRPr lang="en-US" sz="14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+mj-lt"/>
                        </a:rPr>
                        <a:t>Dentist</a:t>
                      </a:r>
                      <a:endParaRPr lang="en-US" sz="14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2847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+mj-lt"/>
                        </a:rPr>
                        <a:t>Main Success Scenarios</a:t>
                      </a:r>
                      <a:endParaRPr lang="en-US" sz="14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1.Select 3D model.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 Select treatment type.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3. Select treatment period 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4. Click “Simulate”.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6599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j-lt"/>
                        </a:rPr>
                        <a:t>Extension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1a. Selected model not compatible 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907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180422"/>
              </p:ext>
            </p:extLst>
          </p:nvPr>
        </p:nvGraphicFramePr>
        <p:xfrm>
          <a:off x="76201" y="1295397"/>
          <a:ext cx="8991600" cy="5181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4528"/>
                <a:gridCol w="6317072"/>
              </a:tblGrid>
              <a:tr h="54069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j-lt"/>
                        </a:rPr>
                        <a:t>Use </a:t>
                      </a:r>
                      <a:r>
                        <a:rPr lang="en-GB" sz="1400" dirty="0" smtClean="0">
                          <a:effectLst/>
                          <a:latin typeface="+mj-lt"/>
                        </a:rPr>
                        <a:t>case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3D model editing(Manual 3d </a:t>
                      </a:r>
                      <a:r>
                        <a:rPr lang="en-GB" sz="1400" b="1" kern="1200" dirty="0" err="1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modeling</a:t>
                      </a:r>
                      <a:r>
                        <a:rPr lang="en-GB" sz="1400" b="1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555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j-lt"/>
                        </a:rPr>
                        <a:t>Pre-condition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>
                          <a:effectLst/>
                          <a:latin typeface="+mj-lt"/>
                        </a:rPr>
                        <a:t>Application is up and running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 smtClean="0">
                          <a:effectLst/>
                          <a:latin typeface="+mj-lt"/>
                        </a:rPr>
                        <a:t>Images are captured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4069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+mj-lt"/>
                        </a:rPr>
                        <a:t>Actor</a:t>
                      </a:r>
                      <a:endParaRPr lang="en-US" sz="14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+mj-lt"/>
                        </a:rPr>
                        <a:t>Dentist</a:t>
                      </a:r>
                      <a:endParaRPr lang="en-US" sz="14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2847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+mj-lt"/>
                        </a:rPr>
                        <a:t>Main Success Scenarios</a:t>
                      </a:r>
                      <a:endParaRPr lang="en-US" sz="14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 Select 3D model.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 Edit 3D model.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3. Click “View”.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6599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j-lt"/>
                        </a:rPr>
                        <a:t>Extension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1a. Selected model not compatible 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581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27415"/>
              </p:ext>
            </p:extLst>
          </p:nvPr>
        </p:nvGraphicFramePr>
        <p:xfrm>
          <a:off x="76201" y="1295397"/>
          <a:ext cx="8991600" cy="5181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4528"/>
                <a:gridCol w="6317072"/>
              </a:tblGrid>
              <a:tr h="54069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j-lt"/>
                        </a:rPr>
                        <a:t>Use </a:t>
                      </a:r>
                      <a:r>
                        <a:rPr lang="en-GB" sz="1400" dirty="0" smtClean="0">
                          <a:effectLst/>
                          <a:latin typeface="+mj-lt"/>
                        </a:rPr>
                        <a:t>case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Create prescriptions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5554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j-lt"/>
                        </a:rPr>
                        <a:t>Pre-condition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>
                          <a:effectLst/>
                          <a:latin typeface="+mj-lt"/>
                        </a:rPr>
                        <a:t>Application is up and running</a:t>
                      </a:r>
                      <a:endParaRPr lang="en-US" sz="1400" dirty="0">
                        <a:effectLst/>
                        <a:latin typeface="+mj-lt"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 smtClean="0">
                          <a:effectLst/>
                          <a:latin typeface="+mj-lt"/>
                        </a:rPr>
                        <a:t>Images are captured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 smtClean="0">
                          <a:effectLst/>
                          <a:latin typeface="+mj-lt"/>
                          <a:ea typeface="Times New Roman"/>
                        </a:rPr>
                        <a:t>Patient’s diagnosis</a:t>
                      </a:r>
                      <a:r>
                        <a:rPr lang="en-GB" sz="1400" baseline="0" dirty="0" smtClean="0">
                          <a:effectLst/>
                          <a:latin typeface="+mj-lt"/>
                          <a:ea typeface="Times New Roman"/>
                        </a:rPr>
                        <a:t> is stored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4069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+mj-lt"/>
                        </a:rPr>
                        <a:t>Actor</a:t>
                      </a:r>
                      <a:endParaRPr lang="en-US" sz="14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+mj-lt"/>
                        </a:rPr>
                        <a:t>Dentist</a:t>
                      </a:r>
                      <a:endParaRPr lang="en-US" sz="14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28475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+mj-lt"/>
                        </a:rPr>
                        <a:t>Main Success Scenarios</a:t>
                      </a:r>
                      <a:endParaRPr lang="en-US" sz="14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 Select patient’s teeth images.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 Select treatment.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3. Comments images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3. Click “Create Prescription”.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  <a:tr h="65990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j-lt"/>
                        </a:rPr>
                        <a:t>Extension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1a. Selected model not compatible </a:t>
                      </a:r>
                      <a:endParaRPr lang="en-US" sz="14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7034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4876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48895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Teleconferencing </a:t>
            </a:r>
            <a:r>
              <a:rPr lang="en-US" sz="1400" dirty="0" smtClean="0"/>
              <a:t>System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028700" y="48895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Patient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4889500"/>
            <a:ext cx="1714500" cy="14351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Dental Information Knowledge </a:t>
            </a:r>
            <a:r>
              <a:rPr lang="en-US" sz="1400" b="1" dirty="0" smtClean="0"/>
              <a:t>Base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4610100" y="4889500"/>
            <a:ext cx="1714500" cy="143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Diagnosing, treating and simulating </a:t>
            </a:r>
            <a:r>
              <a:rPr lang="en-US" sz="1400" dirty="0" smtClean="0"/>
              <a:t>outcome</a:t>
            </a:r>
            <a:endParaRPr lang="en-US" sz="1400" dirty="0"/>
          </a:p>
        </p:txBody>
      </p:sp>
      <p:cxnSp>
        <p:nvCxnSpPr>
          <p:cNvPr id="9" name="Elbow Connector 8"/>
          <p:cNvCxnSpPr>
            <a:endCxn id="6" idx="0"/>
          </p:cNvCxnSpPr>
          <p:nvPr/>
        </p:nvCxnSpPr>
        <p:spPr>
          <a:xfrm rot="5400000">
            <a:off x="2638426" y="2955925"/>
            <a:ext cx="1181099" cy="2686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4571999" y="4298950"/>
            <a:ext cx="2686052" cy="641348"/>
          </a:xfrm>
          <a:prstGeom prst="bentConnector3">
            <a:avLst>
              <a:gd name="adj1" fmla="val 1001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7" idx="0"/>
          </p:cNvCxnSpPr>
          <p:nvPr/>
        </p:nvCxnSpPr>
        <p:spPr>
          <a:xfrm rot="10800000" flipV="1">
            <a:off x="3676651" y="4298950"/>
            <a:ext cx="895349" cy="5905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8" idx="0"/>
          </p:cNvCxnSpPr>
          <p:nvPr/>
        </p:nvCxnSpPr>
        <p:spPr>
          <a:xfrm>
            <a:off x="4552951" y="4298950"/>
            <a:ext cx="914399" cy="59055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67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KAVI\Desktop\knwldg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914400"/>
            <a:ext cx="74676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297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309987"/>
              </p:ext>
            </p:extLst>
          </p:nvPr>
        </p:nvGraphicFramePr>
        <p:xfrm>
          <a:off x="76200" y="1524001"/>
          <a:ext cx="8991599" cy="4495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4528"/>
                <a:gridCol w="6317071"/>
              </a:tblGrid>
              <a:tr h="5344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Use case 01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Refer previous treatments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14227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Pre-condition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Application is up and running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Database connection is active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344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Actor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Dentist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75006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Main Success Scenarios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Select the patient profile 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Select the patient history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Patient’s previous treatments will load in the web page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344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Extension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3.a. Previous treatments page not load for new patients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4424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6816"/>
              </p:ext>
            </p:extLst>
          </p:nvPr>
        </p:nvGraphicFramePr>
        <p:xfrm>
          <a:off x="152401" y="1676400"/>
          <a:ext cx="8763000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6532"/>
                <a:gridCol w="6156468"/>
              </a:tblGrid>
              <a:tr h="51073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Use case 02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Receive treatment suggestions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09151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Pre-condition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Application is up and running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Database connection is active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073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Actor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Dentist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25307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Main Success Scenarios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Select the patient profile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Add comments to the patient oral health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Click the ‘suggestions/help’ button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Popup suggestions for treatments and drugs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073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Extension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3.a. Comments must filled in the web page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667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309719"/>
              </p:ext>
            </p:extLst>
          </p:nvPr>
        </p:nvGraphicFramePr>
        <p:xfrm>
          <a:off x="152401" y="1295397"/>
          <a:ext cx="8839200" cy="5105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9197"/>
                <a:gridCol w="6210003"/>
              </a:tblGrid>
              <a:tr h="47778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Use case 03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Share knowledgebase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02108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Pre-condition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>
                          <a:effectLst/>
                        </a:rPr>
                        <a:t>Application is up and running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 dirty="0">
                          <a:effectLst/>
                        </a:rPr>
                        <a:t>Database connection is active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7778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Actor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Dentist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1076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Main Success Scenarios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Select the patient profile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Click the ‘Share knowledgebase’ button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Popup knowledgebase details to select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Share details to central database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02108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Extension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2.a. Knowledgebase can share with profile to profile and also with category wise.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9870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868594"/>
              </p:ext>
            </p:extLst>
          </p:nvPr>
        </p:nvGraphicFramePr>
        <p:xfrm>
          <a:off x="152401" y="1066799"/>
          <a:ext cx="8839200" cy="541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9197"/>
                <a:gridCol w="6210003"/>
              </a:tblGrid>
              <a:tr h="3837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Use case 04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Make comments on oral images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2019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Pre-condition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Application is up and running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Database connection is active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37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Actor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Dentist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43866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Main Success Scenarios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Select the patient profile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Click the ‘Add Image’ button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Load the intra-oral camera images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Select relevant image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Click ‘Add Comment’ button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Popup the editor panel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Add comments to the image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Save the image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8378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Extension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3.a. Images are not loaded if the location is empty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666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1192"/>
          <a:stretch/>
        </p:blipFill>
        <p:spPr>
          <a:xfrm>
            <a:off x="0" y="-6927"/>
            <a:ext cx="9185564" cy="68441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239000" y="0"/>
            <a:ext cx="10668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1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86454"/>
              </p:ext>
            </p:extLst>
          </p:nvPr>
        </p:nvGraphicFramePr>
        <p:xfrm>
          <a:off x="76201" y="1447798"/>
          <a:ext cx="8991600" cy="5029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4528"/>
                <a:gridCol w="6317072"/>
              </a:tblGrid>
              <a:tr h="3301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Use case 05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Make notes on oral images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055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Pre-condition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Application is up and running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Database connection is active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301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Actor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Dentist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95790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Main Success Scenarios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Select the patient profile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Click the ‘Add Image’ button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Load the intra-oral camera images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Select relevant image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Click ‘Add Note’ button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Popup the image editing panel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Add notes on the image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400">
                          <a:effectLst/>
                        </a:rPr>
                        <a:t>Save the image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0552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Extension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3.a. Images are not loaded if the location is empty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8.a. Notes are empty image will not saved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494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383344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lang="en-GB" sz="2800" b="1" dirty="0">
                <a:latin typeface="Calibri" pitchFamily="34" charset="0"/>
              </a:rPr>
              <a:t>Software System Attributes</a:t>
            </a:r>
            <a:endParaRPr 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20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0"/>
            <a:ext cx="9144000" cy="3048000"/>
          </a:xfrm>
        </p:spPr>
        <p:txBody>
          <a:bodyPr>
            <a:normAutofit/>
          </a:bodyPr>
          <a:lstStyle/>
          <a:p>
            <a:pPr lvl="0"/>
            <a:r>
              <a:rPr lang="en-GB" b="1" dirty="0"/>
              <a:t>Correctness</a:t>
            </a:r>
            <a:r>
              <a:rPr lang="en-GB" dirty="0"/>
              <a:t> - The correctness of the details which is in data base should be 100% correct always</a:t>
            </a:r>
            <a:r>
              <a:rPr lang="en-GB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GB" b="1" dirty="0"/>
              <a:t>Accuracy </a:t>
            </a:r>
            <a:r>
              <a:rPr lang="en-GB" dirty="0"/>
              <a:t>– The accuracy of treatment and diagnosis suggestions should be 100% accurate.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230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0"/>
            <a:ext cx="9144000" cy="3048000"/>
          </a:xfrm>
        </p:spPr>
        <p:txBody>
          <a:bodyPr>
            <a:normAutofit/>
          </a:bodyPr>
          <a:lstStyle/>
          <a:p>
            <a:pPr lvl="0"/>
            <a:r>
              <a:rPr lang="en-GB" b="1" dirty="0"/>
              <a:t>Availability</a:t>
            </a:r>
            <a:r>
              <a:rPr lang="en-GB" dirty="0"/>
              <a:t> - The dentist can access any data in the database at any time and the dentist should be able to use teleconferencing at any time</a:t>
            </a:r>
            <a:r>
              <a:rPr lang="en-GB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GB" b="1" dirty="0"/>
              <a:t>Confidentiality</a:t>
            </a:r>
            <a:r>
              <a:rPr lang="en-GB" dirty="0"/>
              <a:t> – Information must be kept private from the outside world.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11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0"/>
            <a:ext cx="9144000" cy="3048000"/>
          </a:xfrm>
        </p:spPr>
        <p:txBody>
          <a:bodyPr>
            <a:normAutofit/>
          </a:bodyPr>
          <a:lstStyle/>
          <a:p>
            <a:pPr lvl="0"/>
            <a:r>
              <a:rPr lang="en-GB" b="1" dirty="0"/>
              <a:t>Usability</a:t>
            </a:r>
            <a:r>
              <a:rPr lang="en-GB" dirty="0"/>
              <a:t> – The system’s user interfaces must be kept simple and easy to handle</a:t>
            </a:r>
            <a:r>
              <a:rPr lang="en-GB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GB" b="1" dirty="0"/>
              <a:t>Safety </a:t>
            </a:r>
            <a:r>
              <a:rPr lang="en-GB" dirty="0"/>
              <a:t>-Database backup is required in case of a database crash or an operating system failure. A backup shall consist of a complete reproduction of every file on the server.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232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0"/>
            <a:ext cx="9144000" cy="3048000"/>
          </a:xfrm>
        </p:spPr>
        <p:txBody>
          <a:bodyPr>
            <a:normAutofit/>
          </a:bodyPr>
          <a:lstStyle/>
          <a:p>
            <a:pPr lvl="0"/>
            <a:r>
              <a:rPr lang="en-GB" b="1" dirty="0"/>
              <a:t>Security</a:t>
            </a:r>
            <a:r>
              <a:rPr lang="en-GB" dirty="0"/>
              <a:t> - The system shall implement difference access levels to its users</a:t>
            </a:r>
            <a:r>
              <a:rPr lang="en-GB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GB" b="1" dirty="0"/>
              <a:t>Performance </a:t>
            </a:r>
            <a:r>
              <a:rPr lang="en-GB" dirty="0"/>
              <a:t>– The system should process the images captured and suggest the diagnosis report which has a latency of not more than 45 seconds.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84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0"/>
            <a:ext cx="9144000" cy="3048000"/>
          </a:xfrm>
        </p:spPr>
        <p:txBody>
          <a:bodyPr>
            <a:normAutofit/>
          </a:bodyPr>
          <a:lstStyle/>
          <a:p>
            <a:pPr lvl="0"/>
            <a:r>
              <a:rPr lang="en-GB" b="1" dirty="0" smtClean="0"/>
              <a:t>Deployable </a:t>
            </a:r>
            <a:r>
              <a:rPr lang="en-GB" dirty="0"/>
              <a:t>- System can be deployed in any platform with the minimal memory, space performance etc. requirements</a:t>
            </a:r>
            <a:r>
              <a:rPr lang="en-GB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GB" b="1" dirty="0"/>
              <a:t>Scalability </a:t>
            </a:r>
            <a:r>
              <a:rPr lang="en-GB" dirty="0"/>
              <a:t>– System can be extended in future i.e. to access it through cloud servers.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43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383344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You!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67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 Information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14092"/>
          <a:stretch/>
        </p:blipFill>
        <p:spPr bwMode="auto">
          <a:xfrm>
            <a:off x="0" y="1676401"/>
            <a:ext cx="9144000" cy="5181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272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Contact Information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16260"/>
          <a:stretch/>
        </p:blipFill>
        <p:spPr bwMode="auto">
          <a:xfrm>
            <a:off x="0" y="1676400"/>
            <a:ext cx="9144000" cy="51815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07673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Health Information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47801"/>
            <a:ext cx="914399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1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1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0"/>
            <a:ext cx="91440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Dental Health History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8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96</TotalTime>
  <Words>1417</Words>
  <Application>Microsoft Office PowerPoint</Application>
  <PresentationFormat>On-screen Show (4:3)</PresentationFormat>
  <Paragraphs>362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Clarity</vt:lpstr>
      <vt:lpstr>PowerPoint Presentation</vt:lpstr>
      <vt:lpstr>Home Page</vt:lpstr>
      <vt:lpstr>PowerPoint Presentation</vt:lpstr>
      <vt:lpstr>Patient Registration</vt:lpstr>
      <vt:lpstr>PowerPoint Presentation</vt:lpstr>
      <vt:lpstr>Personal Information</vt:lpstr>
      <vt:lpstr>Contact Information</vt:lpstr>
      <vt:lpstr>Health Information</vt:lpstr>
      <vt:lpstr>Dental Health History</vt:lpstr>
      <vt:lpstr>PowerPoint Presentation</vt:lpstr>
      <vt:lpstr>Medical Health</vt:lpstr>
      <vt:lpstr>Women’s Health</vt:lpstr>
      <vt:lpstr>Past Dental Treatments</vt:lpstr>
      <vt:lpstr>Required Treatment</vt:lpstr>
      <vt:lpstr>Dental Examination Observations </vt:lpstr>
      <vt:lpstr>Patient History Profile</vt:lpstr>
      <vt:lpstr>Hardware Interfaces</vt:lpstr>
      <vt:lpstr>PowerPoint Presentation</vt:lpstr>
      <vt:lpstr>Software Interfaces</vt:lpstr>
      <vt:lpstr>PowerPoint Presentation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</dc:creator>
  <cp:lastModifiedBy>KAVI</cp:lastModifiedBy>
  <cp:revision>14</cp:revision>
  <dcterms:created xsi:type="dcterms:W3CDTF">2015-05-19T05:11:10Z</dcterms:created>
  <dcterms:modified xsi:type="dcterms:W3CDTF">2015-05-19T06:47:40Z</dcterms:modified>
</cp:coreProperties>
</file>