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67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3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444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898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381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4825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632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853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202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6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2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7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5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6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9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7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8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CBB68A-88FF-764A-7A0D-3F0CC04F6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67" y="1600398"/>
            <a:ext cx="6997514" cy="4415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21D7EF-EB46-93B7-88F0-F8D34DD20A60}"/>
              </a:ext>
            </a:extLst>
          </p:cNvPr>
          <p:cNvSpPr txBox="1"/>
          <p:nvPr/>
        </p:nvSpPr>
        <p:spPr>
          <a:xfrm>
            <a:off x="579120" y="876150"/>
            <a:ext cx="8554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Liberation Serif"/>
                <a:ea typeface="WenQuanYi Micro Hei"/>
                <a:cs typeface="Lohit Devanagari"/>
              </a:rPr>
              <a:t>1</a:t>
            </a:r>
            <a:r>
              <a:rPr lang="en-IN" sz="2400" dirty="0">
                <a:effectLst/>
                <a:latin typeface="Liberation Serif"/>
                <a:ea typeface="WenQuanYi Micro Hei"/>
                <a:cs typeface="Lohit Devanagari"/>
              </a:rPr>
              <a:t>.Distribution Of Overall Rating For All Players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ABA5F-090A-6EC2-F017-ABFF220AF148}"/>
              </a:ext>
            </a:extLst>
          </p:cNvPr>
          <p:cNvSpPr txBox="1"/>
          <p:nvPr/>
        </p:nvSpPr>
        <p:spPr>
          <a:xfrm>
            <a:off x="233680" y="17272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Name:- Maheshreddy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34D18-F581-083F-166F-EB7079509D2F}"/>
              </a:ext>
            </a:extLst>
          </p:cNvPr>
          <p:cNvSpPr txBox="1"/>
          <p:nvPr/>
        </p:nvSpPr>
        <p:spPr>
          <a:xfrm>
            <a:off x="723445" y="6206867"/>
            <a:ext cx="300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Skewness Value is :- 0.0671</a:t>
            </a:r>
          </a:p>
        </p:txBody>
      </p:sp>
    </p:spTree>
    <p:extLst>
      <p:ext uri="{BB962C8B-B14F-4D97-AF65-F5344CB8AC3E}">
        <p14:creationId xmlns:p14="http://schemas.microsoft.com/office/powerpoint/2010/main" val="192822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04A9B-7864-D1EC-2197-0EABD7F1C291}"/>
              </a:ext>
            </a:extLst>
          </p:cNvPr>
          <p:cNvSpPr txBox="1"/>
          <p:nvPr/>
        </p:nvSpPr>
        <p:spPr>
          <a:xfrm>
            <a:off x="629920" y="692367"/>
            <a:ext cx="9255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Liberation Serif"/>
                <a:ea typeface="WenQuanYi Micro Hei"/>
                <a:cs typeface="Lohit Devanagari"/>
              </a:rPr>
              <a:t>2</a:t>
            </a:r>
            <a:r>
              <a:rPr lang="en-IN" sz="2000" dirty="0">
                <a:effectLst/>
                <a:latin typeface="Liberation Serif"/>
                <a:ea typeface="WenQuanYi Micro Hei"/>
                <a:cs typeface="Lohit Devanagari"/>
              </a:rPr>
              <a:t>.The Top 20 Players Ranked By Overall Score And Whose Contract Expires In 2020</a:t>
            </a:r>
            <a:endParaRPr lang="en-IN" sz="2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789FF1-CCCC-90D8-CEA4-1DD3A9F5D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94193"/>
              </p:ext>
            </p:extLst>
          </p:nvPr>
        </p:nvGraphicFramePr>
        <p:xfrm>
          <a:off x="1107440" y="1645920"/>
          <a:ext cx="8514080" cy="500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3821">
                  <a:extLst>
                    <a:ext uri="{9D8B030D-6E8A-4147-A177-3AD203B41FA5}">
                      <a16:colId xmlns:a16="http://schemas.microsoft.com/office/drawing/2014/main" val="2476380075"/>
                    </a:ext>
                  </a:extLst>
                </a:gridCol>
                <a:gridCol w="4210259">
                  <a:extLst>
                    <a:ext uri="{9D8B030D-6E8A-4147-A177-3AD203B41FA5}">
                      <a16:colId xmlns:a16="http://schemas.microsoft.com/office/drawing/2014/main" val="3694779559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193080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Gea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92033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177003</a:t>
                      </a:r>
                      <a:endParaRPr lang="en-IN" sz="1600" b="0" i="0" u="none" strike="noStrike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 Modrić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02214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155862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Sergio Ramos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280254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183277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 Hazard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224487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168542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 Silva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3424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179813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 Cavani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72128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138956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 Chiellini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402127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190460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 Eriksen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362722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164240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Thiago Silva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3862063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175943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 Mertens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06567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171877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Hamšík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818843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189332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Jordi Alba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77052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193041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Navas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593516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191043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 Sandro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963598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184087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T. Alderweireld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414938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177509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Benatia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757308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135507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Fernandinho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860515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171919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Naldo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533844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168609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Miranda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605919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170890</a:t>
                      </a:r>
                      <a:endParaRPr lang="en-IN" sz="1600" b="0" i="0" u="none" strike="noStrike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1600" u="none" strike="noStrike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Matuidi</a:t>
                      </a:r>
                      <a:endParaRPr lang="en-IN" sz="1600" b="0" i="0" u="none" strike="noStrike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996149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9CD4386-D33F-C248-592A-638BA5BF5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46142"/>
              </p:ext>
            </p:extLst>
          </p:nvPr>
        </p:nvGraphicFramePr>
        <p:xfrm>
          <a:off x="1107440" y="1276958"/>
          <a:ext cx="8514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040">
                  <a:extLst>
                    <a:ext uri="{9D8B030D-6E8A-4147-A177-3AD203B41FA5}">
                      <a16:colId xmlns:a16="http://schemas.microsoft.com/office/drawing/2014/main" val="768777388"/>
                    </a:ext>
                  </a:extLst>
                </a:gridCol>
                <a:gridCol w="4257040">
                  <a:extLst>
                    <a:ext uri="{9D8B030D-6E8A-4147-A177-3AD203B41FA5}">
                      <a16:colId xmlns:a16="http://schemas.microsoft.com/office/drawing/2014/main" val="170670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26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8C6300-4F43-CC5C-C32B-42809AD7C294}"/>
              </a:ext>
            </a:extLst>
          </p:cNvPr>
          <p:cNvSpPr txBox="1"/>
          <p:nvPr/>
        </p:nvSpPr>
        <p:spPr>
          <a:xfrm>
            <a:off x="761999" y="1339531"/>
            <a:ext cx="271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3.Key Points:-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8B2BA8C-3996-6F4B-32D8-5DF3AC11C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" y="2014401"/>
            <a:ext cx="9184640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wage of top 20 players by overall rating is = 205450.0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age of top 20 players = 30.65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 correlation between the Overall rating and Value for these players :- 0.627 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players appearing in more than one Table. Please point out such players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5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8470CF3B-487A-446C-B020-A23D59776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" y="408803"/>
            <a:ext cx="874776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4.The average wage one can expect to pay for the top 5 in every position:-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2C1CCD-9A4F-48BA-8625-BC20DDC2F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80558"/>
              </p:ext>
            </p:extLst>
          </p:nvPr>
        </p:nvGraphicFramePr>
        <p:xfrm>
          <a:off x="3337560" y="921122"/>
          <a:ext cx="2504440" cy="5858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220">
                  <a:extLst>
                    <a:ext uri="{9D8B030D-6E8A-4147-A177-3AD203B41FA5}">
                      <a16:colId xmlns:a16="http://schemas.microsoft.com/office/drawing/2014/main" val="2645249799"/>
                    </a:ext>
                  </a:extLst>
                </a:gridCol>
                <a:gridCol w="1252220">
                  <a:extLst>
                    <a:ext uri="{9D8B030D-6E8A-4147-A177-3AD203B41FA5}">
                      <a16:colId xmlns:a16="http://schemas.microsoft.com/office/drawing/2014/main" val="3110277075"/>
                    </a:ext>
                  </a:extLst>
                </a:gridCol>
              </a:tblGrid>
              <a:tr h="1991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b"/>
                </a:tc>
                <a:extLst>
                  <a:ext uri="{0D108BD9-81ED-4DB2-BD59-A6C34878D82A}">
                    <a16:rowId xmlns:a16="http://schemas.microsoft.com/office/drawing/2014/main" val="2478990967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              174000.0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895038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              166000.0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20765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CDM              217000.0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88818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               47400.0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53765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               130600.0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75535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GK               192800.0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40083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LAM               81600.0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31231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               177200.0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24503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LCB              162000.0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6930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LCM              184400.0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22450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LDM              138000.0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11839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LF               123200.0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64070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               152600.0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55876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               130200.0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76744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               261000.0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45751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LWB               33000.0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41867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available         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975888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              46600.0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87496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               155400.0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988470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RCB              219000.0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10935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RCM              238600.0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6163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RDM              105000.0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17316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              148000.0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369219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               126400.0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442924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               130400.0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60452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RW               202000.0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45049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RWB               44200.0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55832"/>
                  </a:ext>
                </a:extLst>
              </a:tr>
              <a:tr h="19911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           294000.0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0" marR="3890" marT="389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6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66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051A1B-3DC7-325C-3997-64A7C46CEB13}"/>
              </a:ext>
            </a:extLst>
          </p:cNvPr>
          <p:cNvSpPr txBox="1"/>
          <p:nvPr/>
        </p:nvSpPr>
        <p:spPr>
          <a:xfrm>
            <a:off x="508000" y="17601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200" b="1" i="0" dirty="0">
                <a:solidFill>
                  <a:srgbClr val="000000"/>
                </a:solidFill>
                <a:effectLst/>
                <a:latin typeface="Helvetica Neue"/>
              </a:rPr>
              <a:t>5.Final Team of 20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20711C-1E89-3068-9DDA-9A1CDE16D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41132"/>
              </p:ext>
            </p:extLst>
          </p:nvPr>
        </p:nvGraphicFramePr>
        <p:xfrm>
          <a:off x="508000" y="606902"/>
          <a:ext cx="8321040" cy="6189221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49097250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28006304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54624143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6196641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28997869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43350535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467800361"/>
                    </a:ext>
                  </a:extLst>
                </a:gridCol>
              </a:tblGrid>
              <a:tr h="375566">
                <a:tc>
                  <a:txBody>
                    <a:bodyPr/>
                    <a:lstStyle/>
                    <a:p>
                      <a:pPr algn="r" fontAlgn="ctr"/>
                      <a:endParaRPr lang="en-IN" sz="1200" b="1" dirty="0">
                        <a:effectLst/>
                      </a:endParaRP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IN" sz="1200" b="1" dirty="0">
                          <a:effectLst/>
                        </a:rPr>
                      </a:br>
                      <a:r>
                        <a:rPr lang="en-IN" sz="1200" b="1" dirty="0">
                          <a:effectLst/>
                        </a:rPr>
                        <a:t>Name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effectLst/>
                        </a:rPr>
                        <a:t>Overall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effectLst/>
                        </a:rPr>
                        <a:t>Position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Potential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effectLst/>
                        </a:rPr>
                        <a:t>Value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effectLst/>
                        </a:rPr>
                        <a:t>Release Clause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9094141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293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S. Giovinco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82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CF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82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20000000.0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3.000000e+07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366975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304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O. Giroud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82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ST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82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20000000.0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3.700000e+07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802896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dirty="0">
                          <a:effectLst/>
                        </a:rPr>
                        <a:t>1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Cristiano Ronaldo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94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ST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94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77000000.0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1.271000e+08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01963"/>
                  </a:ext>
                </a:extLst>
              </a:tr>
              <a:tr h="38899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10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R. Lewandowski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ST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77000000.0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1.271000e+08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259305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357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S. Zaza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81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RS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82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21000000.0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4.585061e+06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314926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L. Messi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94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RF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94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110500000.0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2.265000e+08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448820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28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J. Rodríguez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88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LAM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89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69500000.0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4.585061e+06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9732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2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Neymar Jr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92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LW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93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118500000.0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2.281000e+08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40999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166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Anderson Talisca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83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CAM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36500000.0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4.585061e+06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79695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219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Cesc Fàbregas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83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CM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83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22000000.0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4.070000e+07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179016"/>
                  </a:ext>
                </a:extLst>
              </a:tr>
              <a:tr h="38899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51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J. Vertonghen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87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LCB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87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34000000.0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6.290000e+07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817641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108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Pepe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85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RCB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85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9000000.0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1.710000e+07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772279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12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D. Godín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CB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44000000.0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9.020000e+07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043489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20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Sergio Busquets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89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CDM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89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51500000.0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1.056000e+08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320299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86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Koke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85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LM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86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45000000.0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9.560000e+07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71484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94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Y. Brahimi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85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LM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85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39000000.0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7.800000e+07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755396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154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A. Robben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84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RM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84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15500000.0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2.560000e+07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55504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223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D. De Rossi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83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RDM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83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8000000.0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1.360000e+07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600555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41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G. Buffon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88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GK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88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4000000.0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7.400000e+06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24221"/>
                  </a:ext>
                </a:extLst>
              </a:tr>
              <a:tr h="272293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3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De Gea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91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GK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93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72000000.0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1.386000e+08</a:t>
                      </a:r>
                    </a:p>
                  </a:txBody>
                  <a:tcPr marL="25369" marR="25369" marT="12684" marB="12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092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461</Words>
  <Application>Microsoft Office PowerPoint</Application>
  <PresentationFormat>Widescreen</PresentationFormat>
  <Paragraphs>228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 Neue</vt:lpstr>
      <vt:lpstr>Liberation Serif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Reddy</dc:creator>
  <cp:lastModifiedBy>Mahesh Reddy</cp:lastModifiedBy>
  <cp:revision>4</cp:revision>
  <dcterms:created xsi:type="dcterms:W3CDTF">2022-06-12T16:27:05Z</dcterms:created>
  <dcterms:modified xsi:type="dcterms:W3CDTF">2022-06-12T17:47:02Z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