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5" r:id="rId10"/>
    <p:sldId id="267" r:id="rId11"/>
    <p:sldId id="266" r:id="rId12"/>
    <p:sldId id="268" r:id="rId13"/>
    <p:sldId id="277" r:id="rId14"/>
    <p:sldId id="269" r:id="rId15"/>
    <p:sldId id="271" r:id="rId16"/>
    <p:sldId id="273" r:id="rId17"/>
    <p:sldId id="274" r:id="rId18"/>
    <p:sldId id="272" r:id="rId19"/>
    <p:sldId id="275" r:id="rId20"/>
    <p:sldId id="270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91" r:id="rId30"/>
    <p:sldId id="292" r:id="rId31"/>
    <p:sldId id="27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84592-CD04-42DC-B4C8-9091B888D237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7856F-DA53-4AB3-A87F-B416B8233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112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F3C5-EEAC-5768-93C4-074BEB6C8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648B4-8EC5-45D5-2A2D-439193D3B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97FB3-696B-CB56-EE44-EC220151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6C6BC-D58D-7A83-46C3-3A6CF702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11159-AF25-7AE8-E7A0-69EF7CB1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75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ECCE-CDE3-95AE-D60A-68EB5C76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D431B-EED9-1277-7C24-4148D3D4D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A6C79-B7EC-F93D-610E-5E3BF147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C54E2-33E4-F7CE-C3B5-B5AC429F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21750-ED64-6E42-33DB-227AA119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02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F6C059-17DE-9630-60DB-D443ABD17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8E614-35F5-4126-4930-B02AB3A35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73181-BD05-0D44-99FB-DD8D17E7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9D013-9B57-7BA0-AA2E-DBE5F4AEC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F77A-207E-5154-47C2-EF377941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63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D8178-63E6-5375-0458-7C173E8E4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9533D-2400-970D-EBEF-821B9C3D4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9AD94-80FD-6C57-6755-A1D757632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F5370-0A7E-5C0D-F068-B7BA952A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CF301-E846-56FF-B8CA-2E748161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7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04EA7-5345-8A7F-C021-17448B8C2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0104-ECAE-A646-C288-E2679D2F7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61625-0B8B-0A22-A615-A33BA807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B81F8-FAA2-8FBB-4BB9-1BE2051A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5E14D-9111-717F-2ACD-B8E609AA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33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291B-F264-BADB-BD5F-0A48D6CD9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90781-71C6-918C-0941-CFF72A773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62378-2568-7A63-EB8C-8A98F0B21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8CCAF-E18B-C0A7-9F50-E0D33C9CB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382D8-B845-5C21-0312-04516C5DE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18D0E-09A3-E482-82A0-0DEF8131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84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3DBB-19AD-9347-374A-EBB571813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0590A-02C1-4D52-D5B2-0038CAA70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5A0C1-6A59-0065-DB6D-7DFD9FDE4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69F33-BF04-01F6-5E3D-371C168F8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BA680-1DE4-3CC9-6516-4AE44E8C5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6DA7B7-52FA-3318-251B-7DFA45B0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EFBC7-DAE7-13F2-F961-BA3D83B3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4290B-4809-145B-2752-F6827073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86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F089-3786-59E1-8B57-9BEFFD26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7362E-B462-C7A9-16E7-76746A15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D39E1-FC00-42D8-03C5-BAF430F6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B14C2-E2EF-0920-30BE-B352F90A5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76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AC3B87-A554-0F13-5F60-9BC677B3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62E02-ADF1-8CE5-87D2-EF303BFE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59827-25CA-06F7-0FDD-C9C8CAAF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72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AE0DE-5278-F198-4AB7-84D29383A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B6F7-93CB-3E50-9E56-F4E468427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8AB30-477F-8D29-5B6A-DA9C31DEA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4FF59-FAE8-EF23-890F-AE7DDD1A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C2263-D7EA-99B1-5731-9FAD8026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E388B-497B-4737-E603-117CF6A8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6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FD32-7BEE-3CC3-82DE-EAB99F3FC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F1A45-62DB-E4DB-B4F7-7844F6482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517FA-2A3E-A02A-9D4C-61EEF114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A020F-6656-2B19-07A4-CE554CC9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3B95-DD4A-45B4-B29D-76186942E1A8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FBED7-C758-A542-C674-9BF72BA2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848C2-621C-0255-852C-BF65F376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9D7C-A2BE-4F3E-978C-65CDCAA87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9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9FA37C-A068-0F84-36A9-943DCC23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019E2-8513-9B7A-1454-715D6FC36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D448E-237D-662F-2BBB-D41E19141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03B95-DD4A-45B4-B29D-76186942E1A8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72475-98F5-AF77-2863-C9BF4ED2B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5752D-F4E6-1DCB-D2D4-278BBF526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F9D7C-A2BE-4F3E-978C-65CDCAA87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90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stamp/stamp.jsp?arnumber=7359318" TargetMode="External"/><Relationship Id="rId2" Type="http://schemas.openxmlformats.org/officeDocument/2006/relationships/hyperlink" Target="http://people.stern.nyu.edu/shan2/customerchurn.pdf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hyperlink" Target="https://towardsdatascience.com/understanding-random-forest-58381e0602d2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95552FA-C3AE-996F-84DB-9583979DE6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92468" y="14160"/>
            <a:ext cx="2667856" cy="1157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486FAE-A303-FEF5-A5DA-413653B78481}"/>
              </a:ext>
            </a:extLst>
          </p:cNvPr>
          <p:cNvSpPr txBox="1"/>
          <p:nvPr/>
        </p:nvSpPr>
        <p:spPr>
          <a:xfrm>
            <a:off x="3149527" y="247830"/>
            <a:ext cx="7417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 Churn Analysis</a:t>
            </a:r>
          </a:p>
        </p:txBody>
      </p:sp>
    </p:spTree>
    <p:extLst>
      <p:ext uri="{BB962C8B-B14F-4D97-AF65-F5344CB8AC3E}">
        <p14:creationId xmlns:p14="http://schemas.microsoft.com/office/powerpoint/2010/main" val="687926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597151-6774-F8A6-2BAB-6E5AE66BE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34" y="4767944"/>
            <a:ext cx="6520150" cy="19152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3580D4-4B9B-5993-F264-95FD0F727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184" y="4915182"/>
            <a:ext cx="5336998" cy="15727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87CE1D-2207-5532-4C11-C809CC5FD888}"/>
              </a:ext>
            </a:extLst>
          </p:cNvPr>
          <p:cNvSpPr txBox="1"/>
          <p:nvPr/>
        </p:nvSpPr>
        <p:spPr>
          <a:xfrm>
            <a:off x="226033" y="1173855"/>
            <a:ext cx="1250364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3) </a:t>
            </a:r>
            <a:r>
              <a:rPr lang="en-US" sz="20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More than 65 percent of them don't have a credit card</a:t>
            </a:r>
          </a:p>
          <a:p>
            <a:endParaRPr lang="en-US" sz="2000" b="0" i="0" u="none" strike="noStrike" baseline="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4) Less than 2 percent of them own a motorcycle</a:t>
            </a:r>
          </a:p>
          <a:p>
            <a:endParaRPr lang="en-US" sz="2000" b="0" i="0" u="none" strike="noStrike" baseline="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5) More than half of the people's handset price is unknown</a:t>
            </a:r>
          </a:p>
          <a:p>
            <a:endParaRPr lang="en-US" sz="2000" b="0" i="0" u="none" strike="noStrike" baseline="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6) Over 70 percent of the data has occupations other than the ones mentioned.</a:t>
            </a:r>
          </a:p>
          <a:p>
            <a:endParaRPr lang="en-US" sz="2000" b="0" i="0" u="none" strike="noStrike" baseline="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7) Martial status of 60 percent of the data is known out of which, 25 percent are not married. The rest are unknown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A5D448-F9B3-AA79-37AA-2F2B8ADA90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68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9BC0E59-3F9C-9103-B4B4-B9A4A1A42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29" y="3805842"/>
            <a:ext cx="11369740" cy="234042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0A3AF0D-AF9E-C4AC-013C-9035B2D28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267" y="154112"/>
            <a:ext cx="9453465" cy="114643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and Multivariate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9C4B75-E7E9-3B0E-D59D-59202CA7C277}"/>
              </a:ext>
            </a:extLst>
          </p:cNvPr>
          <p:cNvSpPr txBox="1"/>
          <p:nvPr/>
        </p:nvSpPr>
        <p:spPr>
          <a:xfrm>
            <a:off x="584892" y="1749607"/>
            <a:ext cx="9824663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In Handset web capability over 25% of people who have churned has more than 90% of Internet capability on their phone.</a:t>
            </a:r>
          </a:p>
          <a:p>
            <a:endParaRPr lang="en-US" sz="2400" b="0" i="0" u="none" strike="noStrike" baseline="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Less than 6% of people who own New phone have churned</a:t>
            </a:r>
          </a:p>
          <a:p>
            <a:endParaRPr lang="en-IN" sz="1800" b="0" i="0" u="none" strike="noStrike" baseline="0" dirty="0"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B034063-1F71-4962-113B-E6654A6320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65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75BAD3-1009-8D64-0320-62799705C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29" y="4272931"/>
            <a:ext cx="7068619" cy="2424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082F03-6995-AF33-1782-003C43E99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247" y="4798946"/>
            <a:ext cx="4604641" cy="15633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05BD98-25D5-A2F1-3E03-533B135F38EA}"/>
              </a:ext>
            </a:extLst>
          </p:cNvPr>
          <p:cNvSpPr txBox="1"/>
          <p:nvPr/>
        </p:nvSpPr>
        <p:spPr>
          <a:xfrm>
            <a:off x="357026" y="1597793"/>
            <a:ext cx="100917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Data show that people who have Credit Cards are more likely to Churn</a:t>
            </a:r>
          </a:p>
          <a:p>
            <a:endParaRPr lang="en-US" sz="2400" b="0" i="0" u="none" strike="noStrike" baseline="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Marital Status of people churning is independent</a:t>
            </a:r>
          </a:p>
          <a:p>
            <a:endParaRPr lang="en-US" sz="2400" b="0" i="0" u="none" strike="noStrike" baseline="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People who have responded mail offer are less likely to churn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A40E9B-D111-8B0E-885E-AC854313F4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26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C8CC04-2C10-5D78-41A8-4D3930F2838D}"/>
              </a:ext>
            </a:extLst>
          </p:cNvPr>
          <p:cNvSpPr txBox="1"/>
          <p:nvPr/>
        </p:nvSpPr>
        <p:spPr>
          <a:xfrm>
            <a:off x="2612571" y="16367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and Multivariate Analysis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98FC81-42AE-F229-21B0-79D4B59EA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157" y="898753"/>
            <a:ext cx="7594828" cy="44296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E4458C-E71F-2C31-A9CC-ACDAE67DD6AC}"/>
              </a:ext>
            </a:extLst>
          </p:cNvPr>
          <p:cNvSpPr txBox="1"/>
          <p:nvPr/>
        </p:nvSpPr>
        <p:spPr>
          <a:xfrm>
            <a:off x="468086" y="5359082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Observation: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According to plot as Monthly Revenue Increases, Then the number of Monthly Minutes increases, But we can't draw any conclusion on churn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0578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826D96-B0EA-662A-35D4-98BC777D9C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7DD3A8F-902D-51C6-8212-8128AB89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267" y="154112"/>
            <a:ext cx="9453465" cy="114643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F8E2F4-709D-7582-B05D-675083C94638}"/>
              </a:ext>
            </a:extLst>
          </p:cNvPr>
          <p:cNvSpPr txBox="1"/>
          <p:nvPr/>
        </p:nvSpPr>
        <p:spPr>
          <a:xfrm>
            <a:off x="71919" y="1153847"/>
            <a:ext cx="107508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arajita" panose="02020603050405020304" pitchFamily="18" charset="0"/>
                <a:cs typeface="Aparajita" panose="02020603050405020304" pitchFamily="18" charset="0"/>
              </a:rPr>
              <a:t>Chi-Square Test for Independence :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This test is used to test whether the categorical variables are independent or not.</a:t>
            </a:r>
          </a:p>
          <a:p>
            <a:endParaRPr lang="en-US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𝐻0: The variables are independent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𝐻1: The variables are not independent (i.e. variables are dependent)</a:t>
            </a:r>
          </a:p>
          <a:p>
            <a:endParaRPr lang="en-US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Here we can check if the categorical features are dependent on our target . We are assuming the level of confidence as 95%</a:t>
            </a:r>
            <a:endParaRPr lang="en-IN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55EAE8-BEBD-B1AD-2BF0-B9F4A70080F3}"/>
              </a:ext>
            </a:extLst>
          </p:cNvPr>
          <p:cNvSpPr txBox="1"/>
          <p:nvPr/>
        </p:nvSpPr>
        <p:spPr>
          <a:xfrm>
            <a:off x="59622" y="3446495"/>
            <a:ext cx="107262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The dependent categorical variable found after Chi-Square Test for Independence are: </a:t>
            </a:r>
          </a:p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ChildrenInHH </a:t>
            </a:r>
          </a:p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HandsetRefurbished</a:t>
            </a:r>
          </a:p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HandsetWebCapable</a:t>
            </a:r>
          </a:p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Homeownership</a:t>
            </a:r>
          </a:p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BuysViaMailOrder</a:t>
            </a:r>
          </a:p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RespondsToMailOffers</a:t>
            </a:r>
          </a:p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MadeCallToRetentionTeam</a:t>
            </a:r>
          </a:p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CreditRating</a:t>
            </a:r>
          </a:p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PrizmCode</a:t>
            </a:r>
          </a:p>
          <a:p>
            <a:r>
              <a:rPr lang="en-IN" sz="2000" dirty="0">
                <a:latin typeface="Aparajita" panose="02020603050405020304" pitchFamily="18" charset="0"/>
                <a:cs typeface="Aparajita" panose="02020603050405020304" pitchFamily="18" charset="0"/>
              </a:rPr>
              <a:t>MaritalStatus</a:t>
            </a:r>
          </a:p>
        </p:txBody>
      </p:sp>
    </p:spTree>
    <p:extLst>
      <p:ext uri="{BB962C8B-B14F-4D97-AF65-F5344CB8AC3E}">
        <p14:creationId xmlns:p14="http://schemas.microsoft.com/office/powerpoint/2010/main" val="3479748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94356B-2211-183F-5A9D-ED2C3C1DBA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673020D-F055-0507-6F3B-065D9CEC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267" y="154112"/>
            <a:ext cx="9453465" cy="114643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AC488F-7072-1551-4147-CAC94FC17968}"/>
              </a:ext>
            </a:extLst>
          </p:cNvPr>
          <p:cNvSpPr txBox="1"/>
          <p:nvPr/>
        </p:nvSpPr>
        <p:spPr>
          <a:xfrm>
            <a:off x="71919" y="1276727"/>
            <a:ext cx="1178910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Kruskal Wallis test to check its dependence on the target variable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The null and alternative hypothesis for Kruskal Wallis test is given as:</a:t>
            </a:r>
          </a:p>
          <a:p>
            <a:endParaRPr lang="en-US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𝐻0: The data samples are with equal median (independent).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𝐻1: The data samples do not have equal median(i.e. variables are dependent).</a:t>
            </a:r>
          </a:p>
          <a:p>
            <a:endParaRPr lang="en-US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Assuming the level of confidence as 95%</a:t>
            </a:r>
          </a:p>
          <a:p>
            <a:endParaRPr lang="en-US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The independent numerical variable found after H-test Test: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RoamingCalls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PercChangeRevenues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CallForwarding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CallsHandsetPrice</a:t>
            </a:r>
            <a:endParaRPr lang="en-IN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457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82E182-B192-A703-EAF5-FD30A961D8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467DA17-16F2-BD1B-D440-25C5B333B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267" y="154112"/>
            <a:ext cx="9453465" cy="1146434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 collinearity Check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FD9FF0-ECDA-926C-E39E-A3E45C727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534" y="930225"/>
            <a:ext cx="3501067" cy="53896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F033C1-06FE-A16B-226F-A4096B7051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173649"/>
            <a:ext cx="2957028" cy="52731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0AC603-DACB-811F-743B-EFFAA60DD727}"/>
              </a:ext>
            </a:extLst>
          </p:cNvPr>
          <p:cNvSpPr txBox="1"/>
          <p:nvPr/>
        </p:nvSpPr>
        <p:spPr>
          <a:xfrm>
            <a:off x="3875312" y="6416148"/>
            <a:ext cx="775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Note:- VIF of 0-9 Columns are high (VIF&gt;10) </a:t>
            </a:r>
          </a:p>
        </p:txBody>
      </p:sp>
    </p:spTree>
    <p:extLst>
      <p:ext uri="{BB962C8B-B14F-4D97-AF65-F5344CB8AC3E}">
        <p14:creationId xmlns:p14="http://schemas.microsoft.com/office/powerpoint/2010/main" val="3157485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9B12BD-BE04-42C7-58C4-5B8A09CE8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44215"/>
            <a:ext cx="5987143" cy="5508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157B56-9CD9-129C-A71E-F2C546D41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82555"/>
            <a:ext cx="5654172" cy="5263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835447-03BF-D984-EB64-31EE3C41410C}"/>
              </a:ext>
            </a:extLst>
          </p:cNvPr>
          <p:cNvSpPr txBox="1"/>
          <p:nvPr/>
        </p:nvSpPr>
        <p:spPr>
          <a:xfrm>
            <a:off x="2481943" y="405613"/>
            <a:ext cx="6509657" cy="36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Skewness Before and After Power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093704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92C859-B777-236B-4DCB-081D3548B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9" y="1114329"/>
            <a:ext cx="9300709" cy="24344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0BF80B-4401-F19C-390A-D058C65C13DA}"/>
              </a:ext>
            </a:extLst>
          </p:cNvPr>
          <p:cNvSpPr txBox="1"/>
          <p:nvPr/>
        </p:nvSpPr>
        <p:spPr>
          <a:xfrm>
            <a:off x="2775857" y="250371"/>
            <a:ext cx="6259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Logistic Regression (Base Model)</a:t>
            </a:r>
            <a:endParaRPr lang="en-IN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9860B8-DECA-9DF9-B093-3059BA900152}"/>
              </a:ext>
            </a:extLst>
          </p:cNvPr>
          <p:cNvSpPr txBox="1"/>
          <p:nvPr/>
        </p:nvSpPr>
        <p:spPr>
          <a:xfrm>
            <a:off x="587829" y="3675222"/>
            <a:ext cx="10308771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Interpretation: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en-I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 Pseudo R-</a:t>
            </a:r>
            <a:r>
              <a:rPr lang="en-I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squ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 obtained from the above model summary is the value of McFadden's R-squared.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LLR p-value is less than 0.05, implies that the model is significant.</a:t>
            </a:r>
            <a:endParaRPr lang="en-IN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AIC (Akaike Information Criterion) value is 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41172.911.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Kappa score is 0.03 is slight agreement.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126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3B0101-522C-ED27-1B54-FAF2288F3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51" y="642683"/>
            <a:ext cx="5924425" cy="20787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FCD67E-BA4D-E190-5501-C2BED661E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3" y="3429000"/>
            <a:ext cx="5910187" cy="3259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375478-FDC6-6604-250C-7BD2F6EE1188}"/>
              </a:ext>
            </a:extLst>
          </p:cNvPr>
          <p:cNvSpPr txBox="1"/>
          <p:nvPr/>
        </p:nvSpPr>
        <p:spPr>
          <a:xfrm>
            <a:off x="6651171" y="3429000"/>
            <a:ext cx="5083629" cy="306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ROC Curve:</a:t>
            </a:r>
          </a:p>
          <a:p>
            <a:endParaRPr lang="en-IN" b="1" u="sng" dirty="0"/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red dotted line represents the ROC curve of a pure random classifier; a good classifier stays as far away from that line as possible (towards top-left corner).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above plot, we can see that our classifier (logistic regression) is away from the dotted line; with the AUC score 0.6209.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3BA6D-4270-F128-79BA-47A9A5CBD169}"/>
              </a:ext>
            </a:extLst>
          </p:cNvPr>
          <p:cNvSpPr txBox="1"/>
          <p:nvPr/>
        </p:nvSpPr>
        <p:spPr>
          <a:xfrm>
            <a:off x="584711" y="642683"/>
            <a:ext cx="52930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Classification Report:</a:t>
            </a:r>
          </a:p>
          <a:p>
            <a:endParaRPr lang="en-US" dirty="0"/>
          </a:p>
          <a:p>
            <a:r>
              <a:rPr lang="en-US" dirty="0"/>
              <a:t>we can infer that the recall of the positive class is known as sensitivity and the recall of the negative class is specificity.</a:t>
            </a:r>
          </a:p>
          <a:p>
            <a:endParaRPr lang="en-US" dirty="0"/>
          </a:p>
          <a:p>
            <a:r>
              <a:rPr lang="en-US" dirty="0"/>
              <a:t>Accuracy of model is 0.72</a:t>
            </a:r>
          </a:p>
        </p:txBody>
      </p:sp>
    </p:spTree>
    <p:extLst>
      <p:ext uri="{BB962C8B-B14F-4D97-AF65-F5344CB8AC3E}">
        <p14:creationId xmlns:p14="http://schemas.microsoft.com/office/powerpoint/2010/main" val="212479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332B60-8AE5-62C9-0086-9B5C4E6D3CD5}"/>
              </a:ext>
            </a:extLst>
          </p:cNvPr>
          <p:cNvSpPr txBox="1"/>
          <p:nvPr/>
        </p:nvSpPr>
        <p:spPr>
          <a:xfrm>
            <a:off x="4910445" y="2244060"/>
            <a:ext cx="2186175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No. 5</a:t>
            </a:r>
          </a:p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Rahul Patil 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Rajath J K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Maheshreddy P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Ganesh M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Devan Thampi SP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641EB6-FFE3-2644-5C7A-2B34F5C9EFB5}"/>
              </a:ext>
            </a:extLst>
          </p:cNvPr>
          <p:cNvSpPr txBox="1"/>
          <p:nvPr/>
        </p:nvSpPr>
        <p:spPr>
          <a:xfrm>
            <a:off x="2387029" y="1098321"/>
            <a:ext cx="7417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 Churn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B36C01-F751-CA32-F096-022FB850E9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2667856" cy="1157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674545-9633-E24E-186D-70E93EA33A37}"/>
              </a:ext>
            </a:extLst>
          </p:cNvPr>
          <p:cNvSpPr txBox="1"/>
          <p:nvPr/>
        </p:nvSpPr>
        <p:spPr>
          <a:xfrm>
            <a:off x="4150117" y="5219273"/>
            <a:ext cx="38917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i="1" u="none" strike="noStrike" baseline="0" dirty="0">
                <a:solidFill>
                  <a:srgbClr val="00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Under Esteemed Guidance of </a:t>
            </a:r>
            <a:endParaRPr lang="en-IN" sz="2800" i="1" dirty="0">
              <a:solidFill>
                <a:srgbClr val="000000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algn="ctr"/>
            <a:r>
              <a:rPr lang="en-IN" sz="2800" i="1" dirty="0">
                <a:solidFill>
                  <a:srgbClr val="00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Mr. </a:t>
            </a:r>
            <a:r>
              <a:rPr lang="en-IN" sz="2800" i="1" dirty="0" err="1">
                <a:solidFill>
                  <a:srgbClr val="00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Jayveer</a:t>
            </a:r>
            <a:r>
              <a:rPr lang="en-IN" sz="2800" i="1" dirty="0">
                <a:solidFill>
                  <a:srgbClr val="0000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Nanda</a:t>
            </a:r>
            <a:r>
              <a:rPr lang="en-IN" sz="240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1101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51C97E-8B56-582C-1DE1-486E7BE036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-20549"/>
            <a:ext cx="1962364" cy="851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F0DD37-8413-D045-2488-D1AA0D9DF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33" y="1018728"/>
            <a:ext cx="5745636" cy="24102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B8B4B6-A826-7AC5-D906-B4942F1372F6}"/>
              </a:ext>
            </a:extLst>
          </p:cNvPr>
          <p:cNvSpPr txBox="1"/>
          <p:nvPr/>
        </p:nvSpPr>
        <p:spPr>
          <a:xfrm>
            <a:off x="587829" y="3614057"/>
            <a:ext cx="10591800" cy="1430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3500">
              <a:lnSpc>
                <a:spcPct val="115000"/>
              </a:lnSpc>
              <a:spcBef>
                <a:spcPts val="1200"/>
              </a:spcBef>
            </a:pPr>
            <a:r>
              <a:rPr lang="en-US" b="1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Conclusions:</a:t>
            </a:r>
            <a:endParaRPr lang="en-IN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5207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Base model performance is not so good, but it can be improved by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passing different values and obtain a cut-off based on the passed values (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Youden's Index, Cost-based Method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Bef>
                <a:spcPts val="490"/>
              </a:spcBef>
              <a:spcAft>
                <a:spcPts val="1000"/>
              </a:spcAft>
              <a:buClr>
                <a:srgbClr val="343744"/>
              </a:buClr>
              <a:buSzPts val="1100"/>
              <a:buFont typeface="Arial" panose="020B0604020202020204" pitchFamily="34" charset="0"/>
              <a:buChar char="●"/>
              <a:tabLst>
                <a:tab pos="520065" algn="l"/>
                <a:tab pos="5207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Hyperparameter tuning can lead to more optimized model.</a:t>
            </a:r>
            <a:endParaRPr lang="en-IN" sz="1600" dirty="0">
              <a:effectLst/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26DDB4-5A98-EFD1-5E8B-FA19B43DB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257" y="1047952"/>
            <a:ext cx="4404798" cy="235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7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A88DAD-7E7B-BEDA-F0C3-EE535D8A1D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82193" y="41092"/>
            <a:ext cx="1962364" cy="8510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22B5C3-2A42-3620-FF0C-DC850661D3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20544"/>
            <a:ext cx="1962364" cy="8510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5CA76D-5685-98AF-D2E1-EFC719449886}"/>
              </a:ext>
            </a:extLst>
          </p:cNvPr>
          <p:cNvSpPr txBox="1"/>
          <p:nvPr/>
        </p:nvSpPr>
        <p:spPr>
          <a:xfrm>
            <a:off x="2775857" y="250371"/>
            <a:ext cx="6259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r>
              <a:rPr lang="en-US" sz="2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E9C4F6-2189-2477-94A6-BD3BB152B272}"/>
              </a:ext>
            </a:extLst>
          </p:cNvPr>
          <p:cNvSpPr txBox="1"/>
          <p:nvPr/>
        </p:nvSpPr>
        <p:spPr>
          <a:xfrm>
            <a:off x="172091" y="1024625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Confusion-Matrix :-</a:t>
            </a:r>
            <a:endParaRPr lang="en-I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3196507-440B-C311-8DB5-562EE8293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040" y="1393957"/>
            <a:ext cx="4165457" cy="22333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904060-E4C0-CA86-1FBB-63641B2B8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925" y="946063"/>
            <a:ext cx="3798712" cy="28061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663594-C0A8-A8A9-1026-6B0BFE9C66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684" y="3924727"/>
            <a:ext cx="3815953" cy="284728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2DEDDE2-C681-E1E6-1C5B-BA249E48C931}"/>
              </a:ext>
            </a:extLst>
          </p:cNvPr>
          <p:cNvSpPr txBox="1"/>
          <p:nvPr/>
        </p:nvSpPr>
        <p:spPr>
          <a:xfrm>
            <a:off x="172091" y="3996600"/>
            <a:ext cx="6097712" cy="2258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Interpretation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of this Model 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Model is Overfitted.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As a result of this the FN and FP values are 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wrongly predicted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Hyper tune the parameters and rebuild the model.</a:t>
            </a:r>
          </a:p>
        </p:txBody>
      </p:sp>
    </p:spTree>
    <p:extLst>
      <p:ext uri="{BB962C8B-B14F-4D97-AF65-F5344CB8AC3E}">
        <p14:creationId xmlns:p14="http://schemas.microsoft.com/office/powerpoint/2010/main" val="1603521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D0167B-D944-3EFF-EF1A-5C3292D13D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20544"/>
            <a:ext cx="1962364" cy="851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959848-C0BE-DB17-68A9-67EB52D469BB}"/>
              </a:ext>
            </a:extLst>
          </p:cNvPr>
          <p:cNvSpPr txBox="1"/>
          <p:nvPr/>
        </p:nvSpPr>
        <p:spPr>
          <a:xfrm>
            <a:off x="2560100" y="120039"/>
            <a:ext cx="6259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Hyper tuned -Decision Tree</a:t>
            </a:r>
            <a:r>
              <a:rPr lang="en-US" sz="2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F3FF4D-FA3A-C84F-1475-6D06DA6B9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8" y="1136047"/>
            <a:ext cx="4130211" cy="22113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FD1D59-CC63-CB54-1ED2-2E38EEF2C3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36047"/>
            <a:ext cx="4650769" cy="52656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DAC4FE-2A82-0AB5-0549-83D758F3AA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7" y="5084585"/>
            <a:ext cx="4104712" cy="14543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0D76C1-2C64-D46D-52E6-289C18FF68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35" y="3630230"/>
            <a:ext cx="4012394" cy="145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85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EC15EA-82B3-B5A8-2425-50F553B852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20544"/>
            <a:ext cx="1962364" cy="8510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F6947D-411A-568B-31E0-61251B5DECD7}"/>
              </a:ext>
            </a:extLst>
          </p:cNvPr>
          <p:cNvSpPr txBox="1"/>
          <p:nvPr/>
        </p:nvSpPr>
        <p:spPr>
          <a:xfrm>
            <a:off x="685799" y="1157590"/>
            <a:ext cx="10081518" cy="2289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Interpretation</a:t>
            </a:r>
            <a:r>
              <a:rPr lang="en-I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of  Hyper tuned Decision Tree 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train and test accuracies are comparable , hence the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overfitting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is reduced.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We observe that the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FN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values are too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HIGH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Typically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Random Forest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classifier is more accurate than a single decision tree, we rebuild the model using the same to reduce the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FN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and increase the accuracy 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7787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4D66D9-90E1-BC6A-7D23-60CAA1B77B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20544"/>
            <a:ext cx="1962364" cy="8510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77F420-91BB-CFCC-28EF-56D06DC7E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39" y="3837020"/>
            <a:ext cx="5955833" cy="19691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1275B9-26CB-C1BE-5F74-BB4DDA1FDB6B}"/>
              </a:ext>
            </a:extLst>
          </p:cNvPr>
          <p:cNvSpPr txBox="1"/>
          <p:nvPr/>
        </p:nvSpPr>
        <p:spPr>
          <a:xfrm>
            <a:off x="149938" y="842480"/>
            <a:ext cx="100214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Best parameters and classification report of tuned Random Forest model: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6BD4B3-427F-B6BF-BFE0-4251564BA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39" y="1722626"/>
            <a:ext cx="11534775" cy="1476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F25746-2BF8-5B75-D529-D820EFAD68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313" y="4023232"/>
            <a:ext cx="5675587" cy="178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21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903E49-CF29-8C75-1E0B-EB8A5BE383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20544"/>
            <a:ext cx="1962364" cy="8510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477A58-CD79-9770-FA16-DBF0BB7B5B0B}"/>
              </a:ext>
            </a:extLst>
          </p:cNvPr>
          <p:cNvSpPr txBox="1"/>
          <p:nvPr/>
        </p:nvSpPr>
        <p:spPr>
          <a:xfrm>
            <a:off x="357026" y="4239838"/>
            <a:ext cx="10081518" cy="1873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Inference</a:t>
            </a:r>
            <a:r>
              <a:rPr lang="en-I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train and test accuracies are comparable , hence the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overfitting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is reduced.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We observe that the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FN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values are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reduced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by 15% compared to the decision tree.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We further reduce the False Negatives values by using different boosting methods.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29445A-B923-85F2-9DEC-05C04249C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365" y="985599"/>
            <a:ext cx="5816136" cy="318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3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9821E7-89EB-6926-3C02-48CAD50F5F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20544"/>
            <a:ext cx="1962364" cy="8510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22E4D3-062A-71A8-377C-BFE8B6A0C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67" y="1544606"/>
            <a:ext cx="4009656" cy="33094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637EBF-3485-3E62-8A84-B8279ECFCD70}"/>
              </a:ext>
            </a:extLst>
          </p:cNvPr>
          <p:cNvSpPr txBox="1"/>
          <p:nvPr/>
        </p:nvSpPr>
        <p:spPr>
          <a:xfrm>
            <a:off x="264666" y="5065160"/>
            <a:ext cx="7204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Boosting Scores: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1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Comparable accuracy scores and lesser False Negative values are obtained using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 the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values are similar to once obtained in hyper tuned random forest model.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90C676-09DB-5763-A137-4F2B7D2A6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739" y="1544605"/>
            <a:ext cx="3927311" cy="33094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88DEE2-3221-F50E-55DA-E08F490453E2}"/>
              </a:ext>
            </a:extLst>
          </p:cNvPr>
          <p:cNvSpPr txBox="1"/>
          <p:nvPr/>
        </p:nvSpPr>
        <p:spPr>
          <a:xfrm>
            <a:off x="149939" y="898275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Gradient boosting scores: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199AB6-B18D-303E-F33E-307F97E687D3}"/>
              </a:ext>
            </a:extLst>
          </p:cNvPr>
          <p:cNvSpPr txBox="1"/>
          <p:nvPr/>
        </p:nvSpPr>
        <p:spPr>
          <a:xfrm>
            <a:off x="4720227" y="898273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 boost scores: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173817-3CD9-C782-9344-A9E49ABE4C48}"/>
              </a:ext>
            </a:extLst>
          </p:cNvPr>
          <p:cNvSpPr txBox="1"/>
          <p:nvPr/>
        </p:nvSpPr>
        <p:spPr>
          <a:xfrm>
            <a:off x="9199339" y="898273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XG boost scores: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6B4BC4-919F-5BCD-CF35-85D85FE933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435" y="1544604"/>
            <a:ext cx="3017059" cy="316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95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2B8D36-301E-0BE6-3A08-B9CF4D1008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20544"/>
            <a:ext cx="1962364" cy="8510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5BAAE4-6951-560B-AB8A-2E99872D7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190" y="2538037"/>
            <a:ext cx="4068071" cy="36713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B7A55C-B9B2-C899-BEB4-18F2F8263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53" y="2538037"/>
            <a:ext cx="4523359" cy="31164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54FA5F-5E61-3346-FBD6-F4D7585E32F2}"/>
              </a:ext>
            </a:extLst>
          </p:cNvPr>
          <p:cNvSpPr txBox="1"/>
          <p:nvPr/>
        </p:nvSpPr>
        <p:spPr>
          <a:xfrm>
            <a:off x="176433" y="1203535"/>
            <a:ext cx="4800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 Generalization:</a:t>
            </a:r>
            <a:endParaRPr lang="en-IN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821A84-397B-94EA-F40F-E2098EE962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029" y="871585"/>
            <a:ext cx="6254232" cy="143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62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75D95A-F3F7-764C-6D44-C980E8C46A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20544"/>
            <a:ext cx="1962364" cy="851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89E465-2337-F9B6-0F40-BBB9B18F24EB}"/>
              </a:ext>
            </a:extLst>
          </p:cNvPr>
          <p:cNvSpPr txBox="1"/>
          <p:nvPr/>
        </p:nvSpPr>
        <p:spPr>
          <a:xfrm>
            <a:off x="285107" y="1167865"/>
            <a:ext cx="10081518" cy="2289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Inference</a:t>
            </a:r>
            <a:r>
              <a:rPr lang="en-I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According to stack Generalization report, we can observe that train test values are good.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Compare to base logistic model, the overfitting is reduced and 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errors are reduced by nearly 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32%.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Comparatively the recall value has been boosted from 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4% to 32%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Compare to base Decision model, the overfitting is reduced and 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errors are reduced by nearly 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30%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799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124C28-0D8D-B588-5F48-F39F2A0719FF}"/>
              </a:ext>
            </a:extLst>
          </p:cNvPr>
          <p:cNvSpPr txBox="1"/>
          <p:nvPr/>
        </p:nvSpPr>
        <p:spPr>
          <a:xfrm>
            <a:off x="1284513" y="1502228"/>
            <a:ext cx="10036629" cy="2299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IN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data which we have is highly imbalanced this might lead to inaccurate predictions.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enhance the data quality and to reduce errors we have transformed the data using power transformer, getting Business insights out of this would be difficult.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proceed with Feature Engineering, we need to have domain knowledge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779552-A278-D396-0951-3BFA516EB6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20544"/>
            <a:ext cx="1962364" cy="85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4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D17EF8-9E4A-98A7-3F0D-E55C9F7DB4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2667856" cy="1157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0DC2557-111E-8901-4304-4AEA364C7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73" y="21286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Overview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9FD7D3-4E75-F2CD-2429-1A4966D235AB}"/>
              </a:ext>
            </a:extLst>
          </p:cNvPr>
          <p:cNvSpPr txBox="1"/>
          <p:nvPr/>
        </p:nvSpPr>
        <p:spPr>
          <a:xfrm>
            <a:off x="424873" y="2065105"/>
            <a:ext cx="71713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Churn Prediction is one of the  most popular Big Data use cases in Business. It consists of detecting customers who are likely to cancel a subscription a service.</a:t>
            </a:r>
          </a:p>
          <a:p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Churn is a problem for telecom industries because it is more expensive to acquire a new customer than to keep your existing from leaving.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8D4A41-78CA-ABD9-F39E-6AC213AD6091}"/>
              </a:ext>
            </a:extLst>
          </p:cNvPr>
          <p:cNvSpPr txBox="1"/>
          <p:nvPr/>
        </p:nvSpPr>
        <p:spPr>
          <a:xfrm>
            <a:off x="8702211" y="2865324"/>
            <a:ext cx="28033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parajita" panose="02020603050405020304" pitchFamily="18" charset="0"/>
                <a:cs typeface="Aparajita" panose="02020603050405020304" pitchFamily="18" charset="0"/>
              </a:rPr>
              <a:t>NOTE :- Telecom Industry today measure voluntary churn by a monthly figure, such as 1.9 or 2.1 percent.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650AED-A726-FA66-C2AB-F8B2C03E1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534" y="5439766"/>
            <a:ext cx="4832980" cy="138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1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C7F9A2-CD99-7A98-003A-DAC11F210072}"/>
              </a:ext>
            </a:extLst>
          </p:cNvPr>
          <p:cNvSpPr txBox="1"/>
          <p:nvPr/>
        </p:nvSpPr>
        <p:spPr>
          <a:xfrm>
            <a:off x="0" y="1272959"/>
            <a:ext cx="12192000" cy="5017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1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Reference: 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3537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1.Customer Churn Analysis 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3537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Brief Overview of Customer Churn Analysis and Prediction with Decision Tree Classifier. 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3537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Retrieved from 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https://towardsdatascience.com/customer-churn-analysis-4f77cc70b3bd </a:t>
            </a:r>
            <a:endParaRPr lang="en-IN" sz="1600" u="sng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3537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Customer churn analysis: Churn determinants and mediation effects of partial defection in the Korean mobile telecommunications service industry (2006). 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3537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Retrieved from 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http://people.stern.nyu.edu/shan2/customerchurn.pdf</a:t>
            </a:r>
            <a:r>
              <a:rPr lang="en-IN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3537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Kiran Dahiya, Surbhi Bhatia. Customer Churn Analysis in Telecom Industry. 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3537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Retrieved from 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https://ieeexplore.ieee.org/stamp/stamp.jsp?arnumber=7359318</a:t>
            </a:r>
            <a:r>
              <a:rPr lang="en-IN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>
                <a:solidFill>
                  <a:srgbClr val="35374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1800" dirty="0">
                <a:solidFill>
                  <a:srgbClr val="3537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.Understanding Random Forest How the Algorithm Works and Why it Is So Effective. Retrieved from 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https://towardsdatascience.com/understanding-random-forest-58381e0602d2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D6FD6D-555C-7F1F-3746-DA9C4F89D3D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246091" y="260030"/>
            <a:ext cx="1962364" cy="85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55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18D164-E32B-52ED-BFFA-8CC0BA7AB6AA}"/>
              </a:ext>
            </a:extLst>
          </p:cNvPr>
          <p:cNvSpPr/>
          <p:nvPr/>
        </p:nvSpPr>
        <p:spPr>
          <a:xfrm>
            <a:off x="4474104" y="2880250"/>
            <a:ext cx="3069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72455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026C2AA-6D68-AE33-A3E3-D789F78B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107" y="255886"/>
            <a:ext cx="9453465" cy="114643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2B967-9B6B-2F31-0D23-0C30AC2668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2106202" cy="9134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7F25CD-6CD7-E84E-3D6D-0D4CAF59C82D}"/>
              </a:ext>
            </a:extLst>
          </p:cNvPr>
          <p:cNvSpPr txBox="1"/>
          <p:nvPr/>
        </p:nvSpPr>
        <p:spPr>
          <a:xfrm>
            <a:off x="698643" y="2373330"/>
            <a:ext cx="873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FFB223-44D3-B505-6022-DEE929CEBC00}"/>
              </a:ext>
            </a:extLst>
          </p:cNvPr>
          <p:cNvSpPr txBox="1"/>
          <p:nvPr/>
        </p:nvSpPr>
        <p:spPr>
          <a:xfrm>
            <a:off x="421240" y="2116476"/>
            <a:ext cx="102947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To predict customer churn.</a:t>
            </a:r>
          </a:p>
          <a:p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Highlighting the main variables/factors influencing the customer churn.</a:t>
            </a:r>
          </a:p>
          <a:p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Use of various ML Classification algorithms to build prediction models, evaluate the accuracy and performance of these models.</a:t>
            </a:r>
          </a:p>
          <a:p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Finding out the best model for the given dataset.</a:t>
            </a:r>
          </a:p>
        </p:txBody>
      </p:sp>
    </p:spTree>
    <p:extLst>
      <p:ext uri="{BB962C8B-B14F-4D97-AF65-F5344CB8AC3E}">
        <p14:creationId xmlns:p14="http://schemas.microsoft.com/office/powerpoint/2010/main" val="73248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332766-3545-2D07-474B-490EBA3E5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106" y="10565"/>
            <a:ext cx="9453465" cy="114643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Information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DAAA9B-4FC2-E2B0-6B0C-9350628B93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2896BF-9282-D1E4-402C-8EAF131C0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839" y="1156999"/>
            <a:ext cx="6048055" cy="5585457"/>
          </a:xfrm>
          <a:prstGeom prst="rect">
            <a:avLst/>
          </a:prstGeom>
        </p:spPr>
      </p:pic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7AA77DCC-5804-ACF1-B108-CBBB5BDB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36" y="1642780"/>
            <a:ext cx="5256086" cy="5099675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800" dirty="0">
                <a:latin typeface="Aparajita" panose="02020603050405020304" pitchFamily="18" charset="0"/>
                <a:cs typeface="Aparajita" panose="02020603050405020304" pitchFamily="18" charset="0"/>
              </a:rPr>
              <a:t>Data is taken from Kaggle (Telecom churn  Dataset)</a:t>
            </a:r>
          </a:p>
          <a:p>
            <a:pPr marL="0" indent="0">
              <a:buNone/>
            </a:pPr>
            <a:endParaRPr lang="en-US" sz="3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>
                <a:latin typeface="Aparajita" panose="02020603050405020304" pitchFamily="18" charset="0"/>
                <a:cs typeface="Aparajita" panose="02020603050405020304" pitchFamily="18" charset="0"/>
              </a:rPr>
              <a:t>No. of features: 58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>
                <a:latin typeface="Aparajita" panose="02020603050405020304" pitchFamily="18" charset="0"/>
                <a:cs typeface="Aparajita" panose="02020603050405020304" pitchFamily="18" charset="0"/>
              </a:rPr>
              <a:t>No. of records: 51047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>
                <a:latin typeface="Aparajita" panose="02020603050405020304" pitchFamily="18" charset="0"/>
                <a:cs typeface="Aparajita" panose="02020603050405020304" pitchFamily="18" charset="0"/>
              </a:rPr>
              <a:t>Target Column: Churn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>
                <a:latin typeface="Aparajita" panose="02020603050405020304" pitchFamily="18" charset="0"/>
                <a:cs typeface="Aparajita" panose="02020603050405020304" pitchFamily="18" charset="0"/>
              </a:rPr>
              <a:t>Redundant columns: Customer Id, Service area.</a:t>
            </a:r>
          </a:p>
          <a:p>
            <a:pPr marL="0" indent="0">
              <a:buNone/>
            </a:pPr>
            <a:endParaRPr lang="en-US" sz="3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>
                <a:latin typeface="Aparajita" panose="02020603050405020304" pitchFamily="18" charset="0"/>
                <a:cs typeface="Aparajita" panose="02020603050405020304" pitchFamily="18" charset="0"/>
              </a:rPr>
              <a:t>No. categorical columns : 21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66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C8930A0-1AC0-728B-4FC2-03F444C5B1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8476A0-AB6D-696B-C9BB-8C608F7CA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00" y="851041"/>
            <a:ext cx="4369065" cy="59752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91C053-3DEB-49BE-A254-CFF28B593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932" y="851041"/>
            <a:ext cx="6073554" cy="447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2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2EEE62-BC12-3055-2A1F-094661B72F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C9CEC83-E23B-114E-0065-E15CEB88D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202" y="0"/>
            <a:ext cx="9453465" cy="114643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7285CB7F-623B-231B-E915-63CB9075D7B6}"/>
              </a:ext>
            </a:extLst>
          </p:cNvPr>
          <p:cNvSpPr txBox="1"/>
          <p:nvPr/>
        </p:nvSpPr>
        <p:spPr>
          <a:xfrm>
            <a:off x="563067" y="1580543"/>
            <a:ext cx="5734991" cy="42140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latin typeface="Aparajita" panose="02020603050405020304" pitchFamily="18" charset="0"/>
                <a:cs typeface="Aparajita" panose="02020603050405020304" pitchFamily="18" charset="0"/>
              </a:rPr>
              <a:t>Missing Values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/>
              <a:t>Out of  56 features 13 had missing values.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11 of them had less than 1% of missing values, hence Categorical we imputed with mode, for numerical we imputed with mean.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r>
              <a:rPr lang="en-US" sz="2400" dirty="0"/>
              <a:t>AgeHH1 and AGEHH2 were treated using median value imputation.</a:t>
            </a:r>
          </a:p>
          <a:p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A0E1E6-41FF-0AF7-6E8C-5ED693124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271" y="1245837"/>
            <a:ext cx="4630221" cy="549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1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C4238D-D56D-0A6B-4AF1-4CA8EA2AB5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8F64AE-E163-B3B1-885C-3036BFBE7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40420"/>
            <a:ext cx="5716599" cy="5380927"/>
          </a:xfrm>
          <a:prstGeom prst="rect">
            <a:avLst/>
          </a:prstGeom>
        </p:spPr>
      </p:pic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6FD00384-05D3-A622-E727-20C5BA8996AF}"/>
              </a:ext>
            </a:extLst>
          </p:cNvPr>
          <p:cNvSpPr txBox="1"/>
          <p:nvPr/>
        </p:nvSpPr>
        <p:spPr>
          <a:xfrm>
            <a:off x="470600" y="1210672"/>
            <a:ext cx="4902785" cy="4717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latin typeface="Aparajita" panose="02020603050405020304" pitchFamily="18" charset="0"/>
                <a:cs typeface="Aparajita" panose="02020603050405020304" pitchFamily="18" charset="0"/>
              </a:rPr>
              <a:t>Univariate Analysis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In our data over 28% people have churned ,that is around 14,500 of them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.</a:t>
            </a:r>
          </a:p>
          <a:p>
            <a:endParaRPr lang="en-US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8461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39E32AF-AD70-FC2A-39D5-AE7065542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41" y="3429000"/>
            <a:ext cx="10563318" cy="29956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69836D-40EA-F7FB-A0EF-6FF019A8D3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23820" r="-436" b="32585"/>
          <a:stretch/>
        </p:blipFill>
        <p:spPr>
          <a:xfrm>
            <a:off x="71919" y="0"/>
            <a:ext cx="1962364" cy="85104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59798CE-7CA8-082E-B89D-4851EA4D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202" y="0"/>
            <a:ext cx="9453465" cy="114643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6A2F60-FD0A-6726-5779-06D33CC2480F}"/>
              </a:ext>
            </a:extLst>
          </p:cNvPr>
          <p:cNvSpPr txBox="1"/>
          <p:nvPr/>
        </p:nvSpPr>
        <p:spPr>
          <a:xfrm>
            <a:off x="226642" y="1933278"/>
            <a:ext cx="11496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Churn Over 28 percent of people in the data have churned.</a:t>
            </a:r>
          </a:p>
          <a:p>
            <a:endParaRPr lang="en-US" sz="2400" b="0" i="0" u="none" strike="noStrike" baseline="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400" b="0" i="0" u="none" strike="noStrike" baseline="0" dirty="0">
                <a:latin typeface="Aparajita" panose="02020603050405020304" pitchFamily="18" charset="0"/>
                <a:cs typeface="Aparajita" panose="02020603050405020304" pitchFamily="18" charset="0"/>
              </a:rPr>
              <a:t>2) Handsetwebcapable More than 90 percent of the people in the data have internet support on their phone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6C344D-79B6-52A2-A2C2-462452133840}"/>
              </a:ext>
            </a:extLst>
          </p:cNvPr>
          <p:cNvSpPr txBox="1"/>
          <p:nvPr/>
        </p:nvSpPr>
        <p:spPr>
          <a:xfrm>
            <a:off x="576943" y="1253336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Analysis:</a:t>
            </a:r>
          </a:p>
        </p:txBody>
      </p:sp>
    </p:spTree>
    <p:extLst>
      <p:ext uri="{BB962C8B-B14F-4D97-AF65-F5344CB8AC3E}">
        <p14:creationId xmlns:p14="http://schemas.microsoft.com/office/powerpoint/2010/main" val="3334114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2747</TotalTime>
  <Words>1350</Words>
  <Application>Microsoft Office PowerPoint</Application>
  <PresentationFormat>Widescreen</PresentationFormat>
  <Paragraphs>180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Aparajita</vt:lpstr>
      <vt:lpstr>Arial</vt:lpstr>
      <vt:lpstr>Calibri</vt:lpstr>
      <vt:lpstr>Calibri Light</vt:lpstr>
      <vt:lpstr>Helvetica Neue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Brief Overview</vt:lpstr>
      <vt:lpstr>Project Objective</vt:lpstr>
      <vt:lpstr>Dataset Information</vt:lpstr>
      <vt:lpstr>PowerPoint Presentation</vt:lpstr>
      <vt:lpstr>Exploratory Data Analysis (EDA)</vt:lpstr>
      <vt:lpstr>PowerPoint Presentation</vt:lpstr>
      <vt:lpstr>Exploratory Data Analysis (EDA)</vt:lpstr>
      <vt:lpstr>PowerPoint Presentation</vt:lpstr>
      <vt:lpstr>Bivariate and Multivariate Analysis</vt:lpstr>
      <vt:lpstr>PowerPoint Presentation</vt:lpstr>
      <vt:lpstr>PowerPoint Presentation</vt:lpstr>
      <vt:lpstr>Statistics</vt:lpstr>
      <vt:lpstr>Statistics</vt:lpstr>
      <vt:lpstr>Multi- collinearity Check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rajathjain95@gmail.com</dc:creator>
  <cp:lastModifiedBy>Mahesh Reddy</cp:lastModifiedBy>
  <cp:revision>54</cp:revision>
  <dcterms:created xsi:type="dcterms:W3CDTF">2022-08-11T07:01:26Z</dcterms:created>
  <dcterms:modified xsi:type="dcterms:W3CDTF">2022-09-24T09:28:21Z</dcterms:modified>
</cp:coreProperties>
</file>