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28" r:id="rId2"/>
    <p:sldId id="332" r:id="rId3"/>
    <p:sldId id="333" r:id="rId4"/>
    <p:sldId id="334" r:id="rId5"/>
    <p:sldId id="335" r:id="rId6"/>
    <p:sldId id="336" r:id="rId7"/>
    <p:sldId id="337" r:id="rId8"/>
    <p:sldId id="338" r:id="rId9"/>
    <p:sldId id="339" r:id="rId10"/>
    <p:sldId id="340" r:id="rId11"/>
    <p:sldId id="343" r:id="rId12"/>
    <p:sldId id="344" r:id="rId13"/>
    <p:sldId id="346" r:id="rId14"/>
    <p:sldId id="350" r:id="rId15"/>
    <p:sldId id="353" r:id="rId16"/>
    <p:sldId id="355" r:id="rId17"/>
    <p:sldId id="356" r:id="rId18"/>
    <p:sldId id="357" r:id="rId19"/>
    <p:sldId id="364" r:id="rId20"/>
    <p:sldId id="365" r:id="rId21"/>
    <p:sldId id="359" r:id="rId22"/>
    <p:sldId id="360" r:id="rId23"/>
    <p:sldId id="361" r:id="rId24"/>
    <p:sldId id="362" r:id="rId25"/>
    <p:sldId id="367" r:id="rId26"/>
    <p:sldId id="368" r:id="rId27"/>
    <p:sldId id="372" r:id="rId28"/>
    <p:sldId id="363" r:id="rId29"/>
    <p:sldId id="369" r:id="rId30"/>
    <p:sldId id="366" r:id="rId31"/>
    <p:sldId id="371" r:id="rId32"/>
    <p:sldId id="370" r:id="rId33"/>
    <p:sldId id="26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4660"/>
  </p:normalViewPr>
  <p:slideViewPr>
    <p:cSldViewPr>
      <p:cViewPr>
        <p:scale>
          <a:sx n="125" d="100"/>
          <a:sy n="125" d="100"/>
        </p:scale>
        <p:origin x="72" y="-199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9/24/2022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9/24/2022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9/24/2022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9/24/2022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9/24/2022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9/24/2022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9/24/2022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9/24/2022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2000"/>
          </a:stretch>
        </a:blipFill>
        <a:effectLst/>
      </p:bgPr>
    </p:bg>
    <p:spTree>
      <p:nvGrpSpPr>
        <p:cNvPr id="1" name=""/>
        <p:cNvGrpSpPr/>
        <p:nvPr/>
      </p:nvGrpSpPr>
      <p:grpSpPr>
        <a:xfrm>
          <a:off x="0" y="0"/>
          <a:ext cx="0" cy="0"/>
          <a:chOff x="0" y="0"/>
          <a:chExt cx="0" cy="0"/>
        </a:xfrm>
      </p:grpSpPr>
      <p:sp>
        <p:nvSpPr>
          <p:cNvPr id="4" name="Round Diagonal Corner Rectangle 3"/>
          <p:cNvSpPr/>
          <p:nvPr/>
        </p:nvSpPr>
        <p:spPr>
          <a:xfrm>
            <a:off x="45026" y="-113"/>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4319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838200" y="396901"/>
            <a:ext cx="8077200" cy="707886"/>
          </a:xfrm>
          <a:prstGeom prst="rect">
            <a:avLst/>
          </a:prstGeom>
          <a:noFill/>
        </p:spPr>
        <p:txBody>
          <a:bodyPr wrap="square" rtlCol="0">
            <a:spAutoFit/>
          </a:bodyPr>
          <a:lstStyle/>
          <a:p>
            <a:pPr algn="ctr"/>
            <a:r>
              <a:rPr lang="en-US" sz="4000" b="1" dirty="0">
                <a:ln w="9525">
                  <a:solidFill>
                    <a:schemeClr val="bg1"/>
                  </a:solidFill>
                  <a:prstDash val="solid"/>
                </a:ln>
                <a:effectLst>
                  <a:outerShdw blurRad="12700" dist="38100" dir="2700000" algn="tl" rotWithShape="0">
                    <a:schemeClr val="bg1">
                      <a:lumMod val="50000"/>
                    </a:schemeClr>
                  </a:outerShdw>
                </a:effectLst>
              </a:rPr>
              <a:t>Peer-To-Peer Credit Risk Analysis</a:t>
            </a:r>
          </a:p>
        </p:txBody>
      </p:sp>
      <p:sp>
        <p:nvSpPr>
          <p:cNvPr id="6" name="TextBox 5">
            <a:extLst>
              <a:ext uri="{FF2B5EF4-FFF2-40B4-BE49-F238E27FC236}">
                <a16:creationId xmlns:a16="http://schemas.microsoft.com/office/drawing/2014/main" id="{CF1B1374-6C99-4642-9617-4426B07B7CEA}"/>
              </a:ext>
            </a:extLst>
          </p:cNvPr>
          <p:cNvSpPr txBox="1"/>
          <p:nvPr/>
        </p:nvSpPr>
        <p:spPr>
          <a:xfrm>
            <a:off x="685800" y="2743200"/>
            <a:ext cx="8030570" cy="523220"/>
          </a:xfrm>
          <a:prstGeom prst="rect">
            <a:avLst/>
          </a:prstGeom>
          <a:noFill/>
        </p:spPr>
        <p:txBody>
          <a:bodyPr wrap="square" rtlCol="0">
            <a:spAutoFit/>
          </a:bodyPr>
          <a:lstStyle/>
          <a:p>
            <a:pPr algn="ctr"/>
            <a:r>
              <a:rPr lang="en-US" sz="2800" dirty="0"/>
              <a:t>Team Details</a:t>
            </a:r>
          </a:p>
        </p:txBody>
      </p:sp>
      <p:sp>
        <p:nvSpPr>
          <p:cNvPr id="3" name="TextBox 2">
            <a:extLst>
              <a:ext uri="{FF2B5EF4-FFF2-40B4-BE49-F238E27FC236}">
                <a16:creationId xmlns:a16="http://schemas.microsoft.com/office/drawing/2014/main" id="{532397D8-9178-00AC-DFE0-FB8AEBF97513}"/>
              </a:ext>
            </a:extLst>
          </p:cNvPr>
          <p:cNvSpPr txBox="1"/>
          <p:nvPr/>
        </p:nvSpPr>
        <p:spPr>
          <a:xfrm>
            <a:off x="685800" y="3440280"/>
            <a:ext cx="3276600" cy="2000548"/>
          </a:xfrm>
          <a:prstGeom prst="rect">
            <a:avLst/>
          </a:prstGeom>
          <a:noFill/>
          <a:ln w="19050">
            <a:noFill/>
          </a:ln>
        </p:spPr>
        <p:txBody>
          <a:bodyPr wrap="square" rtlCol="0">
            <a:spAutoFit/>
          </a:bodyPr>
          <a:lstStyle/>
          <a:p>
            <a:pPr algn="ctr"/>
            <a:r>
              <a:rPr lang="en-IN" sz="2400" b="1" dirty="0"/>
              <a:t>Team Members</a:t>
            </a:r>
          </a:p>
          <a:p>
            <a:pPr marL="342900" indent="-342900">
              <a:buFont typeface="+mj-lt"/>
              <a:buAutoNum type="arabicPeriod"/>
            </a:pPr>
            <a:r>
              <a:rPr lang="en-IN" sz="2000" dirty="0"/>
              <a:t>Prakash Kumar Singh</a:t>
            </a:r>
          </a:p>
          <a:p>
            <a:pPr marL="342900" indent="-342900">
              <a:buFont typeface="+mj-lt"/>
              <a:buAutoNum type="arabicPeriod"/>
            </a:pPr>
            <a:r>
              <a:rPr lang="en-IN" sz="2000" dirty="0"/>
              <a:t>Prasanna Turamari</a:t>
            </a:r>
          </a:p>
          <a:p>
            <a:pPr marL="342900" indent="-342900">
              <a:buFont typeface="+mj-lt"/>
              <a:buAutoNum type="arabicPeriod"/>
            </a:pPr>
            <a:r>
              <a:rPr lang="en-IN" sz="2000" dirty="0"/>
              <a:t>Zeeshan Ahmed</a:t>
            </a:r>
          </a:p>
          <a:p>
            <a:pPr marL="342900" indent="-342900">
              <a:buFont typeface="+mj-lt"/>
              <a:buAutoNum type="arabicPeriod"/>
            </a:pPr>
            <a:r>
              <a:rPr lang="en-IN" sz="2000" dirty="0"/>
              <a:t>Sappu Ojha</a:t>
            </a:r>
          </a:p>
          <a:p>
            <a:pPr marL="342900" indent="-342900">
              <a:buFont typeface="+mj-lt"/>
              <a:buAutoNum type="arabicPeriod"/>
            </a:pPr>
            <a:r>
              <a:rPr lang="en-IN" sz="2000" dirty="0"/>
              <a:t>Gaurav Aher(T.L)</a:t>
            </a:r>
          </a:p>
        </p:txBody>
      </p:sp>
      <p:sp>
        <p:nvSpPr>
          <p:cNvPr id="9" name="TextBox 8">
            <a:extLst>
              <a:ext uri="{FF2B5EF4-FFF2-40B4-BE49-F238E27FC236}">
                <a16:creationId xmlns:a16="http://schemas.microsoft.com/office/drawing/2014/main" id="{1E22FA68-42FF-E6EA-C241-26BC2AC2F181}"/>
              </a:ext>
            </a:extLst>
          </p:cNvPr>
          <p:cNvSpPr txBox="1"/>
          <p:nvPr/>
        </p:nvSpPr>
        <p:spPr>
          <a:xfrm>
            <a:off x="6553200" y="3429000"/>
            <a:ext cx="2545774" cy="769441"/>
          </a:xfrm>
          <a:prstGeom prst="rect">
            <a:avLst/>
          </a:prstGeom>
          <a:noFill/>
        </p:spPr>
        <p:txBody>
          <a:bodyPr wrap="square" rtlCol="0">
            <a:spAutoFit/>
          </a:bodyPr>
          <a:lstStyle/>
          <a:p>
            <a:r>
              <a:rPr lang="en-IN" sz="2400" b="1" dirty="0"/>
              <a:t>Team Mentor</a:t>
            </a:r>
            <a:br>
              <a:rPr lang="en-IN" dirty="0"/>
            </a:br>
            <a:r>
              <a:rPr lang="en-IN" sz="2000" dirty="0"/>
              <a:t>Ms.</a:t>
            </a:r>
            <a:r>
              <a:rPr lang="en-IN" sz="2000" b="0" i="0" dirty="0">
                <a:solidFill>
                  <a:srgbClr val="000000"/>
                </a:solidFill>
                <a:effectLst/>
                <a:latin typeface="Arial" panose="020B0604020202020204" pitchFamily="34" charset="0"/>
              </a:rPr>
              <a:t> Anjana Agrawal</a:t>
            </a:r>
            <a:endParaRPr lang="en-IN" dirty="0"/>
          </a:p>
        </p:txBody>
      </p:sp>
      <p:pic>
        <p:nvPicPr>
          <p:cNvPr id="2" name="Picture 2" descr="SME Khabar Articles">
            <a:extLst>
              <a:ext uri="{FF2B5EF4-FFF2-40B4-BE49-F238E27FC236}">
                <a16:creationId xmlns:a16="http://schemas.microsoft.com/office/drawing/2014/main" id="{A73AFC92-E0F4-BB3D-EE41-5B7205E46E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9640" b="3542"/>
          <a:stretch/>
        </p:blipFill>
        <p:spPr bwMode="auto">
          <a:xfrm>
            <a:off x="3868107" y="4180818"/>
            <a:ext cx="5047293" cy="2520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D5F27-C256-DF7A-F485-C72D45137044}"/>
              </a:ext>
            </a:extLst>
          </p:cNvPr>
          <p:cNvSpPr>
            <a:spLocks noGrp="1"/>
          </p:cNvSpPr>
          <p:nvPr>
            <p:ph type="title"/>
          </p:nvPr>
        </p:nvSpPr>
        <p:spPr>
          <a:xfrm>
            <a:off x="462280" y="-228600"/>
            <a:ext cx="8229600" cy="1143000"/>
          </a:xfrm>
        </p:spPr>
        <p:txBody>
          <a:bodyPr/>
          <a:lstStyle/>
          <a:p>
            <a:r>
              <a:rPr lang="en-US" sz="2000" b="1" i="1" dirty="0">
                <a:latin typeface="+mn-lt"/>
                <a:ea typeface="+mn-ea"/>
                <a:cs typeface="+mn-cs"/>
              </a:rPr>
              <a:t>Multi-Variate Analysis</a:t>
            </a:r>
            <a:endParaRPr lang="en-IN" sz="2000" b="1" i="1" dirty="0">
              <a:latin typeface="+mn-lt"/>
              <a:ea typeface="+mn-ea"/>
              <a:cs typeface="+mn-cs"/>
            </a:endParaRPr>
          </a:p>
        </p:txBody>
      </p:sp>
      <p:pic>
        <p:nvPicPr>
          <p:cNvPr id="8" name="Content Placeholder 7">
            <a:extLst>
              <a:ext uri="{FF2B5EF4-FFF2-40B4-BE49-F238E27FC236}">
                <a16:creationId xmlns:a16="http://schemas.microsoft.com/office/drawing/2014/main" id="{3450CE70-D9FB-293E-AFDE-EDC0F49B828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14" b="25714"/>
          <a:stretch/>
        </p:blipFill>
        <p:spPr>
          <a:xfrm>
            <a:off x="304800" y="762000"/>
            <a:ext cx="5738009" cy="2667000"/>
          </a:xfrm>
          <a:prstGeom prst="rect">
            <a:avLst/>
          </a:prstGeom>
        </p:spPr>
      </p:pic>
      <p:pic>
        <p:nvPicPr>
          <p:cNvPr id="9" name="Picture 8">
            <a:extLst>
              <a:ext uri="{FF2B5EF4-FFF2-40B4-BE49-F238E27FC236}">
                <a16:creationId xmlns:a16="http://schemas.microsoft.com/office/drawing/2014/main" id="{632277A8-B5E7-6D97-D315-B4164642E711}"/>
              </a:ext>
            </a:extLst>
          </p:cNvPr>
          <p:cNvPicPr>
            <a:picLocks noChangeAspect="1"/>
          </p:cNvPicPr>
          <p:nvPr/>
        </p:nvPicPr>
        <p:blipFill rotWithShape="1">
          <a:blip r:embed="rId3">
            <a:extLst>
              <a:ext uri="{28A0092B-C50C-407E-A947-70E740481C1C}">
                <a14:useLocalDpi xmlns:a14="http://schemas.microsoft.com/office/drawing/2010/main" val="0"/>
              </a:ext>
            </a:extLst>
          </a:blip>
          <a:srcRect b="30583"/>
          <a:stretch/>
        </p:blipFill>
        <p:spPr>
          <a:xfrm>
            <a:off x="3405990" y="3733800"/>
            <a:ext cx="5738009" cy="3124200"/>
          </a:xfrm>
          <a:prstGeom prst="rect">
            <a:avLst/>
          </a:prstGeom>
        </p:spPr>
      </p:pic>
      <p:sp>
        <p:nvSpPr>
          <p:cNvPr id="11" name="TextBox 10">
            <a:extLst>
              <a:ext uri="{FF2B5EF4-FFF2-40B4-BE49-F238E27FC236}">
                <a16:creationId xmlns:a16="http://schemas.microsoft.com/office/drawing/2014/main" id="{A8D1936F-C575-01CA-8A8A-D64F3599C4AE}"/>
              </a:ext>
            </a:extLst>
          </p:cNvPr>
          <p:cNvSpPr txBox="1"/>
          <p:nvPr/>
        </p:nvSpPr>
        <p:spPr>
          <a:xfrm>
            <a:off x="5943600" y="762000"/>
            <a:ext cx="3200400" cy="2565003"/>
          </a:xfrm>
          <a:prstGeom prst="rect">
            <a:avLst/>
          </a:prstGeom>
          <a:noFill/>
        </p:spPr>
        <p:txBody>
          <a:bodyPr wrap="square">
            <a:spAutoFit/>
          </a:bodyPr>
          <a:lstStyle/>
          <a:p>
            <a:pPr lvl="1"/>
            <a:r>
              <a:rPr lang="en-IN" b="1" dirty="0"/>
              <a:t>INSIGHTS:</a:t>
            </a:r>
          </a:p>
          <a:p>
            <a:pPr marL="342900" indent="-342900" algn="just">
              <a:buAutoNum type="arabicPeriod"/>
            </a:pPr>
            <a:r>
              <a:rPr lang="en-IN" sz="1200" dirty="0"/>
              <a:t>we can visualize that From `2007 to 2011` for `one mortgage_account`, *fully_paid loan* and *charged off loan(Defaulters)* are balanced, after 2011 as the number of mortgage account increases the number of `charged off loan(Defaulters)` also increases. </a:t>
            </a:r>
          </a:p>
          <a:p>
            <a:pPr marL="342900" indent="-342900" algn="just">
              <a:buAutoNum type="arabicPeriod"/>
            </a:pPr>
            <a:r>
              <a:rPr lang="en-IN" sz="1200" dirty="0"/>
              <a:t>we can visualize that as the no of `open accounts(open credit lines)`  by the year increases `charged off loan` also increases, and also at some point *(2011 ,2014)*, its was more than the `fully paid Loans`</a:t>
            </a:r>
          </a:p>
        </p:txBody>
      </p:sp>
      <p:sp>
        <p:nvSpPr>
          <p:cNvPr id="13" name="TextBox 12">
            <a:extLst>
              <a:ext uri="{FF2B5EF4-FFF2-40B4-BE49-F238E27FC236}">
                <a16:creationId xmlns:a16="http://schemas.microsoft.com/office/drawing/2014/main" id="{1BD96D87-2DA6-BF41-C10B-D3174D255007}"/>
              </a:ext>
            </a:extLst>
          </p:cNvPr>
          <p:cNvSpPr txBox="1"/>
          <p:nvPr/>
        </p:nvSpPr>
        <p:spPr>
          <a:xfrm>
            <a:off x="304800" y="3505200"/>
            <a:ext cx="3296920" cy="3077766"/>
          </a:xfrm>
          <a:prstGeom prst="rect">
            <a:avLst/>
          </a:prstGeom>
          <a:noFill/>
        </p:spPr>
        <p:txBody>
          <a:bodyPr wrap="square">
            <a:spAutoFit/>
          </a:bodyPr>
          <a:lstStyle/>
          <a:p>
            <a:r>
              <a:rPr lang="en-IN" sz="1400" b="1" dirty="0"/>
              <a:t>	INSIGHTS:</a:t>
            </a:r>
          </a:p>
          <a:p>
            <a:pPr marL="342900" indent="-342900">
              <a:buAutoNum type="arabicPeriod"/>
            </a:pPr>
            <a:r>
              <a:rPr lang="en-IN" sz="1200" dirty="0"/>
              <a:t>from the above line plot we can visualize that from `2007 to 2009` for *1 time record of pub_rec_bankrupties* `Fully paid and charged off loans` are Balanced, after 2009 as the no of public record of bankruptcies increases charged off Loans(Defaulters) also increases.</a:t>
            </a:r>
          </a:p>
          <a:p>
            <a:pPr marL="342900" indent="-342900">
              <a:buAutoNum type="arabicPeriod"/>
            </a:pPr>
            <a:r>
              <a:rPr lang="en-IN" sz="1200" dirty="0"/>
              <a:t>from the above line plot we can visualize that from `2007 to 2012` for *1 time record of pub_rec(Derogatory)* `Fully paid and charged off loans` are Balanced, after 2012 as the number of public record of `pub_rec(Derogatory)` increases charged off Loans(Defaulters) also increases and it becomes *greater than the full paid loans.</a:t>
            </a:r>
          </a:p>
        </p:txBody>
      </p:sp>
      <p:cxnSp>
        <p:nvCxnSpPr>
          <p:cNvPr id="4" name="Straight Connector 3">
            <a:extLst>
              <a:ext uri="{FF2B5EF4-FFF2-40B4-BE49-F238E27FC236}">
                <a16:creationId xmlns:a16="http://schemas.microsoft.com/office/drawing/2014/main" id="{F816AF3C-8590-F3BF-6472-BC6AC91EB371}"/>
              </a:ext>
            </a:extLst>
          </p:cNvPr>
          <p:cNvCxnSpPr/>
          <p:nvPr/>
        </p:nvCxnSpPr>
        <p:spPr>
          <a:xfrm flipH="1" flipV="1">
            <a:off x="9438968" y="3519948"/>
            <a:ext cx="9832" cy="110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408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7C657-1016-4953-2269-B6EB8AF9AD14}"/>
              </a:ext>
            </a:extLst>
          </p:cNvPr>
          <p:cNvSpPr>
            <a:spLocks noGrp="1"/>
          </p:cNvSpPr>
          <p:nvPr>
            <p:ph type="title"/>
          </p:nvPr>
        </p:nvSpPr>
        <p:spPr>
          <a:xfrm>
            <a:off x="457199" y="-304800"/>
            <a:ext cx="8229600" cy="1143000"/>
          </a:xfrm>
        </p:spPr>
        <p:txBody>
          <a:bodyPr/>
          <a:lstStyle/>
          <a:p>
            <a:r>
              <a:rPr lang="en-IN" sz="2000" b="1" i="1" dirty="0">
                <a:latin typeface="+mn-lt"/>
                <a:ea typeface="+mn-ea"/>
                <a:cs typeface="+mn-cs"/>
              </a:rPr>
              <a:t>Base model </a:t>
            </a:r>
          </a:p>
        </p:txBody>
      </p:sp>
      <p:pic>
        <p:nvPicPr>
          <p:cNvPr id="4" name="Content Placeholder 3">
            <a:extLst>
              <a:ext uri="{FF2B5EF4-FFF2-40B4-BE49-F238E27FC236}">
                <a16:creationId xmlns:a16="http://schemas.microsoft.com/office/drawing/2014/main" id="{741127AF-2DE6-FA35-E49E-A5FFA3F155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2112" y="903177"/>
            <a:ext cx="3581397" cy="28962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A1364036-F901-281B-0A88-9C2CD7485EC2}"/>
              </a:ext>
            </a:extLst>
          </p:cNvPr>
          <p:cNvSpPr txBox="1"/>
          <p:nvPr/>
        </p:nvSpPr>
        <p:spPr>
          <a:xfrm>
            <a:off x="645158" y="466963"/>
            <a:ext cx="3505201" cy="369332"/>
          </a:xfrm>
          <a:prstGeom prst="rect">
            <a:avLst/>
          </a:prstGeom>
          <a:noFill/>
        </p:spPr>
        <p:txBody>
          <a:bodyPr wrap="square" rtlCol="0">
            <a:spAutoFit/>
          </a:bodyPr>
          <a:lstStyle/>
          <a:p>
            <a:r>
              <a:rPr lang="en-IN" b="1" i="1" dirty="0"/>
              <a:t>Logistic Regression Classification</a:t>
            </a:r>
          </a:p>
        </p:txBody>
      </p:sp>
      <p:sp>
        <p:nvSpPr>
          <p:cNvPr id="7" name="TextBox 6">
            <a:extLst>
              <a:ext uri="{FF2B5EF4-FFF2-40B4-BE49-F238E27FC236}">
                <a16:creationId xmlns:a16="http://schemas.microsoft.com/office/drawing/2014/main" id="{CE73C8F8-C64F-B649-B6A6-11B619AAD384}"/>
              </a:ext>
            </a:extLst>
          </p:cNvPr>
          <p:cNvSpPr txBox="1"/>
          <p:nvPr/>
        </p:nvSpPr>
        <p:spPr>
          <a:xfrm>
            <a:off x="4993643" y="466963"/>
            <a:ext cx="3505201" cy="369332"/>
          </a:xfrm>
          <a:prstGeom prst="rect">
            <a:avLst/>
          </a:prstGeom>
          <a:noFill/>
        </p:spPr>
        <p:txBody>
          <a:bodyPr wrap="square" rtlCol="0">
            <a:spAutoFit/>
          </a:bodyPr>
          <a:lstStyle/>
          <a:p>
            <a:pPr algn="ctr"/>
            <a:r>
              <a:rPr lang="en-IN" b="1" i="1" dirty="0"/>
              <a:t>ROC-AUC curve (Score)</a:t>
            </a:r>
          </a:p>
        </p:txBody>
      </p:sp>
      <p:sp>
        <p:nvSpPr>
          <p:cNvPr id="9" name="TextBox 8">
            <a:extLst>
              <a:ext uri="{FF2B5EF4-FFF2-40B4-BE49-F238E27FC236}">
                <a16:creationId xmlns:a16="http://schemas.microsoft.com/office/drawing/2014/main" id="{C2DB77DD-D9C5-D4BB-2C3F-3830E309EDF2}"/>
              </a:ext>
            </a:extLst>
          </p:cNvPr>
          <p:cNvSpPr txBox="1"/>
          <p:nvPr/>
        </p:nvSpPr>
        <p:spPr>
          <a:xfrm>
            <a:off x="457199" y="2940676"/>
            <a:ext cx="3992881" cy="1774717"/>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US" sz="1200" b="1" dirty="0">
                <a:effectLst/>
                <a:latin typeface="Calibri" panose="020F0502020204030204" pitchFamily="34" charset="0"/>
                <a:ea typeface="Calibri" panose="020F0502020204030204" pitchFamily="34" charset="0"/>
                <a:cs typeface="Times New Roman" panose="02020603050405020304" pitchFamily="18" charset="0"/>
              </a:rPr>
              <a:t>where 0 represents </a:t>
            </a:r>
            <a:r>
              <a:rPr lang="en-US" sz="1200" b="1" dirty="0">
                <a:latin typeface="Calibri" panose="020F0502020204030204" pitchFamily="34" charset="0"/>
                <a:ea typeface="Calibri" panose="020F0502020204030204" pitchFamily="34" charset="0"/>
                <a:cs typeface="Times New Roman" panose="02020603050405020304" pitchFamily="18" charset="0"/>
              </a:rPr>
              <a:t>fully paid</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and 1 represents </a:t>
            </a:r>
            <a:r>
              <a:rPr lang="en-US" sz="1200" b="1" dirty="0">
                <a:latin typeface="Calibri" panose="020F0502020204030204" pitchFamily="34" charset="0"/>
                <a:ea typeface="Calibri" panose="020F0502020204030204" pitchFamily="34" charset="0"/>
                <a:cs typeface="Times New Roman" panose="02020603050405020304" pitchFamily="18" charset="0"/>
              </a:rPr>
              <a:t>charged off</a:t>
            </a:r>
            <a:r>
              <a:rPr lang="en-US" sz="12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200" b="1" dirty="0">
                <a:effectLst/>
                <a:latin typeface="Calibri" panose="020F0502020204030204" pitchFamily="34" charset="0"/>
                <a:ea typeface="Calibri" panose="020F0502020204030204" pitchFamily="34" charset="0"/>
                <a:cs typeface="Times New Roman" panose="02020603050405020304" pitchFamily="18" charset="0"/>
              </a:rPr>
              <a:t>Accuracy score for the base model is 81 percent</a:t>
            </a:r>
          </a:p>
          <a:p>
            <a:pPr marL="342900" lvl="0" indent="-342900">
              <a:lnSpc>
                <a:spcPct val="107000"/>
              </a:lnSpc>
              <a:spcAft>
                <a:spcPts val="800"/>
              </a:spcAft>
              <a:buFont typeface="Symbol" panose="05050102010706020507" pitchFamily="18" charset="2"/>
              <a:buChar char=""/>
            </a:pPr>
            <a:r>
              <a:rPr lang="en-US" sz="1200" b="1" dirty="0">
                <a:latin typeface="Calibri" panose="020F0502020204030204" pitchFamily="34" charset="0"/>
                <a:ea typeface="Calibri" panose="020F0502020204030204" pitchFamily="34" charset="0"/>
                <a:cs typeface="Times New Roman" panose="02020603050405020304" pitchFamily="18" charset="0"/>
              </a:rPr>
              <a:t>Roc-</a:t>
            </a:r>
            <a:r>
              <a:rPr lang="en-US" sz="1200" b="1" dirty="0" err="1">
                <a:latin typeface="Calibri" panose="020F0502020204030204" pitchFamily="34" charset="0"/>
                <a:ea typeface="Calibri" panose="020F0502020204030204" pitchFamily="34" charset="0"/>
                <a:cs typeface="Times New Roman" panose="02020603050405020304" pitchFamily="18" charset="0"/>
              </a:rPr>
              <a:t>Auc</a:t>
            </a:r>
            <a:r>
              <a:rPr lang="en-US" sz="1200" b="1" dirty="0">
                <a:latin typeface="Calibri" panose="020F0502020204030204" pitchFamily="34" charset="0"/>
                <a:ea typeface="Calibri" panose="020F0502020204030204" pitchFamily="34" charset="0"/>
                <a:cs typeface="Times New Roman" panose="02020603050405020304" pitchFamily="18" charset="0"/>
              </a:rPr>
              <a:t> Score for the base model is 0.6671.</a:t>
            </a:r>
          </a:p>
          <a:p>
            <a:pPr lvl="0">
              <a:lnSpc>
                <a:spcPct val="107000"/>
              </a:lnSpc>
              <a:spcAft>
                <a:spcPts val="800"/>
              </a:spcAft>
            </a:pPr>
            <a:r>
              <a:rPr lang="en-US" sz="1200" b="1" dirty="0">
                <a:latin typeface="Calibri" panose="020F0502020204030204" pitchFamily="34" charset="0"/>
                <a:ea typeface="Calibri" panose="020F0502020204030204" pitchFamily="34" charset="0"/>
                <a:cs typeface="Times New Roman" panose="02020603050405020304" pitchFamily="18" charset="0"/>
              </a:rPr>
              <a:t>NOTE:  Before building Base model We have done statistical analysis for both Numerical and categorical variable. </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E99FDF53-84B3-2B81-3368-2A54A4C292F8}"/>
              </a:ext>
            </a:extLst>
          </p:cNvPr>
          <p:cNvSpPr txBox="1"/>
          <p:nvPr/>
        </p:nvSpPr>
        <p:spPr>
          <a:xfrm>
            <a:off x="388373" y="4716830"/>
            <a:ext cx="4145282" cy="1663597"/>
          </a:xfrm>
          <a:prstGeom prst="rect">
            <a:avLst/>
          </a:prstGeom>
          <a:noFill/>
        </p:spPr>
        <p:txBody>
          <a:bodyPr wrap="square">
            <a:spAutoFit/>
          </a:bodyPr>
          <a:lstStyle/>
          <a:p>
            <a:pPr marL="228600">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Assumptions: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linearity in the logit for continuous variables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absence of multicollinearity</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lack of strongly influential outliers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5DCA4B75-D0C9-0BAC-E3A1-94958C8E7B52}"/>
              </a:ext>
            </a:extLst>
          </p:cNvPr>
          <p:cNvSpPr/>
          <p:nvPr/>
        </p:nvSpPr>
        <p:spPr>
          <a:xfrm>
            <a:off x="4739151" y="4289808"/>
            <a:ext cx="4016476" cy="25029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lvl="0" indent="-342900">
              <a:lnSpc>
                <a:spcPct val="107000"/>
              </a:lnSpc>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We are going to use decision tree and random forest classifier to build the best possible model. we will  use Gini, entropy combination to use the best </a:t>
            </a:r>
            <a:r>
              <a:rPr lang="en-US" sz="1100" dirty="0">
                <a:latin typeface="Calibri" panose="020F0502020204030204" pitchFamily="34" charset="0"/>
                <a:ea typeface="Calibri" panose="020F0502020204030204" pitchFamily="34" charset="0"/>
                <a:cs typeface="Times New Roman" panose="02020603050405020304" pitchFamily="18" charset="0"/>
              </a:rPr>
              <a:t>possible information gain.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         We will </a:t>
            </a:r>
            <a:r>
              <a:rPr lang="en-US" sz="1100" dirty="0">
                <a:latin typeface="Calibri" panose="020F0502020204030204" pitchFamily="34" charset="0"/>
                <a:ea typeface="Calibri" panose="020F0502020204030204" pitchFamily="34" charset="0"/>
                <a:cs typeface="Times New Roman" panose="02020603050405020304" pitchFamily="18" charset="0"/>
              </a:rPr>
              <a:t>also use KNN and naive bayes model.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We are going to use grid search cv  in order to find the optimal value of hyperparameter to increase model efficiency.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We will be using several feature selection algorithm like backward selection, forward selection and RFE to find the best possible feature for the model.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We will use several Boosting Techniques like AdaBoost , Gradient Boosting And XGBoost to increase the performance of the model.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5D725869-558C-934B-28CF-01DF42599881}"/>
              </a:ext>
            </a:extLst>
          </p:cNvPr>
          <p:cNvSpPr txBox="1"/>
          <p:nvPr/>
        </p:nvSpPr>
        <p:spPr>
          <a:xfrm>
            <a:off x="5105400" y="3917354"/>
            <a:ext cx="3188109" cy="369332"/>
          </a:xfrm>
          <a:prstGeom prst="rect">
            <a:avLst/>
          </a:prstGeom>
          <a:noFill/>
        </p:spPr>
        <p:txBody>
          <a:bodyPr wrap="square" rtlCol="0">
            <a:spAutoFit/>
          </a:bodyPr>
          <a:lstStyle/>
          <a:p>
            <a:r>
              <a:rPr lang="en-IN" dirty="0"/>
              <a:t>               </a:t>
            </a:r>
            <a:r>
              <a:rPr lang="en-IN" b="1" dirty="0"/>
              <a:t>Future Work</a:t>
            </a:r>
          </a:p>
        </p:txBody>
      </p:sp>
      <p:pic>
        <p:nvPicPr>
          <p:cNvPr id="12" name="Picture 11">
            <a:extLst>
              <a:ext uri="{FF2B5EF4-FFF2-40B4-BE49-F238E27FC236}">
                <a16:creationId xmlns:a16="http://schemas.microsoft.com/office/drawing/2014/main" id="{954C2442-A287-D627-45BA-377DA93CEFB4}"/>
              </a:ext>
            </a:extLst>
          </p:cNvPr>
          <p:cNvPicPr>
            <a:picLocks noChangeAspect="1"/>
          </p:cNvPicPr>
          <p:nvPr/>
        </p:nvPicPr>
        <p:blipFill>
          <a:blip r:embed="rId3"/>
          <a:stretch>
            <a:fillRect/>
          </a:stretch>
        </p:blipFill>
        <p:spPr>
          <a:xfrm>
            <a:off x="494946" y="903177"/>
            <a:ext cx="4077053" cy="1775614"/>
          </a:xfrm>
          <a:prstGeom prst="rect">
            <a:avLst/>
          </a:prstGeom>
        </p:spPr>
      </p:pic>
    </p:spTree>
    <p:extLst>
      <p:ext uri="{BB962C8B-B14F-4D97-AF65-F5344CB8AC3E}">
        <p14:creationId xmlns:p14="http://schemas.microsoft.com/office/powerpoint/2010/main" val="1372998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2A2F9CA-9261-7206-B40A-B963A460E78E}"/>
              </a:ext>
            </a:extLst>
          </p:cNvPr>
          <p:cNvPicPr>
            <a:picLocks noGrp="1" noChangeAspect="1"/>
          </p:cNvPicPr>
          <p:nvPr>
            <p:ph idx="1"/>
          </p:nvPr>
        </p:nvPicPr>
        <p:blipFill rotWithShape="1">
          <a:blip r:embed="rId2"/>
          <a:srcRect t="65505" r="29415"/>
          <a:stretch/>
        </p:blipFill>
        <p:spPr>
          <a:xfrm>
            <a:off x="4145258" y="1359932"/>
            <a:ext cx="4998742" cy="1752600"/>
          </a:xfrm>
          <a:prstGeom prst="rect">
            <a:avLst/>
          </a:prstGeom>
        </p:spPr>
      </p:pic>
      <p:sp>
        <p:nvSpPr>
          <p:cNvPr id="2" name="TextBox 1">
            <a:extLst>
              <a:ext uri="{FF2B5EF4-FFF2-40B4-BE49-F238E27FC236}">
                <a16:creationId xmlns:a16="http://schemas.microsoft.com/office/drawing/2014/main" id="{12420322-0939-B373-ADD0-F55C362E9667}"/>
              </a:ext>
            </a:extLst>
          </p:cNvPr>
          <p:cNvSpPr txBox="1"/>
          <p:nvPr/>
        </p:nvSpPr>
        <p:spPr>
          <a:xfrm>
            <a:off x="838200" y="0"/>
            <a:ext cx="5410200" cy="1341649"/>
          </a:xfrm>
          <a:prstGeom prst="rect">
            <a:avLst/>
          </a:prstGeom>
          <a:noFill/>
        </p:spPr>
        <p:txBody>
          <a:bodyPr wrap="square" rtlCol="0">
            <a:spAutoFit/>
          </a:bodyPr>
          <a:lstStyle/>
          <a:p>
            <a:pPr algn="ctr"/>
            <a:r>
              <a:rPr lang="en-IN" b="1" dirty="0"/>
              <a:t>Using Smote for oversampling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As Our Target class is imbalance so, we are using oversampling technique reduce the class imbalance.</a:t>
            </a:r>
            <a:r>
              <a:rPr lang="en-US" sz="1800" dirty="0">
                <a:solidFill>
                  <a:srgbClr val="2E74B5"/>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b="1" dirty="0"/>
          </a:p>
        </p:txBody>
      </p:sp>
      <p:pic>
        <p:nvPicPr>
          <p:cNvPr id="3" name="Content Placeholder 3" descr="Chart, treemap chart&#10;&#10;Description automatically generated">
            <a:extLst>
              <a:ext uri="{FF2B5EF4-FFF2-40B4-BE49-F238E27FC236}">
                <a16:creationId xmlns:a16="http://schemas.microsoft.com/office/drawing/2014/main" id="{8EAB300E-104A-95E1-0D0A-F8C40B943B26}"/>
              </a:ext>
            </a:extLst>
          </p:cNvPr>
          <p:cNvPicPr>
            <a:picLocks noChangeAspect="1"/>
          </p:cNvPicPr>
          <p:nvPr/>
        </p:nvPicPr>
        <p:blipFill>
          <a:blip r:embed="rId3"/>
          <a:stretch>
            <a:fillRect/>
          </a:stretch>
        </p:blipFill>
        <p:spPr>
          <a:xfrm>
            <a:off x="4876800" y="3545395"/>
            <a:ext cx="4038600" cy="3160205"/>
          </a:xfrm>
          <a:prstGeom prst="rect">
            <a:avLst/>
          </a:prstGeom>
          <a:noFill/>
        </p:spPr>
      </p:pic>
      <p:sp>
        <p:nvSpPr>
          <p:cNvPr id="5" name="TextBox 4">
            <a:extLst>
              <a:ext uri="{FF2B5EF4-FFF2-40B4-BE49-F238E27FC236}">
                <a16:creationId xmlns:a16="http://schemas.microsoft.com/office/drawing/2014/main" id="{56632238-FCE2-F9CA-FF78-140B1FAE3277}"/>
              </a:ext>
            </a:extLst>
          </p:cNvPr>
          <p:cNvSpPr txBox="1"/>
          <p:nvPr/>
        </p:nvSpPr>
        <p:spPr>
          <a:xfrm>
            <a:off x="457200" y="4114800"/>
            <a:ext cx="4267200" cy="1200200"/>
          </a:xfrm>
          <a:prstGeom prst="rect">
            <a:avLst/>
          </a:prstGeom>
          <a:noFill/>
        </p:spPr>
        <p:txBody>
          <a:bodyPr wrap="square" rtlCol="0">
            <a:spAutoFit/>
          </a:bodyPr>
          <a:lstStyle/>
          <a:p>
            <a:pPr algn="just">
              <a:lnSpc>
                <a:spcPct val="107000"/>
              </a:lnSpc>
              <a:spcAft>
                <a:spcPts val="800"/>
              </a:spcAft>
            </a:pPr>
            <a:r>
              <a:rPr lang="en-IN" sz="18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Inference: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Our main goal is to reduce the FN as per our business requirement, and after oversampling it get  reduced but not at a good extent.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DDB3A737-1FF0-CF79-17F9-F6B415FAC0C5}"/>
              </a:ext>
            </a:extLst>
          </p:cNvPr>
          <p:cNvPicPr>
            <a:picLocks noChangeAspect="1"/>
          </p:cNvPicPr>
          <p:nvPr/>
        </p:nvPicPr>
        <p:blipFill>
          <a:blip r:embed="rId4"/>
          <a:stretch>
            <a:fillRect/>
          </a:stretch>
        </p:blipFill>
        <p:spPr>
          <a:xfrm>
            <a:off x="304800" y="1443922"/>
            <a:ext cx="3699771" cy="1752599"/>
          </a:xfrm>
          <a:prstGeom prst="rect">
            <a:avLst/>
          </a:prstGeom>
        </p:spPr>
      </p:pic>
    </p:spTree>
    <p:extLst>
      <p:ext uri="{BB962C8B-B14F-4D97-AF65-F5344CB8AC3E}">
        <p14:creationId xmlns:p14="http://schemas.microsoft.com/office/powerpoint/2010/main" val="3698991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AAE09-C5F6-E29B-0723-10904FA6AD17}"/>
              </a:ext>
            </a:extLst>
          </p:cNvPr>
          <p:cNvSpPr>
            <a:spLocks noGrp="1"/>
          </p:cNvSpPr>
          <p:nvPr>
            <p:ph type="title"/>
          </p:nvPr>
        </p:nvSpPr>
        <p:spPr/>
        <p:txBody>
          <a:bodyPr>
            <a:normAutofit fontScale="90000"/>
          </a:bodyPr>
          <a:lstStyle/>
          <a:p>
            <a:r>
              <a:rPr lang="en-IN" dirty="0"/>
              <a:t>Oversampling using minority sampling strategy</a:t>
            </a:r>
          </a:p>
        </p:txBody>
      </p:sp>
      <p:pic>
        <p:nvPicPr>
          <p:cNvPr id="4" name="Content Placeholder 3">
            <a:extLst>
              <a:ext uri="{FF2B5EF4-FFF2-40B4-BE49-F238E27FC236}">
                <a16:creationId xmlns:a16="http://schemas.microsoft.com/office/drawing/2014/main" id="{571DCED4-81EA-7B59-0C5B-9E3152A006A8}"/>
              </a:ext>
            </a:extLst>
          </p:cNvPr>
          <p:cNvPicPr>
            <a:picLocks noGrp="1" noChangeAspect="1"/>
          </p:cNvPicPr>
          <p:nvPr>
            <p:ph idx="1"/>
          </p:nvPr>
        </p:nvPicPr>
        <p:blipFill rotWithShape="1">
          <a:blip r:embed="rId2"/>
          <a:srcRect t="67549" r="34920"/>
          <a:stretch/>
        </p:blipFill>
        <p:spPr>
          <a:xfrm>
            <a:off x="3962400" y="1545622"/>
            <a:ext cx="5063239" cy="1719262"/>
          </a:xfrm>
          <a:prstGeom prst="rect">
            <a:avLst/>
          </a:prstGeom>
        </p:spPr>
      </p:pic>
      <p:pic>
        <p:nvPicPr>
          <p:cNvPr id="3" name="Content Placeholder 3" descr="Treemap chart&#10;&#10;Description automatically generated">
            <a:extLst>
              <a:ext uri="{FF2B5EF4-FFF2-40B4-BE49-F238E27FC236}">
                <a16:creationId xmlns:a16="http://schemas.microsoft.com/office/drawing/2014/main" id="{112C1260-28FB-AE47-7846-B88F06007BA7}"/>
              </a:ext>
            </a:extLst>
          </p:cNvPr>
          <p:cNvPicPr>
            <a:picLocks noChangeAspect="1"/>
          </p:cNvPicPr>
          <p:nvPr/>
        </p:nvPicPr>
        <p:blipFill>
          <a:blip r:embed="rId3"/>
          <a:stretch>
            <a:fillRect/>
          </a:stretch>
        </p:blipFill>
        <p:spPr>
          <a:xfrm>
            <a:off x="4876800" y="3405568"/>
            <a:ext cx="4038600" cy="3190494"/>
          </a:xfrm>
          <a:prstGeom prst="rect">
            <a:avLst/>
          </a:prstGeom>
          <a:noFill/>
        </p:spPr>
      </p:pic>
      <p:sp>
        <p:nvSpPr>
          <p:cNvPr id="9" name="TextBox 8">
            <a:extLst>
              <a:ext uri="{FF2B5EF4-FFF2-40B4-BE49-F238E27FC236}">
                <a16:creationId xmlns:a16="http://schemas.microsoft.com/office/drawing/2014/main" id="{136A7648-1B87-0A5B-B668-A67CBCDF94CA}"/>
              </a:ext>
            </a:extLst>
          </p:cNvPr>
          <p:cNvSpPr txBox="1"/>
          <p:nvPr/>
        </p:nvSpPr>
        <p:spPr>
          <a:xfrm>
            <a:off x="609600" y="5257800"/>
            <a:ext cx="3962400" cy="829843"/>
          </a:xfrm>
          <a:prstGeom prst="rect">
            <a:avLst/>
          </a:prstGeom>
          <a:noFill/>
        </p:spPr>
        <p:txBody>
          <a:bodyPr wrap="square" rtlCol="0">
            <a:spAutoFit/>
          </a:bodyPr>
          <a:lstStyle/>
          <a:p>
            <a:pPr>
              <a:lnSpc>
                <a:spcPct val="107000"/>
              </a:lnSpc>
              <a:spcAft>
                <a:spcPts val="800"/>
              </a:spcAf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Inference: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Here we can see that FN has been reduced at a certain level when we used smote oversampling using minority strategy</a:t>
            </a:r>
            <a:endParaRPr lang="en-IN" sz="1100" dirty="0"/>
          </a:p>
        </p:txBody>
      </p:sp>
      <p:pic>
        <p:nvPicPr>
          <p:cNvPr id="11" name="Picture 10">
            <a:extLst>
              <a:ext uri="{FF2B5EF4-FFF2-40B4-BE49-F238E27FC236}">
                <a16:creationId xmlns:a16="http://schemas.microsoft.com/office/drawing/2014/main" id="{E7AF55C8-B96D-2CCE-7E16-C7D90C854D4E}"/>
              </a:ext>
            </a:extLst>
          </p:cNvPr>
          <p:cNvPicPr>
            <a:picLocks noChangeAspect="1"/>
          </p:cNvPicPr>
          <p:nvPr/>
        </p:nvPicPr>
        <p:blipFill>
          <a:blip r:embed="rId4"/>
          <a:stretch>
            <a:fillRect/>
          </a:stretch>
        </p:blipFill>
        <p:spPr>
          <a:xfrm>
            <a:off x="533400" y="1676400"/>
            <a:ext cx="3281149" cy="1143000"/>
          </a:xfrm>
          <a:prstGeom prst="rect">
            <a:avLst/>
          </a:prstGeom>
        </p:spPr>
      </p:pic>
    </p:spTree>
    <p:extLst>
      <p:ext uri="{BB962C8B-B14F-4D97-AF65-F5344CB8AC3E}">
        <p14:creationId xmlns:p14="http://schemas.microsoft.com/office/powerpoint/2010/main" val="3571317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Table&#10;&#10;Description automatically generated with low confidence">
            <a:extLst>
              <a:ext uri="{FF2B5EF4-FFF2-40B4-BE49-F238E27FC236}">
                <a16:creationId xmlns:a16="http://schemas.microsoft.com/office/drawing/2014/main" id="{6C89DEDA-F8B0-93E8-EA75-877D215BDF74}"/>
              </a:ext>
            </a:extLst>
          </p:cNvPr>
          <p:cNvPicPr>
            <a:picLocks noChangeAspect="1"/>
          </p:cNvPicPr>
          <p:nvPr/>
        </p:nvPicPr>
        <p:blipFill>
          <a:blip r:embed="rId2"/>
          <a:stretch>
            <a:fillRect/>
          </a:stretch>
        </p:blipFill>
        <p:spPr>
          <a:xfrm>
            <a:off x="914400" y="533400"/>
            <a:ext cx="7543800" cy="2255520"/>
          </a:xfrm>
          <a:prstGeom prst="rect">
            <a:avLst/>
          </a:prstGeom>
        </p:spPr>
      </p:pic>
      <p:sp>
        <p:nvSpPr>
          <p:cNvPr id="15" name="TextBox 14">
            <a:extLst>
              <a:ext uri="{FF2B5EF4-FFF2-40B4-BE49-F238E27FC236}">
                <a16:creationId xmlns:a16="http://schemas.microsoft.com/office/drawing/2014/main" id="{18105B48-90F2-AF47-D674-7D6681D87318}"/>
              </a:ext>
            </a:extLst>
          </p:cNvPr>
          <p:cNvSpPr txBox="1"/>
          <p:nvPr/>
        </p:nvSpPr>
        <p:spPr>
          <a:xfrm>
            <a:off x="762000" y="5308600"/>
            <a:ext cx="8153400" cy="1723549"/>
          </a:xfrm>
          <a:prstGeom prst="rect">
            <a:avLst/>
          </a:prstGeom>
          <a:noFill/>
        </p:spPr>
        <p:txBody>
          <a:bodyPr wrap="square" rtlCol="0">
            <a:spAutoFit/>
          </a:bodyPr>
          <a:lstStyle/>
          <a:p>
            <a:r>
              <a:rPr lang="en-IN" dirty="0"/>
              <a:t>Conclusion:</a:t>
            </a:r>
          </a:p>
          <a:p>
            <a:pPr marL="285750" indent="-285750">
              <a:buFont typeface="Arial" panose="020B0604020202020204" pitchFamily="34" charset="0"/>
              <a:buChar char="•"/>
            </a:pPr>
            <a:r>
              <a:rPr lang="en-US" sz="1400" dirty="0" err="1"/>
              <a:t>Logreg_full_model_samp_minority</a:t>
            </a:r>
            <a:r>
              <a:rPr lang="en-US" sz="1400" dirty="0"/>
              <a:t> model performance is good, but it can be improved by passing different values and obtain a cut-off based on the passed values (Youden's Index, Cost-based Method).</a:t>
            </a:r>
          </a:p>
          <a:p>
            <a:pPr marL="285750" indent="-285750">
              <a:buFont typeface="Arial" panose="020B0604020202020204" pitchFamily="34" charset="0"/>
              <a:buChar char="•"/>
            </a:pPr>
            <a:r>
              <a:rPr lang="en-US" sz="1400" dirty="0"/>
              <a:t>	Hyperparameter tuning can lead to more optimized model.</a:t>
            </a:r>
          </a:p>
          <a:p>
            <a:pPr marL="285750" indent="-285750">
              <a:buFont typeface="Arial" panose="020B0604020202020204" pitchFamily="34" charset="0"/>
              <a:buChar char="•"/>
            </a:pPr>
            <a:r>
              <a:rPr lang="en-US" sz="1400" dirty="0"/>
              <a:t>	We have to implement various classiﬁcation machine learning algorithms and take feedback for them. This will take us to the best suited model</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51018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2925-4AB8-1746-F471-9D2331F03E37}"/>
              </a:ext>
            </a:extLst>
          </p:cNvPr>
          <p:cNvSpPr>
            <a:spLocks noGrp="1"/>
          </p:cNvSpPr>
          <p:nvPr>
            <p:ph type="title"/>
          </p:nvPr>
        </p:nvSpPr>
        <p:spPr>
          <a:xfrm>
            <a:off x="457200" y="273050"/>
            <a:ext cx="3008313" cy="1162050"/>
          </a:xfrm>
        </p:spPr>
        <p:txBody>
          <a:bodyPr anchor="b">
            <a:normAutofit/>
          </a:bodyPr>
          <a:lstStyle/>
          <a:p>
            <a:pPr>
              <a:spcAft>
                <a:spcPts val="800"/>
              </a:spcAft>
            </a:pPr>
            <a:r>
              <a:rPr lang="en-US" b="1" u="sng"/>
              <a:t>Decision Tree Model</a:t>
            </a:r>
            <a:endParaRPr lang="en-IN" b="1" u="sng"/>
          </a:p>
        </p:txBody>
      </p:sp>
      <p:pic>
        <p:nvPicPr>
          <p:cNvPr id="7" name="Picture 6" descr="A screenshot of a computer&#10;&#10;Description automatically generated with low confidence">
            <a:extLst>
              <a:ext uri="{FF2B5EF4-FFF2-40B4-BE49-F238E27FC236}">
                <a16:creationId xmlns:a16="http://schemas.microsoft.com/office/drawing/2014/main" id="{4A661016-2147-A170-698A-B7C4A43F6607}"/>
              </a:ext>
            </a:extLst>
          </p:cNvPr>
          <p:cNvPicPr>
            <a:picLocks noChangeAspect="1"/>
          </p:cNvPicPr>
          <p:nvPr/>
        </p:nvPicPr>
        <p:blipFill>
          <a:blip r:embed="rId2"/>
          <a:stretch>
            <a:fillRect/>
          </a:stretch>
        </p:blipFill>
        <p:spPr>
          <a:xfrm>
            <a:off x="4015044" y="605425"/>
            <a:ext cx="5111750" cy="3361150"/>
          </a:xfrm>
          <a:prstGeom prst="rect">
            <a:avLst/>
          </a:prstGeom>
          <a:noFill/>
        </p:spPr>
      </p:pic>
      <p:sp>
        <p:nvSpPr>
          <p:cNvPr id="12" name="Text Placeholder 3">
            <a:extLst>
              <a:ext uri="{FF2B5EF4-FFF2-40B4-BE49-F238E27FC236}">
                <a16:creationId xmlns:a16="http://schemas.microsoft.com/office/drawing/2014/main" id="{AA5A06F8-F34A-D4CD-B26C-2BB4BCB0F7B0}"/>
              </a:ext>
            </a:extLst>
          </p:cNvPr>
          <p:cNvSpPr>
            <a:spLocks noGrp="1"/>
          </p:cNvSpPr>
          <p:nvPr>
            <p:ph type="body" sz="half" idx="2"/>
          </p:nvPr>
        </p:nvSpPr>
        <p:spPr>
          <a:xfrm>
            <a:off x="457200" y="1435100"/>
            <a:ext cx="3008313" cy="4691063"/>
          </a:xfrm>
        </p:spPr>
        <p:txBody>
          <a:bodyPr/>
          <a:lstStyle/>
          <a:p>
            <a:pPr marL="285750" indent="-285750">
              <a:buFont typeface="Arial" pitchFamily="34" charset="0"/>
              <a:buChar char="•"/>
            </a:pPr>
            <a:r>
              <a:rPr lang="en-US" dirty="0"/>
              <a:t>The over fitted model has the test accuracy of 71%</a:t>
            </a:r>
          </a:p>
          <a:p>
            <a:pPr marL="285750" indent="-285750">
              <a:buFont typeface="Arial" pitchFamily="34" charset="0"/>
              <a:buChar char="•"/>
            </a:pPr>
            <a:r>
              <a:rPr lang="en-US" dirty="0"/>
              <a:t>Since the data has imbalance target variable(20:70) so accuracy is not trustable.</a:t>
            </a:r>
          </a:p>
          <a:p>
            <a:pPr marL="285750" indent="-285750">
              <a:buFont typeface="Arial" pitchFamily="34" charset="0"/>
              <a:buChar char="•"/>
            </a:pPr>
            <a:r>
              <a:rPr lang="en-US" dirty="0"/>
              <a:t>The positive class is that the person has not paid the debt.</a:t>
            </a:r>
          </a:p>
        </p:txBody>
      </p:sp>
      <p:pic>
        <p:nvPicPr>
          <p:cNvPr id="3" name="Picture Placeholder 4" descr="Chart, treemap chart&#10;&#10;Description automatically generated">
            <a:extLst>
              <a:ext uri="{FF2B5EF4-FFF2-40B4-BE49-F238E27FC236}">
                <a16:creationId xmlns:a16="http://schemas.microsoft.com/office/drawing/2014/main" id="{0E4AAB3F-E27D-6822-23F1-FEE8AD9B566F}"/>
              </a:ext>
            </a:extLst>
          </p:cNvPr>
          <p:cNvPicPr>
            <a:picLocks noChangeAspect="1"/>
          </p:cNvPicPr>
          <p:nvPr/>
        </p:nvPicPr>
        <p:blipFill>
          <a:blip r:embed="rId3"/>
          <a:stretch>
            <a:fillRect/>
          </a:stretch>
        </p:blipFill>
        <p:spPr>
          <a:xfrm>
            <a:off x="4343400" y="4229409"/>
            <a:ext cx="4038600" cy="2079879"/>
          </a:xfrm>
          <a:prstGeom prst="rect">
            <a:avLst/>
          </a:prstGeom>
          <a:noFill/>
        </p:spPr>
      </p:pic>
    </p:spTree>
    <p:extLst>
      <p:ext uri="{BB962C8B-B14F-4D97-AF65-F5344CB8AC3E}">
        <p14:creationId xmlns:p14="http://schemas.microsoft.com/office/powerpoint/2010/main" val="2292313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938"/>
            <a:ext cx="4495800" cy="881062"/>
          </a:xfrm>
        </p:spPr>
        <p:txBody>
          <a:bodyPr>
            <a:noAutofit/>
          </a:bodyPr>
          <a:lstStyle/>
          <a:p>
            <a:r>
              <a:rPr lang="en-IN" sz="2800" dirty="0"/>
              <a:t>Decision tree with </a:t>
            </a:r>
            <a:r>
              <a:rPr lang="en-IN" sz="2800" dirty="0" err="1"/>
              <a:t>hyperparaeter</a:t>
            </a:r>
            <a:r>
              <a:rPr lang="en-IN" sz="2800" dirty="0"/>
              <a:t> Tuning</a:t>
            </a:r>
          </a:p>
        </p:txBody>
      </p:sp>
      <p:sp>
        <p:nvSpPr>
          <p:cNvPr id="12" name="Content Placeholder 2">
            <a:extLst>
              <a:ext uri="{FF2B5EF4-FFF2-40B4-BE49-F238E27FC236}">
                <a16:creationId xmlns:a16="http://schemas.microsoft.com/office/drawing/2014/main" id="{6347EC53-9544-CE9F-41D7-8720C67AB111}"/>
              </a:ext>
            </a:extLst>
          </p:cNvPr>
          <p:cNvSpPr>
            <a:spLocks noGrp="1"/>
          </p:cNvSpPr>
          <p:nvPr>
            <p:ph sz="half" idx="4294967295"/>
          </p:nvPr>
        </p:nvSpPr>
        <p:spPr>
          <a:xfrm>
            <a:off x="0" y="1600200"/>
            <a:ext cx="4038600" cy="4525963"/>
          </a:xfrm>
        </p:spPr>
        <p:txBody>
          <a:bodyPr>
            <a:normAutofit/>
          </a:bodyPr>
          <a:lstStyle/>
          <a:p>
            <a:r>
              <a:rPr lang="en-US" sz="1200" dirty="0"/>
              <a:t>The pruning was  done  by tuning the hyper parameters and the parameters are as </a:t>
            </a:r>
            <a:r>
              <a:rPr lang="en-US" sz="1200" dirty="0" err="1"/>
              <a:t>followes</a:t>
            </a:r>
            <a:r>
              <a:rPr lang="en-US" sz="1200" dirty="0"/>
              <a:t>.  </a:t>
            </a:r>
          </a:p>
          <a:p>
            <a:r>
              <a:rPr lang="en-US" sz="1200" dirty="0"/>
              <a:t>Best parameters for decision tree classifier:  {'criterion': 'entropy', '</a:t>
            </a:r>
            <a:r>
              <a:rPr lang="en-US" sz="1200" dirty="0" err="1"/>
              <a:t>max_depth</a:t>
            </a:r>
            <a:r>
              <a:rPr lang="en-US" sz="1200" dirty="0"/>
              <a:t>': 5, '</a:t>
            </a:r>
            <a:r>
              <a:rPr lang="en-US" sz="1200" dirty="0" err="1"/>
              <a:t>max_features</a:t>
            </a:r>
            <a:r>
              <a:rPr lang="en-US" sz="1200" dirty="0"/>
              <a:t>': '</a:t>
            </a:r>
            <a:r>
              <a:rPr lang="en-US" sz="1200" dirty="0" err="1"/>
              <a:t>sqrt</a:t>
            </a:r>
            <a:r>
              <a:rPr lang="en-US" sz="1200" dirty="0"/>
              <a:t>', '</a:t>
            </a:r>
            <a:r>
              <a:rPr lang="en-US" sz="1200" dirty="0" err="1"/>
              <a:t>max_leaf_nodes</a:t>
            </a:r>
            <a:r>
              <a:rPr lang="en-US" sz="1200" dirty="0"/>
              <a:t>': 2, '</a:t>
            </a:r>
            <a:r>
              <a:rPr lang="en-US" sz="1200" dirty="0" err="1"/>
              <a:t>min_samples_split</a:t>
            </a:r>
            <a:r>
              <a:rPr lang="en-US" sz="1200" dirty="0"/>
              <a:t>': 4} .</a:t>
            </a:r>
          </a:p>
          <a:p>
            <a:r>
              <a:rPr lang="en-US" sz="1200" dirty="0"/>
              <a:t>The accuracy does increases but the model loses the ability to predict the people who are defaulters.</a:t>
            </a:r>
          </a:p>
        </p:txBody>
      </p:sp>
      <p:pic>
        <p:nvPicPr>
          <p:cNvPr id="5" name="Picture Placeholder 4" descr="A picture containing text, receipt&#10;&#10;Description automatically generated">
            <a:extLst>
              <a:ext uri="{FF2B5EF4-FFF2-40B4-BE49-F238E27FC236}">
                <a16:creationId xmlns:a16="http://schemas.microsoft.com/office/drawing/2014/main" id="{7867A32B-3C00-8961-57CC-7B28E76D96FA}"/>
              </a:ext>
            </a:extLst>
          </p:cNvPr>
          <p:cNvPicPr>
            <a:picLocks noGrp="1" noChangeAspect="1"/>
          </p:cNvPicPr>
          <p:nvPr>
            <p:ph sz="half" idx="4294967295"/>
          </p:nvPr>
        </p:nvPicPr>
        <p:blipFill>
          <a:blip r:embed="rId2"/>
          <a:stretch>
            <a:fillRect/>
          </a:stretch>
        </p:blipFill>
        <p:spPr>
          <a:xfrm>
            <a:off x="5105400" y="495300"/>
            <a:ext cx="4038600" cy="2781300"/>
          </a:xfrm>
          <a:prstGeom prst="rect">
            <a:avLst/>
          </a:prstGeom>
          <a:noFill/>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352800"/>
            <a:ext cx="4900613" cy="312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944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A92F1-1E42-8317-5D6C-501932F1A021}"/>
              </a:ext>
            </a:extLst>
          </p:cNvPr>
          <p:cNvSpPr>
            <a:spLocks noGrp="1"/>
          </p:cNvSpPr>
          <p:nvPr>
            <p:ph type="title"/>
          </p:nvPr>
        </p:nvSpPr>
        <p:spPr>
          <a:xfrm>
            <a:off x="457200" y="273050"/>
            <a:ext cx="3008313" cy="1162050"/>
          </a:xfrm>
        </p:spPr>
        <p:txBody>
          <a:bodyPr anchor="b">
            <a:normAutofit/>
          </a:bodyPr>
          <a:lstStyle/>
          <a:p>
            <a:pPr>
              <a:spcAft>
                <a:spcPts val="800"/>
              </a:spcAft>
            </a:pPr>
            <a:r>
              <a:rPr lang="en-US" b="1" dirty="0">
                <a:effectLst/>
              </a:rPr>
              <a:t>Random Forest Classifier</a:t>
            </a:r>
            <a:endParaRPr lang="en-IN" dirty="0">
              <a:effectLst/>
            </a:endParaRPr>
          </a:p>
        </p:txBody>
      </p:sp>
      <p:pic>
        <p:nvPicPr>
          <p:cNvPr id="7" name="Picture Placeholder 6">
            <a:extLst>
              <a:ext uri="{FF2B5EF4-FFF2-40B4-BE49-F238E27FC236}">
                <a16:creationId xmlns:a16="http://schemas.microsoft.com/office/drawing/2014/main" id="{B53B3535-BEA9-50EC-88A2-B73EC6164149}"/>
              </a:ext>
            </a:extLst>
          </p:cNvPr>
          <p:cNvPicPr>
            <a:picLocks noGrp="1" noChangeAspect="1"/>
          </p:cNvPicPr>
          <p:nvPr>
            <p:ph idx="1"/>
          </p:nvPr>
        </p:nvPicPr>
        <p:blipFill>
          <a:blip r:embed="rId2"/>
          <a:stretch>
            <a:fillRect/>
          </a:stretch>
        </p:blipFill>
        <p:spPr>
          <a:xfrm>
            <a:off x="3575050" y="1456032"/>
            <a:ext cx="5111750" cy="3487149"/>
          </a:xfrm>
          <a:prstGeom prst="rect">
            <a:avLst/>
          </a:prstGeom>
          <a:noFill/>
        </p:spPr>
      </p:pic>
      <p:sp>
        <p:nvSpPr>
          <p:cNvPr id="12" name="Text Placeholder 3">
            <a:extLst>
              <a:ext uri="{FF2B5EF4-FFF2-40B4-BE49-F238E27FC236}">
                <a16:creationId xmlns:a16="http://schemas.microsoft.com/office/drawing/2014/main" id="{726F6F46-6BF7-8323-D7BD-731E36D78073}"/>
              </a:ext>
            </a:extLst>
          </p:cNvPr>
          <p:cNvSpPr>
            <a:spLocks noGrp="1"/>
          </p:cNvSpPr>
          <p:nvPr>
            <p:ph type="body" sz="half" idx="2"/>
          </p:nvPr>
        </p:nvSpPr>
        <p:spPr>
          <a:xfrm>
            <a:off x="457200" y="1435100"/>
            <a:ext cx="3008313" cy="4691063"/>
          </a:xfrm>
        </p:spPr>
        <p:txBody>
          <a:bodyPr/>
          <a:lstStyle/>
          <a:p>
            <a:pPr marL="285750" indent="-285750">
              <a:buFont typeface="Arial" pitchFamily="34" charset="0"/>
              <a:buChar char="•"/>
            </a:pPr>
            <a:r>
              <a:rPr lang="en-US" dirty="0"/>
              <a:t>This is a model with over fit.</a:t>
            </a:r>
          </a:p>
          <a:p>
            <a:pPr marL="285750" indent="-285750">
              <a:buFont typeface="Arial" pitchFamily="34" charset="0"/>
              <a:buChar char="•"/>
            </a:pPr>
            <a:r>
              <a:rPr lang="en-US" dirty="0"/>
              <a:t>It does not improve much from the decision tree model</a:t>
            </a:r>
          </a:p>
        </p:txBody>
      </p:sp>
    </p:spTree>
    <p:extLst>
      <p:ext uri="{BB962C8B-B14F-4D97-AF65-F5344CB8AC3E}">
        <p14:creationId xmlns:p14="http://schemas.microsoft.com/office/powerpoint/2010/main" val="4177240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BE2392A-8966-965B-A4F3-506B53A8DF65}"/>
              </a:ext>
            </a:extLst>
          </p:cNvPr>
          <p:cNvSpPr txBox="1"/>
          <p:nvPr/>
        </p:nvSpPr>
        <p:spPr>
          <a:xfrm>
            <a:off x="457200" y="25658"/>
            <a:ext cx="8229600" cy="1143000"/>
          </a:xfrm>
          <a:prstGeom prst="rect">
            <a:avLst/>
          </a:prstGeom>
        </p:spPr>
        <p:txBody>
          <a:bodyPr vert="horz" lIns="91440" tIns="45720" rIns="91440" bIns="45720" rtlCol="0" anchor="ctr">
            <a:normAutofit/>
          </a:bodyPr>
          <a:lstStyle/>
          <a:p>
            <a:pPr marL="342900" lvl="0" indent="-342900" algn="ctr">
              <a:spcBef>
                <a:spcPct val="0"/>
              </a:spcBef>
              <a:spcAft>
                <a:spcPts val="800"/>
              </a:spcAft>
            </a:pPr>
            <a:r>
              <a:rPr lang="en-US" sz="4400" b="1" kern="1200" dirty="0">
                <a:effectLst/>
                <a:latin typeface="+mj-lt"/>
                <a:ea typeface="+mj-ea"/>
                <a:cs typeface="+mj-cs"/>
              </a:rPr>
              <a:t>Boosting Models</a:t>
            </a:r>
            <a:endParaRPr lang="en-US" sz="4400" kern="1200" dirty="0">
              <a:effectLst/>
              <a:latin typeface="+mj-lt"/>
              <a:ea typeface="+mj-ea"/>
              <a:cs typeface="+mj-cs"/>
            </a:endParaRPr>
          </a:p>
        </p:txBody>
      </p:sp>
      <p:sp>
        <p:nvSpPr>
          <p:cNvPr id="6" name="TextBox 5">
            <a:extLst>
              <a:ext uri="{FF2B5EF4-FFF2-40B4-BE49-F238E27FC236}">
                <a16:creationId xmlns:a16="http://schemas.microsoft.com/office/drawing/2014/main" id="{619ECF12-881A-4A8C-5970-75AA859A57F0}"/>
              </a:ext>
            </a:extLst>
          </p:cNvPr>
          <p:cNvSpPr txBox="1"/>
          <p:nvPr/>
        </p:nvSpPr>
        <p:spPr>
          <a:xfrm>
            <a:off x="457200" y="1600200"/>
            <a:ext cx="4038600" cy="4525963"/>
          </a:xfrm>
          <a:prstGeom prst="rect">
            <a:avLst/>
          </a:prstGeom>
        </p:spPr>
        <p:txBody>
          <a:bodyPr vert="horz" lIns="91440" tIns="45720" rIns="91440" bIns="45720" rtlCol="0">
            <a:normAutofit/>
          </a:bodyPr>
          <a:lstStyle/>
          <a:p>
            <a:pPr>
              <a:spcBef>
                <a:spcPct val="20000"/>
              </a:spcBef>
              <a:spcAft>
                <a:spcPts val="800"/>
              </a:spcAft>
              <a:buFont typeface="Arial" panose="020B0604020202020204" pitchFamily="34" charset="0"/>
            </a:pPr>
            <a:endParaRPr lang="en-US" sz="2800" dirty="0">
              <a:effectLst/>
            </a:endParaRPr>
          </a:p>
        </p:txBody>
      </p:sp>
      <p:pic>
        <p:nvPicPr>
          <p:cNvPr id="9" name="Picture Placeholder 8">
            <a:extLst>
              <a:ext uri="{FF2B5EF4-FFF2-40B4-BE49-F238E27FC236}">
                <a16:creationId xmlns:a16="http://schemas.microsoft.com/office/drawing/2014/main" id="{50152DC4-8871-2631-EE00-94133FDB6086}"/>
              </a:ext>
            </a:extLst>
          </p:cNvPr>
          <p:cNvPicPr>
            <a:picLocks noGrp="1" noChangeAspect="1"/>
          </p:cNvPicPr>
          <p:nvPr>
            <p:ph sz="half" idx="2"/>
          </p:nvPr>
        </p:nvPicPr>
        <p:blipFill>
          <a:blip r:embed="rId2"/>
          <a:stretch>
            <a:fillRect/>
          </a:stretch>
        </p:blipFill>
        <p:spPr>
          <a:xfrm>
            <a:off x="5027526" y="1448321"/>
            <a:ext cx="4038600" cy="2452775"/>
          </a:xfrm>
          <a:prstGeom prst="rect">
            <a:avLst/>
          </a:prstGeom>
          <a:noFill/>
        </p:spPr>
      </p:pic>
      <p:pic>
        <p:nvPicPr>
          <p:cNvPr id="10" name="Picture Placeholder 4">
            <a:extLst>
              <a:ext uri="{FF2B5EF4-FFF2-40B4-BE49-F238E27FC236}">
                <a16:creationId xmlns:a16="http://schemas.microsoft.com/office/drawing/2014/main" id="{A067948B-E512-0629-E0F1-CE3748C133B9}"/>
              </a:ext>
            </a:extLst>
          </p:cNvPr>
          <p:cNvPicPr>
            <a:picLocks noChangeAspect="1"/>
          </p:cNvPicPr>
          <p:nvPr/>
        </p:nvPicPr>
        <p:blipFill>
          <a:blip r:embed="rId3"/>
          <a:srcRect l="1339" r="1339"/>
          <a:stretch>
            <a:fillRect/>
          </a:stretch>
        </p:blipFill>
        <p:spPr>
          <a:xfrm>
            <a:off x="320046" y="1448321"/>
            <a:ext cx="4038600" cy="2423581"/>
          </a:xfrm>
          <a:prstGeom prst="rect">
            <a:avLst/>
          </a:prstGeom>
          <a:noFill/>
        </p:spPr>
      </p:pic>
      <p:sp>
        <p:nvSpPr>
          <p:cNvPr id="12" name="TextBox 11">
            <a:extLst>
              <a:ext uri="{FF2B5EF4-FFF2-40B4-BE49-F238E27FC236}">
                <a16:creationId xmlns:a16="http://schemas.microsoft.com/office/drawing/2014/main" id="{0719A641-86D2-1055-DABD-71FD7002AE4C}"/>
              </a:ext>
            </a:extLst>
          </p:cNvPr>
          <p:cNvSpPr txBox="1"/>
          <p:nvPr/>
        </p:nvSpPr>
        <p:spPr>
          <a:xfrm>
            <a:off x="6096000" y="861209"/>
            <a:ext cx="2895600" cy="523220"/>
          </a:xfrm>
          <a:prstGeom prst="rect">
            <a:avLst/>
          </a:prstGeom>
          <a:noFill/>
        </p:spPr>
        <p:txBody>
          <a:bodyPr wrap="square">
            <a:spAutoFit/>
          </a:bodyPr>
          <a:lstStyle/>
          <a:p>
            <a:pPr>
              <a:spcBef>
                <a:spcPct val="20000"/>
              </a:spcBef>
              <a:spcAft>
                <a:spcPts val="800"/>
              </a:spcAft>
              <a:buFont typeface="Arial" panose="020B0604020202020204" pitchFamily="34" charset="0"/>
            </a:pPr>
            <a:r>
              <a:rPr lang="en-US" sz="2800" b="1" dirty="0"/>
              <a:t>Gradian Models</a:t>
            </a:r>
          </a:p>
        </p:txBody>
      </p:sp>
      <p:sp>
        <p:nvSpPr>
          <p:cNvPr id="13" name="TextBox 12">
            <a:extLst>
              <a:ext uri="{FF2B5EF4-FFF2-40B4-BE49-F238E27FC236}">
                <a16:creationId xmlns:a16="http://schemas.microsoft.com/office/drawing/2014/main" id="{6486583F-9FBE-4C19-A1F9-86E9147E7E99}"/>
              </a:ext>
            </a:extLst>
          </p:cNvPr>
          <p:cNvSpPr txBox="1"/>
          <p:nvPr/>
        </p:nvSpPr>
        <p:spPr>
          <a:xfrm>
            <a:off x="-152400" y="601730"/>
            <a:ext cx="4054335" cy="782699"/>
          </a:xfrm>
          <a:prstGeom prst="rect">
            <a:avLst/>
          </a:prstGeom>
        </p:spPr>
        <p:txBody>
          <a:bodyPr vert="horz" lIns="91440" tIns="45720" rIns="91440" bIns="45720" rtlCol="0" anchor="b">
            <a:normAutofit/>
          </a:bodyPr>
          <a:lstStyle/>
          <a:p>
            <a:pPr algn="ctr">
              <a:spcBef>
                <a:spcPct val="20000"/>
              </a:spcBef>
              <a:spcAft>
                <a:spcPts val="800"/>
              </a:spcAft>
            </a:pPr>
            <a:r>
              <a:rPr lang="en-US" sz="2800" b="1" kern="1200" dirty="0">
                <a:effectLst/>
                <a:latin typeface="+mn-lt"/>
                <a:ea typeface="+mn-ea"/>
                <a:cs typeface="+mn-cs"/>
              </a:rPr>
              <a:t>XG Boost</a:t>
            </a:r>
          </a:p>
        </p:txBody>
      </p:sp>
      <p:pic>
        <p:nvPicPr>
          <p:cNvPr id="15" name="Picture 14">
            <a:extLst>
              <a:ext uri="{FF2B5EF4-FFF2-40B4-BE49-F238E27FC236}">
                <a16:creationId xmlns:a16="http://schemas.microsoft.com/office/drawing/2014/main" id="{F5E98F43-104D-72B0-C84B-F58ADF8E3506}"/>
              </a:ext>
            </a:extLst>
          </p:cNvPr>
          <p:cNvPicPr>
            <a:picLocks noChangeAspect="1"/>
          </p:cNvPicPr>
          <p:nvPr/>
        </p:nvPicPr>
        <p:blipFill>
          <a:blip r:embed="rId4"/>
          <a:stretch>
            <a:fillRect/>
          </a:stretch>
        </p:blipFill>
        <p:spPr>
          <a:xfrm>
            <a:off x="351027" y="3935794"/>
            <a:ext cx="3550907" cy="2685409"/>
          </a:xfrm>
          <a:prstGeom prst="rect">
            <a:avLst/>
          </a:prstGeom>
        </p:spPr>
      </p:pic>
      <p:sp>
        <p:nvSpPr>
          <p:cNvPr id="16" name="TextBox 15">
            <a:extLst>
              <a:ext uri="{FF2B5EF4-FFF2-40B4-BE49-F238E27FC236}">
                <a16:creationId xmlns:a16="http://schemas.microsoft.com/office/drawing/2014/main" id="{3AE6ED68-A4E3-ED3D-4708-C97FC9A615CA}"/>
              </a:ext>
            </a:extLst>
          </p:cNvPr>
          <p:cNvSpPr txBox="1"/>
          <p:nvPr/>
        </p:nvSpPr>
        <p:spPr>
          <a:xfrm>
            <a:off x="4463777" y="4103637"/>
            <a:ext cx="4375423" cy="646331"/>
          </a:xfrm>
          <a:prstGeom prst="rect">
            <a:avLst/>
          </a:prstGeom>
          <a:noFill/>
        </p:spPr>
        <p:txBody>
          <a:bodyPr wrap="square" rtlCol="0">
            <a:spAutoFit/>
          </a:bodyPr>
          <a:lstStyle/>
          <a:p>
            <a:r>
              <a:rPr lang="en-US"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Boosting Scores:</a:t>
            </a:r>
          </a:p>
          <a:p>
            <a:pPr marL="285750" indent="-285750">
              <a:buFont typeface="Wingdings" panose="05000000000000000000" pitchFamily="2" charset="2"/>
              <a:buChar char="Ø"/>
            </a:pPr>
            <a:endParaRPr lang="en-US"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2958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45FC91E-3255-4F29-7229-7FD20CE86DF7}"/>
              </a:ext>
            </a:extLst>
          </p:cNvPr>
          <p:cNvPicPr>
            <a:picLocks noChangeAspect="1"/>
          </p:cNvPicPr>
          <p:nvPr/>
        </p:nvPicPr>
        <p:blipFill rotWithShape="1">
          <a:blip r:embed="rId2"/>
          <a:srcRect b="31250"/>
          <a:stretch/>
        </p:blipFill>
        <p:spPr>
          <a:xfrm>
            <a:off x="304800" y="954594"/>
            <a:ext cx="8712200" cy="2514599"/>
          </a:xfrm>
          <a:prstGeom prst="rect">
            <a:avLst/>
          </a:prstGeom>
          <a:noFill/>
        </p:spPr>
      </p:pic>
      <p:sp>
        <p:nvSpPr>
          <p:cNvPr id="8" name="TextBox 7">
            <a:extLst>
              <a:ext uri="{FF2B5EF4-FFF2-40B4-BE49-F238E27FC236}">
                <a16:creationId xmlns:a16="http://schemas.microsoft.com/office/drawing/2014/main" id="{D7BBCB06-A84F-E705-94D8-1395FA8B8E58}"/>
              </a:ext>
            </a:extLst>
          </p:cNvPr>
          <p:cNvSpPr txBox="1"/>
          <p:nvPr/>
        </p:nvSpPr>
        <p:spPr>
          <a:xfrm>
            <a:off x="319873" y="381000"/>
            <a:ext cx="8712200" cy="400110"/>
          </a:xfrm>
          <a:prstGeom prst="rect">
            <a:avLst/>
          </a:prstGeom>
          <a:noFill/>
        </p:spPr>
        <p:txBody>
          <a:bodyPr wrap="square">
            <a:spAutoFit/>
          </a:bodyPr>
          <a:lstStyle/>
          <a:p>
            <a:r>
              <a:rPr lang="en-IN" sz="2000" b="1" i="0" dirty="0">
                <a:solidFill>
                  <a:srgbClr val="000000"/>
                </a:solidFill>
                <a:effectLst/>
                <a:latin typeface="Helvetica Neue"/>
              </a:rPr>
              <a:t>Stack model(</a:t>
            </a:r>
            <a:r>
              <a:rPr lang="en-IN" sz="2000" b="1" i="0" dirty="0" err="1">
                <a:solidFill>
                  <a:srgbClr val="000000"/>
                </a:solidFill>
                <a:effectLst/>
                <a:latin typeface="Helvetica Neue"/>
              </a:rPr>
              <a:t>randomforest,knn,baysmodel</a:t>
            </a:r>
            <a:r>
              <a:rPr lang="en-IN" sz="2000" b="1" i="0" dirty="0">
                <a:solidFill>
                  <a:srgbClr val="000000"/>
                </a:solidFill>
                <a:effectLst/>
                <a:latin typeface="Helvetica Neue"/>
              </a:rPr>
              <a:t>)</a:t>
            </a:r>
          </a:p>
        </p:txBody>
      </p:sp>
      <p:pic>
        <p:nvPicPr>
          <p:cNvPr id="10" name="Picture 9">
            <a:extLst>
              <a:ext uri="{FF2B5EF4-FFF2-40B4-BE49-F238E27FC236}">
                <a16:creationId xmlns:a16="http://schemas.microsoft.com/office/drawing/2014/main" id="{8E95EB00-05D6-7B7B-8596-E78F36C782F3}"/>
              </a:ext>
            </a:extLst>
          </p:cNvPr>
          <p:cNvPicPr>
            <a:picLocks noChangeAspect="1"/>
          </p:cNvPicPr>
          <p:nvPr/>
        </p:nvPicPr>
        <p:blipFill>
          <a:blip r:embed="rId3"/>
          <a:stretch>
            <a:fillRect/>
          </a:stretch>
        </p:blipFill>
        <p:spPr>
          <a:xfrm>
            <a:off x="4414361" y="3962401"/>
            <a:ext cx="4729639" cy="2514599"/>
          </a:xfrm>
          <a:prstGeom prst="rect">
            <a:avLst/>
          </a:prstGeom>
        </p:spPr>
      </p:pic>
      <p:pic>
        <p:nvPicPr>
          <p:cNvPr id="14" name="Picture 13">
            <a:extLst>
              <a:ext uri="{FF2B5EF4-FFF2-40B4-BE49-F238E27FC236}">
                <a16:creationId xmlns:a16="http://schemas.microsoft.com/office/drawing/2014/main" id="{04008A63-E0C8-867A-C0F2-E0346F31B0F2}"/>
              </a:ext>
            </a:extLst>
          </p:cNvPr>
          <p:cNvPicPr>
            <a:picLocks noChangeAspect="1"/>
          </p:cNvPicPr>
          <p:nvPr/>
        </p:nvPicPr>
        <p:blipFill>
          <a:blip r:embed="rId4"/>
          <a:stretch>
            <a:fillRect/>
          </a:stretch>
        </p:blipFill>
        <p:spPr>
          <a:xfrm>
            <a:off x="381000" y="3639328"/>
            <a:ext cx="3810000" cy="2956505"/>
          </a:xfrm>
          <a:prstGeom prst="rect">
            <a:avLst/>
          </a:prstGeom>
        </p:spPr>
      </p:pic>
    </p:spTree>
    <p:extLst>
      <p:ext uri="{BB962C8B-B14F-4D97-AF65-F5344CB8AC3E}">
        <p14:creationId xmlns:p14="http://schemas.microsoft.com/office/powerpoint/2010/main" val="952882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00E39-4C81-47A6-BA77-0790BEF0F007}"/>
              </a:ext>
            </a:extLst>
          </p:cNvPr>
          <p:cNvSpPr>
            <a:spLocks noGrp="1"/>
          </p:cNvSpPr>
          <p:nvPr>
            <p:ph type="title"/>
          </p:nvPr>
        </p:nvSpPr>
        <p:spPr/>
        <p:txBody>
          <a:bodyPr/>
          <a:lstStyle/>
          <a:p>
            <a:r>
              <a:rPr lang="en-US" b="1" u="sng" dirty="0"/>
              <a:t>Problem Statement</a:t>
            </a:r>
            <a:endParaRPr lang="en-IN" dirty="0"/>
          </a:p>
        </p:txBody>
      </p:sp>
      <p:sp>
        <p:nvSpPr>
          <p:cNvPr id="4" name="Content Placeholder 2">
            <a:extLst>
              <a:ext uri="{FF2B5EF4-FFF2-40B4-BE49-F238E27FC236}">
                <a16:creationId xmlns:a16="http://schemas.microsoft.com/office/drawing/2014/main" id="{F009316C-931F-03A6-1483-144651ABC9F3}"/>
              </a:ext>
            </a:extLst>
          </p:cNvPr>
          <p:cNvSpPr>
            <a:spLocks noGrp="1"/>
          </p:cNvSpPr>
          <p:nvPr>
            <p:ph idx="1"/>
          </p:nvPr>
        </p:nvSpPr>
        <p:spPr>
          <a:xfrm>
            <a:off x="457200" y="1600200"/>
            <a:ext cx="8229600" cy="4525963"/>
          </a:xfrm>
        </p:spPr>
        <p:txBody>
          <a:bodyPr>
            <a:normAutofit fontScale="77500" lnSpcReduction="20000"/>
          </a:bodyPr>
          <a:lstStyle/>
          <a:p>
            <a:r>
              <a:rPr lang="en-US" dirty="0"/>
              <a:t>P2P loans are not completely secure as they involve substantial risk of default (credit risk) and hence require an added effort to identify and determine responsible borrower from a pool of unknown users.</a:t>
            </a:r>
          </a:p>
          <a:p>
            <a:endParaRPr lang="en-IN" dirty="0"/>
          </a:p>
          <a:p>
            <a:r>
              <a:rPr lang="en-US" dirty="0"/>
              <a:t>Prediction of credit default of an individual, is very powerful risk assessment tool to contribute to save the principal and interest amount.</a:t>
            </a:r>
          </a:p>
          <a:p>
            <a:endParaRPr lang="en-US" dirty="0"/>
          </a:p>
          <a:p>
            <a:r>
              <a:rPr lang="en-US" dirty="0"/>
              <a:t>By understanding and analyzing previous p2p lending records which have either ‘Charged Off’ or ‘Fully-paid’, our main objective is to help predict whether the potential borrower will default or not, based his details.</a:t>
            </a:r>
            <a:endParaRPr lang="en-IN" dirty="0"/>
          </a:p>
        </p:txBody>
      </p:sp>
      <p:pic>
        <p:nvPicPr>
          <p:cNvPr id="5" name="Picture 4">
            <a:extLst>
              <a:ext uri="{FF2B5EF4-FFF2-40B4-BE49-F238E27FC236}">
                <a16:creationId xmlns:a16="http://schemas.microsoft.com/office/drawing/2014/main" id="{22849432-4B0D-96B0-782A-2815AF7EE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0" y="453519"/>
            <a:ext cx="1266445" cy="1460179"/>
          </a:xfrm>
          <a:prstGeom prst="rect">
            <a:avLst/>
          </a:prstGeom>
        </p:spPr>
      </p:pic>
    </p:spTree>
    <p:extLst>
      <p:ext uri="{BB962C8B-B14F-4D97-AF65-F5344CB8AC3E}">
        <p14:creationId xmlns:p14="http://schemas.microsoft.com/office/powerpoint/2010/main" val="418026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3E0BA11-FBB4-3B02-93DC-B61C6720E4EF}"/>
              </a:ext>
            </a:extLst>
          </p:cNvPr>
          <p:cNvSpPr>
            <a:spLocks noGrp="1"/>
          </p:cNvSpPr>
          <p:nvPr>
            <p:ph type="title"/>
          </p:nvPr>
        </p:nvSpPr>
        <p:spPr>
          <a:xfrm>
            <a:off x="1792288" y="4800600"/>
            <a:ext cx="5486400" cy="566738"/>
          </a:xfrm>
        </p:spPr>
        <p:txBody>
          <a:bodyPr/>
          <a:lstStyle/>
          <a:p>
            <a:endParaRPr lang="en-US" dirty="0"/>
          </a:p>
        </p:txBody>
      </p:sp>
      <p:pic>
        <p:nvPicPr>
          <p:cNvPr id="6" name="Content Placeholder 5">
            <a:extLst>
              <a:ext uri="{FF2B5EF4-FFF2-40B4-BE49-F238E27FC236}">
                <a16:creationId xmlns:a16="http://schemas.microsoft.com/office/drawing/2014/main" id="{CA491B40-95BF-1EDA-BA1B-4C131130585E}"/>
              </a:ext>
            </a:extLst>
          </p:cNvPr>
          <p:cNvPicPr>
            <a:picLocks noGrp="1" noChangeAspect="1"/>
          </p:cNvPicPr>
          <p:nvPr>
            <p:ph type="pic" idx="1"/>
          </p:nvPr>
        </p:nvPicPr>
        <p:blipFill rotWithShape="1">
          <a:blip r:embed="rId2"/>
          <a:stretch/>
        </p:blipFill>
        <p:spPr>
          <a:xfrm>
            <a:off x="729550" y="334520"/>
            <a:ext cx="7957250" cy="4296915"/>
          </a:xfrm>
          <a:noFill/>
        </p:spPr>
      </p:pic>
      <p:sp>
        <p:nvSpPr>
          <p:cNvPr id="13" name="Text Placeholder 3">
            <a:extLst>
              <a:ext uri="{FF2B5EF4-FFF2-40B4-BE49-F238E27FC236}">
                <a16:creationId xmlns:a16="http://schemas.microsoft.com/office/drawing/2014/main" id="{DD8F84C0-5591-B286-230E-E7D03C1C0FCB}"/>
              </a:ext>
            </a:extLst>
          </p:cNvPr>
          <p:cNvSpPr>
            <a:spLocks noGrp="1"/>
          </p:cNvSpPr>
          <p:nvPr>
            <p:ph type="body" sz="half" idx="2"/>
          </p:nvPr>
        </p:nvSpPr>
        <p:spPr>
          <a:xfrm>
            <a:off x="1792288" y="5367338"/>
            <a:ext cx="5486400" cy="804862"/>
          </a:xfrm>
        </p:spPr>
        <p:txBody>
          <a:bodyPr/>
          <a:lstStyle/>
          <a:p>
            <a:endParaRPr lang="en-US"/>
          </a:p>
        </p:txBody>
      </p:sp>
    </p:spTree>
    <p:extLst>
      <p:ext uri="{BB962C8B-B14F-4D97-AF65-F5344CB8AC3E}">
        <p14:creationId xmlns:p14="http://schemas.microsoft.com/office/powerpoint/2010/main" val="1822817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6C03815-0253-5E78-8690-B99C479BE212}"/>
              </a:ext>
            </a:extLst>
          </p:cNvPr>
          <p:cNvSpPr txBox="1"/>
          <p:nvPr/>
        </p:nvSpPr>
        <p:spPr>
          <a:xfrm>
            <a:off x="457200" y="261938"/>
            <a:ext cx="8229600" cy="1143000"/>
          </a:xfrm>
          <a:prstGeom prst="rect">
            <a:avLst/>
          </a:prstGeom>
        </p:spPr>
        <p:txBody>
          <a:bodyPr vert="horz" lIns="91440" tIns="45720" rIns="91440" bIns="45720" rtlCol="0" anchor="ctr">
            <a:normAutofit/>
          </a:bodyPr>
          <a:lstStyle/>
          <a:p>
            <a:pPr marL="342900" indent="-342900" algn="ctr">
              <a:spcBef>
                <a:spcPct val="0"/>
              </a:spcBef>
              <a:spcAft>
                <a:spcPts val="800"/>
              </a:spcAft>
            </a:pPr>
            <a:r>
              <a:rPr lang="en-US" sz="4400" b="1" dirty="0">
                <a:effectLst/>
              </a:rPr>
              <a:t>Over Sampling</a:t>
            </a:r>
            <a:endParaRPr lang="en-US" sz="4400" dirty="0">
              <a:effectLst/>
            </a:endParaRPr>
          </a:p>
        </p:txBody>
      </p:sp>
      <p:sp>
        <p:nvSpPr>
          <p:cNvPr id="6" name="TextBox 5">
            <a:extLst>
              <a:ext uri="{FF2B5EF4-FFF2-40B4-BE49-F238E27FC236}">
                <a16:creationId xmlns:a16="http://schemas.microsoft.com/office/drawing/2014/main" id="{A52557C8-B92D-1830-D6CE-E489FB88BC0D}"/>
              </a:ext>
            </a:extLst>
          </p:cNvPr>
          <p:cNvSpPr txBox="1"/>
          <p:nvPr/>
        </p:nvSpPr>
        <p:spPr>
          <a:xfrm>
            <a:off x="457200" y="1600200"/>
            <a:ext cx="4038600" cy="4525963"/>
          </a:xfrm>
          <a:prstGeom prst="rect">
            <a:avLst/>
          </a:prstGeom>
        </p:spPr>
        <p:txBody>
          <a:bodyPr vert="horz" lIns="91440" tIns="45720" rIns="91440" bIns="45720" rtlCol="0">
            <a:normAutofit/>
          </a:bodyPr>
          <a:lstStyle/>
          <a:p>
            <a:pPr>
              <a:spcBef>
                <a:spcPct val="20000"/>
              </a:spcBef>
              <a:spcAft>
                <a:spcPts val="800"/>
              </a:spcAft>
              <a:buFont typeface="Arial" panose="020B0604020202020204" pitchFamily="34" charset="0"/>
            </a:pPr>
            <a:endParaRPr lang="en-US" sz="2800" dirty="0">
              <a:effectLst/>
            </a:endParaRPr>
          </a:p>
        </p:txBody>
      </p:sp>
      <p:pic>
        <p:nvPicPr>
          <p:cNvPr id="9" name="Picture Placeholder 8" descr="A screenshot of a computer&#10;&#10;Description automatically generated with low confidence">
            <a:extLst>
              <a:ext uri="{FF2B5EF4-FFF2-40B4-BE49-F238E27FC236}">
                <a16:creationId xmlns:a16="http://schemas.microsoft.com/office/drawing/2014/main" id="{E9725EAC-8BD2-5235-4B79-000F2E83DDC6}"/>
              </a:ext>
            </a:extLst>
          </p:cNvPr>
          <p:cNvPicPr>
            <a:picLocks noGrp="1" noChangeAspect="1"/>
          </p:cNvPicPr>
          <p:nvPr>
            <p:ph sz="half" idx="2"/>
          </p:nvPr>
        </p:nvPicPr>
        <p:blipFill>
          <a:blip r:embed="rId2"/>
          <a:stretch>
            <a:fillRect/>
          </a:stretch>
        </p:blipFill>
        <p:spPr>
          <a:xfrm>
            <a:off x="4648200" y="2405179"/>
            <a:ext cx="4038600" cy="2916005"/>
          </a:xfrm>
          <a:prstGeom prst="rect">
            <a:avLst/>
          </a:prstGeom>
          <a:noFill/>
        </p:spPr>
      </p:pic>
      <p:sp>
        <p:nvSpPr>
          <p:cNvPr id="11" name="TextBox 10">
            <a:extLst>
              <a:ext uri="{FF2B5EF4-FFF2-40B4-BE49-F238E27FC236}">
                <a16:creationId xmlns:a16="http://schemas.microsoft.com/office/drawing/2014/main" id="{CB63CBCC-407A-D70B-3459-AAE9933F3C8B}"/>
              </a:ext>
            </a:extLst>
          </p:cNvPr>
          <p:cNvSpPr txBox="1"/>
          <p:nvPr/>
        </p:nvSpPr>
        <p:spPr>
          <a:xfrm>
            <a:off x="-76200" y="1905000"/>
            <a:ext cx="4572000" cy="369332"/>
          </a:xfrm>
          <a:prstGeom prst="rect">
            <a:avLst/>
          </a:prstGeom>
          <a:noFill/>
        </p:spPr>
        <p:txBody>
          <a:bodyPr wrap="square">
            <a:spAutoFit/>
          </a:bodyPr>
          <a:lstStyle/>
          <a:p>
            <a:pPr marL="342900" lvl="0" indent="-342900" algn="ctr">
              <a:spcBef>
                <a:spcPct val="0"/>
              </a:spcBef>
              <a:spcAft>
                <a:spcPts val="800"/>
              </a:spcAft>
            </a:pPr>
            <a:r>
              <a:rPr lang="en-US" sz="1800" b="1" kern="1200" dirty="0">
                <a:effectLst/>
                <a:latin typeface="+mj-lt"/>
                <a:ea typeface="+mj-ea"/>
                <a:cs typeface="+mj-cs"/>
              </a:rPr>
              <a:t>Decision Tree</a:t>
            </a:r>
            <a:endParaRPr lang="en-US" sz="1800" kern="1200" dirty="0">
              <a:effectLst/>
              <a:latin typeface="+mj-lt"/>
              <a:ea typeface="+mj-ea"/>
              <a:cs typeface="+mj-cs"/>
            </a:endParaRPr>
          </a:p>
        </p:txBody>
      </p:sp>
      <p:sp>
        <p:nvSpPr>
          <p:cNvPr id="2" name="TextBox 1">
            <a:extLst>
              <a:ext uri="{FF2B5EF4-FFF2-40B4-BE49-F238E27FC236}">
                <a16:creationId xmlns:a16="http://schemas.microsoft.com/office/drawing/2014/main" id="{E79A614B-46EA-9BAD-D569-DB5364BD1313}"/>
              </a:ext>
            </a:extLst>
          </p:cNvPr>
          <p:cNvSpPr txBox="1"/>
          <p:nvPr/>
        </p:nvSpPr>
        <p:spPr>
          <a:xfrm>
            <a:off x="685800" y="2514600"/>
            <a:ext cx="3352800" cy="2056332"/>
          </a:xfrm>
          <a:prstGeom prst="rect">
            <a:avLst/>
          </a:prstGeom>
          <a:noFill/>
        </p:spPr>
        <p:txBody>
          <a:bodyPr wrap="square" rtlCol="0">
            <a:spAutoFit/>
          </a:bodyPr>
          <a:lstStyle/>
          <a:p>
            <a:pPr>
              <a:lnSpc>
                <a:spcPct val="107000"/>
              </a:lnSpc>
              <a:spcAft>
                <a:spcPts val="800"/>
              </a:spcAf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Inference: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Here we can see that FN has been reduced at a certain level when we used smote oversampling using minority strategy.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91427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22BF7-6D01-4C2F-92D3-0661CFDD2077}"/>
              </a:ext>
            </a:extLst>
          </p:cNvPr>
          <p:cNvSpPr>
            <a:spLocks noGrp="1"/>
          </p:cNvSpPr>
          <p:nvPr>
            <p:ph type="title"/>
          </p:nvPr>
        </p:nvSpPr>
        <p:spPr>
          <a:xfrm>
            <a:off x="457200" y="261938"/>
            <a:ext cx="8229600" cy="1143000"/>
          </a:xfrm>
        </p:spPr>
        <p:txBody>
          <a:bodyPr anchor="ctr">
            <a:normAutofit/>
          </a:bodyPr>
          <a:lstStyle/>
          <a:p>
            <a:pPr>
              <a:lnSpc>
                <a:spcPct val="90000"/>
              </a:lnSpc>
            </a:pPr>
            <a:r>
              <a:rPr lang="en-IN" sz="3700" b="1" kern="1800">
                <a:effectLst/>
              </a:rPr>
              <a:t>Decision tree resampled after parameter tunning</a:t>
            </a:r>
            <a:endParaRPr lang="en-IN" sz="3700"/>
          </a:p>
        </p:txBody>
      </p:sp>
      <p:sp>
        <p:nvSpPr>
          <p:cNvPr id="10" name="Text Placeholder 2">
            <a:extLst>
              <a:ext uri="{FF2B5EF4-FFF2-40B4-BE49-F238E27FC236}">
                <a16:creationId xmlns:a16="http://schemas.microsoft.com/office/drawing/2014/main" id="{4219B705-EA69-A1BB-943D-0142F8CBE177}"/>
              </a:ext>
            </a:extLst>
          </p:cNvPr>
          <p:cNvSpPr>
            <a:spLocks noGrp="1"/>
          </p:cNvSpPr>
          <p:nvPr>
            <p:ph type="body" idx="1"/>
          </p:nvPr>
        </p:nvSpPr>
        <p:spPr>
          <a:xfrm>
            <a:off x="457200" y="1535113"/>
            <a:ext cx="4040188" cy="639762"/>
          </a:xfrm>
        </p:spPr>
        <p:txBody>
          <a:bodyPr/>
          <a:lstStyle/>
          <a:p>
            <a:r>
              <a:rPr lang="en-IN" sz="24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Inference: -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Content Placeholder 3">
            <a:extLst>
              <a:ext uri="{FF2B5EF4-FFF2-40B4-BE49-F238E27FC236}">
                <a16:creationId xmlns:a16="http://schemas.microsoft.com/office/drawing/2014/main" id="{835066CA-2F68-CDAF-765E-173D802A07C1}"/>
              </a:ext>
            </a:extLst>
          </p:cNvPr>
          <p:cNvSpPr>
            <a:spLocks noGrp="1"/>
          </p:cNvSpPr>
          <p:nvPr>
            <p:ph sz="half" idx="2"/>
          </p:nvPr>
        </p:nvSpPr>
        <p:spPr>
          <a:xfrm>
            <a:off x="457200" y="2174875"/>
            <a:ext cx="4040188" cy="3951288"/>
          </a:xfrm>
        </p:spPr>
        <p:txBody>
          <a:bodyPr>
            <a:normAutofit lnSpcReduction="10000"/>
          </a:bodyPr>
          <a:lstStyle/>
          <a:p>
            <a:pPr algn="just">
              <a:lnSpc>
                <a:spcPct val="107000"/>
              </a:lnSpc>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train and test Accuracy are comparable, which shows the reduction in overfitting.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this case the false negative and false positive values can be trusted and the FN value are quite High, but as our focus is on reduction of False negative values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Typically, Random Forest classifier is more accurate than a single decision tree, we rebuild the model using the same to reduce the FN and increase the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5AD44213-C804-8483-2F63-558766BB1C25}"/>
              </a:ext>
            </a:extLst>
          </p:cNvPr>
          <p:cNvPicPr>
            <a:picLocks noGrp="1" noChangeAspect="1"/>
          </p:cNvPicPr>
          <p:nvPr>
            <p:ph sz="quarter" idx="4"/>
          </p:nvPr>
        </p:nvPicPr>
        <p:blipFill>
          <a:blip r:embed="rId2"/>
          <a:stretch>
            <a:fillRect/>
          </a:stretch>
        </p:blipFill>
        <p:spPr>
          <a:xfrm>
            <a:off x="4645025" y="2725577"/>
            <a:ext cx="4041775" cy="2849884"/>
          </a:xfrm>
          <a:prstGeom prst="rect">
            <a:avLst/>
          </a:prstGeom>
          <a:noFill/>
        </p:spPr>
      </p:pic>
    </p:spTree>
    <p:extLst>
      <p:ext uri="{BB962C8B-B14F-4D97-AF65-F5344CB8AC3E}">
        <p14:creationId xmlns:p14="http://schemas.microsoft.com/office/powerpoint/2010/main" val="2023298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8E45C-CF03-265F-DD7D-A282DA6A2453}"/>
              </a:ext>
            </a:extLst>
          </p:cNvPr>
          <p:cNvSpPr>
            <a:spLocks noGrp="1"/>
          </p:cNvSpPr>
          <p:nvPr>
            <p:ph type="title"/>
          </p:nvPr>
        </p:nvSpPr>
        <p:spPr>
          <a:xfrm>
            <a:off x="457200" y="232441"/>
            <a:ext cx="8229600" cy="1143000"/>
          </a:xfrm>
        </p:spPr>
        <p:txBody>
          <a:bodyPr anchor="ctr">
            <a:normAutofit/>
          </a:bodyPr>
          <a:lstStyle/>
          <a:p>
            <a:r>
              <a:rPr lang="en-IN" b="1">
                <a:effectLst/>
              </a:rPr>
              <a:t>Random forest</a:t>
            </a:r>
            <a:endParaRPr lang="en-IN" dirty="0"/>
          </a:p>
        </p:txBody>
      </p:sp>
      <p:sp>
        <p:nvSpPr>
          <p:cNvPr id="10" name="Content Placeholder 2">
            <a:extLst>
              <a:ext uri="{FF2B5EF4-FFF2-40B4-BE49-F238E27FC236}">
                <a16:creationId xmlns:a16="http://schemas.microsoft.com/office/drawing/2014/main" id="{130B8107-22BE-6691-D14D-276FCD147176}"/>
              </a:ext>
            </a:extLst>
          </p:cNvPr>
          <p:cNvSpPr>
            <a:spLocks noGrp="1"/>
          </p:cNvSpPr>
          <p:nvPr>
            <p:ph sz="half" idx="1"/>
          </p:nvPr>
        </p:nvSpPr>
        <p:spPr>
          <a:xfrm>
            <a:off x="469490" y="2393374"/>
            <a:ext cx="4038600" cy="2667000"/>
          </a:xfrm>
        </p:spPr>
        <p:txBody>
          <a:bodyPr/>
          <a:lstStyle/>
          <a:p>
            <a:pPr marL="0" indent="0" algn="just">
              <a:lnSpc>
                <a:spcPct val="107000"/>
              </a:lnSpc>
              <a:spcAft>
                <a:spcPts val="800"/>
              </a:spcAft>
              <a:buNone/>
            </a:pPr>
            <a:r>
              <a:rPr lang="en-IN" sz="18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Inferences: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From The above model, our train accuracy is 0.98 and test accuracy is 0.80, result is Overfitting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 the model is over fitted, our false Negative and false Positive is inaccurate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B51CDB5-884F-B915-9AB0-0CE640026F09}"/>
              </a:ext>
            </a:extLst>
          </p:cNvPr>
          <p:cNvPicPr>
            <a:picLocks noGrp="1" noChangeAspect="1"/>
          </p:cNvPicPr>
          <p:nvPr>
            <p:ph sz="half" idx="2"/>
          </p:nvPr>
        </p:nvPicPr>
        <p:blipFill>
          <a:blip r:embed="rId2"/>
          <a:stretch>
            <a:fillRect/>
          </a:stretch>
        </p:blipFill>
        <p:spPr>
          <a:xfrm>
            <a:off x="4648200" y="2390916"/>
            <a:ext cx="4038600" cy="2944531"/>
          </a:xfrm>
          <a:prstGeom prst="rect">
            <a:avLst/>
          </a:prstGeom>
          <a:noFill/>
        </p:spPr>
      </p:pic>
    </p:spTree>
    <p:extLst>
      <p:ext uri="{BB962C8B-B14F-4D97-AF65-F5344CB8AC3E}">
        <p14:creationId xmlns:p14="http://schemas.microsoft.com/office/powerpoint/2010/main" val="4044546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D679F-FFBE-AD44-AC98-5D032EBA7015}"/>
              </a:ext>
            </a:extLst>
          </p:cNvPr>
          <p:cNvSpPr>
            <a:spLocks noGrp="1"/>
          </p:cNvSpPr>
          <p:nvPr>
            <p:ph type="title"/>
          </p:nvPr>
        </p:nvSpPr>
        <p:spPr>
          <a:xfrm>
            <a:off x="457200" y="261938"/>
            <a:ext cx="8229600" cy="1143000"/>
          </a:xfrm>
        </p:spPr>
        <p:txBody>
          <a:bodyPr anchor="ctr">
            <a:normAutofit/>
          </a:bodyPr>
          <a:lstStyle/>
          <a:p>
            <a:r>
              <a:rPr lang="en-IN" b="1">
                <a:effectLst/>
              </a:rPr>
              <a:t>Gradient boosting</a:t>
            </a:r>
            <a:endParaRPr lang="en-IN" dirty="0"/>
          </a:p>
        </p:txBody>
      </p:sp>
      <p:sp>
        <p:nvSpPr>
          <p:cNvPr id="10" name="Content Placeholder 2">
            <a:extLst>
              <a:ext uri="{FF2B5EF4-FFF2-40B4-BE49-F238E27FC236}">
                <a16:creationId xmlns:a16="http://schemas.microsoft.com/office/drawing/2014/main" id="{42DBB786-A74F-9D07-34FD-9D87CF9A608E}"/>
              </a:ext>
            </a:extLst>
          </p:cNvPr>
          <p:cNvSpPr>
            <a:spLocks noGrp="1"/>
          </p:cNvSpPr>
          <p:nvPr>
            <p:ph sz="half" idx="1"/>
          </p:nvPr>
        </p:nvSpPr>
        <p:spPr>
          <a:xfrm>
            <a:off x="457200" y="1600200"/>
            <a:ext cx="4038600" cy="4525963"/>
          </a:xfrm>
        </p:spPr>
        <p:txBody>
          <a:bodyPr/>
          <a:lstStyle/>
          <a:p>
            <a:endParaRPr lang="en-US" dirty="0"/>
          </a:p>
        </p:txBody>
      </p:sp>
      <p:pic>
        <p:nvPicPr>
          <p:cNvPr id="5" name="Content Placeholder 4" descr="A picture containing text, receipt&#10;&#10;Description automatically generated">
            <a:extLst>
              <a:ext uri="{FF2B5EF4-FFF2-40B4-BE49-F238E27FC236}">
                <a16:creationId xmlns:a16="http://schemas.microsoft.com/office/drawing/2014/main" id="{B6A75C49-0C1D-F124-726D-3CEE0CFCE0DE}"/>
              </a:ext>
            </a:extLst>
          </p:cNvPr>
          <p:cNvPicPr>
            <a:picLocks noGrp="1" noChangeAspect="1"/>
          </p:cNvPicPr>
          <p:nvPr>
            <p:ph sz="half" idx="2"/>
          </p:nvPr>
        </p:nvPicPr>
        <p:blipFill>
          <a:blip r:embed="rId2"/>
          <a:stretch>
            <a:fillRect/>
          </a:stretch>
        </p:blipFill>
        <p:spPr>
          <a:xfrm>
            <a:off x="4648200" y="2408345"/>
            <a:ext cx="4038600" cy="2909673"/>
          </a:xfrm>
          <a:prstGeom prst="rect">
            <a:avLst/>
          </a:prstGeom>
          <a:noFill/>
        </p:spPr>
      </p:pic>
    </p:spTree>
    <p:extLst>
      <p:ext uri="{BB962C8B-B14F-4D97-AF65-F5344CB8AC3E}">
        <p14:creationId xmlns:p14="http://schemas.microsoft.com/office/powerpoint/2010/main" val="2698384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C2AB0-FFDB-B529-759B-6D29DD1B9387}"/>
              </a:ext>
            </a:extLst>
          </p:cNvPr>
          <p:cNvSpPr>
            <a:spLocks noGrp="1"/>
          </p:cNvSpPr>
          <p:nvPr>
            <p:ph type="title"/>
          </p:nvPr>
        </p:nvSpPr>
        <p:spPr>
          <a:xfrm>
            <a:off x="457200" y="44799"/>
            <a:ext cx="8229600" cy="1143000"/>
          </a:xfrm>
        </p:spPr>
        <p:txBody>
          <a:bodyPr>
            <a:normAutofit/>
          </a:bodyPr>
          <a:lstStyle/>
          <a:p>
            <a:r>
              <a:rPr lang="en-IN" b="1" i="0" dirty="0">
                <a:solidFill>
                  <a:srgbClr val="000000"/>
                </a:solidFill>
                <a:effectLst/>
                <a:latin typeface="Helvetica Neue"/>
              </a:rPr>
              <a:t>Logistic regression on PCA</a:t>
            </a:r>
            <a:endParaRPr lang="en-IN" dirty="0"/>
          </a:p>
        </p:txBody>
      </p:sp>
      <p:pic>
        <p:nvPicPr>
          <p:cNvPr id="6" name="Picture 5">
            <a:extLst>
              <a:ext uri="{FF2B5EF4-FFF2-40B4-BE49-F238E27FC236}">
                <a16:creationId xmlns:a16="http://schemas.microsoft.com/office/drawing/2014/main" id="{34BFC010-5509-90D5-9C64-BA35B1EBB7F9}"/>
              </a:ext>
            </a:extLst>
          </p:cNvPr>
          <p:cNvPicPr>
            <a:picLocks noChangeAspect="1"/>
          </p:cNvPicPr>
          <p:nvPr/>
        </p:nvPicPr>
        <p:blipFill>
          <a:blip r:embed="rId2"/>
          <a:stretch>
            <a:fillRect/>
          </a:stretch>
        </p:blipFill>
        <p:spPr>
          <a:xfrm>
            <a:off x="762000" y="1066800"/>
            <a:ext cx="7401339" cy="1876530"/>
          </a:xfrm>
          <a:prstGeom prst="rect">
            <a:avLst/>
          </a:prstGeom>
        </p:spPr>
      </p:pic>
      <p:pic>
        <p:nvPicPr>
          <p:cNvPr id="8" name="Picture 7">
            <a:extLst>
              <a:ext uri="{FF2B5EF4-FFF2-40B4-BE49-F238E27FC236}">
                <a16:creationId xmlns:a16="http://schemas.microsoft.com/office/drawing/2014/main" id="{5455F9A0-A7DD-8C47-1053-B0392212DC07}"/>
              </a:ext>
            </a:extLst>
          </p:cNvPr>
          <p:cNvPicPr>
            <a:picLocks noChangeAspect="1"/>
          </p:cNvPicPr>
          <p:nvPr/>
        </p:nvPicPr>
        <p:blipFill>
          <a:blip r:embed="rId3"/>
          <a:stretch>
            <a:fillRect/>
          </a:stretch>
        </p:blipFill>
        <p:spPr>
          <a:xfrm>
            <a:off x="437941" y="3505200"/>
            <a:ext cx="4514645" cy="1524000"/>
          </a:xfrm>
          <a:prstGeom prst="rect">
            <a:avLst/>
          </a:prstGeom>
        </p:spPr>
      </p:pic>
      <p:pic>
        <p:nvPicPr>
          <p:cNvPr id="10" name="Picture 9">
            <a:extLst>
              <a:ext uri="{FF2B5EF4-FFF2-40B4-BE49-F238E27FC236}">
                <a16:creationId xmlns:a16="http://schemas.microsoft.com/office/drawing/2014/main" id="{E4164BF8-DAC3-30BC-625B-88D3E03825F3}"/>
              </a:ext>
            </a:extLst>
          </p:cNvPr>
          <p:cNvPicPr>
            <a:picLocks noChangeAspect="1"/>
          </p:cNvPicPr>
          <p:nvPr/>
        </p:nvPicPr>
        <p:blipFill>
          <a:blip r:embed="rId4"/>
          <a:stretch>
            <a:fillRect/>
          </a:stretch>
        </p:blipFill>
        <p:spPr>
          <a:xfrm>
            <a:off x="5105400" y="3257529"/>
            <a:ext cx="3696816" cy="1943114"/>
          </a:xfrm>
          <a:prstGeom prst="rect">
            <a:avLst/>
          </a:prstGeom>
        </p:spPr>
      </p:pic>
    </p:spTree>
    <p:extLst>
      <p:ext uri="{BB962C8B-B14F-4D97-AF65-F5344CB8AC3E}">
        <p14:creationId xmlns:p14="http://schemas.microsoft.com/office/powerpoint/2010/main" val="527525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045FD20-B896-5E97-99C6-DB13BB52234F}"/>
              </a:ext>
            </a:extLst>
          </p:cNvPr>
          <p:cNvPicPr>
            <a:picLocks noChangeAspect="1"/>
          </p:cNvPicPr>
          <p:nvPr/>
        </p:nvPicPr>
        <p:blipFill>
          <a:blip r:embed="rId2"/>
          <a:stretch>
            <a:fillRect/>
          </a:stretch>
        </p:blipFill>
        <p:spPr>
          <a:xfrm>
            <a:off x="304800" y="914400"/>
            <a:ext cx="5053487" cy="2736215"/>
          </a:xfrm>
          <a:prstGeom prst="rect">
            <a:avLst/>
          </a:prstGeom>
        </p:spPr>
      </p:pic>
      <p:pic>
        <p:nvPicPr>
          <p:cNvPr id="2" name="Content Placeholder 3" descr="Table&#10;&#10;Description automatically generated with low confidence">
            <a:extLst>
              <a:ext uri="{FF2B5EF4-FFF2-40B4-BE49-F238E27FC236}">
                <a16:creationId xmlns:a16="http://schemas.microsoft.com/office/drawing/2014/main" id="{968F8DE7-7A14-CFC9-DED4-D9A675E48980}"/>
              </a:ext>
            </a:extLst>
          </p:cNvPr>
          <p:cNvPicPr>
            <a:picLocks noGrp="1" noChangeAspect="1"/>
          </p:cNvPicPr>
          <p:nvPr>
            <p:ph idx="1"/>
          </p:nvPr>
        </p:nvPicPr>
        <p:blipFill rotWithShape="1">
          <a:blip r:embed="rId3"/>
          <a:stretch/>
        </p:blipFill>
        <p:spPr>
          <a:xfrm>
            <a:off x="635000" y="3810000"/>
            <a:ext cx="7874000" cy="2736215"/>
          </a:xfrm>
          <a:prstGeom prst="rect">
            <a:avLst/>
          </a:prstGeom>
          <a:noFill/>
        </p:spPr>
      </p:pic>
    </p:spTree>
    <p:extLst>
      <p:ext uri="{BB962C8B-B14F-4D97-AF65-F5344CB8AC3E}">
        <p14:creationId xmlns:p14="http://schemas.microsoft.com/office/powerpoint/2010/main" val="2802813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0E84-094A-B8BC-DB18-AFC05B1AED83}"/>
              </a:ext>
            </a:extLst>
          </p:cNvPr>
          <p:cNvSpPr>
            <a:spLocks noGrp="1"/>
          </p:cNvSpPr>
          <p:nvPr>
            <p:ph type="title"/>
          </p:nvPr>
        </p:nvSpPr>
        <p:spPr/>
        <p:txBody>
          <a:bodyPr>
            <a:normAutofit/>
          </a:bodyPr>
          <a:lstStyle/>
          <a:p>
            <a:r>
              <a:rPr lang="en-US" dirty="0"/>
              <a:t>INTERPRETATION:</a:t>
            </a:r>
            <a:endParaRPr lang="en-IN" dirty="0"/>
          </a:p>
        </p:txBody>
      </p:sp>
      <p:sp>
        <p:nvSpPr>
          <p:cNvPr id="3" name="Content Placeholder 2">
            <a:extLst>
              <a:ext uri="{FF2B5EF4-FFF2-40B4-BE49-F238E27FC236}">
                <a16:creationId xmlns:a16="http://schemas.microsoft.com/office/drawing/2014/main" id="{146CB1B1-92B3-BD15-0AC2-EFA427C4330B}"/>
              </a:ext>
            </a:extLst>
          </p:cNvPr>
          <p:cNvSpPr>
            <a:spLocks noGrp="1"/>
          </p:cNvSpPr>
          <p:nvPr>
            <p:ph sz="half" idx="1"/>
          </p:nvPr>
        </p:nvSpPr>
        <p:spPr>
          <a:xfrm>
            <a:off x="457200" y="1600200"/>
            <a:ext cx="8382000" cy="4525963"/>
          </a:xfrm>
        </p:spPr>
        <p:txBody>
          <a:bodyPr>
            <a:normAutofit fontScale="77500" lnSpcReduction="20000"/>
          </a:bodyPr>
          <a:lstStyle/>
          <a:p>
            <a:r>
              <a:rPr lang="en-US" dirty="0"/>
              <a:t>if we compare all these models then the </a:t>
            </a:r>
            <a:r>
              <a:rPr lang="en-US" dirty="0" err="1"/>
              <a:t>Logreg_full_model_samp_minority</a:t>
            </a:r>
            <a:r>
              <a:rPr lang="en-US" dirty="0"/>
              <a:t> can be considered as a good model because all the model parameters like accuracy, Kappa score,'f1-score is high for this model and also precision, and, recall are more balanced for this model. but overall model is not doing great in predicting defaulters.</a:t>
            </a:r>
          </a:p>
          <a:p>
            <a:endParaRPr lang="en-US" dirty="0"/>
          </a:p>
          <a:p>
            <a:pPr marL="0" indent="0">
              <a:buNone/>
            </a:pPr>
            <a:r>
              <a:rPr lang="en-US" b="1" dirty="0"/>
              <a:t>Conclusion:</a:t>
            </a:r>
          </a:p>
          <a:p>
            <a:r>
              <a:rPr lang="en-US" dirty="0" err="1"/>
              <a:t>Logreg_full_model_samp_minority</a:t>
            </a:r>
            <a:r>
              <a:rPr lang="en-US" dirty="0"/>
              <a:t> model performance is good, but it can be improved by passing different values and obtain a cut-off based on the passed values (Youden's Index, Cost-based Method).</a:t>
            </a:r>
          </a:p>
          <a:p>
            <a:r>
              <a:rPr lang="en-US" dirty="0"/>
              <a:t>Hyperparameter tuning can lead to more optimized model.</a:t>
            </a:r>
          </a:p>
          <a:p>
            <a:r>
              <a:rPr lang="en-US" dirty="0"/>
              <a:t>We have to implement various classiﬁcation machine learning algorithms and take feedback for them. This will take us to the best suited model</a:t>
            </a:r>
          </a:p>
        </p:txBody>
      </p:sp>
    </p:spTree>
    <p:extLst>
      <p:ext uri="{BB962C8B-B14F-4D97-AF65-F5344CB8AC3E}">
        <p14:creationId xmlns:p14="http://schemas.microsoft.com/office/powerpoint/2010/main" val="382743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CA25D-E527-D3D0-5680-5FD869CEA9B4}"/>
              </a:ext>
            </a:extLst>
          </p:cNvPr>
          <p:cNvSpPr>
            <a:spLocks noGrp="1"/>
          </p:cNvSpPr>
          <p:nvPr>
            <p:ph type="title"/>
          </p:nvPr>
        </p:nvSpPr>
        <p:spPr>
          <a:xfrm>
            <a:off x="457200" y="261938"/>
            <a:ext cx="8229600" cy="1143000"/>
          </a:xfrm>
        </p:spPr>
        <p:txBody>
          <a:bodyPr anchor="ctr">
            <a:normAutofit/>
          </a:bodyPr>
          <a:lstStyle/>
          <a:p>
            <a:r>
              <a:rPr lang="en-IN" b="1">
                <a:effectLst/>
              </a:rPr>
              <a:t>XG BOOST</a:t>
            </a:r>
            <a:endParaRPr lang="en-IN" dirty="0"/>
          </a:p>
        </p:txBody>
      </p:sp>
      <p:sp>
        <p:nvSpPr>
          <p:cNvPr id="10" name="Content Placeholder 2">
            <a:extLst>
              <a:ext uri="{FF2B5EF4-FFF2-40B4-BE49-F238E27FC236}">
                <a16:creationId xmlns:a16="http://schemas.microsoft.com/office/drawing/2014/main" id="{AD8094AB-680F-F938-D1F5-57E5B5CF8658}"/>
              </a:ext>
            </a:extLst>
          </p:cNvPr>
          <p:cNvSpPr>
            <a:spLocks noGrp="1"/>
          </p:cNvSpPr>
          <p:nvPr>
            <p:ph sz="half" idx="1"/>
          </p:nvPr>
        </p:nvSpPr>
        <p:spPr>
          <a:xfrm>
            <a:off x="457200" y="1600200"/>
            <a:ext cx="4038600" cy="4525963"/>
          </a:xfrm>
        </p:spPr>
        <p:txBody>
          <a:bodyPr/>
          <a:lstStyle/>
          <a:p>
            <a:pPr>
              <a:lnSpc>
                <a:spcPct val="107000"/>
              </a:lnSpc>
              <a:spcAft>
                <a:spcPts val="800"/>
              </a:spcAft>
            </a:pP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Inference: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According to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model report, we can observe that model is overfitted.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Compared to previous models, the FN has reduced.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Lets build another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model using RFE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Content Placeholder 4" descr="Table&#10;&#10;Description automatically generated">
            <a:extLst>
              <a:ext uri="{FF2B5EF4-FFF2-40B4-BE49-F238E27FC236}">
                <a16:creationId xmlns:a16="http://schemas.microsoft.com/office/drawing/2014/main" id="{673EF1F6-476F-254D-01A0-A56AD5F23E4F}"/>
              </a:ext>
            </a:extLst>
          </p:cNvPr>
          <p:cNvPicPr>
            <a:picLocks noGrp="1" noChangeAspect="1"/>
          </p:cNvPicPr>
          <p:nvPr>
            <p:ph sz="half" idx="2"/>
          </p:nvPr>
        </p:nvPicPr>
        <p:blipFill>
          <a:blip r:embed="rId2"/>
          <a:stretch>
            <a:fillRect/>
          </a:stretch>
        </p:blipFill>
        <p:spPr>
          <a:xfrm>
            <a:off x="4648200" y="2365330"/>
            <a:ext cx="4038600" cy="2995703"/>
          </a:xfrm>
          <a:prstGeom prst="rect">
            <a:avLst/>
          </a:prstGeom>
          <a:no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281406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DD374-E0D3-E2C0-BE0E-21781255E792}"/>
              </a:ext>
            </a:extLst>
          </p:cNvPr>
          <p:cNvSpPr>
            <a:spLocks noGrp="1"/>
          </p:cNvSpPr>
          <p:nvPr>
            <p:ph type="title"/>
          </p:nvPr>
        </p:nvSpPr>
        <p:spPr/>
        <p:txBody>
          <a:bodyPr>
            <a:noAutofit/>
          </a:bodyPr>
          <a:lstStyle/>
          <a:p>
            <a:r>
              <a:rPr lang="en-US" sz="3200" b="1" i="0" dirty="0" err="1">
                <a:solidFill>
                  <a:srgbClr val="000000"/>
                </a:solidFill>
                <a:effectLst/>
                <a:latin typeface="Helvetica Neue"/>
              </a:rPr>
              <a:t>XGboost</a:t>
            </a:r>
            <a:r>
              <a:rPr lang="en-US" sz="3200" b="1" i="0" dirty="0">
                <a:solidFill>
                  <a:srgbClr val="000000"/>
                </a:solidFill>
                <a:effectLst/>
                <a:latin typeface="Helvetica Neue"/>
              </a:rPr>
              <a:t> with RFE (features only)</a:t>
            </a:r>
            <a:endParaRPr lang="en-IN" sz="3200" dirty="0"/>
          </a:p>
        </p:txBody>
      </p:sp>
      <p:sp>
        <p:nvSpPr>
          <p:cNvPr id="3" name="Content Placeholder 2">
            <a:extLst>
              <a:ext uri="{FF2B5EF4-FFF2-40B4-BE49-F238E27FC236}">
                <a16:creationId xmlns:a16="http://schemas.microsoft.com/office/drawing/2014/main" id="{DDC921F6-D949-1979-B52D-96A10D62B66A}"/>
              </a:ext>
            </a:extLst>
          </p:cNvPr>
          <p:cNvSpPr>
            <a:spLocks noGrp="1"/>
          </p:cNvSpPr>
          <p:nvPr>
            <p:ph sz="half" idx="1"/>
          </p:nvPr>
        </p:nvSpPr>
        <p:spPr/>
        <p:txBody>
          <a:bodyPr/>
          <a:lstStyle/>
          <a:p>
            <a:endParaRPr lang="en-IN" dirty="0"/>
          </a:p>
        </p:txBody>
      </p:sp>
      <p:pic>
        <p:nvPicPr>
          <p:cNvPr id="8" name="Content Placeholder 7">
            <a:extLst>
              <a:ext uri="{FF2B5EF4-FFF2-40B4-BE49-F238E27FC236}">
                <a16:creationId xmlns:a16="http://schemas.microsoft.com/office/drawing/2014/main" id="{63A62B1B-AE30-7A4E-690A-ADAC6D35561D}"/>
              </a:ext>
            </a:extLst>
          </p:cNvPr>
          <p:cNvPicPr>
            <a:picLocks noGrp="1" noChangeAspect="1"/>
          </p:cNvPicPr>
          <p:nvPr>
            <p:ph sz="half" idx="2"/>
          </p:nvPr>
        </p:nvPicPr>
        <p:blipFill>
          <a:blip r:embed="rId2"/>
          <a:stretch>
            <a:fillRect/>
          </a:stretch>
        </p:blipFill>
        <p:spPr>
          <a:xfrm>
            <a:off x="4648200" y="1404938"/>
            <a:ext cx="4038600" cy="3012923"/>
          </a:xfrm>
        </p:spPr>
      </p:pic>
      <p:pic>
        <p:nvPicPr>
          <p:cNvPr id="10" name="Picture 9">
            <a:extLst>
              <a:ext uri="{FF2B5EF4-FFF2-40B4-BE49-F238E27FC236}">
                <a16:creationId xmlns:a16="http://schemas.microsoft.com/office/drawing/2014/main" id="{F60C1EB6-F958-9192-6B65-050EC5B85760}"/>
              </a:ext>
            </a:extLst>
          </p:cNvPr>
          <p:cNvPicPr>
            <a:picLocks noChangeAspect="1"/>
          </p:cNvPicPr>
          <p:nvPr/>
        </p:nvPicPr>
        <p:blipFill>
          <a:blip r:embed="rId3"/>
          <a:stretch>
            <a:fillRect/>
          </a:stretch>
        </p:blipFill>
        <p:spPr>
          <a:xfrm>
            <a:off x="4811661" y="4417861"/>
            <a:ext cx="3875139" cy="2071135"/>
          </a:xfrm>
          <a:prstGeom prst="rect">
            <a:avLst/>
          </a:prstGeom>
        </p:spPr>
      </p:pic>
    </p:spTree>
    <p:extLst>
      <p:ext uri="{BB962C8B-B14F-4D97-AF65-F5344CB8AC3E}">
        <p14:creationId xmlns:p14="http://schemas.microsoft.com/office/powerpoint/2010/main" val="2693366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D258B-1C3F-0775-5E5B-E323482EF15C}"/>
              </a:ext>
            </a:extLst>
          </p:cNvPr>
          <p:cNvSpPr>
            <a:spLocks noGrp="1"/>
          </p:cNvSpPr>
          <p:nvPr>
            <p:ph type="title"/>
          </p:nvPr>
        </p:nvSpPr>
        <p:spPr>
          <a:xfrm>
            <a:off x="838200" y="2083210"/>
            <a:ext cx="6629400" cy="507590"/>
          </a:xfrm>
        </p:spPr>
        <p:txBody>
          <a:bodyPr>
            <a:noAutofit/>
          </a:bodyPr>
          <a:lstStyle/>
          <a:p>
            <a:pPr algn="l"/>
            <a:r>
              <a:rPr lang="en-IN" sz="2400" b="1" dirty="0"/>
              <a:t>What are the value additions you planned?</a:t>
            </a:r>
          </a:p>
        </p:txBody>
      </p:sp>
      <p:sp>
        <p:nvSpPr>
          <p:cNvPr id="3" name="Content Placeholder 2">
            <a:extLst>
              <a:ext uri="{FF2B5EF4-FFF2-40B4-BE49-F238E27FC236}">
                <a16:creationId xmlns:a16="http://schemas.microsoft.com/office/drawing/2014/main" id="{31E17E8B-A556-E39B-2341-1BF80CF346E8}"/>
              </a:ext>
            </a:extLst>
          </p:cNvPr>
          <p:cNvSpPr>
            <a:spLocks noGrp="1"/>
          </p:cNvSpPr>
          <p:nvPr>
            <p:ph idx="1"/>
          </p:nvPr>
        </p:nvSpPr>
        <p:spPr>
          <a:xfrm>
            <a:off x="533400" y="999204"/>
            <a:ext cx="8229600" cy="1143001"/>
          </a:xfrm>
        </p:spPr>
        <p:txBody>
          <a:bodyPr>
            <a:normAutofit fontScale="92500" lnSpcReduction="10000"/>
          </a:bodyPr>
          <a:lstStyle/>
          <a:p>
            <a:pPr marL="400050" lvl="1" indent="0">
              <a:buNone/>
            </a:pPr>
            <a:r>
              <a:rPr lang="en-US" sz="2100" dirty="0"/>
              <a:t>It  aims to analyze the credit risk involved in peer-to-peer (P2P) lending system of “Lending Club” Company. The P2P system allows investors to get significantly higher return on investment as compared to bank deposit, but it comes with a risk of the loan and interest not being repaid.</a:t>
            </a:r>
            <a:endParaRPr lang="en-IN" sz="2100" dirty="0"/>
          </a:p>
          <a:p>
            <a:pPr marL="0" indent="0">
              <a:buNone/>
            </a:pPr>
            <a:endParaRPr lang="en-IN" dirty="0"/>
          </a:p>
        </p:txBody>
      </p:sp>
      <p:sp>
        <p:nvSpPr>
          <p:cNvPr id="4" name="Title 1">
            <a:extLst>
              <a:ext uri="{FF2B5EF4-FFF2-40B4-BE49-F238E27FC236}">
                <a16:creationId xmlns:a16="http://schemas.microsoft.com/office/drawing/2014/main" id="{88B2CBFA-D683-D70D-FC26-29F19FE7B5B2}"/>
              </a:ext>
            </a:extLst>
          </p:cNvPr>
          <p:cNvSpPr txBox="1">
            <a:spLocks/>
          </p:cNvSpPr>
          <p:nvPr/>
        </p:nvSpPr>
        <p:spPr>
          <a:xfrm>
            <a:off x="609600" y="414338"/>
            <a:ext cx="8229600" cy="3476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800" b="1" dirty="0"/>
              <a:t>   Why it is important problem</a:t>
            </a:r>
          </a:p>
        </p:txBody>
      </p:sp>
      <p:sp>
        <p:nvSpPr>
          <p:cNvPr id="6" name="TextBox 5">
            <a:extLst>
              <a:ext uri="{FF2B5EF4-FFF2-40B4-BE49-F238E27FC236}">
                <a16:creationId xmlns:a16="http://schemas.microsoft.com/office/drawing/2014/main" id="{011F0A71-D3C2-5189-B351-ED445B695EE7}"/>
              </a:ext>
            </a:extLst>
          </p:cNvPr>
          <p:cNvSpPr txBox="1"/>
          <p:nvPr/>
        </p:nvSpPr>
        <p:spPr>
          <a:xfrm>
            <a:off x="457200" y="2539376"/>
            <a:ext cx="8382000" cy="3911840"/>
          </a:xfrm>
          <a:prstGeom prst="rect">
            <a:avLst/>
          </a:prstGeom>
          <a:noFill/>
        </p:spPr>
        <p:txBody>
          <a:bodyPr wrap="square">
            <a:spAutoFit/>
          </a:bodyPr>
          <a:lstStyle/>
          <a:p>
            <a:pPr marL="400050" lvl="1">
              <a:spcBef>
                <a:spcPct val="20000"/>
              </a:spcBef>
            </a:pPr>
            <a:r>
              <a:rPr lang="en-US" sz="2000" dirty="0"/>
              <a:t>We’ll apply descriptive analysis and making predictive model to predict loan status for the borrowers and lenders. Loans taken by the borrowers can be fully paid, default or charged off  depend on various factors. </a:t>
            </a:r>
          </a:p>
          <a:p>
            <a:pPr marL="400050" lvl="1">
              <a:spcBef>
                <a:spcPct val="20000"/>
              </a:spcBef>
            </a:pPr>
            <a:r>
              <a:rPr lang="en-US" sz="2000" dirty="0"/>
              <a:t>In this project we will primarily deal with few of those predictor and try to make prediction model for loan status</a:t>
            </a:r>
            <a:r>
              <a:rPr lang="en-US" sz="2100" dirty="0"/>
              <a:t>.</a:t>
            </a:r>
          </a:p>
          <a:p>
            <a:pPr marL="400050" lvl="1">
              <a:spcBef>
                <a:spcPct val="20000"/>
              </a:spcBef>
            </a:pPr>
            <a:endParaRPr lang="en-US" sz="2100" dirty="0"/>
          </a:p>
          <a:p>
            <a:pPr marL="400050" lvl="1">
              <a:spcBef>
                <a:spcPct val="20000"/>
              </a:spcBef>
            </a:pPr>
            <a:r>
              <a:rPr lang="en-IN" sz="2400" b="1" dirty="0">
                <a:latin typeface="+mj-lt"/>
                <a:ea typeface="+mj-ea"/>
                <a:cs typeface="+mj-cs"/>
              </a:rPr>
              <a:t>Suggested solution for the defined problem</a:t>
            </a:r>
          </a:p>
          <a:p>
            <a:pPr marL="400050" lvl="1">
              <a:spcBef>
                <a:spcPct val="20000"/>
              </a:spcBef>
            </a:pPr>
            <a:r>
              <a:rPr lang="en-US" sz="2000" dirty="0"/>
              <a:t>By understanding and analyzing previous p2p lending records which have either ‘Charged Off’ or ‘Fully-paid’, our main objective is to help predict whether the potential borrower will default or not, based his details</a:t>
            </a:r>
            <a:endParaRPr lang="en-IN" sz="2000" b="1" dirty="0">
              <a:latin typeface="+mj-lt"/>
              <a:ea typeface="+mj-ea"/>
              <a:cs typeface="+mj-cs"/>
            </a:endParaRPr>
          </a:p>
          <a:p>
            <a:pPr marL="400050" lvl="1">
              <a:spcBef>
                <a:spcPct val="20000"/>
              </a:spcBef>
            </a:pPr>
            <a:endParaRPr lang="en-IN" sz="2100" dirty="0"/>
          </a:p>
        </p:txBody>
      </p:sp>
    </p:spTree>
    <p:extLst>
      <p:ext uri="{BB962C8B-B14F-4D97-AF65-F5344CB8AC3E}">
        <p14:creationId xmlns:p14="http://schemas.microsoft.com/office/powerpoint/2010/main" val="21609610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9AD4F-9E78-0D40-B435-96191C5B35B3}"/>
              </a:ext>
            </a:extLst>
          </p:cNvPr>
          <p:cNvSpPr>
            <a:spLocks noGrp="1"/>
          </p:cNvSpPr>
          <p:nvPr>
            <p:ph type="title"/>
          </p:nvPr>
        </p:nvSpPr>
        <p:spPr/>
        <p:txBody>
          <a:bodyPr>
            <a:noAutofit/>
          </a:bodyPr>
          <a:lstStyle/>
          <a:p>
            <a:r>
              <a:rPr lang="en-US" sz="3200" b="1" i="0" dirty="0" err="1">
                <a:solidFill>
                  <a:srgbClr val="000000"/>
                </a:solidFill>
                <a:effectLst/>
                <a:latin typeface="Helvetica Neue"/>
              </a:rPr>
              <a:t>XGboost</a:t>
            </a:r>
            <a:r>
              <a:rPr lang="en-US" sz="3200" b="1" i="0" dirty="0">
                <a:solidFill>
                  <a:srgbClr val="000000"/>
                </a:solidFill>
                <a:effectLst/>
                <a:latin typeface="Helvetica Neue"/>
              </a:rPr>
              <a:t> with RFE (features only) Oversampling Model</a:t>
            </a:r>
            <a:endParaRPr lang="en-IN" sz="3200" dirty="0"/>
          </a:p>
        </p:txBody>
      </p:sp>
      <p:sp>
        <p:nvSpPr>
          <p:cNvPr id="3" name="Content Placeholder 2">
            <a:extLst>
              <a:ext uri="{FF2B5EF4-FFF2-40B4-BE49-F238E27FC236}">
                <a16:creationId xmlns:a16="http://schemas.microsoft.com/office/drawing/2014/main" id="{B33CFD2A-383D-37B8-6B3A-081A4B635058}"/>
              </a:ext>
            </a:extLst>
          </p:cNvPr>
          <p:cNvSpPr>
            <a:spLocks noGrp="1"/>
          </p:cNvSpPr>
          <p:nvPr>
            <p:ph sz="half" idx="1"/>
          </p:nvPr>
        </p:nvSpPr>
        <p:spPr/>
        <p:txBody>
          <a:bodyPr>
            <a:normAutofit lnSpcReduction="10000"/>
          </a:bodyPr>
          <a:lstStyle/>
          <a:p>
            <a:pPr>
              <a:lnSpc>
                <a:spcPct val="107000"/>
              </a:lnSpc>
              <a:spcAft>
                <a:spcPts val="800"/>
              </a:spcAft>
            </a:pP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Inference: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According to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model report, we can observe that train-test values are good.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Compared to previous models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model, the errors have been reduced.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Comparatively the recall value has been boosted from 7% to 56%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Compare to base Decision model, the overfitting is reduced and FN errors are reduced by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nearly 50%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72270E2E-2207-3644-C551-0E5AF1C1101E}"/>
              </a:ext>
            </a:extLst>
          </p:cNvPr>
          <p:cNvPicPr>
            <a:picLocks noGrp="1" noChangeAspect="1"/>
          </p:cNvPicPr>
          <p:nvPr>
            <p:ph sz="half" idx="2"/>
          </p:nvPr>
        </p:nvPicPr>
        <p:blipFill>
          <a:blip r:embed="rId2"/>
          <a:stretch>
            <a:fillRect/>
          </a:stretch>
        </p:blipFill>
        <p:spPr>
          <a:xfrm>
            <a:off x="4648202" y="1414770"/>
            <a:ext cx="4038600" cy="2998146"/>
          </a:xfrm>
        </p:spPr>
      </p:pic>
      <p:pic>
        <p:nvPicPr>
          <p:cNvPr id="8" name="Picture 7">
            <a:extLst>
              <a:ext uri="{FF2B5EF4-FFF2-40B4-BE49-F238E27FC236}">
                <a16:creationId xmlns:a16="http://schemas.microsoft.com/office/drawing/2014/main" id="{CC05EBBC-2A46-A420-34D6-43FEC1BC5C0A}"/>
              </a:ext>
            </a:extLst>
          </p:cNvPr>
          <p:cNvPicPr>
            <a:picLocks noChangeAspect="1"/>
          </p:cNvPicPr>
          <p:nvPr/>
        </p:nvPicPr>
        <p:blipFill>
          <a:blip r:embed="rId3"/>
          <a:stretch>
            <a:fillRect/>
          </a:stretch>
        </p:blipFill>
        <p:spPr>
          <a:xfrm>
            <a:off x="4648202" y="4463430"/>
            <a:ext cx="4038601" cy="2128791"/>
          </a:xfrm>
          <a:prstGeom prst="rect">
            <a:avLst/>
          </a:prstGeom>
        </p:spPr>
      </p:pic>
    </p:spTree>
    <p:extLst>
      <p:ext uri="{BB962C8B-B14F-4D97-AF65-F5344CB8AC3E}">
        <p14:creationId xmlns:p14="http://schemas.microsoft.com/office/powerpoint/2010/main" val="15127271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2227-0462-2F3B-EC28-5CE67211B155}"/>
              </a:ext>
            </a:extLst>
          </p:cNvPr>
          <p:cNvSpPr>
            <a:spLocks noGrp="1"/>
          </p:cNvSpPr>
          <p:nvPr>
            <p:ph type="title"/>
          </p:nvPr>
        </p:nvSpPr>
        <p:spPr>
          <a:xfrm>
            <a:off x="547052" y="-217170"/>
            <a:ext cx="8229600" cy="1143000"/>
          </a:xfrm>
        </p:spPr>
        <p:txBody>
          <a:bodyPr/>
          <a:lstStyle/>
          <a:p>
            <a:r>
              <a:rPr lang="en-IN" sz="18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Score Card Algorithms</a:t>
            </a:r>
            <a:endParaRPr lang="en-IN" dirty="0"/>
          </a:p>
        </p:txBody>
      </p:sp>
      <p:pic>
        <p:nvPicPr>
          <p:cNvPr id="5" name="Picture 4">
            <a:extLst>
              <a:ext uri="{FF2B5EF4-FFF2-40B4-BE49-F238E27FC236}">
                <a16:creationId xmlns:a16="http://schemas.microsoft.com/office/drawing/2014/main" id="{839594E9-BF2D-D87C-2DA9-67BDB7AAF8D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533400"/>
            <a:ext cx="7315200" cy="6070957"/>
          </a:xfrm>
          <a:prstGeom prst="rect">
            <a:avLst/>
          </a:prstGeom>
          <a:noFill/>
          <a:ln>
            <a:noFill/>
          </a:ln>
        </p:spPr>
      </p:pic>
    </p:spTree>
    <p:extLst>
      <p:ext uri="{BB962C8B-B14F-4D97-AF65-F5344CB8AC3E}">
        <p14:creationId xmlns:p14="http://schemas.microsoft.com/office/powerpoint/2010/main" val="30268886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38AD8-CBAF-4871-D97E-CBD75CC80923}"/>
              </a:ext>
            </a:extLst>
          </p:cNvPr>
          <p:cNvSpPr>
            <a:spLocks noGrp="1"/>
          </p:cNvSpPr>
          <p:nvPr>
            <p:ph type="title"/>
          </p:nvPr>
        </p:nvSpPr>
        <p:spPr/>
        <p:txBody>
          <a:bodyPr>
            <a:normAutofit fontScale="90000"/>
          </a:bodyPr>
          <a:lstStyle/>
          <a:p>
            <a:r>
              <a:rPr lang="en-IN" sz="44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Business Insights:</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4" name="Content Placeholder 3">
            <a:extLst>
              <a:ext uri="{FF2B5EF4-FFF2-40B4-BE49-F238E27FC236}">
                <a16:creationId xmlns:a16="http://schemas.microsoft.com/office/drawing/2014/main" id="{A0589163-EB40-F27B-63AF-65CF497D42CA}"/>
              </a:ext>
            </a:extLst>
          </p:cNvPr>
          <p:cNvSpPr>
            <a:spLocks noGrp="1"/>
          </p:cNvSpPr>
          <p:nvPr>
            <p:ph sz="half" idx="2"/>
          </p:nvPr>
        </p:nvSpPr>
        <p:spPr>
          <a:xfrm>
            <a:off x="838200" y="1397564"/>
            <a:ext cx="7848600" cy="4622236"/>
          </a:xfrm>
        </p:spPr>
        <p:txBody>
          <a:bodyPr>
            <a:normAutofit/>
          </a:bodyPr>
          <a:lstStyle/>
          <a:p>
            <a:pPr marL="342900" lvl="0" indent="-342900">
              <a:lnSpc>
                <a:spcPct val="107000"/>
              </a:lnSpc>
              <a:buFont typeface="Symbol" panose="05050102010706020507" pitchFamily="18" charset="2"/>
              <a:buChar char=""/>
            </a:pP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XG Boost</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model is performing well in predicting defaulters based on the Historical Data. Company can deploy this model for the prediction to check which borrower can be possible defaulters in future and they will be able to reduce the number of defaulters and from that they will be able to reduce losses.</a:t>
            </a:r>
            <a:r>
              <a:rPr lang="en-IN" sz="2400" b="1"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400" dirty="0">
                <a:solidFill>
                  <a:srgbClr val="000000"/>
                </a:solidFill>
                <a:effectLst/>
                <a:latin typeface="Times New Roman" panose="02020603050405020304" pitchFamily="18" charset="0"/>
                <a:ea typeface="Calibri" panose="020F0502020204030204" pitchFamily="34" charset="0"/>
              </a:rPr>
              <a:t>Company can also work on some of the weak areas which we have analysed during EDA analysis like from 2007 to 2009 the fully paid and defaulters were balanced but as the number of public record bankruptcies increases the defaulters also increased</a:t>
            </a:r>
            <a:endParaRPr lang="en-IN" sz="3600" dirty="0"/>
          </a:p>
        </p:txBody>
      </p:sp>
    </p:spTree>
    <p:extLst>
      <p:ext uri="{BB962C8B-B14F-4D97-AF65-F5344CB8AC3E}">
        <p14:creationId xmlns:p14="http://schemas.microsoft.com/office/powerpoint/2010/main" val="3223178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3042062" y="1958439"/>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Thanks!</a:t>
            </a:r>
          </a:p>
        </p:txBody>
      </p:sp>
    </p:spTree>
    <p:extLst>
      <p:ext uri="{BB962C8B-B14F-4D97-AF65-F5344CB8AC3E}">
        <p14:creationId xmlns:p14="http://schemas.microsoft.com/office/powerpoint/2010/main" val="3724216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A14E9-6DC4-1EC0-5FA5-4C47A98BB30F}"/>
              </a:ext>
            </a:extLst>
          </p:cNvPr>
          <p:cNvSpPr>
            <a:spLocks noGrp="1"/>
          </p:cNvSpPr>
          <p:nvPr>
            <p:ph type="title"/>
          </p:nvPr>
        </p:nvSpPr>
        <p:spPr/>
        <p:txBody>
          <a:bodyPr>
            <a:normAutofit/>
          </a:bodyPr>
          <a:lstStyle/>
          <a:p>
            <a:r>
              <a:rPr lang="en-IN" sz="4400" b="1" dirty="0">
                <a:latin typeface="+mj-lt"/>
                <a:ea typeface="+mj-ea"/>
                <a:cs typeface="+mj-cs"/>
              </a:rPr>
              <a:t>Data sets considered</a:t>
            </a:r>
            <a:endParaRPr lang="en-IN" dirty="0"/>
          </a:p>
        </p:txBody>
      </p:sp>
      <p:sp>
        <p:nvSpPr>
          <p:cNvPr id="4" name="Content Placeholder 9">
            <a:extLst>
              <a:ext uri="{FF2B5EF4-FFF2-40B4-BE49-F238E27FC236}">
                <a16:creationId xmlns:a16="http://schemas.microsoft.com/office/drawing/2014/main" id="{323A2D58-C8AF-38A6-DF87-3BD09D27B6DF}"/>
              </a:ext>
            </a:extLst>
          </p:cNvPr>
          <p:cNvSpPr txBox="1">
            <a:spLocks noGrp="1"/>
          </p:cNvSpPr>
          <p:nvPr>
            <p:ph idx="1"/>
          </p:nvPr>
        </p:nvSpPr>
        <p:spPr>
          <a:xfrm>
            <a:off x="304800" y="1419686"/>
            <a:ext cx="3886200" cy="3581400"/>
          </a:xfrm>
          <a:prstGeom prst="rect">
            <a:avLst/>
          </a:prstGeom>
        </p:spPr>
        <p:txBody>
          <a:bodyPr vert="horz" lIns="91440" tIns="45720" rIns="91440" bIns="45720" rtlCol="0">
            <a:normAutofit fontScale="850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buFont typeface="Wingdings" panose="05000000000000000000" pitchFamily="2" charset="2"/>
              <a:buChar char="Ø"/>
            </a:pPr>
            <a:r>
              <a:rPr lang="en-US" sz="2400" dirty="0">
                <a:solidFill>
                  <a:schemeClr val="tx1"/>
                </a:solidFill>
              </a:rPr>
              <a:t>Data is taken from Kaggle (Lending Club Dataset)</a:t>
            </a:r>
          </a:p>
          <a:p>
            <a:pPr algn="l">
              <a:buFont typeface="Wingdings" panose="05000000000000000000" pitchFamily="2" charset="2"/>
              <a:buChar char="Ø"/>
            </a:pPr>
            <a:endParaRPr lang="en-US" sz="2400" dirty="0">
              <a:solidFill>
                <a:schemeClr val="tx1"/>
              </a:solidFill>
            </a:endParaRPr>
          </a:p>
          <a:p>
            <a:pPr algn="l">
              <a:buFont typeface="Wingdings" panose="05000000000000000000" pitchFamily="2" charset="2"/>
              <a:buChar char="Ø"/>
            </a:pPr>
            <a:r>
              <a:rPr lang="en-US" sz="2400" dirty="0">
                <a:solidFill>
                  <a:schemeClr val="tx1"/>
                </a:solidFill>
              </a:rPr>
              <a:t>No. of features: 27</a:t>
            </a:r>
          </a:p>
          <a:p>
            <a:pPr algn="l">
              <a:buFont typeface="Wingdings" panose="05000000000000000000" pitchFamily="2" charset="2"/>
              <a:buChar char="Ø"/>
            </a:pPr>
            <a:endParaRPr lang="en-US" sz="2400" dirty="0">
              <a:solidFill>
                <a:schemeClr val="tx1"/>
              </a:solidFill>
            </a:endParaRPr>
          </a:p>
          <a:p>
            <a:pPr algn="l">
              <a:buFont typeface="Wingdings" panose="05000000000000000000" pitchFamily="2" charset="2"/>
              <a:buChar char="Ø"/>
            </a:pPr>
            <a:r>
              <a:rPr lang="en-US" sz="2400" dirty="0">
                <a:solidFill>
                  <a:schemeClr val="tx1"/>
                </a:solidFill>
              </a:rPr>
              <a:t>No. of records: 396030</a:t>
            </a:r>
          </a:p>
          <a:p>
            <a:pPr algn="l">
              <a:buFont typeface="Wingdings" panose="05000000000000000000" pitchFamily="2" charset="2"/>
              <a:buChar char="Ø"/>
            </a:pPr>
            <a:endParaRPr lang="en-US" sz="2400" dirty="0">
              <a:solidFill>
                <a:schemeClr val="tx1"/>
              </a:solidFill>
            </a:endParaRPr>
          </a:p>
          <a:p>
            <a:pPr algn="l">
              <a:buFont typeface="Wingdings" panose="05000000000000000000" pitchFamily="2" charset="2"/>
              <a:buChar char="Ø"/>
            </a:pPr>
            <a:r>
              <a:rPr lang="en-US" sz="2400" dirty="0">
                <a:solidFill>
                  <a:schemeClr val="tx1"/>
                </a:solidFill>
              </a:rPr>
              <a:t>Target Column: </a:t>
            </a:r>
            <a:r>
              <a:rPr lang="en-US" sz="2400" dirty="0" err="1">
                <a:solidFill>
                  <a:schemeClr val="tx1"/>
                </a:solidFill>
              </a:rPr>
              <a:t>loan_status</a:t>
            </a:r>
            <a:endParaRPr lang="en-US" dirty="0"/>
          </a:p>
          <a:p>
            <a:pPr algn="l">
              <a:buFont typeface="Wingdings" panose="05000000000000000000" pitchFamily="2" charset="2"/>
              <a:buChar char="Ø"/>
            </a:pPr>
            <a:endParaRPr lang="en-US" sz="2400" dirty="0">
              <a:solidFill>
                <a:schemeClr val="tx1"/>
              </a:solidFill>
            </a:endParaRPr>
          </a:p>
          <a:p>
            <a:pPr algn="l">
              <a:buFont typeface="Wingdings" panose="05000000000000000000" pitchFamily="2" charset="2"/>
              <a:buChar char="Ø"/>
            </a:pPr>
            <a:r>
              <a:rPr lang="en-US" sz="2400" dirty="0">
                <a:solidFill>
                  <a:schemeClr val="tx1"/>
                </a:solidFill>
              </a:rPr>
              <a:t>Redundant columns: </a:t>
            </a:r>
            <a:r>
              <a:rPr lang="en-US" sz="2400" dirty="0" err="1">
                <a:solidFill>
                  <a:schemeClr val="tx1"/>
                </a:solidFill>
              </a:rPr>
              <a:t>sub_grade</a:t>
            </a:r>
            <a:r>
              <a:rPr lang="en-US" sz="2400" dirty="0">
                <a:solidFill>
                  <a:schemeClr val="tx1"/>
                </a:solidFill>
              </a:rPr>
              <a:t>, </a:t>
            </a:r>
            <a:r>
              <a:rPr lang="en-US" sz="2400" dirty="0" err="1">
                <a:solidFill>
                  <a:schemeClr val="tx1"/>
                </a:solidFill>
              </a:rPr>
              <a:t>emp_title</a:t>
            </a:r>
            <a:r>
              <a:rPr lang="en-US" sz="2400" dirty="0">
                <a:solidFill>
                  <a:schemeClr val="tx1"/>
                </a:solidFill>
              </a:rPr>
              <a:t>, title are dropped.</a:t>
            </a:r>
          </a:p>
          <a:p>
            <a:pPr algn="l"/>
            <a:endParaRPr lang="en-US" dirty="0"/>
          </a:p>
          <a:p>
            <a:pPr algn="l"/>
            <a:endParaRPr lang="en-US" dirty="0"/>
          </a:p>
          <a:p>
            <a:pPr algn="l"/>
            <a:endParaRPr lang="en-IN" dirty="0"/>
          </a:p>
        </p:txBody>
      </p:sp>
      <p:pic>
        <p:nvPicPr>
          <p:cNvPr id="5" name="Picture 4">
            <a:extLst>
              <a:ext uri="{FF2B5EF4-FFF2-40B4-BE49-F238E27FC236}">
                <a16:creationId xmlns:a16="http://schemas.microsoft.com/office/drawing/2014/main" id="{F6AFC900-4221-AA24-AD27-3507B2A92A09}"/>
              </a:ext>
            </a:extLst>
          </p:cNvPr>
          <p:cNvPicPr>
            <a:picLocks noChangeAspect="1"/>
          </p:cNvPicPr>
          <p:nvPr/>
        </p:nvPicPr>
        <p:blipFill>
          <a:blip r:embed="rId2"/>
          <a:stretch>
            <a:fillRect/>
          </a:stretch>
        </p:blipFill>
        <p:spPr>
          <a:xfrm>
            <a:off x="4191000" y="1404938"/>
            <a:ext cx="4840162" cy="4919663"/>
          </a:xfrm>
          <a:prstGeom prst="rect">
            <a:avLst/>
          </a:prstGeom>
        </p:spPr>
      </p:pic>
    </p:spTree>
    <p:extLst>
      <p:ext uri="{BB962C8B-B14F-4D97-AF65-F5344CB8AC3E}">
        <p14:creationId xmlns:p14="http://schemas.microsoft.com/office/powerpoint/2010/main" val="14805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D5317-7698-E078-35E5-88483C82B2CC}"/>
              </a:ext>
            </a:extLst>
          </p:cNvPr>
          <p:cNvSpPr>
            <a:spLocks noGrp="1"/>
          </p:cNvSpPr>
          <p:nvPr>
            <p:ph type="title"/>
          </p:nvPr>
        </p:nvSpPr>
        <p:spPr/>
        <p:txBody>
          <a:bodyPr/>
          <a:lstStyle/>
          <a:p>
            <a:r>
              <a:rPr lang="en-US" sz="4400" dirty="0">
                <a:solidFill>
                  <a:schemeClr val="tx1"/>
                </a:solidFill>
                <a:ea typeface="+mn-ea"/>
              </a:rPr>
              <a:t>Data Explanatory Analysis</a:t>
            </a:r>
            <a:endParaRPr lang="en-IN" dirty="0"/>
          </a:p>
        </p:txBody>
      </p:sp>
      <p:pic>
        <p:nvPicPr>
          <p:cNvPr id="4" name="Content Placeholder 3">
            <a:extLst>
              <a:ext uri="{FF2B5EF4-FFF2-40B4-BE49-F238E27FC236}">
                <a16:creationId xmlns:a16="http://schemas.microsoft.com/office/drawing/2014/main" id="{17EFA2D9-72D1-388E-38D6-6103DB16BE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524000"/>
            <a:ext cx="1981200" cy="4879495"/>
          </a:xfrm>
          <a:prstGeom prst="rect">
            <a:avLst/>
          </a:prstGeom>
        </p:spPr>
      </p:pic>
      <p:pic>
        <p:nvPicPr>
          <p:cNvPr id="5" name="Picture 4">
            <a:extLst>
              <a:ext uri="{FF2B5EF4-FFF2-40B4-BE49-F238E27FC236}">
                <a16:creationId xmlns:a16="http://schemas.microsoft.com/office/drawing/2014/main" id="{F245D129-0EF5-B552-D784-92B862DF41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1404938"/>
            <a:ext cx="2081544" cy="4998558"/>
          </a:xfrm>
          <a:prstGeom prst="rect">
            <a:avLst/>
          </a:prstGeom>
        </p:spPr>
      </p:pic>
      <p:sp>
        <p:nvSpPr>
          <p:cNvPr id="6" name="Arrow: Right 5">
            <a:extLst>
              <a:ext uri="{FF2B5EF4-FFF2-40B4-BE49-F238E27FC236}">
                <a16:creationId xmlns:a16="http://schemas.microsoft.com/office/drawing/2014/main" id="{BA13F34B-BFC8-290C-8668-0452A961B35C}"/>
              </a:ext>
            </a:extLst>
          </p:cNvPr>
          <p:cNvSpPr/>
          <p:nvPr/>
        </p:nvSpPr>
        <p:spPr>
          <a:xfrm>
            <a:off x="2743200" y="1524000"/>
            <a:ext cx="4038600" cy="1524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
        <p:nvSpPr>
          <p:cNvPr id="7" name="TextBox 6">
            <a:extLst>
              <a:ext uri="{FF2B5EF4-FFF2-40B4-BE49-F238E27FC236}">
                <a16:creationId xmlns:a16="http://schemas.microsoft.com/office/drawing/2014/main" id="{42FE2782-65BA-5BEB-5264-B6232E537C9E}"/>
              </a:ext>
            </a:extLst>
          </p:cNvPr>
          <p:cNvSpPr txBox="1"/>
          <p:nvPr/>
        </p:nvSpPr>
        <p:spPr>
          <a:xfrm>
            <a:off x="2743200" y="1143000"/>
            <a:ext cx="4114800" cy="400110"/>
          </a:xfrm>
          <a:prstGeom prst="rect">
            <a:avLst/>
          </a:prstGeom>
          <a:noFill/>
        </p:spPr>
        <p:txBody>
          <a:bodyPr wrap="square" rtlCol="0">
            <a:spAutoFit/>
          </a:bodyPr>
          <a:lstStyle/>
          <a:p>
            <a:pPr algn="ctr"/>
            <a:r>
              <a:rPr lang="en-IN" sz="2000" b="1" i="1" dirty="0"/>
              <a:t>Treating Null Values</a:t>
            </a:r>
          </a:p>
        </p:txBody>
      </p:sp>
      <p:sp>
        <p:nvSpPr>
          <p:cNvPr id="8" name="TextBox 7">
            <a:extLst>
              <a:ext uri="{FF2B5EF4-FFF2-40B4-BE49-F238E27FC236}">
                <a16:creationId xmlns:a16="http://schemas.microsoft.com/office/drawing/2014/main" id="{72711B91-9BEC-4B95-EF24-E21EF9FF8006}"/>
              </a:ext>
            </a:extLst>
          </p:cNvPr>
          <p:cNvSpPr txBox="1"/>
          <p:nvPr/>
        </p:nvSpPr>
        <p:spPr>
          <a:xfrm>
            <a:off x="762000" y="1143000"/>
            <a:ext cx="1905000" cy="369332"/>
          </a:xfrm>
          <a:prstGeom prst="rect">
            <a:avLst/>
          </a:prstGeom>
          <a:noFill/>
        </p:spPr>
        <p:txBody>
          <a:bodyPr wrap="square" rtlCol="0">
            <a:spAutoFit/>
          </a:bodyPr>
          <a:lstStyle/>
          <a:p>
            <a:pPr algn="ctr"/>
            <a:r>
              <a:rPr lang="en-IN" b="1" dirty="0">
                <a:solidFill>
                  <a:schemeClr val="accent2"/>
                </a:solidFill>
              </a:rPr>
              <a:t>Before</a:t>
            </a:r>
          </a:p>
        </p:txBody>
      </p:sp>
      <p:sp>
        <p:nvSpPr>
          <p:cNvPr id="9" name="TextBox 8">
            <a:extLst>
              <a:ext uri="{FF2B5EF4-FFF2-40B4-BE49-F238E27FC236}">
                <a16:creationId xmlns:a16="http://schemas.microsoft.com/office/drawing/2014/main" id="{1203B3D0-9C59-4D6A-76B8-F3DDF830E61B}"/>
              </a:ext>
            </a:extLst>
          </p:cNvPr>
          <p:cNvSpPr txBox="1"/>
          <p:nvPr/>
        </p:nvSpPr>
        <p:spPr>
          <a:xfrm>
            <a:off x="7029629" y="1089303"/>
            <a:ext cx="1905000" cy="369332"/>
          </a:xfrm>
          <a:prstGeom prst="rect">
            <a:avLst/>
          </a:prstGeom>
          <a:noFill/>
        </p:spPr>
        <p:txBody>
          <a:bodyPr wrap="square" rtlCol="0">
            <a:spAutoFit/>
          </a:bodyPr>
          <a:lstStyle/>
          <a:p>
            <a:pPr algn="ctr"/>
            <a:r>
              <a:rPr lang="en-IN" b="1" dirty="0">
                <a:solidFill>
                  <a:schemeClr val="accent2"/>
                </a:solidFill>
              </a:rPr>
              <a:t>After</a:t>
            </a:r>
          </a:p>
        </p:txBody>
      </p:sp>
      <p:sp>
        <p:nvSpPr>
          <p:cNvPr id="11" name="Oval 10">
            <a:extLst>
              <a:ext uri="{FF2B5EF4-FFF2-40B4-BE49-F238E27FC236}">
                <a16:creationId xmlns:a16="http://schemas.microsoft.com/office/drawing/2014/main" id="{CE0CA218-CF3F-C163-689F-3C1F7B68D4E6}"/>
              </a:ext>
            </a:extLst>
          </p:cNvPr>
          <p:cNvSpPr/>
          <p:nvPr/>
        </p:nvSpPr>
        <p:spPr>
          <a:xfrm>
            <a:off x="7029629" y="5105400"/>
            <a:ext cx="2114371" cy="34766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12" name="Oval 11">
            <a:extLst>
              <a:ext uri="{FF2B5EF4-FFF2-40B4-BE49-F238E27FC236}">
                <a16:creationId xmlns:a16="http://schemas.microsoft.com/office/drawing/2014/main" id="{2E6557DE-2C0E-EEA2-4DA5-9642B306819D}"/>
              </a:ext>
            </a:extLst>
          </p:cNvPr>
          <p:cNvSpPr/>
          <p:nvPr/>
        </p:nvSpPr>
        <p:spPr>
          <a:xfrm>
            <a:off x="6858000" y="1774270"/>
            <a:ext cx="2286000" cy="565427"/>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CC0E663E-DC5E-01F6-A1F0-20AAC81E1F1F}"/>
              </a:ext>
            </a:extLst>
          </p:cNvPr>
          <p:cNvSpPr/>
          <p:nvPr/>
        </p:nvSpPr>
        <p:spPr>
          <a:xfrm>
            <a:off x="6934200" y="2743200"/>
            <a:ext cx="2114371" cy="3048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27C1786E-E762-332B-49EE-1FC91C973FE1}"/>
              </a:ext>
            </a:extLst>
          </p:cNvPr>
          <p:cNvSpPr/>
          <p:nvPr/>
        </p:nvSpPr>
        <p:spPr>
          <a:xfrm>
            <a:off x="762000" y="1676400"/>
            <a:ext cx="1981200" cy="9906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1E951A42-F488-75D7-9B7D-B6699BC88FF3}"/>
              </a:ext>
            </a:extLst>
          </p:cNvPr>
          <p:cNvSpPr txBox="1"/>
          <p:nvPr/>
        </p:nvSpPr>
        <p:spPr>
          <a:xfrm>
            <a:off x="2743200" y="2124909"/>
            <a:ext cx="4038600" cy="2862322"/>
          </a:xfrm>
          <a:prstGeom prst="rect">
            <a:avLst/>
          </a:prstGeom>
          <a:noFill/>
        </p:spPr>
        <p:txBody>
          <a:bodyPr wrap="square">
            <a:sp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we found that for most of the  `NaN` Values of 'title' in the 'application type' column is `individual(94.87%)`, so in our further checks we consider application type `Individual` and check the corresponding values against individual in the title column and found it to be 'Debt consolidation' .Thus, we impute the null values of the title column with  'Debt consolidation'</a:t>
            </a:r>
            <a:endParaRPr lang="en-IN" dirty="0"/>
          </a:p>
        </p:txBody>
      </p:sp>
    </p:spTree>
    <p:extLst>
      <p:ext uri="{BB962C8B-B14F-4D97-AF65-F5344CB8AC3E}">
        <p14:creationId xmlns:p14="http://schemas.microsoft.com/office/powerpoint/2010/main" val="3382705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BFBD-5579-70C9-2E12-7D799EF4ABEB}"/>
              </a:ext>
            </a:extLst>
          </p:cNvPr>
          <p:cNvSpPr>
            <a:spLocks noGrp="1"/>
          </p:cNvSpPr>
          <p:nvPr>
            <p:ph type="title"/>
          </p:nvPr>
        </p:nvSpPr>
        <p:spPr>
          <a:xfrm>
            <a:off x="457200" y="-258484"/>
            <a:ext cx="8229600" cy="1143000"/>
          </a:xfrm>
        </p:spPr>
        <p:txBody>
          <a:bodyPr/>
          <a:lstStyle/>
          <a:p>
            <a:r>
              <a:rPr lang="en-IN" sz="2000" b="1" i="1" dirty="0">
                <a:latin typeface="+mn-lt"/>
                <a:ea typeface="+mn-ea"/>
                <a:cs typeface="+mn-cs"/>
              </a:rPr>
              <a:t>Dealing with Extreme values</a:t>
            </a:r>
          </a:p>
        </p:txBody>
      </p:sp>
      <p:pic>
        <p:nvPicPr>
          <p:cNvPr id="4" name="Content Placeholder 3">
            <a:extLst>
              <a:ext uri="{FF2B5EF4-FFF2-40B4-BE49-F238E27FC236}">
                <a16:creationId xmlns:a16="http://schemas.microsoft.com/office/drawing/2014/main" id="{F275D632-4C00-557B-3D0C-BC47685247F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459197" y="699849"/>
            <a:ext cx="3281681" cy="438698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5" name="Picture 4">
            <a:extLst>
              <a:ext uri="{FF2B5EF4-FFF2-40B4-BE49-F238E27FC236}">
                <a16:creationId xmlns:a16="http://schemas.microsoft.com/office/drawing/2014/main" id="{8B6A3762-E9E4-0BA1-7E03-67F32D6B7C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535" y="699849"/>
            <a:ext cx="2935711" cy="438511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TextBox 5">
            <a:extLst>
              <a:ext uri="{FF2B5EF4-FFF2-40B4-BE49-F238E27FC236}">
                <a16:creationId xmlns:a16="http://schemas.microsoft.com/office/drawing/2014/main" id="{2FD646A7-1169-9146-769C-8E5CC40C31BD}"/>
              </a:ext>
            </a:extLst>
          </p:cNvPr>
          <p:cNvSpPr txBox="1"/>
          <p:nvPr/>
        </p:nvSpPr>
        <p:spPr>
          <a:xfrm>
            <a:off x="2899278" y="607518"/>
            <a:ext cx="1905000" cy="369332"/>
          </a:xfrm>
          <a:prstGeom prst="rect">
            <a:avLst/>
          </a:prstGeom>
          <a:noFill/>
        </p:spPr>
        <p:txBody>
          <a:bodyPr wrap="square" rtlCol="0">
            <a:spAutoFit/>
          </a:bodyPr>
          <a:lstStyle/>
          <a:p>
            <a:pPr algn="ctr"/>
            <a:r>
              <a:rPr lang="en-IN" b="1" dirty="0">
                <a:solidFill>
                  <a:schemeClr val="accent2"/>
                </a:solidFill>
              </a:rPr>
              <a:t>Before</a:t>
            </a:r>
          </a:p>
        </p:txBody>
      </p:sp>
      <p:sp>
        <p:nvSpPr>
          <p:cNvPr id="7" name="TextBox 6">
            <a:extLst>
              <a:ext uri="{FF2B5EF4-FFF2-40B4-BE49-F238E27FC236}">
                <a16:creationId xmlns:a16="http://schemas.microsoft.com/office/drawing/2014/main" id="{959B488D-12B9-6800-4B4C-EF50E0E907FF}"/>
              </a:ext>
            </a:extLst>
          </p:cNvPr>
          <p:cNvSpPr txBox="1"/>
          <p:nvPr/>
        </p:nvSpPr>
        <p:spPr>
          <a:xfrm>
            <a:off x="4122155" y="1292836"/>
            <a:ext cx="1905000" cy="369332"/>
          </a:xfrm>
          <a:prstGeom prst="rect">
            <a:avLst/>
          </a:prstGeom>
          <a:noFill/>
        </p:spPr>
        <p:txBody>
          <a:bodyPr wrap="square" rtlCol="0">
            <a:spAutoFit/>
          </a:bodyPr>
          <a:lstStyle/>
          <a:p>
            <a:pPr algn="ctr"/>
            <a:r>
              <a:rPr lang="en-IN" b="1" dirty="0">
                <a:solidFill>
                  <a:schemeClr val="accent2"/>
                </a:solidFill>
              </a:rPr>
              <a:t>After</a:t>
            </a:r>
          </a:p>
        </p:txBody>
      </p:sp>
      <p:sp>
        <p:nvSpPr>
          <p:cNvPr id="8" name="Arrow: Right 7">
            <a:extLst>
              <a:ext uri="{FF2B5EF4-FFF2-40B4-BE49-F238E27FC236}">
                <a16:creationId xmlns:a16="http://schemas.microsoft.com/office/drawing/2014/main" id="{9987039E-A173-BE38-B73E-F2544C12DCAA}"/>
              </a:ext>
            </a:extLst>
          </p:cNvPr>
          <p:cNvSpPr/>
          <p:nvPr/>
        </p:nvSpPr>
        <p:spPr>
          <a:xfrm>
            <a:off x="3505200" y="1662168"/>
            <a:ext cx="1754875" cy="358275"/>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
        <p:nvSpPr>
          <p:cNvPr id="10" name="TextBox 9">
            <a:extLst>
              <a:ext uri="{FF2B5EF4-FFF2-40B4-BE49-F238E27FC236}">
                <a16:creationId xmlns:a16="http://schemas.microsoft.com/office/drawing/2014/main" id="{8168402A-BA32-2B28-711D-955AD7E9C85E}"/>
              </a:ext>
            </a:extLst>
          </p:cNvPr>
          <p:cNvSpPr txBox="1"/>
          <p:nvPr/>
        </p:nvSpPr>
        <p:spPr>
          <a:xfrm>
            <a:off x="513081" y="5177297"/>
            <a:ext cx="8001000" cy="1561005"/>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Multiple Extreme values detected in numerical features using box plot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Same was taken care of by using Box-cox transformation, Log transformation &amp;</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Square-root    transformation.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Observed using box plot, not all Extreme values are removed.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But we managed to get them reduced to significant extent.</a:t>
            </a:r>
          </a:p>
        </p:txBody>
      </p:sp>
    </p:spTree>
    <p:extLst>
      <p:ext uri="{BB962C8B-B14F-4D97-AF65-F5344CB8AC3E}">
        <p14:creationId xmlns:p14="http://schemas.microsoft.com/office/powerpoint/2010/main" val="2609416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1E181-946A-AD98-017E-03A0AFA4DCB9}"/>
              </a:ext>
            </a:extLst>
          </p:cNvPr>
          <p:cNvSpPr>
            <a:spLocks noGrp="1"/>
          </p:cNvSpPr>
          <p:nvPr>
            <p:ph type="title"/>
          </p:nvPr>
        </p:nvSpPr>
        <p:spPr>
          <a:xfrm>
            <a:off x="457200" y="-228600"/>
            <a:ext cx="8229600" cy="1143000"/>
          </a:xfrm>
        </p:spPr>
        <p:txBody>
          <a:bodyPr/>
          <a:lstStyle/>
          <a:p>
            <a:r>
              <a:rPr lang="en-US" sz="2000" b="1" i="1" dirty="0">
                <a:latin typeface="+mn-lt"/>
                <a:ea typeface="+mn-ea"/>
                <a:cs typeface="+mn-cs"/>
              </a:rPr>
              <a:t>Relationship between variables</a:t>
            </a:r>
            <a:endParaRPr lang="en-IN" sz="2000" b="1" i="1" dirty="0">
              <a:latin typeface="+mn-lt"/>
              <a:ea typeface="+mn-ea"/>
              <a:cs typeface="+mn-cs"/>
            </a:endParaRPr>
          </a:p>
        </p:txBody>
      </p:sp>
      <p:pic>
        <p:nvPicPr>
          <p:cNvPr id="4" name="Content Placeholder 3">
            <a:extLst>
              <a:ext uri="{FF2B5EF4-FFF2-40B4-BE49-F238E27FC236}">
                <a16:creationId xmlns:a16="http://schemas.microsoft.com/office/drawing/2014/main" id="{72ABB67E-540B-F177-BCAE-1B72AD99B87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5120" y="762000"/>
            <a:ext cx="4267200" cy="4093845"/>
          </a:xfrm>
          <a:prstGeom prst="rect">
            <a:avLst/>
          </a:prstGeom>
        </p:spPr>
      </p:pic>
      <p:pic>
        <p:nvPicPr>
          <p:cNvPr id="5" name="Picture 4">
            <a:extLst>
              <a:ext uri="{FF2B5EF4-FFF2-40B4-BE49-F238E27FC236}">
                <a16:creationId xmlns:a16="http://schemas.microsoft.com/office/drawing/2014/main" id="{FD23CAEB-7A39-2165-97C2-9F38E21C40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6600" y="588889"/>
            <a:ext cx="3161801" cy="52575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0B157E66-3E9D-DAFC-B558-560432F84974}"/>
              </a:ext>
            </a:extLst>
          </p:cNvPr>
          <p:cNvSpPr txBox="1"/>
          <p:nvPr/>
        </p:nvSpPr>
        <p:spPr>
          <a:xfrm>
            <a:off x="325120" y="4892338"/>
            <a:ext cx="5359400" cy="954107"/>
          </a:xfrm>
          <a:prstGeom prst="rect">
            <a:avLst/>
          </a:prstGeom>
          <a:noFill/>
        </p:spPr>
        <p:txBody>
          <a:bodyPr wrap="square">
            <a:spAutoFit/>
          </a:bodyPr>
          <a:lstStyle/>
          <a:p>
            <a:r>
              <a:rPr lang="en-US" sz="1400" dirty="0">
                <a:effectLst/>
                <a:latin typeface="Calibri" panose="020F0502020204030204" pitchFamily="34" charset="0"/>
                <a:ea typeface="Calibri" panose="020F0502020204030204" pitchFamily="34" charset="0"/>
                <a:cs typeface="Times New Roman" panose="02020603050405020304" pitchFamily="18" charset="0"/>
              </a:rPr>
              <a:t>Features involved in multicollinearity are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loan_amt , int_rate, installment, open_acc, total_acc, issue_year, earliest_cr_line_year</a:t>
            </a:r>
            <a:r>
              <a:rPr lang="en-US" sz="1400" dirty="0">
                <a:effectLst/>
                <a:latin typeface="Calibri" panose="020F0502020204030204" pitchFamily="34" charset="0"/>
                <a:ea typeface="Calibri" panose="020F0502020204030204" pitchFamily="34" charset="0"/>
                <a:cs typeface="Times New Roman" panose="02020603050405020304" pitchFamily="18" charset="0"/>
              </a:rPr>
              <a:t>.</a:t>
            </a:r>
            <a:br>
              <a:rPr lang="en-US" sz="1400" dirty="0">
                <a:effectLst/>
                <a:latin typeface="Calibri" panose="020F0502020204030204" pitchFamily="34" charset="0"/>
                <a:ea typeface="Calibri" panose="020F0502020204030204" pitchFamily="34" charset="0"/>
                <a:cs typeface="Times New Roman" panose="02020603050405020304" pitchFamily="18" charset="0"/>
              </a:rPr>
            </a:br>
            <a:r>
              <a:rPr lang="en-US" sz="1400" dirty="0">
                <a:effectLst/>
                <a:latin typeface="Calibri" panose="020F0502020204030204" pitchFamily="34" charset="0"/>
                <a:ea typeface="Calibri" panose="020F0502020204030204" pitchFamily="34" charset="0"/>
                <a:cs typeface="Times New Roman" panose="02020603050405020304" pitchFamily="18" charset="0"/>
              </a:rPr>
              <a:t>We can treat this features by using PCA transform or we can drop it based upon model need.</a:t>
            </a:r>
            <a:endParaRPr lang="en-IN" sz="1400" dirty="0"/>
          </a:p>
        </p:txBody>
      </p:sp>
      <p:sp>
        <p:nvSpPr>
          <p:cNvPr id="9" name="TextBox 8">
            <a:extLst>
              <a:ext uri="{FF2B5EF4-FFF2-40B4-BE49-F238E27FC236}">
                <a16:creationId xmlns:a16="http://schemas.microsoft.com/office/drawing/2014/main" id="{989FFEA3-849A-AB70-5B1B-DECF94C23EB3}"/>
              </a:ext>
            </a:extLst>
          </p:cNvPr>
          <p:cNvSpPr txBox="1"/>
          <p:nvPr/>
        </p:nvSpPr>
        <p:spPr>
          <a:xfrm>
            <a:off x="751840" y="6083274"/>
            <a:ext cx="7680960" cy="543162"/>
          </a:xfrm>
          <a:prstGeom prst="rect">
            <a:avLst/>
          </a:prstGeom>
          <a:noFill/>
        </p:spPr>
        <p:txBody>
          <a:bodyPr wrap="square">
            <a:spAutoFit/>
          </a:bodyPr>
          <a:lstStyle/>
          <a:p>
            <a:pPr>
              <a:lnSpc>
                <a:spcPct val="107000"/>
              </a:lnSpc>
              <a:spcAft>
                <a:spcPts val="800"/>
              </a:spcAft>
            </a:pPr>
            <a:r>
              <a:rPr lang="en-US" sz="1400" b="1" dirty="0">
                <a:latin typeface="Calibri" panose="020F0502020204030204" pitchFamily="34" charset="0"/>
                <a:cs typeface="Times New Roman" panose="02020603050405020304" pitchFamily="18" charset="0"/>
              </a:rPr>
              <a:t>Treating Multi- </a:t>
            </a:r>
            <a:r>
              <a:rPr lang="en-IN" sz="1400" b="1" dirty="0">
                <a:latin typeface="Calibri" panose="020F0502020204030204" pitchFamily="34" charset="0"/>
                <a:cs typeface="Times New Roman" panose="02020603050405020304" pitchFamily="18" charset="0"/>
              </a:rPr>
              <a:t>Collinearity by using The Variance Inflation Factor (VIF) The value of VIF equal to 1 indicates that no features are correlated. We calculate VIF of the numerical independent variables.</a:t>
            </a:r>
          </a:p>
        </p:txBody>
      </p:sp>
      <p:cxnSp>
        <p:nvCxnSpPr>
          <p:cNvPr id="11" name="Straight Connector 10">
            <a:extLst>
              <a:ext uri="{FF2B5EF4-FFF2-40B4-BE49-F238E27FC236}">
                <a16:creationId xmlns:a16="http://schemas.microsoft.com/office/drawing/2014/main" id="{E563612A-DEFB-B5BE-3A98-2DD1126F9B6B}"/>
              </a:ext>
            </a:extLst>
          </p:cNvPr>
          <p:cNvCxnSpPr>
            <a:cxnSpLocks/>
          </p:cNvCxnSpPr>
          <p:nvPr/>
        </p:nvCxnSpPr>
        <p:spPr>
          <a:xfrm>
            <a:off x="325120" y="5969759"/>
            <a:ext cx="53594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FD25FBD5-FB99-2982-EF9F-C6EF36609898}"/>
              </a:ext>
            </a:extLst>
          </p:cNvPr>
          <p:cNvCxnSpPr/>
          <p:nvPr/>
        </p:nvCxnSpPr>
        <p:spPr>
          <a:xfrm>
            <a:off x="5684520" y="588890"/>
            <a:ext cx="0" cy="5380869"/>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20277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47BF2-DEE2-0143-7DD8-18378EA0FD65}"/>
              </a:ext>
            </a:extLst>
          </p:cNvPr>
          <p:cNvSpPr>
            <a:spLocks noGrp="1"/>
          </p:cNvSpPr>
          <p:nvPr>
            <p:ph type="title"/>
          </p:nvPr>
        </p:nvSpPr>
        <p:spPr>
          <a:xfrm>
            <a:off x="533400" y="-228600"/>
            <a:ext cx="8229600" cy="1143000"/>
          </a:xfrm>
        </p:spPr>
        <p:txBody>
          <a:bodyPr/>
          <a:lstStyle/>
          <a:p>
            <a:r>
              <a:rPr lang="en-US" sz="2000" b="1" i="1" dirty="0">
                <a:latin typeface="+mn-lt"/>
                <a:ea typeface="+mn-ea"/>
                <a:cs typeface="+mn-cs"/>
              </a:rPr>
              <a:t>Univariate Analysis</a:t>
            </a:r>
            <a:endParaRPr lang="en-IN" sz="2000" b="1" i="1" dirty="0">
              <a:latin typeface="+mn-lt"/>
              <a:ea typeface="+mn-ea"/>
              <a:cs typeface="+mn-cs"/>
            </a:endParaRPr>
          </a:p>
        </p:txBody>
      </p:sp>
      <p:pic>
        <p:nvPicPr>
          <p:cNvPr id="4" name="Content Placeholder 3">
            <a:extLst>
              <a:ext uri="{FF2B5EF4-FFF2-40B4-BE49-F238E27FC236}">
                <a16:creationId xmlns:a16="http://schemas.microsoft.com/office/drawing/2014/main" id="{0646CBCE-7303-686A-865E-44EA747401C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6947" y="995680"/>
            <a:ext cx="4321253" cy="5257800"/>
          </a:xfrm>
          <a:prstGeom prst="rect">
            <a:avLst/>
          </a:prstGeom>
        </p:spPr>
      </p:pic>
      <p:sp>
        <p:nvSpPr>
          <p:cNvPr id="6" name="TextBox 5">
            <a:extLst>
              <a:ext uri="{FF2B5EF4-FFF2-40B4-BE49-F238E27FC236}">
                <a16:creationId xmlns:a16="http://schemas.microsoft.com/office/drawing/2014/main" id="{1D3A417F-D9D5-D1E1-5833-BEFAA966B4B7}"/>
              </a:ext>
            </a:extLst>
          </p:cNvPr>
          <p:cNvSpPr txBox="1"/>
          <p:nvPr/>
        </p:nvSpPr>
        <p:spPr>
          <a:xfrm>
            <a:off x="4717493" y="762000"/>
            <a:ext cx="4321253" cy="5816977"/>
          </a:xfrm>
          <a:prstGeom prst="rect">
            <a:avLst/>
          </a:prstGeom>
          <a:noFill/>
        </p:spPr>
        <p:txBody>
          <a:bodyPr wrap="square">
            <a:spAutoFit/>
          </a:bodyPr>
          <a:lstStyle/>
          <a:p>
            <a:r>
              <a:rPr lang="en-IN" sz="1200" b="1" dirty="0"/>
              <a:t>	INSIGHTS:</a:t>
            </a:r>
          </a:p>
          <a:p>
            <a:pPr marL="342900" indent="-342900">
              <a:buAutoNum type="arabicPeriod"/>
            </a:pPr>
            <a:r>
              <a:rPr lang="en-IN" sz="1200" dirty="0"/>
              <a:t>Most of the borrower`(76.26%)` have chosen `36 month` term for their loan repayment, only `23.74%` borrower choose for `60 month` term for their loan repayment</a:t>
            </a:r>
          </a:p>
          <a:p>
            <a:pPr marL="342900" indent="-342900">
              <a:buAutoNum type="arabicPeriod"/>
            </a:pPr>
            <a:r>
              <a:rPr lang="en-IN" sz="1200" dirty="0"/>
              <a:t> `29.3% `loan disbursed in *B* grade category(Interest rate category), followed by *C* grade `26.76%` and so on.</a:t>
            </a:r>
          </a:p>
          <a:p>
            <a:pPr marL="342900" indent="-342900">
              <a:buAutoNum type="arabicPeriod"/>
            </a:pPr>
            <a:r>
              <a:rPr lang="en-IN" sz="1200" dirty="0"/>
              <a:t>For Most of the borrower employment length is `10+ Year(36.45%)`, that means most of the loan given to the person whose  employment length `10+ year` then followed by employment length `2yaers(9.05%)` and so on.</a:t>
            </a:r>
          </a:p>
          <a:p>
            <a:pPr marL="342900" indent="-342900">
              <a:buAutoNum type="arabicPeriod"/>
            </a:pPr>
            <a:r>
              <a:rPr lang="en-IN" sz="1200" dirty="0"/>
              <a:t>`50.08%` Borrowers in their loan application about the home ownership shows that they have already a loan running on their house(`Mortgage`)., then followed by Borrowers(`40.35%`) who live in a rented house. very few borrowers(`9.53%`) shown in their application that they own a house.</a:t>
            </a:r>
          </a:p>
          <a:p>
            <a:pPr marL="342900" indent="-342900">
              <a:buAutoNum type="arabicPeriod"/>
            </a:pPr>
            <a:r>
              <a:rPr lang="en-IN" sz="1200" dirty="0"/>
              <a:t> `35.24%` Borrower's income are Lending club Verified followed by Source Verified(`33.18%`) and then not verified(`31.58%`).</a:t>
            </a:r>
          </a:p>
          <a:p>
            <a:pPr marL="342900" indent="-342900">
              <a:buAutoNum type="arabicPeriod"/>
            </a:pPr>
            <a:r>
              <a:rPr lang="en-IN" sz="1200" dirty="0"/>
              <a:t>`99.82%` borrowers applied for the loan as individual, i.e., no co-borrowers , only `0.11%` applied  jointly(with two co-borrowers) for the  loan.</a:t>
            </a:r>
          </a:p>
          <a:p>
            <a:pPr marL="342900" indent="-342900">
              <a:buAutoNum type="arabicPeriod"/>
            </a:pPr>
            <a:r>
              <a:rPr lang="en-IN" sz="1200" dirty="0"/>
              <a:t> `88.61%`  Borrowers have 0 record of public Bankruptcies, followed by 1 time record(`10.08%`) public record bankruptcies  and so on. </a:t>
            </a:r>
          </a:p>
          <a:p>
            <a:pPr marL="342900" indent="-342900">
              <a:buAutoNum type="arabicPeriod"/>
            </a:pPr>
            <a:r>
              <a:rPr lang="en-IN" sz="1200" dirty="0"/>
              <a:t>Most of the Loan(`25.97%`) Issued in 2014, followed by `24.66%` in 2013 ,`23.8%` in 2015 and so on.</a:t>
            </a:r>
          </a:p>
          <a:p>
            <a:pPr marL="342900" indent="-342900">
              <a:buAutoNum type="arabicPeriod"/>
            </a:pPr>
            <a:r>
              <a:rPr lang="en-IN" sz="1200" dirty="0"/>
              <a:t>Most of the Loan(`10.64%`) Issued in October, followed by `10.03%` in July ,`8.76%` in January and so on.</a:t>
            </a:r>
          </a:p>
          <a:p>
            <a:r>
              <a:rPr lang="en-IN" sz="1200" dirty="0"/>
              <a:t>10.   `80.39%`  Borrowers have fully paid their Loan, and `19.61%`  Borrowers have defaulted from their Loan.</a:t>
            </a:r>
          </a:p>
        </p:txBody>
      </p:sp>
    </p:spTree>
    <p:extLst>
      <p:ext uri="{BB962C8B-B14F-4D97-AF65-F5344CB8AC3E}">
        <p14:creationId xmlns:p14="http://schemas.microsoft.com/office/powerpoint/2010/main" val="1141348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70E4-1FB6-9489-1301-A4587EF4C943}"/>
              </a:ext>
            </a:extLst>
          </p:cNvPr>
          <p:cNvSpPr>
            <a:spLocks noGrp="1"/>
          </p:cNvSpPr>
          <p:nvPr>
            <p:ph type="title"/>
          </p:nvPr>
        </p:nvSpPr>
        <p:spPr>
          <a:xfrm>
            <a:off x="457200" y="-228600"/>
            <a:ext cx="8229600" cy="1143000"/>
          </a:xfrm>
        </p:spPr>
        <p:txBody>
          <a:bodyPr/>
          <a:lstStyle/>
          <a:p>
            <a:r>
              <a:rPr lang="en-US" sz="2000" b="1" i="1" dirty="0">
                <a:latin typeface="+mn-lt"/>
                <a:ea typeface="+mn-ea"/>
                <a:cs typeface="+mn-cs"/>
              </a:rPr>
              <a:t>Bivariate Analysis</a:t>
            </a:r>
            <a:endParaRPr lang="en-IN" dirty="0"/>
          </a:p>
        </p:txBody>
      </p:sp>
      <p:pic>
        <p:nvPicPr>
          <p:cNvPr id="4" name="Content Placeholder 3">
            <a:extLst>
              <a:ext uri="{FF2B5EF4-FFF2-40B4-BE49-F238E27FC236}">
                <a16:creationId xmlns:a16="http://schemas.microsoft.com/office/drawing/2014/main" id="{6223C78C-54A4-EFBD-9710-AA89FAD8719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371"/>
          <a:stretch/>
        </p:blipFill>
        <p:spPr>
          <a:xfrm>
            <a:off x="457200" y="800100"/>
            <a:ext cx="4567248" cy="5257800"/>
          </a:xfrm>
          <a:prstGeom prst="rect">
            <a:avLst/>
          </a:prstGeom>
        </p:spPr>
      </p:pic>
      <p:sp>
        <p:nvSpPr>
          <p:cNvPr id="6" name="TextBox 5">
            <a:extLst>
              <a:ext uri="{FF2B5EF4-FFF2-40B4-BE49-F238E27FC236}">
                <a16:creationId xmlns:a16="http://schemas.microsoft.com/office/drawing/2014/main" id="{66F14C5D-FE6B-4586-8EB6-FA85E4264B4A}"/>
              </a:ext>
            </a:extLst>
          </p:cNvPr>
          <p:cNvSpPr txBox="1"/>
          <p:nvPr/>
        </p:nvSpPr>
        <p:spPr>
          <a:xfrm>
            <a:off x="5024448" y="1066800"/>
            <a:ext cx="3662352" cy="4893647"/>
          </a:xfrm>
          <a:prstGeom prst="rect">
            <a:avLst/>
          </a:prstGeom>
          <a:noFill/>
        </p:spPr>
        <p:txBody>
          <a:bodyPr wrap="square">
            <a:spAutoFit/>
          </a:bodyPr>
          <a:lstStyle/>
          <a:p>
            <a:r>
              <a:rPr lang="en-IN" b="1" dirty="0"/>
              <a:t>	INFERENCE:</a:t>
            </a:r>
          </a:p>
          <a:p>
            <a:pPr marL="342900" indent="-342900">
              <a:buAutoNum type="arabicPeriod"/>
            </a:pPr>
            <a:r>
              <a:rPr lang="en-IN" sz="1400" dirty="0"/>
              <a:t>Most of the Borrowers who choose for `60 month` term for their loan repayment have fully paid their loan, also the *no of defaulters* are less compared to the borrowers who choose `36 month` term for their loan repayment. </a:t>
            </a:r>
          </a:p>
          <a:p>
            <a:pPr marL="342900" indent="-342900">
              <a:buAutoNum type="arabicPeriod"/>
            </a:pPr>
            <a:r>
              <a:rPr lang="en-IN" sz="1400" dirty="0"/>
              <a:t>Borrowers with `emp length &gt;10 years` have fully paid their Loan, and also the number of defaulters  compare to other emp_length is more in this category. emp_length with `9 years` have less number of defaulters compare to others.</a:t>
            </a:r>
          </a:p>
          <a:p>
            <a:pPr marL="342900" indent="-342900">
              <a:buAutoNum type="arabicPeriod"/>
            </a:pPr>
            <a:r>
              <a:rPr lang="en-IN" sz="1400" dirty="0"/>
              <a:t>Borrowers who shows their homeownership as mortgage(loan running on house) has mostly fully paid the loans compare to others rent and owned house, borrowers with rented house has more no of defaulters and borrowers with own house has less no of defaulters.</a:t>
            </a:r>
          </a:p>
          <a:p>
            <a:pPr marL="342900" indent="-342900">
              <a:buAutoNum type="arabicPeriod"/>
            </a:pPr>
            <a:r>
              <a:rPr lang="en-IN" sz="1400" dirty="0"/>
              <a:t>pub rec of bankruptcies has no such effect on loan status.</a:t>
            </a:r>
          </a:p>
        </p:txBody>
      </p:sp>
    </p:spTree>
    <p:extLst>
      <p:ext uri="{BB962C8B-B14F-4D97-AF65-F5344CB8AC3E}">
        <p14:creationId xmlns:p14="http://schemas.microsoft.com/office/powerpoint/2010/main" val="3660271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9718</TotalTime>
  <Words>2354</Words>
  <Application>Microsoft Office PowerPoint</Application>
  <PresentationFormat>On-screen Show (4:3)</PresentationFormat>
  <Paragraphs>154</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Helvetica Neue</vt:lpstr>
      <vt:lpstr>Symbol</vt:lpstr>
      <vt:lpstr>Times New Roman</vt:lpstr>
      <vt:lpstr>Wingdings</vt:lpstr>
      <vt:lpstr>Office Theme</vt:lpstr>
      <vt:lpstr>PowerPoint Presentation</vt:lpstr>
      <vt:lpstr>Problem Statement</vt:lpstr>
      <vt:lpstr>What are the value additions you planned?</vt:lpstr>
      <vt:lpstr>Data sets considered</vt:lpstr>
      <vt:lpstr>Data Explanatory Analysis</vt:lpstr>
      <vt:lpstr>Dealing with Extreme values</vt:lpstr>
      <vt:lpstr>Relationship between variables</vt:lpstr>
      <vt:lpstr>Univariate Analysis</vt:lpstr>
      <vt:lpstr>Bivariate Analysis</vt:lpstr>
      <vt:lpstr>Multi-Variate Analysis</vt:lpstr>
      <vt:lpstr>Base model </vt:lpstr>
      <vt:lpstr>PowerPoint Presentation</vt:lpstr>
      <vt:lpstr>Oversampling using minority sampling strategy</vt:lpstr>
      <vt:lpstr>PowerPoint Presentation</vt:lpstr>
      <vt:lpstr>Decision Tree Model</vt:lpstr>
      <vt:lpstr>Decision tree with hyperparaeter Tuning</vt:lpstr>
      <vt:lpstr>Random Forest Classifier</vt:lpstr>
      <vt:lpstr>PowerPoint Presentation</vt:lpstr>
      <vt:lpstr>PowerPoint Presentation</vt:lpstr>
      <vt:lpstr>PowerPoint Presentation</vt:lpstr>
      <vt:lpstr>PowerPoint Presentation</vt:lpstr>
      <vt:lpstr>Decision tree resampled after parameter tunning</vt:lpstr>
      <vt:lpstr>Random forest</vt:lpstr>
      <vt:lpstr>Gradient boosting</vt:lpstr>
      <vt:lpstr>Logistic regression on PCA</vt:lpstr>
      <vt:lpstr>PowerPoint Presentation</vt:lpstr>
      <vt:lpstr>INTERPRETATION:</vt:lpstr>
      <vt:lpstr>XG BOOST</vt:lpstr>
      <vt:lpstr>XGboost with RFE (features only)</vt:lpstr>
      <vt:lpstr>XGboost with RFE (features only) Oversampling Model</vt:lpstr>
      <vt:lpstr>Score Card Algorithms</vt:lpstr>
      <vt:lpstr>Business Insights: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Vivek jr</cp:lastModifiedBy>
  <cp:revision>305</cp:revision>
  <dcterms:created xsi:type="dcterms:W3CDTF">2017-03-30T12:09:41Z</dcterms:created>
  <dcterms:modified xsi:type="dcterms:W3CDTF">2022-09-24T11:09:42Z</dcterms:modified>
</cp:coreProperties>
</file>