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2C7A-EEB5-CEE0-66E2-FE6B1F368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A8A6C-1624-95AA-791D-9E18EA5EB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2EE6F-11CF-F8CE-C6A6-90E3288B5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33F7-F67A-46CE-A29F-562BF6475A3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BF6EC-4781-6B91-3854-D57A9D46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720D3-1666-A62F-C666-8CC5D3FB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8EC4-8330-4FBF-AE83-3826A45B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8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439D-1C4E-F468-05D7-F0D1E8CAE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B3CEE-C4A5-A912-B74D-53E0973DD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7760-7F68-2C86-F987-5FF01061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33F7-F67A-46CE-A29F-562BF6475A3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9E526-6CA8-13C2-033B-AEB69C69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FA81E-5D29-B583-DECD-366F518D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8EC4-8330-4FBF-AE83-3826A45B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35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685896-6045-5E66-5797-F68A2FFD7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04E0B-4AEE-3BA7-0612-5F1589227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4D9F6-BCFB-D540-E2EC-E385A0AB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33F7-F67A-46CE-A29F-562BF6475A3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4EDDE-D380-C883-05DE-6CB8B4530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82B7F-7CC1-8D6C-FA8B-1BF1A6E3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8EC4-8330-4FBF-AE83-3826A45B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9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29B27-C7EA-D2DE-F69D-328E1997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F8D0-7288-8A53-5FFC-5707FD182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AF3EC-7066-3EE4-EA4D-49852B4E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33F7-F67A-46CE-A29F-562BF6475A3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8EC25-7532-8BDE-A1F2-5807422F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C5CCD-D3CE-1B1E-B018-1E960632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8EC4-8330-4FBF-AE83-3826A45B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3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2723-DDA1-9EA8-4149-9D6FE80B8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8E95D-BF2B-C9C4-586D-EEC7BF8AC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9CF9E-015D-C7FD-AE3D-5E3EA90F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33F7-F67A-46CE-A29F-562BF6475A3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80770-B2AC-2CD1-549B-38CCB669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B4751-9FDB-7CFF-DDF3-CD106B7B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8EC4-8330-4FBF-AE83-3826A45B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9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2945-1152-6408-7F7C-8499967E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27FA7-26A3-6ED2-DEEE-ACFF4B50D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F5A37-BB10-371C-4A60-21DCC9CC1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37AE0-E6AD-4B64-4257-07C759B9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33F7-F67A-46CE-A29F-562BF6475A3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7D3BD-96D7-AD44-3B35-4E82F723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150D1-7E52-41A7-E31C-CD986312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8EC4-8330-4FBF-AE83-3826A45B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5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76F0-8B43-4F57-EBE2-8D2D20933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41D7F-57AA-736F-5786-353B2D837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F2CC8-DA0F-F650-62A7-22C669CB9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D1DE5-D8C2-884D-A1A9-D7AD8FC02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13FC7-911A-3DC5-080C-6E1E2CFA9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0A7CF0-9F7D-CA6D-E3D5-EBBA45D56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33F7-F67A-46CE-A29F-562BF6475A3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8E0244-2FFD-6912-9BC5-9A61AC8A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199EE2-208B-5190-D713-08C74708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8EC4-8330-4FBF-AE83-3826A45B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7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B9F66-3996-E53C-24C8-47A117A7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6B050-473A-0291-060B-0EE36C42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33F7-F67A-46CE-A29F-562BF6475A3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E0847-F2FC-3D9E-A43C-0EE7E37A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986C1-5C28-2FD1-03B1-68FB14A5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8EC4-8330-4FBF-AE83-3826A45B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9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94C37-8B73-BBB4-C3A9-DB223FB1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33F7-F67A-46CE-A29F-562BF6475A3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CE380-B553-58A6-468B-1516A61C6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64992-FAD7-CBA9-A3B7-05CD7039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8EC4-8330-4FBF-AE83-3826A45B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9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B7A3-4BC1-5D87-30D1-67364767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F3CF3-426F-B67F-984A-CEEFB072D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D1EBD-F29E-6884-5C3F-E73DCBE78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56954-DD53-74BA-0F80-8AB858E1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33F7-F67A-46CE-A29F-562BF6475A3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A4573-CBB4-8CA7-EBC6-42BD8545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DE599-107D-B8F8-4919-07B8DC02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8EC4-8330-4FBF-AE83-3826A45B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79FF-4241-B575-B3F3-21ECB91B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79391-F018-F53C-F6A0-556254F27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ADC29-10CE-5A1E-94C7-830E1F064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D655D-6577-4E9D-DF5E-5BA2CF17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33F7-F67A-46CE-A29F-562BF6475A3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952F5-492C-DF2E-FDF0-24C84877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A4848-3194-1FD2-6963-B48E956B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8EC4-8330-4FBF-AE83-3826A45B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6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C1E8BC-B7B3-A5E4-3D7C-EC30083A7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1E6A9-196A-39FF-47D4-D42CB1C6C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09FA5-8AD9-BB4B-1662-6A4A9E70F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3F7-F67A-46CE-A29F-562BF6475A3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29326-1892-5C6F-962F-3FAD41624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5AAC-B44F-F22A-FFCB-144EDF2B6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D8EC4-8330-4FBF-AE83-3826A45B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3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142399-E850-5619-9E55-474D65D76BAC}"/>
              </a:ext>
            </a:extLst>
          </p:cNvPr>
          <p:cNvSpPr/>
          <p:nvPr/>
        </p:nvSpPr>
        <p:spPr>
          <a:xfrm>
            <a:off x="7063274" y="531845"/>
            <a:ext cx="3545632" cy="33310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CFAD7-450F-E0A6-480B-E59DC9635211}"/>
              </a:ext>
            </a:extLst>
          </p:cNvPr>
          <p:cNvSpPr txBox="1"/>
          <p:nvPr/>
        </p:nvSpPr>
        <p:spPr>
          <a:xfrm>
            <a:off x="7193902" y="690465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F44664-47D9-704B-5678-DD13CC5C0D66}"/>
              </a:ext>
            </a:extLst>
          </p:cNvPr>
          <p:cNvSpPr/>
          <p:nvPr/>
        </p:nvSpPr>
        <p:spPr>
          <a:xfrm>
            <a:off x="7193902" y="1287625"/>
            <a:ext cx="3200400" cy="17261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A1015-2054-B777-71E0-6B64B45E266E}"/>
              </a:ext>
            </a:extLst>
          </p:cNvPr>
          <p:cNvSpPr txBox="1"/>
          <p:nvPr/>
        </p:nvSpPr>
        <p:spPr>
          <a:xfrm>
            <a:off x="7324531" y="1399592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1227FC-D405-59B6-30DA-2DEEDBD64E56}"/>
              </a:ext>
            </a:extLst>
          </p:cNvPr>
          <p:cNvSpPr txBox="1"/>
          <p:nvPr/>
        </p:nvSpPr>
        <p:spPr>
          <a:xfrm>
            <a:off x="7324531" y="1768924"/>
            <a:ext cx="2836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 Resources, e.g. Services aka APIs, Domain Layer, Data Access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158520-E101-8CB0-4EF4-861D96D9F0D6}"/>
              </a:ext>
            </a:extLst>
          </p:cNvPr>
          <p:cNvSpPr/>
          <p:nvPr/>
        </p:nvSpPr>
        <p:spPr>
          <a:xfrm>
            <a:off x="7193902" y="3107094"/>
            <a:ext cx="3200400" cy="5411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Runtime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B5BF95B-6CD1-5C85-D86A-CEE8EF1A519C}"/>
              </a:ext>
            </a:extLst>
          </p:cNvPr>
          <p:cNvSpPr/>
          <p:nvPr/>
        </p:nvSpPr>
        <p:spPr>
          <a:xfrm>
            <a:off x="7791061" y="2692254"/>
            <a:ext cx="410547" cy="541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EDFDE7DC-50EB-4253-28F6-054F562E4190}"/>
              </a:ext>
            </a:extLst>
          </p:cNvPr>
          <p:cNvSpPr/>
          <p:nvPr/>
        </p:nvSpPr>
        <p:spPr>
          <a:xfrm>
            <a:off x="9675845" y="2645600"/>
            <a:ext cx="410547" cy="5411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AB556416-6F4D-13E0-3807-F7039A72C194}"/>
              </a:ext>
            </a:extLst>
          </p:cNvPr>
          <p:cNvSpPr/>
          <p:nvPr/>
        </p:nvSpPr>
        <p:spPr>
          <a:xfrm>
            <a:off x="10748865" y="1847461"/>
            <a:ext cx="1334278" cy="102636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Store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6997BCAA-51A9-4127-1650-CD5E10F1CC65}"/>
              </a:ext>
            </a:extLst>
          </p:cNvPr>
          <p:cNvSpPr/>
          <p:nvPr/>
        </p:nvSpPr>
        <p:spPr>
          <a:xfrm>
            <a:off x="10245012" y="2220686"/>
            <a:ext cx="587829" cy="3693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AFAFC32-64AA-C0A0-C717-A4F61295E8F0}"/>
              </a:ext>
            </a:extLst>
          </p:cNvPr>
          <p:cNvSpPr/>
          <p:nvPr/>
        </p:nvSpPr>
        <p:spPr>
          <a:xfrm>
            <a:off x="1129004" y="923731"/>
            <a:ext cx="5934270" cy="774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C612B2B6-2B17-F441-535E-415CD033EA9C}"/>
              </a:ext>
            </a:extLst>
          </p:cNvPr>
          <p:cNvSpPr/>
          <p:nvPr/>
        </p:nvSpPr>
        <p:spPr>
          <a:xfrm>
            <a:off x="1129004" y="2220686"/>
            <a:ext cx="5934270" cy="7744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9E1F53-72DC-4819-B68E-226633D2E531}"/>
              </a:ext>
            </a:extLst>
          </p:cNvPr>
          <p:cNvSpPr txBox="1"/>
          <p:nvPr/>
        </p:nvSpPr>
        <p:spPr>
          <a:xfrm>
            <a:off x="345233" y="3648269"/>
            <a:ext cx="493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Traditional App Architecture</a:t>
            </a:r>
          </a:p>
        </p:txBody>
      </p:sp>
    </p:spTree>
    <p:extLst>
      <p:ext uri="{BB962C8B-B14F-4D97-AF65-F5344CB8AC3E}">
        <p14:creationId xmlns:p14="http://schemas.microsoft.com/office/powerpoint/2010/main" val="1500156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37DB265-BE48-2758-DD0B-CF99A505A6CF}"/>
              </a:ext>
            </a:extLst>
          </p:cNvPr>
          <p:cNvSpPr/>
          <p:nvPr/>
        </p:nvSpPr>
        <p:spPr>
          <a:xfrm>
            <a:off x="1464906" y="1026366"/>
            <a:ext cx="2743200" cy="4170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Function for Uploading File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EE5C1E8-A4F8-1D49-1605-8E99E8AAD86E}"/>
              </a:ext>
            </a:extLst>
          </p:cNvPr>
          <p:cNvSpPr/>
          <p:nvPr/>
        </p:nvSpPr>
        <p:spPr>
          <a:xfrm>
            <a:off x="7420946" y="1026367"/>
            <a:ext cx="2743200" cy="4170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Function for copying files</a:t>
            </a:r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0CFA61A-97A2-F2AB-9F72-98F10E712EE1}"/>
              </a:ext>
            </a:extLst>
          </p:cNvPr>
          <p:cNvSpPr/>
          <p:nvPr/>
        </p:nvSpPr>
        <p:spPr>
          <a:xfrm>
            <a:off x="373224" y="914400"/>
            <a:ext cx="793103" cy="4282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R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L</a:t>
            </a:r>
          </a:p>
          <a:p>
            <a:pPr algn="ctr"/>
            <a:r>
              <a:rPr lang="en-IN" dirty="0"/>
              <a:t>L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L</a:t>
            </a:r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953FDF1B-5CC4-D920-7202-F91D696A8FEF}"/>
              </a:ext>
            </a:extLst>
          </p:cNvPr>
          <p:cNvSpPr/>
          <p:nvPr/>
        </p:nvSpPr>
        <p:spPr>
          <a:xfrm>
            <a:off x="11025673" y="1026366"/>
            <a:ext cx="793103" cy="4282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R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L</a:t>
            </a:r>
          </a:p>
          <a:p>
            <a:pPr algn="ctr"/>
            <a:r>
              <a:rPr lang="en-IN" dirty="0"/>
              <a:t>L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L</a:t>
            </a:r>
            <a:endParaRPr lang="en-US" dirty="0"/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CCA1C8CE-0236-202A-99BF-35339ECBEF32}"/>
              </a:ext>
            </a:extLst>
          </p:cNvPr>
          <p:cNvSpPr/>
          <p:nvPr/>
        </p:nvSpPr>
        <p:spPr>
          <a:xfrm>
            <a:off x="4627983" y="4665306"/>
            <a:ext cx="2615681" cy="164218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File Volume or BLOB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E05E26B-7FAA-3340-21D3-FA5D8323B453}"/>
              </a:ext>
            </a:extLst>
          </p:cNvPr>
          <p:cNvCxnSpPr>
            <a:stCxn id="2" idx="2"/>
            <a:endCxn id="7" idx="1"/>
          </p:cNvCxnSpPr>
          <p:nvPr/>
        </p:nvCxnSpPr>
        <p:spPr>
          <a:xfrm rot="16200000" flipH="1">
            <a:off x="3587619" y="4446035"/>
            <a:ext cx="289251" cy="17914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091B16E-5397-B70C-2BD2-CC3CFE237BC4}"/>
              </a:ext>
            </a:extLst>
          </p:cNvPr>
          <p:cNvCxnSpPr>
            <a:stCxn id="7" idx="3"/>
            <a:endCxn id="3" idx="2"/>
          </p:cNvCxnSpPr>
          <p:nvPr/>
        </p:nvCxnSpPr>
        <p:spPr>
          <a:xfrm flipV="1">
            <a:off x="7243664" y="5197150"/>
            <a:ext cx="1548882" cy="2892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C495207-E5B2-8356-39F5-1F2FE91DE613}"/>
              </a:ext>
            </a:extLst>
          </p:cNvPr>
          <p:cNvSpPr txBox="1"/>
          <p:nvPr/>
        </p:nvSpPr>
        <p:spPr>
          <a:xfrm>
            <a:off x="4492689" y="2034070"/>
            <a:ext cx="264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Parallel Files Operation 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7E95C-35B2-A4C9-EB08-117BCAE2F88E}"/>
              </a:ext>
            </a:extLst>
          </p:cNvPr>
          <p:cNvSpPr/>
          <p:nvPr/>
        </p:nvSpPr>
        <p:spPr>
          <a:xfrm>
            <a:off x="4790490" y="2612569"/>
            <a:ext cx="2048071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Function for Resizing</a:t>
            </a:r>
            <a:endParaRPr lang="en-U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F0A5FA5-4A19-DB18-D74A-28E01A82FC07}"/>
              </a:ext>
            </a:extLst>
          </p:cNvPr>
          <p:cNvCxnSpPr>
            <a:stCxn id="13" idx="2"/>
            <a:endCxn id="7" idx="0"/>
          </p:cNvCxnSpPr>
          <p:nvPr/>
        </p:nvCxnSpPr>
        <p:spPr>
          <a:xfrm rot="16200000" flipH="1">
            <a:off x="5493952" y="4043485"/>
            <a:ext cx="942394" cy="3012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507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C3E84F-BFDF-512D-46AD-EF5091D78B7D}"/>
              </a:ext>
            </a:extLst>
          </p:cNvPr>
          <p:cNvSpPr/>
          <p:nvPr/>
        </p:nvSpPr>
        <p:spPr>
          <a:xfrm>
            <a:off x="5187820" y="354563"/>
            <a:ext cx="2864498" cy="267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API Application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Accepting request from Client for File Upload 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AA3E3BD-4450-E7E8-DA5F-C97F50D5B416}"/>
              </a:ext>
            </a:extLst>
          </p:cNvPr>
          <p:cNvSpPr/>
          <p:nvPr/>
        </p:nvSpPr>
        <p:spPr>
          <a:xfrm>
            <a:off x="93306" y="606490"/>
            <a:ext cx="5094514" cy="886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 Request with Multi-Part file</a:t>
            </a:r>
            <a:endParaRPr lang="en-US" b="1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B2C61449-12F7-36AD-4C21-7FD7244B45FE}"/>
              </a:ext>
            </a:extLst>
          </p:cNvPr>
          <p:cNvSpPr/>
          <p:nvPr/>
        </p:nvSpPr>
        <p:spPr>
          <a:xfrm>
            <a:off x="9591869" y="1642188"/>
            <a:ext cx="2211355" cy="212737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BLOB Storage</a:t>
            </a:r>
            <a:endParaRPr lang="en-US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316EBF1-0EF0-92AD-8A1F-F1160C4E744E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8052318" y="1693506"/>
            <a:ext cx="1539551" cy="1012372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B8B4BD2-23C1-DDB4-72AB-FC38C6197442}"/>
              </a:ext>
            </a:extLst>
          </p:cNvPr>
          <p:cNvSpPr txBox="1"/>
          <p:nvPr/>
        </p:nvSpPr>
        <p:spPr>
          <a:xfrm>
            <a:off x="8994710" y="541176"/>
            <a:ext cx="310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File is uploaded to BLOB</a:t>
            </a:r>
            <a:endParaRPr lang="en-US" dirty="0"/>
          </a:p>
        </p:txBody>
      </p:sp>
      <p:sp>
        <p:nvSpPr>
          <p:cNvPr id="8" name="Explosion: 14 Points 7">
            <a:extLst>
              <a:ext uri="{FF2B5EF4-FFF2-40B4-BE49-F238E27FC236}">
                <a16:creationId xmlns:a16="http://schemas.microsoft.com/office/drawing/2014/main" id="{F38DE494-1B76-D70D-9E93-4A8D57CCA7C9}"/>
              </a:ext>
            </a:extLst>
          </p:cNvPr>
          <p:cNvSpPr/>
          <p:nvPr/>
        </p:nvSpPr>
        <p:spPr>
          <a:xfrm>
            <a:off x="9302620" y="3638939"/>
            <a:ext cx="2211355" cy="2127379"/>
          </a:xfrm>
          <a:prstGeom prst="irregularSeal2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Read BLOB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4AC40FE5-B734-5C80-E283-5BC038B405EC}"/>
              </a:ext>
            </a:extLst>
          </p:cNvPr>
          <p:cNvSpPr/>
          <p:nvPr/>
        </p:nvSpPr>
        <p:spPr>
          <a:xfrm>
            <a:off x="5766319" y="3638939"/>
            <a:ext cx="1847462" cy="14182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RDBMS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0F8094B7-7835-C479-EAB0-83CAC5DFDB22}"/>
              </a:ext>
            </a:extLst>
          </p:cNvPr>
          <p:cNvSpPr/>
          <p:nvPr/>
        </p:nvSpPr>
        <p:spPr>
          <a:xfrm>
            <a:off x="5659016" y="5256245"/>
            <a:ext cx="1847462" cy="1418253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ouble Brace 10">
            <a:extLst>
              <a:ext uri="{FF2B5EF4-FFF2-40B4-BE49-F238E27FC236}">
                <a16:creationId xmlns:a16="http://schemas.microsoft.com/office/drawing/2014/main" id="{0920E605-BFA4-CEEB-8CAB-15C60D0E0970}"/>
              </a:ext>
            </a:extLst>
          </p:cNvPr>
          <p:cNvSpPr/>
          <p:nvPr/>
        </p:nvSpPr>
        <p:spPr>
          <a:xfrm>
            <a:off x="5924939" y="5663682"/>
            <a:ext cx="1315616" cy="83975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A120943-A33A-2A70-B102-EEC33E41D6F0}"/>
              </a:ext>
            </a:extLst>
          </p:cNvPr>
          <p:cNvCxnSpPr>
            <a:stCxn id="8" idx="1"/>
            <a:endCxn id="9" idx="4"/>
          </p:cNvCxnSpPr>
          <p:nvPr/>
        </p:nvCxnSpPr>
        <p:spPr>
          <a:xfrm rot="10800000">
            <a:off x="7613782" y="4348066"/>
            <a:ext cx="1688839" cy="5591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9E1F35F-45DA-4D30-14C0-FABFB8D8E992}"/>
              </a:ext>
            </a:extLst>
          </p:cNvPr>
          <p:cNvCxnSpPr>
            <a:stCxn id="8" idx="1"/>
            <a:endCxn id="10" idx="4"/>
          </p:cNvCxnSpPr>
          <p:nvPr/>
        </p:nvCxnSpPr>
        <p:spPr>
          <a:xfrm rot="10800000" flipV="1">
            <a:off x="7506478" y="4907192"/>
            <a:ext cx="1796142" cy="10581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5938CF0-B087-A3C1-5F2E-E4EE478D8028}"/>
              </a:ext>
            </a:extLst>
          </p:cNvPr>
          <p:cNvCxnSpPr>
            <a:stCxn id="4" idx="3"/>
            <a:endCxn id="8" idx="3"/>
          </p:cNvCxnSpPr>
          <p:nvPr/>
        </p:nvCxnSpPr>
        <p:spPr>
          <a:xfrm flipH="1">
            <a:off x="11513975" y="2705878"/>
            <a:ext cx="289249" cy="1587526"/>
          </a:xfrm>
          <a:prstGeom prst="bentConnector3">
            <a:avLst>
              <a:gd name="adj1" fmla="val -7903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416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CEE76B-C9BE-000F-8F1C-F593B278C03C}"/>
              </a:ext>
            </a:extLst>
          </p:cNvPr>
          <p:cNvSpPr txBox="1"/>
          <p:nvPr/>
        </p:nvSpPr>
        <p:spPr>
          <a:xfrm>
            <a:off x="102637" y="121298"/>
            <a:ext cx="466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Application Identity using Azure AD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C9AB5C-F5D5-DD6D-D42F-7947A345EA5E}"/>
              </a:ext>
            </a:extLst>
          </p:cNvPr>
          <p:cNvSpPr/>
          <p:nvPr/>
        </p:nvSpPr>
        <p:spPr>
          <a:xfrm>
            <a:off x="7716417" y="2803846"/>
            <a:ext cx="2444620" cy="2118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Application </a:t>
            </a:r>
          </a:p>
          <a:p>
            <a:pPr algn="ctr"/>
            <a:r>
              <a:rPr lang="en-IN" b="1" dirty="0"/>
              <a:t>Hosted on Azure</a:t>
            </a:r>
            <a:endParaRPr lang="en-US" b="1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C2BA37E0-608B-9B6B-0912-03155947FD41}"/>
              </a:ext>
            </a:extLst>
          </p:cNvPr>
          <p:cNvSpPr/>
          <p:nvPr/>
        </p:nvSpPr>
        <p:spPr>
          <a:xfrm>
            <a:off x="363894" y="2598574"/>
            <a:ext cx="2556587" cy="256591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App</a:t>
            </a:r>
          </a:p>
          <a:p>
            <a:pPr algn="ctr"/>
            <a:r>
              <a:rPr lang="en-IN" dirty="0"/>
              <a:t>Browser /  Mobile Device / Desktop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3870D2-2E7E-3EF3-8C7E-517A6C49A36C}"/>
              </a:ext>
            </a:extLst>
          </p:cNvPr>
          <p:cNvSpPr/>
          <p:nvPr/>
        </p:nvSpPr>
        <p:spPr>
          <a:xfrm>
            <a:off x="7002624" y="2337316"/>
            <a:ext cx="494523" cy="305111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</a:t>
            </a:r>
          </a:p>
          <a:p>
            <a:pPr algn="ctr"/>
            <a:r>
              <a:rPr lang="en-IN" dirty="0"/>
              <a:t>D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N</a:t>
            </a:r>
          </a:p>
          <a:p>
            <a:pPr algn="ctr"/>
            <a:r>
              <a:rPr lang="en-IN" dirty="0"/>
              <a:t>T</a:t>
            </a:r>
          </a:p>
          <a:p>
            <a:pPr algn="ctr"/>
            <a:r>
              <a:rPr lang="en-IN" dirty="0"/>
              <a:t>I</a:t>
            </a:r>
          </a:p>
          <a:p>
            <a:pPr algn="ctr"/>
            <a:r>
              <a:rPr lang="en-IN" dirty="0"/>
              <a:t>T</a:t>
            </a:r>
          </a:p>
          <a:p>
            <a:pPr algn="ctr"/>
            <a:r>
              <a:rPr lang="en-IN" dirty="0"/>
              <a:t>Y</a:t>
            </a:r>
            <a:endParaRPr lang="en-US" dirty="0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4AA4AC5B-4908-C6E8-89B8-F9061301EA69}"/>
              </a:ext>
            </a:extLst>
          </p:cNvPr>
          <p:cNvSpPr/>
          <p:nvPr/>
        </p:nvSpPr>
        <p:spPr>
          <a:xfrm>
            <a:off x="10655559" y="3410335"/>
            <a:ext cx="1284514" cy="9050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Identity</a:t>
            </a:r>
          </a:p>
          <a:p>
            <a:pPr algn="ctr"/>
            <a:r>
              <a:rPr lang="en-IN" dirty="0"/>
              <a:t>DB</a:t>
            </a:r>
            <a:endParaRPr lang="en-US" dirty="0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5BEF380C-7CFE-915C-17ED-FEFE9D72FC18}"/>
              </a:ext>
            </a:extLst>
          </p:cNvPr>
          <p:cNvSpPr/>
          <p:nvPr/>
        </p:nvSpPr>
        <p:spPr>
          <a:xfrm>
            <a:off x="10161037" y="3699586"/>
            <a:ext cx="522514" cy="181947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67F8222-514A-41AE-35C4-DADCD8A56500}"/>
              </a:ext>
            </a:extLst>
          </p:cNvPr>
          <p:cNvSpPr/>
          <p:nvPr/>
        </p:nvSpPr>
        <p:spPr>
          <a:xfrm>
            <a:off x="2808514" y="2976464"/>
            <a:ext cx="4194110" cy="60182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For Login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39AAB60-6390-673C-0CD0-8C81A4345311}"/>
              </a:ext>
            </a:extLst>
          </p:cNvPr>
          <p:cNvSpPr/>
          <p:nvPr/>
        </p:nvSpPr>
        <p:spPr>
          <a:xfrm>
            <a:off x="7473820" y="3208956"/>
            <a:ext cx="587829" cy="3693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52368E57-BFDC-D4CF-3D71-ECC43204CE5E}"/>
              </a:ext>
            </a:extLst>
          </p:cNvPr>
          <p:cNvSpPr/>
          <p:nvPr/>
        </p:nvSpPr>
        <p:spPr>
          <a:xfrm>
            <a:off x="7473820" y="4170784"/>
            <a:ext cx="709127" cy="369332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833AFA15-C581-6FEA-81D8-5C8F2FACA9FF}"/>
              </a:ext>
            </a:extLst>
          </p:cNvPr>
          <p:cNvSpPr/>
          <p:nvPr/>
        </p:nvSpPr>
        <p:spPr>
          <a:xfrm>
            <a:off x="2463282" y="4170784"/>
            <a:ext cx="4539342" cy="6018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Response with the resources demanded in request</a:t>
            </a:r>
            <a:endParaRPr lang="en-US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617AFE7-7C4A-1CC2-B50A-5C90458E6323}"/>
              </a:ext>
            </a:extLst>
          </p:cNvPr>
          <p:cNvSpPr/>
          <p:nvPr/>
        </p:nvSpPr>
        <p:spPr>
          <a:xfrm>
            <a:off x="4266423" y="186613"/>
            <a:ext cx="3449994" cy="1534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Identity Provider</a:t>
            </a:r>
            <a:endParaRPr lang="en-US" b="1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923D98D-6CD4-E70E-7D8C-8D0D2DEBA98A}"/>
              </a:ext>
            </a:extLst>
          </p:cNvPr>
          <p:cNvCxnSpPr>
            <a:stCxn id="4" idx="1"/>
            <a:endCxn id="12" idx="1"/>
          </p:cNvCxnSpPr>
          <p:nvPr/>
        </p:nvCxnSpPr>
        <p:spPr>
          <a:xfrm rot="5400000" flipH="1" flipV="1">
            <a:off x="2291833" y="623984"/>
            <a:ext cx="1644518" cy="2304662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44600D-94C7-95DB-C002-B9F5984A3E25}"/>
              </a:ext>
            </a:extLst>
          </p:cNvPr>
          <p:cNvSpPr txBox="1"/>
          <p:nvPr/>
        </p:nvSpPr>
        <p:spPr>
          <a:xfrm>
            <a:off x="830424" y="1526722"/>
            <a:ext cx="2444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is Already Registered</a:t>
            </a:r>
            <a:endParaRPr lang="en-US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25D65C6-5751-4B32-4AFB-B074D8FAFBA8}"/>
              </a:ext>
            </a:extLst>
          </p:cNvPr>
          <p:cNvCxnSpPr>
            <a:stCxn id="3" idx="0"/>
            <a:endCxn id="12" idx="3"/>
          </p:cNvCxnSpPr>
          <p:nvPr/>
        </p:nvCxnSpPr>
        <p:spPr>
          <a:xfrm rot="16200000" flipV="1">
            <a:off x="7402677" y="1267796"/>
            <a:ext cx="1849790" cy="1222310"/>
          </a:xfrm>
          <a:prstGeom prst="bentConnector2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58A7BB6-5B98-868A-E240-2E5BD2B5775F}"/>
              </a:ext>
            </a:extLst>
          </p:cNvPr>
          <p:cNvSpPr txBox="1"/>
          <p:nvPr/>
        </p:nvSpPr>
        <p:spPr>
          <a:xfrm>
            <a:off x="8938727" y="1103152"/>
            <a:ext cx="2936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Application Registration for Identity Provider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Client Secret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ClientId</a:t>
            </a:r>
            <a:endParaRPr lang="en-US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758E192-518B-7B0D-E2B1-EFEFEFA51CC2}"/>
              </a:ext>
            </a:extLst>
          </p:cNvPr>
          <p:cNvCxnSpPr>
            <a:stCxn id="3" idx="0"/>
            <a:endCxn id="12" idx="2"/>
          </p:cNvCxnSpPr>
          <p:nvPr/>
        </p:nvCxnSpPr>
        <p:spPr>
          <a:xfrm rot="16200000" flipV="1">
            <a:off x="6923900" y="789018"/>
            <a:ext cx="1082348" cy="2947307"/>
          </a:xfrm>
          <a:prstGeom prst="bentConnector3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6FA4F28-27AF-0982-4AA8-A55FFAE6F18D}"/>
              </a:ext>
            </a:extLst>
          </p:cNvPr>
          <p:cNvSpPr txBox="1"/>
          <p:nvPr/>
        </p:nvSpPr>
        <p:spPr>
          <a:xfrm>
            <a:off x="6133128" y="1638499"/>
            <a:ext cx="21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Request Redirect for Login</a:t>
            </a:r>
            <a:endParaRPr lang="en-US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D77A16D-8ED0-DCA8-2D8C-9A17CD519B71}"/>
              </a:ext>
            </a:extLst>
          </p:cNvPr>
          <p:cNvCxnSpPr>
            <a:stCxn id="12" idx="2"/>
            <a:endCxn id="4" idx="2"/>
          </p:cNvCxnSpPr>
          <p:nvPr/>
        </p:nvCxnSpPr>
        <p:spPr>
          <a:xfrm rot="5400000">
            <a:off x="3216147" y="1106259"/>
            <a:ext cx="2160035" cy="3390512"/>
          </a:xfrm>
          <a:prstGeom prst="bentConnector2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7B2691A-7638-34BB-EEC7-69E8B8BFCBA1}"/>
              </a:ext>
            </a:extLst>
          </p:cNvPr>
          <p:cNvSpPr txBox="1"/>
          <p:nvPr/>
        </p:nvSpPr>
        <p:spPr>
          <a:xfrm>
            <a:off x="3114092" y="3578288"/>
            <a:ext cx="310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Sign In Page (UI)</a:t>
            </a:r>
            <a:endParaRPr lang="en-US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C375C19-5BE0-C4FC-CE5E-57620A829197}"/>
              </a:ext>
            </a:extLst>
          </p:cNvPr>
          <p:cNvCxnSpPr>
            <a:stCxn id="4" idx="2"/>
            <a:endCxn id="12" idx="1"/>
          </p:cNvCxnSpPr>
          <p:nvPr/>
        </p:nvCxnSpPr>
        <p:spPr>
          <a:xfrm flipV="1">
            <a:off x="2600908" y="954056"/>
            <a:ext cx="1665515" cy="2927477"/>
          </a:xfrm>
          <a:prstGeom prst="bentConnector3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4D2EF2A-374A-99B3-134B-DEE2FE8729AA}"/>
              </a:ext>
            </a:extLst>
          </p:cNvPr>
          <p:cNvSpPr txBox="1"/>
          <p:nvPr/>
        </p:nvSpPr>
        <p:spPr>
          <a:xfrm>
            <a:off x="3063938" y="1839676"/>
            <a:ext cx="2087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Send Login Credentials and AAD Validate the user</a:t>
            </a:r>
            <a:endParaRPr lang="en-US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F592729-F655-7CE0-AFC3-683D27173967}"/>
              </a:ext>
            </a:extLst>
          </p:cNvPr>
          <p:cNvCxnSpPr>
            <a:stCxn id="12" idx="0"/>
            <a:endCxn id="3" idx="2"/>
          </p:cNvCxnSpPr>
          <p:nvPr/>
        </p:nvCxnSpPr>
        <p:spPr>
          <a:xfrm rot="16200000" flipH="1">
            <a:off x="5097432" y="1080601"/>
            <a:ext cx="4735282" cy="2947307"/>
          </a:xfrm>
          <a:prstGeom prst="bentConnector5">
            <a:avLst>
              <a:gd name="adj1" fmla="val -4828"/>
              <a:gd name="adj2" fmla="val 149228"/>
              <a:gd name="adj3" fmla="val 104828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2E50C75-6F45-74AF-1ACB-53FFD7F07133}"/>
              </a:ext>
            </a:extLst>
          </p:cNvPr>
          <p:cNvSpPr txBox="1"/>
          <p:nvPr/>
        </p:nvSpPr>
        <p:spPr>
          <a:xfrm>
            <a:off x="8661918" y="5219501"/>
            <a:ext cx="244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Login Successful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674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C0FB6A-DC5D-CCFD-EEA1-17F19166E8CE}"/>
              </a:ext>
            </a:extLst>
          </p:cNvPr>
          <p:cNvSpPr/>
          <p:nvPr/>
        </p:nvSpPr>
        <p:spPr>
          <a:xfrm>
            <a:off x="4357396" y="373224"/>
            <a:ext cx="3480318" cy="163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Azure AD</a:t>
            </a:r>
          </a:p>
          <a:p>
            <a:pPr algn="ctr"/>
            <a:r>
              <a:rPr lang="en-IN" b="1" dirty="0"/>
              <a:t>Registration of Mobile App and REST API  Az Function</a:t>
            </a:r>
            <a:endParaRPr lang="en-US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B4014EE-2613-E2E6-03F0-46F922C7B0F6}"/>
              </a:ext>
            </a:extLst>
          </p:cNvPr>
          <p:cNvSpPr/>
          <p:nvPr/>
        </p:nvSpPr>
        <p:spPr>
          <a:xfrm>
            <a:off x="653143" y="2649894"/>
            <a:ext cx="2267339" cy="1810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Mobile </a:t>
            </a:r>
          </a:p>
          <a:p>
            <a:pPr algn="ctr"/>
            <a:r>
              <a:rPr lang="en-IN" b="1" dirty="0"/>
              <a:t>Client</a:t>
            </a:r>
            <a:endParaRPr lang="en-US" b="1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391A0ED-83C0-FF89-95A8-F15869AB4234}"/>
              </a:ext>
            </a:extLst>
          </p:cNvPr>
          <p:cNvCxnSpPr>
            <a:stCxn id="3" idx="0"/>
            <a:endCxn id="2" idx="1"/>
          </p:cNvCxnSpPr>
          <p:nvPr/>
        </p:nvCxnSpPr>
        <p:spPr>
          <a:xfrm rot="5400000" flipH="1" flipV="1">
            <a:off x="2341984" y="634483"/>
            <a:ext cx="1460241" cy="257058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3EFC1A-1E54-DABC-0D6F-B3097F31A7BE}"/>
              </a:ext>
            </a:extLst>
          </p:cNvPr>
          <p:cNvSpPr/>
          <p:nvPr/>
        </p:nvSpPr>
        <p:spPr>
          <a:xfrm>
            <a:off x="9119118" y="2649894"/>
            <a:ext cx="2267339" cy="1810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REST API / Azure Function</a:t>
            </a:r>
            <a:endParaRPr lang="en-US" b="1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C6CE864-D9E2-6E4F-3220-C218D4C5CBE4}"/>
              </a:ext>
            </a:extLst>
          </p:cNvPr>
          <p:cNvCxnSpPr>
            <a:stCxn id="6" idx="0"/>
            <a:endCxn id="2" idx="3"/>
          </p:cNvCxnSpPr>
          <p:nvPr/>
        </p:nvCxnSpPr>
        <p:spPr>
          <a:xfrm rot="16200000" flipV="1">
            <a:off x="8315131" y="712237"/>
            <a:ext cx="1460241" cy="241507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EA6E92B7-E47E-7106-DB24-02A57ECAA4EA}"/>
              </a:ext>
            </a:extLst>
          </p:cNvPr>
          <p:cNvSpPr/>
          <p:nvPr/>
        </p:nvSpPr>
        <p:spPr>
          <a:xfrm>
            <a:off x="2920482" y="3247053"/>
            <a:ext cx="6198636" cy="634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E421D75-2F4E-CDDC-2067-E1E8B52146B4}"/>
              </a:ext>
            </a:extLst>
          </p:cNvPr>
          <p:cNvCxnSpPr>
            <a:stCxn id="9" idx="3"/>
            <a:endCxn id="2" idx="2"/>
          </p:cNvCxnSpPr>
          <p:nvPr/>
        </p:nvCxnSpPr>
        <p:spPr>
          <a:xfrm flipH="1" flipV="1">
            <a:off x="6097555" y="2006082"/>
            <a:ext cx="3021563" cy="1558212"/>
          </a:xfrm>
          <a:prstGeom prst="bentConnector4">
            <a:avLst>
              <a:gd name="adj1" fmla="val -7566"/>
              <a:gd name="adj2" fmla="val 6018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5DDA1D1-DD32-6D4C-1889-62BE039037A1}"/>
              </a:ext>
            </a:extLst>
          </p:cNvPr>
          <p:cNvSpPr/>
          <p:nvPr/>
        </p:nvSpPr>
        <p:spPr>
          <a:xfrm>
            <a:off x="1604865" y="1082351"/>
            <a:ext cx="625151" cy="494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69A65A4-AB66-7C96-DA02-AF1A2061F010}"/>
              </a:ext>
            </a:extLst>
          </p:cNvPr>
          <p:cNvSpPr/>
          <p:nvPr/>
        </p:nvSpPr>
        <p:spPr>
          <a:xfrm>
            <a:off x="9881896" y="1063689"/>
            <a:ext cx="625151" cy="494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88AFE1-4FE9-ECDB-937A-7F76EC414C78}"/>
              </a:ext>
            </a:extLst>
          </p:cNvPr>
          <p:cNvSpPr/>
          <p:nvPr/>
        </p:nvSpPr>
        <p:spPr>
          <a:xfrm>
            <a:off x="7360297" y="3307702"/>
            <a:ext cx="625151" cy="494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C8F41E-EBF7-DAE3-A0B4-4C1A137C256F}"/>
              </a:ext>
            </a:extLst>
          </p:cNvPr>
          <p:cNvSpPr/>
          <p:nvPr/>
        </p:nvSpPr>
        <p:spPr>
          <a:xfrm>
            <a:off x="7525138" y="2376974"/>
            <a:ext cx="625151" cy="494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6C32828-1085-2BC8-41C5-2B8C32610A02}"/>
              </a:ext>
            </a:extLst>
          </p:cNvPr>
          <p:cNvCxnSpPr>
            <a:stCxn id="2" idx="2"/>
            <a:endCxn id="9" idx="1"/>
          </p:cNvCxnSpPr>
          <p:nvPr/>
        </p:nvCxnSpPr>
        <p:spPr>
          <a:xfrm rot="5400000">
            <a:off x="3729913" y="1196652"/>
            <a:ext cx="1558212" cy="3177073"/>
          </a:xfrm>
          <a:prstGeom prst="bentConnector4">
            <a:avLst>
              <a:gd name="adj1" fmla="val 39820"/>
              <a:gd name="adj2" fmla="val 9163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68363F7-78E0-C2A2-C123-3FA128AFE208}"/>
              </a:ext>
            </a:extLst>
          </p:cNvPr>
          <p:cNvSpPr/>
          <p:nvPr/>
        </p:nvSpPr>
        <p:spPr>
          <a:xfrm>
            <a:off x="3649048" y="2397968"/>
            <a:ext cx="625151" cy="494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  <a:endParaRPr lang="en-US" dirty="0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64743AAD-1964-0094-EA36-77E36A0EED30}"/>
              </a:ext>
            </a:extLst>
          </p:cNvPr>
          <p:cNvSpPr/>
          <p:nvPr/>
        </p:nvSpPr>
        <p:spPr>
          <a:xfrm>
            <a:off x="2920480" y="3802224"/>
            <a:ext cx="6198635" cy="6344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Response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40702F-77B4-79FD-A750-2643203B80E5}"/>
              </a:ext>
            </a:extLst>
          </p:cNvPr>
          <p:cNvSpPr/>
          <p:nvPr/>
        </p:nvSpPr>
        <p:spPr>
          <a:xfrm>
            <a:off x="4196443" y="3872203"/>
            <a:ext cx="625151" cy="494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0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171874-1513-DA74-3ED8-50403DC17AE6}"/>
              </a:ext>
            </a:extLst>
          </p:cNvPr>
          <p:cNvSpPr/>
          <p:nvPr/>
        </p:nvSpPr>
        <p:spPr>
          <a:xfrm>
            <a:off x="1240971" y="1586204"/>
            <a:ext cx="2211356" cy="2174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1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BC4952-30AE-0047-45F0-77A3918BC5AB}"/>
              </a:ext>
            </a:extLst>
          </p:cNvPr>
          <p:cNvSpPr/>
          <p:nvPr/>
        </p:nvSpPr>
        <p:spPr>
          <a:xfrm>
            <a:off x="8997820" y="1586204"/>
            <a:ext cx="2211356" cy="2174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2</a:t>
            </a:r>
            <a:endParaRPr lang="en-US" dirty="0"/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B787D6AC-70D4-574E-4920-284699E10690}"/>
              </a:ext>
            </a:extLst>
          </p:cNvPr>
          <p:cNvSpPr/>
          <p:nvPr/>
        </p:nvSpPr>
        <p:spPr>
          <a:xfrm>
            <a:off x="4721291" y="1511559"/>
            <a:ext cx="2453950" cy="224867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Function</a:t>
            </a:r>
            <a:endParaRPr lang="en-US" dirty="0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C4300987-024B-2F8C-3070-C9BE6047A6BB}"/>
              </a:ext>
            </a:extLst>
          </p:cNvPr>
          <p:cNvSpPr/>
          <p:nvPr/>
        </p:nvSpPr>
        <p:spPr>
          <a:xfrm>
            <a:off x="5327780" y="3918857"/>
            <a:ext cx="1203649" cy="15768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963CCD-2E13-16D0-4AD1-3F5682C42F78}"/>
              </a:ext>
            </a:extLst>
          </p:cNvPr>
          <p:cNvSpPr txBox="1"/>
          <p:nvPr/>
        </p:nvSpPr>
        <p:spPr>
          <a:xfrm>
            <a:off x="4618653" y="5654351"/>
            <a:ext cx="2901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Trigger</a:t>
            </a:r>
          </a:p>
          <a:p>
            <a:pPr algn="ctr"/>
            <a:r>
              <a:rPr lang="en-IN" dirty="0"/>
              <a:t>Queue, BLOB, HTTP, Table, ect.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AF030E-AD1E-AE34-A233-A461F78132E1}"/>
              </a:ext>
            </a:extLst>
          </p:cNvPr>
          <p:cNvSpPr txBox="1"/>
          <p:nvPr/>
        </p:nvSpPr>
        <p:spPr>
          <a:xfrm>
            <a:off x="4142792" y="447869"/>
            <a:ext cx="501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Integration Across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58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F2DE90-975E-E1EF-42B5-180309C160E2}"/>
              </a:ext>
            </a:extLst>
          </p:cNvPr>
          <p:cNvSpPr/>
          <p:nvPr/>
        </p:nvSpPr>
        <p:spPr>
          <a:xfrm>
            <a:off x="877078" y="2062065"/>
            <a:ext cx="2286000" cy="1772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Azure</a:t>
            </a:r>
          </a:p>
          <a:p>
            <a:pPr algn="ctr"/>
            <a:r>
              <a:rPr lang="en-IN" b="1" dirty="0"/>
              <a:t>Front Door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72EC45-F4B4-C437-2C64-E6966BA01EE9}"/>
              </a:ext>
            </a:extLst>
          </p:cNvPr>
          <p:cNvSpPr/>
          <p:nvPr/>
        </p:nvSpPr>
        <p:spPr>
          <a:xfrm>
            <a:off x="4407159" y="124408"/>
            <a:ext cx="2286000" cy="1772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Function</a:t>
            </a:r>
          </a:p>
          <a:p>
            <a:pPr algn="ctr"/>
            <a:r>
              <a:rPr lang="en-IN" b="1" dirty="0"/>
              <a:t>App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6FE41-4EA0-DA6A-B6D3-4AC418610B16}"/>
              </a:ext>
            </a:extLst>
          </p:cNvPr>
          <p:cNvSpPr/>
          <p:nvPr/>
        </p:nvSpPr>
        <p:spPr>
          <a:xfrm>
            <a:off x="8011885" y="124407"/>
            <a:ext cx="2286000" cy="1772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4BD01F-2821-8D16-DC3C-DB2F8085E86F}"/>
              </a:ext>
            </a:extLst>
          </p:cNvPr>
          <p:cNvSpPr/>
          <p:nvPr/>
        </p:nvSpPr>
        <p:spPr>
          <a:xfrm>
            <a:off x="4407159" y="4074368"/>
            <a:ext cx="2286000" cy="1772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Function App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B5E3E2-87E1-68BD-EEDB-D426D5C6A10A}"/>
              </a:ext>
            </a:extLst>
          </p:cNvPr>
          <p:cNvSpPr/>
          <p:nvPr/>
        </p:nvSpPr>
        <p:spPr>
          <a:xfrm>
            <a:off x="8013439" y="4074368"/>
            <a:ext cx="2286000" cy="1772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</a:t>
            </a:r>
            <a:endParaRPr lang="en-US" b="1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713CD79-FB45-22FB-A884-A22D1FA38660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5400000" flipH="1" flipV="1">
            <a:off x="2687994" y="342901"/>
            <a:ext cx="1051248" cy="23870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CD4752-E6D0-6FC6-9862-F64388BE4AA4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6693159" y="1010816"/>
            <a:ext cx="13187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2B56F80-8BDB-0E96-92D4-C8FD4A612BD7}"/>
              </a:ext>
            </a:extLst>
          </p:cNvPr>
          <p:cNvCxnSpPr>
            <a:stCxn id="2" idx="2"/>
            <a:endCxn id="5" idx="1"/>
          </p:cNvCxnSpPr>
          <p:nvPr/>
        </p:nvCxnSpPr>
        <p:spPr>
          <a:xfrm rot="16200000" flipH="1">
            <a:off x="2650671" y="3204288"/>
            <a:ext cx="1125895" cy="23870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CF1AB5-BF7B-72D5-99A6-DC43A6567D2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693159" y="4960777"/>
            <a:ext cx="1320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4B02F1-135F-AD3C-1F02-F00DDC471040}"/>
              </a:ext>
            </a:extLst>
          </p:cNvPr>
          <p:cNvSpPr txBox="1"/>
          <p:nvPr/>
        </p:nvSpPr>
        <p:spPr>
          <a:xfrm>
            <a:off x="1166327" y="382947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Region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A544AE-4BB9-EE85-1411-0FE8011F28FB}"/>
              </a:ext>
            </a:extLst>
          </p:cNvPr>
          <p:cNvSpPr txBox="1"/>
          <p:nvPr/>
        </p:nvSpPr>
        <p:spPr>
          <a:xfrm>
            <a:off x="1114231" y="5423031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Secondarys</a:t>
            </a:r>
            <a:r>
              <a:rPr lang="en-IN" dirty="0"/>
              <a:t> Region</a:t>
            </a:r>
            <a:endParaRPr lang="en-US" dirty="0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C9A6D2C1-C886-7EB4-F3E1-891B5A39D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571192"/>
              </p:ext>
            </p:extLst>
          </p:nvPr>
        </p:nvGraphicFramePr>
        <p:xfrm>
          <a:off x="3334917" y="2517659"/>
          <a:ext cx="376568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840">
                  <a:extLst>
                    <a:ext uri="{9D8B030D-6E8A-4147-A177-3AD203B41FA5}">
                      <a16:colId xmlns:a16="http://schemas.microsoft.com/office/drawing/2014/main" val="2239861302"/>
                    </a:ext>
                  </a:extLst>
                </a:gridCol>
                <a:gridCol w="1882840">
                  <a:extLst>
                    <a:ext uri="{9D8B030D-6E8A-4147-A177-3AD203B41FA5}">
                      <a16:colId xmlns:a16="http://schemas.microsoft.com/office/drawing/2014/main" val="499902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Url 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Route to Function using Http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0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697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15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7340E3-CE40-B73E-C422-12E3198C0F31}"/>
              </a:ext>
            </a:extLst>
          </p:cNvPr>
          <p:cNvSpPr/>
          <p:nvPr/>
        </p:nvSpPr>
        <p:spPr>
          <a:xfrm>
            <a:off x="6885992" y="466531"/>
            <a:ext cx="1978090" cy="1408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 Server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3EA9E4-451A-4786-B54C-5DAFFEE681FF}"/>
              </a:ext>
            </a:extLst>
          </p:cNvPr>
          <p:cNvSpPr/>
          <p:nvPr/>
        </p:nvSpPr>
        <p:spPr>
          <a:xfrm>
            <a:off x="6885992" y="2326433"/>
            <a:ext cx="1978090" cy="1408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 Server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72244B-B1E2-C567-08AD-F9B9F04DADEB}"/>
              </a:ext>
            </a:extLst>
          </p:cNvPr>
          <p:cNvSpPr/>
          <p:nvPr/>
        </p:nvSpPr>
        <p:spPr>
          <a:xfrm>
            <a:off x="6885992" y="4640425"/>
            <a:ext cx="1978090" cy="1408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 Server 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D29771-F68B-DFFD-B837-7AD860DDD037}"/>
              </a:ext>
            </a:extLst>
          </p:cNvPr>
          <p:cNvSpPr/>
          <p:nvPr/>
        </p:nvSpPr>
        <p:spPr>
          <a:xfrm>
            <a:off x="7697755" y="3816220"/>
            <a:ext cx="111967" cy="167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472508-DBCA-CCB2-DCA2-0DD8ADAD6D69}"/>
              </a:ext>
            </a:extLst>
          </p:cNvPr>
          <p:cNvSpPr/>
          <p:nvPr/>
        </p:nvSpPr>
        <p:spPr>
          <a:xfrm>
            <a:off x="7700864" y="4155233"/>
            <a:ext cx="111967" cy="167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EA3E0B15-B799-E84B-2D2D-2E2490751774}"/>
              </a:ext>
            </a:extLst>
          </p:cNvPr>
          <p:cNvSpPr/>
          <p:nvPr/>
        </p:nvSpPr>
        <p:spPr>
          <a:xfrm>
            <a:off x="10058400" y="2528596"/>
            <a:ext cx="1800808" cy="12067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Clustered Data Store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79B8140-3064-562C-338F-7851B20D596F}"/>
              </a:ext>
            </a:extLst>
          </p:cNvPr>
          <p:cNvCxnSpPr>
            <a:stCxn id="2" idx="3"/>
            <a:endCxn id="7" idx="2"/>
          </p:cNvCxnSpPr>
          <p:nvPr/>
        </p:nvCxnSpPr>
        <p:spPr>
          <a:xfrm>
            <a:off x="8864082" y="1170992"/>
            <a:ext cx="1194318" cy="196098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E3F16C8-CBC4-6400-A098-C809741D113B}"/>
              </a:ext>
            </a:extLst>
          </p:cNvPr>
          <p:cNvCxnSpPr>
            <a:stCxn id="3" idx="3"/>
            <a:endCxn id="7" idx="2"/>
          </p:cNvCxnSpPr>
          <p:nvPr/>
        </p:nvCxnSpPr>
        <p:spPr>
          <a:xfrm>
            <a:off x="8864082" y="3030894"/>
            <a:ext cx="1194318" cy="10108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B39428A-3315-8B11-3DDD-2D7F55A48F59}"/>
              </a:ext>
            </a:extLst>
          </p:cNvPr>
          <p:cNvCxnSpPr>
            <a:stCxn id="4" idx="3"/>
            <a:endCxn id="7" idx="2"/>
          </p:cNvCxnSpPr>
          <p:nvPr/>
        </p:nvCxnSpPr>
        <p:spPr>
          <a:xfrm flipV="1">
            <a:off x="8864082" y="3131976"/>
            <a:ext cx="1194318" cy="221291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74D2430-83D4-DE89-4364-39D0F44F3B03}"/>
              </a:ext>
            </a:extLst>
          </p:cNvPr>
          <p:cNvSpPr/>
          <p:nvPr/>
        </p:nvSpPr>
        <p:spPr>
          <a:xfrm>
            <a:off x="3875314" y="2503714"/>
            <a:ext cx="2220686" cy="10543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Gateway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8F2E19E-03E0-C618-2016-B6B324106C08}"/>
              </a:ext>
            </a:extLst>
          </p:cNvPr>
          <p:cNvCxnSpPr>
            <a:stCxn id="14" idx="3"/>
            <a:endCxn id="2" idx="1"/>
          </p:cNvCxnSpPr>
          <p:nvPr/>
        </p:nvCxnSpPr>
        <p:spPr>
          <a:xfrm flipV="1">
            <a:off x="6096000" y="1170992"/>
            <a:ext cx="789992" cy="185990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0D1DE80-D40B-7E00-E22D-DAB7E64515C8}"/>
              </a:ext>
            </a:extLst>
          </p:cNvPr>
          <p:cNvCxnSpPr>
            <a:stCxn id="14" idx="3"/>
            <a:endCxn id="3" idx="1"/>
          </p:cNvCxnSpPr>
          <p:nvPr/>
        </p:nvCxnSpPr>
        <p:spPr>
          <a:xfrm>
            <a:off x="6096000" y="3030894"/>
            <a:ext cx="789992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2FDA63C-01AD-1C76-0B2D-3DBB820F92E6}"/>
              </a:ext>
            </a:extLst>
          </p:cNvPr>
          <p:cNvCxnSpPr>
            <a:stCxn id="14" idx="3"/>
            <a:endCxn id="4" idx="1"/>
          </p:cNvCxnSpPr>
          <p:nvPr/>
        </p:nvCxnSpPr>
        <p:spPr>
          <a:xfrm>
            <a:off x="6096000" y="3030894"/>
            <a:ext cx="789992" cy="23139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ylinder 20">
            <a:extLst>
              <a:ext uri="{FF2B5EF4-FFF2-40B4-BE49-F238E27FC236}">
                <a16:creationId xmlns:a16="http://schemas.microsoft.com/office/drawing/2014/main" id="{FB218D04-C77E-54BC-D731-3512A711FA4F}"/>
              </a:ext>
            </a:extLst>
          </p:cNvPr>
          <p:cNvSpPr/>
          <p:nvPr/>
        </p:nvSpPr>
        <p:spPr>
          <a:xfrm>
            <a:off x="10058400" y="4640425"/>
            <a:ext cx="1800808" cy="14089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Session State / Cache 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71AAC6D-AC81-8EC8-362B-4E469CBEFD25}"/>
              </a:ext>
            </a:extLst>
          </p:cNvPr>
          <p:cNvCxnSpPr>
            <a:stCxn id="2" idx="3"/>
            <a:endCxn id="21" idx="2"/>
          </p:cNvCxnSpPr>
          <p:nvPr/>
        </p:nvCxnSpPr>
        <p:spPr>
          <a:xfrm>
            <a:off x="8864082" y="1170992"/>
            <a:ext cx="1194318" cy="417389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F0F567B-CBCB-7050-091A-4BF527B372A6}"/>
              </a:ext>
            </a:extLst>
          </p:cNvPr>
          <p:cNvSpPr txBox="1"/>
          <p:nvPr/>
        </p:nvSpPr>
        <p:spPr>
          <a:xfrm>
            <a:off x="401216" y="4323184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Scalability Arrangement of the Traditional App</a:t>
            </a:r>
          </a:p>
        </p:txBody>
      </p:sp>
    </p:spTree>
    <p:extLst>
      <p:ext uri="{BB962C8B-B14F-4D97-AF65-F5344CB8AC3E}">
        <p14:creationId xmlns:p14="http://schemas.microsoft.com/office/powerpoint/2010/main" val="866733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3CB522-55FC-DAB5-DE86-159873D63170}"/>
              </a:ext>
            </a:extLst>
          </p:cNvPr>
          <p:cNvSpPr/>
          <p:nvPr/>
        </p:nvSpPr>
        <p:spPr>
          <a:xfrm>
            <a:off x="6764694" y="412880"/>
            <a:ext cx="1950098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MicroService</a:t>
            </a:r>
            <a:r>
              <a:rPr lang="en-US" dirty="0"/>
              <a:t>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ECA6F2-F857-5FA5-3514-0EB179B4D37A}"/>
              </a:ext>
            </a:extLst>
          </p:cNvPr>
          <p:cNvSpPr/>
          <p:nvPr/>
        </p:nvSpPr>
        <p:spPr>
          <a:xfrm>
            <a:off x="6764694" y="2003749"/>
            <a:ext cx="1950098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MicroService</a:t>
            </a:r>
            <a:r>
              <a:rPr lang="en-US" dirty="0"/>
              <a:t> 2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9467F0-DF1F-7EAF-F689-49B6F3BD1D7D}"/>
              </a:ext>
            </a:extLst>
          </p:cNvPr>
          <p:cNvSpPr/>
          <p:nvPr/>
        </p:nvSpPr>
        <p:spPr>
          <a:xfrm>
            <a:off x="6764694" y="3594618"/>
            <a:ext cx="1950098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MicroService</a:t>
            </a:r>
            <a:r>
              <a:rPr lang="en-US" dirty="0"/>
              <a:t> 3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2BB67B-FED1-ED22-DE82-8137D4E85FE2}"/>
              </a:ext>
            </a:extLst>
          </p:cNvPr>
          <p:cNvSpPr/>
          <p:nvPr/>
        </p:nvSpPr>
        <p:spPr>
          <a:xfrm>
            <a:off x="6764694" y="5117839"/>
            <a:ext cx="1950098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MicroService</a:t>
            </a:r>
            <a:r>
              <a:rPr lang="en-US" dirty="0"/>
              <a:t> n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D5671695-8D3C-FEB9-AFDF-BA537A4E4223}"/>
              </a:ext>
            </a:extLst>
          </p:cNvPr>
          <p:cNvSpPr/>
          <p:nvPr/>
        </p:nvSpPr>
        <p:spPr>
          <a:xfrm>
            <a:off x="10123714" y="681134"/>
            <a:ext cx="1474237" cy="7767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 1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6285A873-7220-4DEB-C4B4-D3A6FCFAC5B1}"/>
              </a:ext>
            </a:extLst>
          </p:cNvPr>
          <p:cNvSpPr/>
          <p:nvPr/>
        </p:nvSpPr>
        <p:spPr>
          <a:xfrm>
            <a:off x="10123714" y="2419739"/>
            <a:ext cx="1474237" cy="7767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Store 1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9E091073-14E1-B476-C92E-346BFFAEA503}"/>
              </a:ext>
            </a:extLst>
          </p:cNvPr>
          <p:cNvSpPr/>
          <p:nvPr/>
        </p:nvSpPr>
        <p:spPr>
          <a:xfrm>
            <a:off x="10123713" y="3928187"/>
            <a:ext cx="1474237" cy="7767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Store 1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FD8FEDC5-2C30-91B0-58F5-035DB82E1231}"/>
              </a:ext>
            </a:extLst>
          </p:cNvPr>
          <p:cNvSpPr/>
          <p:nvPr/>
        </p:nvSpPr>
        <p:spPr>
          <a:xfrm>
            <a:off x="10123713" y="5451408"/>
            <a:ext cx="1474237" cy="7767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Store 1</a:t>
            </a:r>
            <a:endParaRPr lang="en-US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30D8F16-502F-5F7F-EBA3-52298DB87C29}"/>
              </a:ext>
            </a:extLst>
          </p:cNvPr>
          <p:cNvCxnSpPr>
            <a:stCxn id="2" idx="3"/>
            <a:endCxn id="7" idx="2"/>
          </p:cNvCxnSpPr>
          <p:nvPr/>
        </p:nvCxnSpPr>
        <p:spPr>
          <a:xfrm>
            <a:off x="8714792" y="968052"/>
            <a:ext cx="1408922" cy="10146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89C8B1C-E4D4-A0DE-E05B-E34FA857C082}"/>
              </a:ext>
            </a:extLst>
          </p:cNvPr>
          <p:cNvCxnSpPr>
            <a:stCxn id="3" idx="3"/>
            <a:endCxn id="8" idx="2"/>
          </p:cNvCxnSpPr>
          <p:nvPr/>
        </p:nvCxnSpPr>
        <p:spPr>
          <a:xfrm>
            <a:off x="8714792" y="2558921"/>
            <a:ext cx="1408922" cy="24920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D82167F-61EB-7242-E918-09211C4B6FA9}"/>
              </a:ext>
            </a:extLst>
          </p:cNvPr>
          <p:cNvCxnSpPr>
            <a:stCxn id="4" idx="3"/>
            <a:endCxn id="9" idx="2"/>
          </p:cNvCxnSpPr>
          <p:nvPr/>
        </p:nvCxnSpPr>
        <p:spPr>
          <a:xfrm>
            <a:off x="8714792" y="4149790"/>
            <a:ext cx="1408921" cy="16678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7BE06D6-E90B-348A-2865-4A431E0F1D2A}"/>
              </a:ext>
            </a:extLst>
          </p:cNvPr>
          <p:cNvCxnSpPr>
            <a:stCxn id="5" idx="3"/>
            <a:endCxn id="10" idx="2"/>
          </p:cNvCxnSpPr>
          <p:nvPr/>
        </p:nvCxnSpPr>
        <p:spPr>
          <a:xfrm>
            <a:off x="8714792" y="5673011"/>
            <a:ext cx="1408921" cy="16678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3591C0B-1236-B05E-9F31-EEB75B60EF04}"/>
              </a:ext>
            </a:extLst>
          </p:cNvPr>
          <p:cNvSpPr txBox="1"/>
          <p:nvPr/>
        </p:nvSpPr>
        <p:spPr>
          <a:xfrm>
            <a:off x="643812" y="3526971"/>
            <a:ext cx="5635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Traditional Monolithic App is changed to Microservices Approach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698EA0-716E-E22B-E1D0-8A04B558695C}"/>
              </a:ext>
            </a:extLst>
          </p:cNvPr>
          <p:cNvSpPr/>
          <p:nvPr/>
        </p:nvSpPr>
        <p:spPr>
          <a:xfrm>
            <a:off x="3452327" y="1457908"/>
            <a:ext cx="1974980" cy="10333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Gateway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765DEFE-C22F-8E30-5E7D-A3BAF1F19014}"/>
              </a:ext>
            </a:extLst>
          </p:cNvPr>
          <p:cNvCxnSpPr>
            <a:stCxn id="21" idx="3"/>
            <a:endCxn id="2" idx="1"/>
          </p:cNvCxnSpPr>
          <p:nvPr/>
        </p:nvCxnSpPr>
        <p:spPr>
          <a:xfrm flipV="1">
            <a:off x="5427307" y="968052"/>
            <a:ext cx="1337387" cy="100653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95FA704-E271-1368-0AE0-3122E203CD48}"/>
              </a:ext>
            </a:extLst>
          </p:cNvPr>
          <p:cNvCxnSpPr>
            <a:stCxn id="21" idx="3"/>
            <a:endCxn id="3" idx="1"/>
          </p:cNvCxnSpPr>
          <p:nvPr/>
        </p:nvCxnSpPr>
        <p:spPr>
          <a:xfrm>
            <a:off x="5427307" y="1974591"/>
            <a:ext cx="1337387" cy="58433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478FFD8-B1D6-958F-6566-04012534D07F}"/>
              </a:ext>
            </a:extLst>
          </p:cNvPr>
          <p:cNvCxnSpPr>
            <a:stCxn id="21" idx="3"/>
            <a:endCxn id="4" idx="1"/>
          </p:cNvCxnSpPr>
          <p:nvPr/>
        </p:nvCxnSpPr>
        <p:spPr>
          <a:xfrm>
            <a:off x="5427307" y="1974591"/>
            <a:ext cx="1337387" cy="217519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6094B5A-4C07-356E-BDCA-AB21EBB770B6}"/>
              </a:ext>
            </a:extLst>
          </p:cNvPr>
          <p:cNvCxnSpPr>
            <a:stCxn id="21" idx="3"/>
            <a:endCxn id="5" idx="1"/>
          </p:cNvCxnSpPr>
          <p:nvPr/>
        </p:nvCxnSpPr>
        <p:spPr>
          <a:xfrm>
            <a:off x="5427307" y="1974591"/>
            <a:ext cx="1337387" cy="369842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21F9B04-20A3-6F16-2889-C5E8521176BA}"/>
              </a:ext>
            </a:extLst>
          </p:cNvPr>
          <p:cNvSpPr txBox="1"/>
          <p:nvPr/>
        </p:nvSpPr>
        <p:spPr>
          <a:xfrm>
            <a:off x="373225" y="4615262"/>
            <a:ext cx="47306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Processing?</a:t>
            </a:r>
          </a:p>
          <a:p>
            <a:r>
              <a:rPr lang="en-US" sz="4800" dirty="0"/>
              <a:t>On-Demand</a:t>
            </a:r>
          </a:p>
        </p:txBody>
      </p:sp>
    </p:spTree>
    <p:extLst>
      <p:ext uri="{BB962C8B-B14F-4D97-AF65-F5344CB8AC3E}">
        <p14:creationId xmlns:p14="http://schemas.microsoft.com/office/powerpoint/2010/main" val="260763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495CF6-5F6A-74BE-968D-34A8E933E97E}"/>
              </a:ext>
            </a:extLst>
          </p:cNvPr>
          <p:cNvSpPr/>
          <p:nvPr/>
        </p:nvSpPr>
        <p:spPr>
          <a:xfrm>
            <a:off x="4220547" y="1595535"/>
            <a:ext cx="3750906" cy="19221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Azure Function with HttpTrigger </a:t>
            </a:r>
          </a:p>
          <a:p>
            <a:pPr algn="ctr"/>
            <a:r>
              <a:rPr lang="en-US" dirty="0"/>
              <a:t>As a REST API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4FE00B-8FCD-1D91-1688-2F720A9F8E1B}"/>
              </a:ext>
            </a:extLst>
          </p:cNvPr>
          <p:cNvSpPr/>
          <p:nvPr/>
        </p:nvSpPr>
        <p:spPr>
          <a:xfrm>
            <a:off x="3741576" y="382555"/>
            <a:ext cx="979714" cy="69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2B487D-0EB3-6AE8-4364-41F1518F8A3F}"/>
              </a:ext>
            </a:extLst>
          </p:cNvPr>
          <p:cNvSpPr/>
          <p:nvPr/>
        </p:nvSpPr>
        <p:spPr>
          <a:xfrm>
            <a:off x="7290319" y="382555"/>
            <a:ext cx="979714" cy="69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3CB912-7214-C5AA-7074-A956576A8F37}"/>
              </a:ext>
            </a:extLst>
          </p:cNvPr>
          <p:cNvSpPr/>
          <p:nvPr/>
        </p:nvSpPr>
        <p:spPr>
          <a:xfrm>
            <a:off x="3741576" y="4030825"/>
            <a:ext cx="979714" cy="69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2E0F88-EF92-56D9-A14D-2E38AC6BE804}"/>
              </a:ext>
            </a:extLst>
          </p:cNvPr>
          <p:cNvSpPr/>
          <p:nvPr/>
        </p:nvSpPr>
        <p:spPr>
          <a:xfrm>
            <a:off x="7340083" y="4030825"/>
            <a:ext cx="979714" cy="69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6B59A1F-2D07-6753-1188-1F27D778B439}"/>
              </a:ext>
            </a:extLst>
          </p:cNvPr>
          <p:cNvCxnSpPr>
            <a:stCxn id="2" idx="0"/>
            <a:endCxn id="3" idx="2"/>
          </p:cNvCxnSpPr>
          <p:nvPr/>
        </p:nvCxnSpPr>
        <p:spPr>
          <a:xfrm rot="16200000" flipV="1">
            <a:off x="4907125" y="406659"/>
            <a:ext cx="513184" cy="18645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49778A7-72C3-1E3F-98FB-72010DD225CD}"/>
              </a:ext>
            </a:extLst>
          </p:cNvPr>
          <p:cNvCxnSpPr>
            <a:stCxn id="2" idx="0"/>
            <a:endCxn id="4" idx="2"/>
          </p:cNvCxnSpPr>
          <p:nvPr/>
        </p:nvCxnSpPr>
        <p:spPr>
          <a:xfrm rot="5400000" flipH="1" flipV="1">
            <a:off x="6681496" y="496855"/>
            <a:ext cx="513184" cy="16841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ECC35F4-A90B-9A8B-C669-D84522DD8CC6}"/>
              </a:ext>
            </a:extLst>
          </p:cNvPr>
          <p:cNvCxnSpPr>
            <a:stCxn id="2" idx="2"/>
            <a:endCxn id="5" idx="0"/>
          </p:cNvCxnSpPr>
          <p:nvPr/>
        </p:nvCxnSpPr>
        <p:spPr>
          <a:xfrm rot="5400000">
            <a:off x="4907125" y="2841950"/>
            <a:ext cx="513184" cy="18645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99E7801-C78B-6810-3FCC-32D2FF0843F6}"/>
              </a:ext>
            </a:extLst>
          </p:cNvPr>
          <p:cNvCxnSpPr>
            <a:stCxn id="2" idx="2"/>
            <a:endCxn id="6" idx="0"/>
          </p:cNvCxnSpPr>
          <p:nvPr/>
        </p:nvCxnSpPr>
        <p:spPr>
          <a:xfrm rot="16200000" flipH="1">
            <a:off x="6706378" y="2907263"/>
            <a:ext cx="513184" cy="17339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ylinder 15">
            <a:extLst>
              <a:ext uri="{FF2B5EF4-FFF2-40B4-BE49-F238E27FC236}">
                <a16:creationId xmlns:a16="http://schemas.microsoft.com/office/drawing/2014/main" id="{F5A2B3F7-7D3F-3E4B-8AED-AB76AC805E21}"/>
              </a:ext>
            </a:extLst>
          </p:cNvPr>
          <p:cNvSpPr/>
          <p:nvPr/>
        </p:nvSpPr>
        <p:spPr>
          <a:xfrm>
            <a:off x="9321282" y="1595535"/>
            <a:ext cx="2230017" cy="13156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6A6AFEF-C268-288C-C1D8-AC69539C7E0D}"/>
              </a:ext>
            </a:extLst>
          </p:cNvPr>
          <p:cNvCxnSpPr>
            <a:stCxn id="2" idx="3"/>
            <a:endCxn id="16" idx="2"/>
          </p:cNvCxnSpPr>
          <p:nvPr/>
        </p:nvCxnSpPr>
        <p:spPr>
          <a:xfrm flipV="1">
            <a:off x="7971453" y="2253344"/>
            <a:ext cx="1349829" cy="30324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19E8AC7-312E-52D1-5EB6-1CF71E5ABB97}"/>
              </a:ext>
            </a:extLst>
          </p:cNvPr>
          <p:cNvSpPr txBox="1"/>
          <p:nvPr/>
        </p:nvSpPr>
        <p:spPr>
          <a:xfrm>
            <a:off x="354563" y="4357396"/>
            <a:ext cx="284583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Challenges?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Access Provider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Dependency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Patterns e.g. Repository Pattern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8197D0-084B-2527-4FB0-3F583404E300}"/>
              </a:ext>
            </a:extLst>
          </p:cNvPr>
          <p:cNvSpPr txBox="1"/>
          <p:nvPr/>
        </p:nvSpPr>
        <p:spPr>
          <a:xfrm>
            <a:off x="8948057" y="3704253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 Methods as separate functions those will be executed separately based on  HttpRequest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C456B71-A8ED-7DE2-537D-5FAD879E8EEC}"/>
              </a:ext>
            </a:extLst>
          </p:cNvPr>
          <p:cNvCxnSpPr/>
          <p:nvPr/>
        </p:nvCxnSpPr>
        <p:spPr>
          <a:xfrm>
            <a:off x="3051110" y="4982547"/>
            <a:ext cx="2743200" cy="4198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38C544-E4F4-F605-B7B3-6D02997B07BA}"/>
              </a:ext>
            </a:extLst>
          </p:cNvPr>
          <p:cNvSpPr txBox="1"/>
          <p:nvPr/>
        </p:nvSpPr>
        <p:spPr>
          <a:xfrm>
            <a:off x="5803641" y="5262465"/>
            <a:ext cx="2572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EntityFramework Core (EF Core)</a:t>
            </a:r>
          </a:p>
        </p:txBody>
      </p:sp>
    </p:spTree>
    <p:extLst>
      <p:ext uri="{BB962C8B-B14F-4D97-AF65-F5344CB8AC3E}">
        <p14:creationId xmlns:p14="http://schemas.microsoft.com/office/powerpoint/2010/main" val="255088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BD617E-3DC8-5307-5AF5-F40F6680342C}"/>
              </a:ext>
            </a:extLst>
          </p:cNvPr>
          <p:cNvSpPr txBox="1"/>
          <p:nvPr/>
        </p:nvSpPr>
        <p:spPr>
          <a:xfrm>
            <a:off x="307910" y="289249"/>
            <a:ext cx="1171924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Practices to Deploy the Azure Function with HttpTrigger as REST API on Azure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Plan for Database on Azure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Use Azure SQL (use this)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PaaS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VM and its corresponding Infra is handled by Azure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Just Deploy the Database from On-Promised to the Azure SQL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/>
              <a:t>Use the SSMS Deploy feature (Recommended) (use this)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/>
              <a:t>Take a backup of on-</a:t>
            </a:r>
            <a:r>
              <a:rPr lang="en-IN" dirty="0" err="1"/>
              <a:t>primises</a:t>
            </a:r>
            <a:r>
              <a:rPr lang="en-IN" dirty="0"/>
              <a:t> </a:t>
            </a:r>
            <a:r>
              <a:rPr lang="en-IN" dirty="0" err="1"/>
              <a:t>db</a:t>
            </a:r>
            <a:r>
              <a:rPr lang="en-IN" dirty="0"/>
              <a:t> and upload to the Storage (BLOB / File) and restore from it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SQL Server Managed Instance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Create a VM with SQL Server and create database on it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U have to manage N/W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Connectivity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Installation of SQL Instance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Create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Configure the Azure SQL for Firewalls rules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This is used for Locally testing of Azure Function before deployment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Make sure that the Azure SQL (The Server and database) is available for the Connectivity from Cloud Deployed Service (API Apps, Functions, etc) VERY IMPORTANT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Take the Connection string of Azure SQL and update in the Azure Function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Test the Connectivity  from Locally Running Function to Azure SQL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 of Azure Function on Azure Cloud and Test each function from HTTP Client Apps as well as from the Portal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Deploy the Azure Function with the AppInsights (Recommended)</a:t>
            </a:r>
          </a:p>
        </p:txBody>
      </p:sp>
    </p:spTree>
    <p:extLst>
      <p:ext uri="{BB962C8B-B14F-4D97-AF65-F5344CB8AC3E}">
        <p14:creationId xmlns:p14="http://schemas.microsoft.com/office/powerpoint/2010/main" val="85701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608EAA-A390-CC01-29A1-5B6B0BA95F02}"/>
              </a:ext>
            </a:extLst>
          </p:cNvPr>
          <p:cNvSpPr/>
          <p:nvPr/>
        </p:nvSpPr>
        <p:spPr>
          <a:xfrm>
            <a:off x="4068147" y="783770"/>
            <a:ext cx="6596743" cy="4124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E730D8-6FE6-B61D-AD28-D48A796DA85D}"/>
              </a:ext>
            </a:extLst>
          </p:cNvPr>
          <p:cNvSpPr txBox="1"/>
          <p:nvPr/>
        </p:nvSpPr>
        <p:spPr>
          <a:xfrm>
            <a:off x="4991878" y="961053"/>
            <a:ext cx="458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VNet</a:t>
            </a:r>
            <a:endParaRPr lang="en-US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A44B49F4-74F6-5B16-77A4-AA70BEB768AA}"/>
              </a:ext>
            </a:extLst>
          </p:cNvPr>
          <p:cNvSpPr/>
          <p:nvPr/>
        </p:nvSpPr>
        <p:spPr>
          <a:xfrm>
            <a:off x="9153331" y="1903445"/>
            <a:ext cx="1250302" cy="9610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Azure</a:t>
            </a:r>
          </a:p>
          <a:p>
            <a:pPr algn="ctr"/>
            <a:r>
              <a:rPr lang="en-IN" dirty="0"/>
              <a:t>SQL</a:t>
            </a:r>
            <a:endParaRPr lang="en-US" dirty="0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8AC3DA64-7ABC-B623-3A17-A43F5B69A43F}"/>
              </a:ext>
            </a:extLst>
          </p:cNvPr>
          <p:cNvSpPr/>
          <p:nvPr/>
        </p:nvSpPr>
        <p:spPr>
          <a:xfrm>
            <a:off x="9153331" y="3175520"/>
            <a:ext cx="1250302" cy="9610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Azure SQL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A979A7-8EBA-C4D1-E058-036433AE4EF6}"/>
              </a:ext>
            </a:extLst>
          </p:cNvPr>
          <p:cNvSpPr/>
          <p:nvPr/>
        </p:nvSpPr>
        <p:spPr>
          <a:xfrm>
            <a:off x="4553339" y="1903445"/>
            <a:ext cx="2556588" cy="2233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Application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AC1B601-6E34-DCAE-F573-D6F8907E94FE}"/>
              </a:ext>
            </a:extLst>
          </p:cNvPr>
          <p:cNvCxnSpPr>
            <a:endCxn id="6" idx="2"/>
          </p:cNvCxnSpPr>
          <p:nvPr/>
        </p:nvCxnSpPr>
        <p:spPr>
          <a:xfrm flipV="1">
            <a:off x="7109927" y="2383972"/>
            <a:ext cx="2043404" cy="6484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C4ADF90-45DB-AB0B-989A-4F711142D4D2}"/>
              </a:ext>
            </a:extLst>
          </p:cNvPr>
          <p:cNvCxnSpPr>
            <a:stCxn id="8" idx="3"/>
            <a:endCxn id="7" idx="2"/>
          </p:cNvCxnSpPr>
          <p:nvPr/>
        </p:nvCxnSpPr>
        <p:spPr>
          <a:xfrm>
            <a:off x="7109927" y="3020009"/>
            <a:ext cx="2043404" cy="6360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C432917-7735-D04A-979C-3051D12F5156}"/>
              </a:ext>
            </a:extLst>
          </p:cNvPr>
          <p:cNvSpPr/>
          <p:nvPr/>
        </p:nvSpPr>
        <p:spPr>
          <a:xfrm>
            <a:off x="2668555" y="2640563"/>
            <a:ext cx="1268963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Public</a:t>
            </a:r>
          </a:p>
          <a:p>
            <a:pPr algn="ctr"/>
            <a:r>
              <a:rPr lang="en-IN" dirty="0"/>
              <a:t>Gateway</a:t>
            </a:r>
            <a:endParaRPr lang="en-U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FB17D82-CF37-4BE3-F247-EB8C6629189F}"/>
              </a:ext>
            </a:extLst>
          </p:cNvPr>
          <p:cNvCxnSpPr>
            <a:endCxn id="13" idx="1"/>
          </p:cNvCxnSpPr>
          <p:nvPr/>
        </p:nvCxnSpPr>
        <p:spPr>
          <a:xfrm>
            <a:off x="1138335" y="2383971"/>
            <a:ext cx="1530220" cy="5831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DCA432F-D0E1-33DC-13EB-F2A15236D752}"/>
              </a:ext>
            </a:extLst>
          </p:cNvPr>
          <p:cNvCxnSpPr>
            <a:stCxn id="13" idx="3"/>
            <a:endCxn id="8" idx="1"/>
          </p:cNvCxnSpPr>
          <p:nvPr/>
        </p:nvCxnSpPr>
        <p:spPr>
          <a:xfrm>
            <a:off x="3937518" y="2967135"/>
            <a:ext cx="615821" cy="528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573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F913DF4-027D-82C9-86A5-4521BE1A7228}"/>
              </a:ext>
            </a:extLst>
          </p:cNvPr>
          <p:cNvSpPr/>
          <p:nvPr/>
        </p:nvSpPr>
        <p:spPr>
          <a:xfrm>
            <a:off x="6382139" y="2603241"/>
            <a:ext cx="1838130" cy="17323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A5F356A-D613-ED4A-F464-4D6102BF6EAF}"/>
              </a:ext>
            </a:extLst>
          </p:cNvPr>
          <p:cNvSpPr/>
          <p:nvPr/>
        </p:nvSpPr>
        <p:spPr>
          <a:xfrm>
            <a:off x="5085183" y="606490"/>
            <a:ext cx="4329404" cy="1632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Azure HttpTrigger Function for Accepting Order</a:t>
            </a:r>
            <a:endParaRPr lang="en-US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80CBF27-043C-BB20-E46F-287DBB9533AD}"/>
              </a:ext>
            </a:extLst>
          </p:cNvPr>
          <p:cNvSpPr/>
          <p:nvPr/>
        </p:nvSpPr>
        <p:spPr>
          <a:xfrm>
            <a:off x="5085183" y="4525346"/>
            <a:ext cx="4329404" cy="1632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Azure Function for Processing Order</a:t>
            </a:r>
            <a:endParaRPr lang="en-US" b="1" dirty="0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593EE6F-904B-271C-6CAE-062958F5D38A}"/>
              </a:ext>
            </a:extLst>
          </p:cNvPr>
          <p:cNvSpPr/>
          <p:nvPr/>
        </p:nvSpPr>
        <p:spPr>
          <a:xfrm>
            <a:off x="9974424" y="718457"/>
            <a:ext cx="1922107" cy="125963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Order Database</a:t>
            </a:r>
            <a:endParaRPr lang="en-US" b="1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D3C4E17-246D-624D-5024-701DA81EA8AD}"/>
              </a:ext>
            </a:extLst>
          </p:cNvPr>
          <p:cNvSpPr/>
          <p:nvPr/>
        </p:nvSpPr>
        <p:spPr>
          <a:xfrm>
            <a:off x="9974424" y="4525346"/>
            <a:ext cx="1922107" cy="125963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Order Processing Database</a:t>
            </a:r>
            <a:endParaRPr lang="en-US" b="1" dirty="0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866D2C63-2EF1-743D-CAB9-05B97EAAAE0C}"/>
              </a:ext>
            </a:extLst>
          </p:cNvPr>
          <p:cNvSpPr/>
          <p:nvPr/>
        </p:nvSpPr>
        <p:spPr>
          <a:xfrm>
            <a:off x="9414587" y="1231641"/>
            <a:ext cx="559837" cy="2985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C2E5B52C-4481-AB53-F09A-383D034E5CA5}"/>
              </a:ext>
            </a:extLst>
          </p:cNvPr>
          <p:cNvSpPr/>
          <p:nvPr/>
        </p:nvSpPr>
        <p:spPr>
          <a:xfrm>
            <a:off x="9414586" y="5043195"/>
            <a:ext cx="559837" cy="2985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8E578E2C-B1DE-C6F5-405F-44455B9394E5}"/>
              </a:ext>
            </a:extLst>
          </p:cNvPr>
          <p:cNvSpPr/>
          <p:nvPr/>
        </p:nvSpPr>
        <p:spPr>
          <a:xfrm>
            <a:off x="9517224" y="2080727"/>
            <a:ext cx="2379307" cy="5225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Order Commit in DB</a:t>
            </a:r>
            <a:endParaRPr lang="en-US" b="1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90F78BAF-62E6-CC32-9F8E-71260DBE83A4}"/>
              </a:ext>
            </a:extLst>
          </p:cNvPr>
          <p:cNvSpPr/>
          <p:nvPr/>
        </p:nvSpPr>
        <p:spPr>
          <a:xfrm>
            <a:off x="6671388" y="2668555"/>
            <a:ext cx="1259632" cy="5038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5C077ADD-BCAA-8140-03F8-82BBFC4392C2}"/>
              </a:ext>
            </a:extLst>
          </p:cNvPr>
          <p:cNvSpPr/>
          <p:nvPr/>
        </p:nvSpPr>
        <p:spPr>
          <a:xfrm>
            <a:off x="6671388" y="3250163"/>
            <a:ext cx="1259632" cy="5038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32BA568E-1164-1F82-147E-5758A5AFB38C}"/>
              </a:ext>
            </a:extLst>
          </p:cNvPr>
          <p:cNvSpPr/>
          <p:nvPr/>
        </p:nvSpPr>
        <p:spPr>
          <a:xfrm>
            <a:off x="6671388" y="3831771"/>
            <a:ext cx="1259632" cy="5038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4CAB5D0-ED9D-3C24-F97C-C26D29345E77}"/>
              </a:ext>
            </a:extLst>
          </p:cNvPr>
          <p:cNvCxnSpPr>
            <a:stCxn id="2" idx="2"/>
            <a:endCxn id="9" idx="1"/>
          </p:cNvCxnSpPr>
          <p:nvPr/>
        </p:nvCxnSpPr>
        <p:spPr>
          <a:xfrm rot="16200000" flipH="1">
            <a:off x="7060940" y="2428291"/>
            <a:ext cx="429208" cy="513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1C8872E-9F7E-992A-FF8E-CC3AE963DD99}"/>
              </a:ext>
            </a:extLst>
          </p:cNvPr>
          <p:cNvSpPr txBox="1"/>
          <p:nvPr/>
        </p:nvSpPr>
        <p:spPr>
          <a:xfrm>
            <a:off x="8537510" y="3079102"/>
            <a:ext cx="299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Messaging Service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F83332-5C10-0320-1AEA-37ED9AE8C39B}"/>
              </a:ext>
            </a:extLst>
          </p:cNvPr>
          <p:cNvCxnSpPr>
            <a:cxnSpLocks/>
            <a:stCxn id="11" idx="3"/>
            <a:endCxn id="3" idx="0"/>
          </p:cNvCxnSpPr>
          <p:nvPr/>
        </p:nvCxnSpPr>
        <p:spPr>
          <a:xfrm rot="5400000">
            <a:off x="7180684" y="4404826"/>
            <a:ext cx="189722" cy="513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B83B066-2591-0D1D-042A-34752BCE2B2F}"/>
              </a:ext>
            </a:extLst>
          </p:cNvPr>
          <p:cNvSpPr txBox="1"/>
          <p:nvPr/>
        </p:nvSpPr>
        <p:spPr>
          <a:xfrm>
            <a:off x="550506" y="2603241"/>
            <a:ext cx="37182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/>
              <a:t>QueueTrigger</a:t>
            </a:r>
            <a:endParaRPr lang="en-IN" sz="4000" dirty="0"/>
          </a:p>
          <a:p>
            <a:endParaRPr lang="en-IN" sz="4000" dirty="0"/>
          </a:p>
          <a:p>
            <a:r>
              <a:rPr lang="en-IN" sz="2000" dirty="0"/>
              <a:t>Start the Function Execution when there is data present in the queue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2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FD3F080-7CA9-E77A-E95F-532258B7809A}"/>
              </a:ext>
            </a:extLst>
          </p:cNvPr>
          <p:cNvSpPr/>
          <p:nvPr/>
        </p:nvSpPr>
        <p:spPr>
          <a:xfrm>
            <a:off x="4618653" y="4335623"/>
            <a:ext cx="7417837" cy="21491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87FD60-6FC5-28D8-5FC7-840172543E1A}"/>
              </a:ext>
            </a:extLst>
          </p:cNvPr>
          <p:cNvSpPr/>
          <p:nvPr/>
        </p:nvSpPr>
        <p:spPr>
          <a:xfrm>
            <a:off x="4739951" y="373224"/>
            <a:ext cx="7296539" cy="19594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0195296-7563-D949-348A-E712F791433F}"/>
              </a:ext>
            </a:extLst>
          </p:cNvPr>
          <p:cNvSpPr/>
          <p:nvPr/>
        </p:nvSpPr>
        <p:spPr>
          <a:xfrm>
            <a:off x="5085183" y="606490"/>
            <a:ext cx="4329404" cy="1632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Azure HttpTrigger Function for Accepting Order</a:t>
            </a:r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2E82C4-39E4-D408-DF34-41ABC7FAA044}"/>
              </a:ext>
            </a:extLst>
          </p:cNvPr>
          <p:cNvSpPr/>
          <p:nvPr/>
        </p:nvSpPr>
        <p:spPr>
          <a:xfrm>
            <a:off x="5085183" y="4525346"/>
            <a:ext cx="4329404" cy="1632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Azure Function for Processing Order</a:t>
            </a:r>
            <a:endParaRPr lang="en-US" b="1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A6413175-0C8D-7040-8335-59F38F8EDC26}"/>
              </a:ext>
            </a:extLst>
          </p:cNvPr>
          <p:cNvSpPr/>
          <p:nvPr/>
        </p:nvSpPr>
        <p:spPr>
          <a:xfrm>
            <a:off x="9974424" y="718457"/>
            <a:ext cx="1922107" cy="125963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Order Database</a:t>
            </a:r>
            <a:endParaRPr lang="en-US" b="1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D3DE8BA8-90AE-242E-1380-92C0B331CA9C}"/>
              </a:ext>
            </a:extLst>
          </p:cNvPr>
          <p:cNvSpPr/>
          <p:nvPr/>
        </p:nvSpPr>
        <p:spPr>
          <a:xfrm>
            <a:off x="9974424" y="4525346"/>
            <a:ext cx="1922107" cy="125963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Order Processing Database</a:t>
            </a:r>
            <a:endParaRPr lang="en-US" b="1" dirty="0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AFDF892E-169D-E0CA-9A04-339D6D1695F5}"/>
              </a:ext>
            </a:extLst>
          </p:cNvPr>
          <p:cNvSpPr/>
          <p:nvPr/>
        </p:nvSpPr>
        <p:spPr>
          <a:xfrm>
            <a:off x="9414587" y="1231641"/>
            <a:ext cx="559837" cy="2985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4EC804C2-A58B-0BD5-C86A-AC8CD149E584}"/>
              </a:ext>
            </a:extLst>
          </p:cNvPr>
          <p:cNvSpPr/>
          <p:nvPr/>
        </p:nvSpPr>
        <p:spPr>
          <a:xfrm>
            <a:off x="9414586" y="5043195"/>
            <a:ext cx="559837" cy="2985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06D96FC-0CFE-D611-C7D8-BDF420D0169D}"/>
              </a:ext>
            </a:extLst>
          </p:cNvPr>
          <p:cNvSpPr/>
          <p:nvPr/>
        </p:nvSpPr>
        <p:spPr>
          <a:xfrm>
            <a:off x="485191" y="122854"/>
            <a:ext cx="4254759" cy="979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with Some Data</a:t>
            </a:r>
            <a:endParaRPr lang="en-US" dirty="0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56C5A7AD-5623-D336-E660-E2ACB08CD509}"/>
              </a:ext>
            </a:extLst>
          </p:cNvPr>
          <p:cNvSpPr/>
          <p:nvPr/>
        </p:nvSpPr>
        <p:spPr>
          <a:xfrm>
            <a:off x="485190" y="1348273"/>
            <a:ext cx="4254759" cy="8910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Response</a:t>
            </a:r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4B906BB-4753-2DD4-34D9-BB93CE0D5EF6}"/>
              </a:ext>
            </a:extLst>
          </p:cNvPr>
          <p:cNvSpPr/>
          <p:nvPr/>
        </p:nvSpPr>
        <p:spPr>
          <a:xfrm>
            <a:off x="363893" y="4240765"/>
            <a:ext cx="4254759" cy="979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with Some Data</a:t>
            </a:r>
            <a:endParaRPr lang="en-US" dirty="0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DF9A5E3B-C4F6-433C-CC48-E022488AC3D8}"/>
              </a:ext>
            </a:extLst>
          </p:cNvPr>
          <p:cNvSpPr/>
          <p:nvPr/>
        </p:nvSpPr>
        <p:spPr>
          <a:xfrm>
            <a:off x="363892" y="5466184"/>
            <a:ext cx="4254759" cy="8910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Response</a:t>
            </a:r>
            <a:endParaRPr lang="en-US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9C7518D-383E-675F-6913-4857CD60D4CF}"/>
              </a:ext>
            </a:extLst>
          </p:cNvPr>
          <p:cNvCxnSpPr>
            <a:cxnSpLocks/>
            <a:stCxn id="16" idx="2"/>
            <a:endCxn id="24" idx="1"/>
          </p:cNvCxnSpPr>
          <p:nvPr/>
        </p:nvCxnSpPr>
        <p:spPr>
          <a:xfrm rot="5400000">
            <a:off x="7830718" y="2568251"/>
            <a:ext cx="793101" cy="3219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D15E1584-81A6-F007-3ED8-FDE65B807F80}"/>
              </a:ext>
            </a:extLst>
          </p:cNvPr>
          <p:cNvSpPr/>
          <p:nvPr/>
        </p:nvSpPr>
        <p:spPr>
          <a:xfrm>
            <a:off x="6904653" y="3125755"/>
            <a:ext cx="2323323" cy="699796"/>
          </a:xfrm>
          <a:prstGeom prst="flowChartMagneticDisk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Intermediate State</a:t>
            </a:r>
            <a:endParaRPr lang="en-US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A25D07B-5386-95AD-B6E3-C23CB198E4F2}"/>
              </a:ext>
            </a:extLst>
          </p:cNvPr>
          <p:cNvCxnSpPr>
            <a:stCxn id="24" idx="3"/>
            <a:endCxn id="17" idx="0"/>
          </p:cNvCxnSpPr>
          <p:nvPr/>
        </p:nvCxnSpPr>
        <p:spPr>
          <a:xfrm rot="16200000" flipH="1">
            <a:off x="7941907" y="3949958"/>
            <a:ext cx="510072" cy="261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6FD9DAD-9C69-085B-A41E-DBC41EDDC563}"/>
              </a:ext>
            </a:extLst>
          </p:cNvPr>
          <p:cNvSpPr txBox="1"/>
          <p:nvPr/>
        </p:nvSpPr>
        <p:spPr>
          <a:xfrm>
            <a:off x="9414586" y="2827176"/>
            <a:ext cx="2621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First Function has a state and it MUST be passed to other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3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1360700-5A4D-820B-379C-8D38F0BE5AB0}"/>
              </a:ext>
            </a:extLst>
          </p:cNvPr>
          <p:cNvSpPr/>
          <p:nvPr/>
        </p:nvSpPr>
        <p:spPr>
          <a:xfrm>
            <a:off x="2332653" y="559837"/>
            <a:ext cx="2771192" cy="1306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Customer Place Order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1583D8-92C3-1F5D-4C7D-8027332B74CD}"/>
              </a:ext>
            </a:extLst>
          </p:cNvPr>
          <p:cNvSpPr/>
          <p:nvPr/>
        </p:nvSpPr>
        <p:spPr>
          <a:xfrm>
            <a:off x="7514253" y="1365379"/>
            <a:ext cx="2771192" cy="1306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 is Received </a:t>
            </a:r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5105B212-1C95-BF1E-70E7-1F8451DFE288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5103845" y="1212980"/>
            <a:ext cx="2410408" cy="805542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71EBAF-AA11-66ED-4CFA-553245516FFD}"/>
              </a:ext>
            </a:extLst>
          </p:cNvPr>
          <p:cNvSpPr/>
          <p:nvPr/>
        </p:nvSpPr>
        <p:spPr>
          <a:xfrm>
            <a:off x="8419323" y="3292150"/>
            <a:ext cx="2771192" cy="1306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Placed For Approval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95146C1-CC96-D42B-A570-E0D5BFE40548}"/>
              </a:ext>
            </a:extLst>
          </p:cNvPr>
          <p:cNvCxnSpPr>
            <a:stCxn id="3" idx="3"/>
            <a:endCxn id="6" idx="3"/>
          </p:cNvCxnSpPr>
          <p:nvPr/>
        </p:nvCxnSpPr>
        <p:spPr>
          <a:xfrm>
            <a:off x="10285445" y="2018522"/>
            <a:ext cx="905070" cy="1926771"/>
          </a:xfrm>
          <a:prstGeom prst="bentConnector3">
            <a:avLst>
              <a:gd name="adj1" fmla="val 12525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E2EF4BE-A6AA-A2A5-88E5-33D85335D9CA}"/>
              </a:ext>
            </a:extLst>
          </p:cNvPr>
          <p:cNvSpPr/>
          <p:nvPr/>
        </p:nvSpPr>
        <p:spPr>
          <a:xfrm>
            <a:off x="4546342" y="4717901"/>
            <a:ext cx="2771192" cy="1306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 is Approved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7BD4B5D-98C2-E3D3-23E4-077C617F75FD}"/>
              </a:ext>
            </a:extLst>
          </p:cNvPr>
          <p:cNvCxnSpPr>
            <a:cxnSpLocks/>
            <a:stCxn id="6" idx="1"/>
            <a:endCxn id="9" idx="3"/>
          </p:cNvCxnSpPr>
          <p:nvPr/>
        </p:nvCxnSpPr>
        <p:spPr>
          <a:xfrm rot="10800000" flipV="1">
            <a:off x="7317535" y="3945292"/>
            <a:ext cx="1101789" cy="1425751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96B1DFB-9D55-66A6-9378-2D00920E9185}"/>
              </a:ext>
            </a:extLst>
          </p:cNvPr>
          <p:cNvSpPr/>
          <p:nvPr/>
        </p:nvSpPr>
        <p:spPr>
          <a:xfrm>
            <a:off x="389554" y="5259077"/>
            <a:ext cx="2771192" cy="1306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Send to Dispatch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8D42F79-F53C-39E9-7465-8940C87731A2}"/>
              </a:ext>
            </a:extLst>
          </p:cNvPr>
          <p:cNvCxnSpPr>
            <a:stCxn id="9" idx="1"/>
            <a:endCxn id="12" idx="3"/>
          </p:cNvCxnSpPr>
          <p:nvPr/>
        </p:nvCxnSpPr>
        <p:spPr>
          <a:xfrm rot="10800000" flipV="1">
            <a:off x="3160746" y="5371044"/>
            <a:ext cx="1385596" cy="541176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086483C-3082-B155-9A09-B84186509F75}"/>
              </a:ext>
            </a:extLst>
          </p:cNvPr>
          <p:cNvSpPr txBox="1"/>
          <p:nvPr/>
        </p:nvSpPr>
        <p:spPr>
          <a:xfrm>
            <a:off x="1250302" y="2671664"/>
            <a:ext cx="3427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Order Processing Workflow</a:t>
            </a:r>
            <a:endParaRPr 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9F68BF-4CC1-3BED-BD59-6D9F26BFE135}"/>
              </a:ext>
            </a:extLst>
          </p:cNvPr>
          <p:cNvSpPr txBox="1"/>
          <p:nvPr/>
        </p:nvSpPr>
        <p:spPr>
          <a:xfrm>
            <a:off x="8817428" y="4717901"/>
            <a:ext cx="330303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Run() </a:t>
            </a:r>
          </a:p>
          <a:p>
            <a:r>
              <a:rPr lang="en-IN" sz="1600" dirty="0"/>
              <a:t>{</a:t>
            </a:r>
          </a:p>
          <a:p>
            <a:r>
              <a:rPr lang="en-IN" sz="1600" dirty="0"/>
              <a:t>   </a:t>
            </a:r>
            <a:r>
              <a:rPr lang="en-IN" dirty="0" err="1"/>
              <a:t>PlaceOrder</a:t>
            </a:r>
            <a:r>
              <a:rPr lang="en-IN" dirty="0"/>
              <a:t>();</a:t>
            </a:r>
          </a:p>
          <a:p>
            <a:r>
              <a:rPr lang="en-IN" dirty="0"/>
              <a:t>  </a:t>
            </a:r>
            <a:r>
              <a:rPr lang="en-IN" dirty="0" err="1"/>
              <a:t>ReceiveOrder</a:t>
            </a:r>
            <a:r>
              <a:rPr lang="en-IN" dirty="0"/>
              <a:t>();</a:t>
            </a:r>
          </a:p>
          <a:p>
            <a:r>
              <a:rPr lang="en-IN" dirty="0" err="1"/>
              <a:t>SendForAPproval</a:t>
            </a:r>
            <a:r>
              <a:rPr lang="en-IN" dirty="0"/>
              <a:t>()</a:t>
            </a:r>
          </a:p>
          <a:p>
            <a:r>
              <a:rPr lang="en-IN" dirty="0"/>
              <a:t>Approve()</a:t>
            </a:r>
          </a:p>
          <a:p>
            <a:r>
              <a:rPr lang="en-IN" dirty="0"/>
              <a:t>Dispatch()</a:t>
            </a:r>
          </a:p>
          <a:p>
            <a:r>
              <a:rPr lang="en-IN" sz="1600" dirty="0"/>
              <a:t>}</a:t>
            </a:r>
            <a:endParaRPr lang="en-US" sz="1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96E52F-DB57-7767-9327-47F97A886784}"/>
              </a:ext>
            </a:extLst>
          </p:cNvPr>
          <p:cNvSpPr/>
          <p:nvPr/>
        </p:nvSpPr>
        <p:spPr>
          <a:xfrm>
            <a:off x="5772539" y="769775"/>
            <a:ext cx="942392" cy="886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State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A50927D-7FD0-B61C-1A90-C1CC18082FEB}"/>
              </a:ext>
            </a:extLst>
          </p:cNvPr>
          <p:cNvSpPr/>
          <p:nvPr/>
        </p:nvSpPr>
        <p:spPr>
          <a:xfrm>
            <a:off x="10879494" y="1696895"/>
            <a:ext cx="942392" cy="886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State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1DB2F5-1039-5232-0FC3-955B302F14B1}"/>
              </a:ext>
            </a:extLst>
          </p:cNvPr>
          <p:cNvSpPr/>
          <p:nvPr/>
        </p:nvSpPr>
        <p:spPr>
          <a:xfrm>
            <a:off x="7286043" y="3771760"/>
            <a:ext cx="942392" cy="886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State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9FD10-560F-83EF-C434-4865AF82DE1C}"/>
              </a:ext>
            </a:extLst>
          </p:cNvPr>
          <p:cNvSpPr/>
          <p:nvPr/>
        </p:nvSpPr>
        <p:spPr>
          <a:xfrm>
            <a:off x="3382347" y="4927839"/>
            <a:ext cx="942392" cy="886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259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666</Words>
  <Application>Microsoft Office PowerPoint</Application>
  <PresentationFormat>Widescreen</PresentationFormat>
  <Paragraphs>195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63</cp:revision>
  <dcterms:created xsi:type="dcterms:W3CDTF">2023-04-25T15:10:22Z</dcterms:created>
  <dcterms:modified xsi:type="dcterms:W3CDTF">2023-04-28T18:32:18Z</dcterms:modified>
</cp:coreProperties>
</file>