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2C7A-EEB5-CEE0-66E2-FE6B1F368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A8A6C-1624-95AA-791D-9E18EA5EB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2EE6F-11CF-F8CE-C6A6-90E3288B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BF6EC-4781-6B91-3854-D57A9D46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720D3-1666-A62F-C666-8CC5D3FB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8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439D-1C4E-F468-05D7-F0D1E8CA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B3CEE-C4A5-A912-B74D-53E0973DD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7760-7F68-2C86-F987-5FF01061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E526-6CA8-13C2-033B-AEB69C698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A81E-5D29-B583-DECD-366F518D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3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85896-6045-5E66-5797-F68A2FFD7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04E0B-4AEE-3BA7-0612-5F1589227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4D9F6-BCFB-D540-E2EC-E385A0AB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4EDDE-D380-C883-05DE-6CB8B453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82B7F-7CC1-8D6C-FA8B-1BF1A6E3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9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9B27-C7EA-D2DE-F69D-328E1997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F8D0-7288-8A53-5FFC-5707FD182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AF3EC-7066-3EE4-EA4D-49852B4E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8EC25-7532-8BDE-A1F2-5807422F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5CCD-D3CE-1B1E-B018-1E960632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3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2723-DDA1-9EA8-4149-9D6FE80B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8E95D-BF2B-C9C4-586D-EEC7BF8AC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9CF9E-015D-C7FD-AE3D-5E3EA90F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80770-B2AC-2CD1-549B-38CCB669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4751-9FDB-7CFF-DDF3-CD106B7B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9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2945-1152-6408-7F7C-8499967E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27FA7-26A3-6ED2-DEEE-ACFF4B50D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F5A37-BB10-371C-4A60-21DCC9CC1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37AE0-E6AD-4B64-4257-07C759B9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7D3BD-96D7-AD44-3B35-4E82F723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150D1-7E52-41A7-E31C-CD986312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5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76F0-8B43-4F57-EBE2-8D2D2093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41D7F-57AA-736F-5786-353B2D837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F2CC8-DA0F-F650-62A7-22C669CB9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D1DE5-D8C2-884D-A1A9-D7AD8FC02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13FC7-911A-3DC5-080C-6E1E2CFA9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A7CF0-9F7D-CA6D-E3D5-EBBA45D5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E0244-2FFD-6912-9BC5-9A61AC8A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99EE2-208B-5190-D713-08C74708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7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9F66-3996-E53C-24C8-47A117A7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6B050-473A-0291-060B-0EE36C42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E0847-F2FC-3D9E-A43C-0EE7E37A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986C1-5C28-2FD1-03B1-68FB14A5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9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94C37-8B73-BBB4-C3A9-DB223FB1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CE380-B553-58A6-468B-1516A61C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64992-FAD7-CBA9-A3B7-05CD7039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9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B7A3-4BC1-5D87-30D1-67364767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3CF3-426F-B67F-984A-CEEFB072D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D1EBD-F29E-6884-5C3F-E73DCBE78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56954-DD53-74BA-0F80-8AB858E1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A4573-CBB4-8CA7-EBC6-42BD854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DE599-107D-B8F8-4919-07B8DC02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1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79FF-4241-B575-B3F3-21ECB91B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79391-F018-F53C-F6A0-556254F27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ADC29-10CE-5A1E-94C7-830E1F064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D655D-6577-4E9D-DF5E-5BA2CF17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33F7-F67A-46CE-A29F-562BF6475A3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952F5-492C-DF2E-FDF0-24C84877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A4848-3194-1FD2-6963-B48E956B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6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1E8BC-B7B3-A5E4-3D7C-EC30083A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1E6A9-196A-39FF-47D4-D42CB1C6C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09FA5-8AD9-BB4B-1662-6A4A9E70F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33F7-F67A-46CE-A29F-562BF6475A37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9326-1892-5C6F-962F-3FAD41624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5AAC-B44F-F22A-FFCB-144EDF2B6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D8EC4-8330-4FBF-AE83-3826A45B7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3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142399-E850-5619-9E55-474D65D76BAC}"/>
              </a:ext>
            </a:extLst>
          </p:cNvPr>
          <p:cNvSpPr/>
          <p:nvPr/>
        </p:nvSpPr>
        <p:spPr>
          <a:xfrm>
            <a:off x="7063274" y="531845"/>
            <a:ext cx="3545632" cy="3331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CFAD7-450F-E0A6-480B-E59DC9635211}"/>
              </a:ext>
            </a:extLst>
          </p:cNvPr>
          <p:cNvSpPr txBox="1"/>
          <p:nvPr/>
        </p:nvSpPr>
        <p:spPr>
          <a:xfrm>
            <a:off x="7193902" y="690465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F44664-47D9-704B-5678-DD13CC5C0D66}"/>
              </a:ext>
            </a:extLst>
          </p:cNvPr>
          <p:cNvSpPr/>
          <p:nvPr/>
        </p:nvSpPr>
        <p:spPr>
          <a:xfrm>
            <a:off x="7193902" y="1287625"/>
            <a:ext cx="3200400" cy="17261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A1015-2054-B777-71E0-6B64B45E266E}"/>
              </a:ext>
            </a:extLst>
          </p:cNvPr>
          <p:cNvSpPr txBox="1"/>
          <p:nvPr/>
        </p:nvSpPr>
        <p:spPr>
          <a:xfrm>
            <a:off x="7324531" y="1399592"/>
            <a:ext cx="283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227FC-D405-59B6-30DA-2DEEDBD64E56}"/>
              </a:ext>
            </a:extLst>
          </p:cNvPr>
          <p:cNvSpPr txBox="1"/>
          <p:nvPr/>
        </p:nvSpPr>
        <p:spPr>
          <a:xfrm>
            <a:off x="7324531" y="1768924"/>
            <a:ext cx="2836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Resources, e.g. Services aka APIs, Domain Layer, Data Access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158520-E101-8CB0-4EF4-861D96D9F0D6}"/>
              </a:ext>
            </a:extLst>
          </p:cNvPr>
          <p:cNvSpPr/>
          <p:nvPr/>
        </p:nvSpPr>
        <p:spPr>
          <a:xfrm>
            <a:off x="7193902" y="3107094"/>
            <a:ext cx="3200400" cy="5411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Runtime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B5BF95B-6CD1-5C85-D86A-CEE8EF1A519C}"/>
              </a:ext>
            </a:extLst>
          </p:cNvPr>
          <p:cNvSpPr/>
          <p:nvPr/>
        </p:nvSpPr>
        <p:spPr>
          <a:xfrm>
            <a:off x="7791061" y="2692254"/>
            <a:ext cx="410547" cy="541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DFDE7DC-50EB-4253-28F6-054F562E4190}"/>
              </a:ext>
            </a:extLst>
          </p:cNvPr>
          <p:cNvSpPr/>
          <p:nvPr/>
        </p:nvSpPr>
        <p:spPr>
          <a:xfrm>
            <a:off x="9675845" y="2645600"/>
            <a:ext cx="410547" cy="5411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AB556416-6F4D-13E0-3807-F7039A72C194}"/>
              </a:ext>
            </a:extLst>
          </p:cNvPr>
          <p:cNvSpPr/>
          <p:nvPr/>
        </p:nvSpPr>
        <p:spPr>
          <a:xfrm>
            <a:off x="10748865" y="1847461"/>
            <a:ext cx="1334278" cy="102636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Store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6997BCAA-51A9-4127-1650-CD5E10F1CC65}"/>
              </a:ext>
            </a:extLst>
          </p:cNvPr>
          <p:cNvSpPr/>
          <p:nvPr/>
        </p:nvSpPr>
        <p:spPr>
          <a:xfrm>
            <a:off x="10245012" y="2220686"/>
            <a:ext cx="587829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AFAFC32-64AA-C0A0-C717-A4F61295E8F0}"/>
              </a:ext>
            </a:extLst>
          </p:cNvPr>
          <p:cNvSpPr/>
          <p:nvPr/>
        </p:nvSpPr>
        <p:spPr>
          <a:xfrm>
            <a:off x="1129004" y="923731"/>
            <a:ext cx="5934270" cy="774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Request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C612B2B6-2B17-F441-535E-415CD033EA9C}"/>
              </a:ext>
            </a:extLst>
          </p:cNvPr>
          <p:cNvSpPr/>
          <p:nvPr/>
        </p:nvSpPr>
        <p:spPr>
          <a:xfrm>
            <a:off x="1129004" y="2220686"/>
            <a:ext cx="5934270" cy="7744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9E1F53-72DC-4819-B68E-226633D2E531}"/>
              </a:ext>
            </a:extLst>
          </p:cNvPr>
          <p:cNvSpPr txBox="1"/>
          <p:nvPr/>
        </p:nvSpPr>
        <p:spPr>
          <a:xfrm>
            <a:off x="345233" y="3648269"/>
            <a:ext cx="493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App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0015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7DB265-BE48-2758-DD0B-CF99A505A6CF}"/>
              </a:ext>
            </a:extLst>
          </p:cNvPr>
          <p:cNvSpPr/>
          <p:nvPr/>
        </p:nvSpPr>
        <p:spPr>
          <a:xfrm>
            <a:off x="1464906" y="1026366"/>
            <a:ext cx="2743200" cy="4170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 for Uploading File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E5C1E8-A4F8-1D49-1605-8E99E8AAD86E}"/>
              </a:ext>
            </a:extLst>
          </p:cNvPr>
          <p:cNvSpPr/>
          <p:nvPr/>
        </p:nvSpPr>
        <p:spPr>
          <a:xfrm>
            <a:off x="7420946" y="1026367"/>
            <a:ext cx="2743200" cy="4170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 for copying files</a:t>
            </a: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0CFA61A-97A2-F2AB-9F72-98F10E712EE1}"/>
              </a:ext>
            </a:extLst>
          </p:cNvPr>
          <p:cNvSpPr/>
          <p:nvPr/>
        </p:nvSpPr>
        <p:spPr>
          <a:xfrm>
            <a:off x="373224" y="914400"/>
            <a:ext cx="793103" cy="4282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L</a:t>
            </a:r>
          </a:p>
          <a:p>
            <a:pPr algn="ctr"/>
            <a:r>
              <a:rPr lang="en-IN" dirty="0"/>
              <a:t>L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L</a:t>
            </a:r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53FDF1B-5CC4-D920-7202-F91D696A8FEF}"/>
              </a:ext>
            </a:extLst>
          </p:cNvPr>
          <p:cNvSpPr/>
          <p:nvPr/>
        </p:nvSpPr>
        <p:spPr>
          <a:xfrm>
            <a:off x="11025673" y="1026366"/>
            <a:ext cx="793103" cy="42827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R</a:t>
            </a:r>
          </a:p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L</a:t>
            </a:r>
          </a:p>
          <a:p>
            <a:pPr algn="ctr"/>
            <a:r>
              <a:rPr lang="en-IN" dirty="0"/>
              <a:t>L</a:t>
            </a:r>
          </a:p>
          <a:p>
            <a:pPr algn="ctr"/>
            <a:r>
              <a:rPr lang="en-IN" dirty="0"/>
              <a:t>E</a:t>
            </a:r>
          </a:p>
          <a:p>
            <a:pPr algn="ctr"/>
            <a:r>
              <a:rPr lang="en-IN" dirty="0"/>
              <a:t>L</a:t>
            </a:r>
            <a:endParaRPr lang="en-US" dirty="0"/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CCA1C8CE-0236-202A-99BF-35339ECBEF32}"/>
              </a:ext>
            </a:extLst>
          </p:cNvPr>
          <p:cNvSpPr/>
          <p:nvPr/>
        </p:nvSpPr>
        <p:spPr>
          <a:xfrm>
            <a:off x="4627983" y="4665306"/>
            <a:ext cx="2615681" cy="16421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File Volume or BLOB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E05E26B-7FAA-3340-21D3-FA5D8323B453}"/>
              </a:ext>
            </a:extLst>
          </p:cNvPr>
          <p:cNvCxnSpPr>
            <a:stCxn id="2" idx="2"/>
            <a:endCxn id="7" idx="1"/>
          </p:cNvCxnSpPr>
          <p:nvPr/>
        </p:nvCxnSpPr>
        <p:spPr>
          <a:xfrm rot="16200000" flipH="1">
            <a:off x="3587619" y="4446035"/>
            <a:ext cx="289251" cy="17914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091B16E-5397-B70C-2BD2-CC3CFE237BC4}"/>
              </a:ext>
            </a:extLst>
          </p:cNvPr>
          <p:cNvCxnSpPr>
            <a:stCxn id="7" idx="3"/>
            <a:endCxn id="3" idx="2"/>
          </p:cNvCxnSpPr>
          <p:nvPr/>
        </p:nvCxnSpPr>
        <p:spPr>
          <a:xfrm flipV="1">
            <a:off x="7243664" y="5197150"/>
            <a:ext cx="1548882" cy="289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495207-E5B2-8356-39F5-1F2FE91DE613}"/>
              </a:ext>
            </a:extLst>
          </p:cNvPr>
          <p:cNvSpPr txBox="1"/>
          <p:nvPr/>
        </p:nvSpPr>
        <p:spPr>
          <a:xfrm>
            <a:off x="4492689" y="2034070"/>
            <a:ext cx="264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Parallel Files Operation 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7E95C-35B2-A4C9-EB08-117BCAE2F88E}"/>
              </a:ext>
            </a:extLst>
          </p:cNvPr>
          <p:cNvSpPr/>
          <p:nvPr/>
        </p:nvSpPr>
        <p:spPr>
          <a:xfrm>
            <a:off x="4790490" y="2612569"/>
            <a:ext cx="2048071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 for Resizing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F0A5FA5-4A19-DB18-D74A-28E01A82FC07}"/>
              </a:ext>
            </a:extLst>
          </p:cNvPr>
          <p:cNvCxnSpPr>
            <a:stCxn id="13" idx="2"/>
            <a:endCxn id="7" idx="0"/>
          </p:cNvCxnSpPr>
          <p:nvPr/>
        </p:nvCxnSpPr>
        <p:spPr>
          <a:xfrm rot="16200000" flipH="1">
            <a:off x="5493952" y="4043485"/>
            <a:ext cx="942394" cy="3012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50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7340E3-CE40-B73E-C422-12E3198C0F31}"/>
              </a:ext>
            </a:extLst>
          </p:cNvPr>
          <p:cNvSpPr/>
          <p:nvPr/>
        </p:nvSpPr>
        <p:spPr>
          <a:xfrm>
            <a:off x="6885992" y="466531"/>
            <a:ext cx="1978090" cy="1408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 Server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3EA9E4-451A-4786-B54C-5DAFFEE681FF}"/>
              </a:ext>
            </a:extLst>
          </p:cNvPr>
          <p:cNvSpPr/>
          <p:nvPr/>
        </p:nvSpPr>
        <p:spPr>
          <a:xfrm>
            <a:off x="6885992" y="2326433"/>
            <a:ext cx="1978090" cy="1408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 Server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2244B-B1E2-C567-08AD-F9B9F04DADEB}"/>
              </a:ext>
            </a:extLst>
          </p:cNvPr>
          <p:cNvSpPr/>
          <p:nvPr/>
        </p:nvSpPr>
        <p:spPr>
          <a:xfrm>
            <a:off x="6885992" y="4640425"/>
            <a:ext cx="1978090" cy="1408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 Server 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29771-F68B-DFFD-B837-7AD860DDD037}"/>
              </a:ext>
            </a:extLst>
          </p:cNvPr>
          <p:cNvSpPr/>
          <p:nvPr/>
        </p:nvSpPr>
        <p:spPr>
          <a:xfrm>
            <a:off x="7697755" y="3816220"/>
            <a:ext cx="111967" cy="16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472508-DBCA-CCB2-DCA2-0DD8ADAD6D69}"/>
              </a:ext>
            </a:extLst>
          </p:cNvPr>
          <p:cNvSpPr/>
          <p:nvPr/>
        </p:nvSpPr>
        <p:spPr>
          <a:xfrm>
            <a:off x="7700864" y="4155233"/>
            <a:ext cx="111967" cy="167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EA3E0B15-B799-E84B-2D2D-2E2490751774}"/>
              </a:ext>
            </a:extLst>
          </p:cNvPr>
          <p:cNvSpPr/>
          <p:nvPr/>
        </p:nvSpPr>
        <p:spPr>
          <a:xfrm>
            <a:off x="10058400" y="2528596"/>
            <a:ext cx="1800808" cy="120675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Clustered Data Store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79B8140-3064-562C-338F-7851B20D596F}"/>
              </a:ext>
            </a:extLst>
          </p:cNvPr>
          <p:cNvCxnSpPr>
            <a:stCxn id="2" idx="3"/>
            <a:endCxn id="7" idx="2"/>
          </p:cNvCxnSpPr>
          <p:nvPr/>
        </p:nvCxnSpPr>
        <p:spPr>
          <a:xfrm>
            <a:off x="8864082" y="1170992"/>
            <a:ext cx="1194318" cy="19609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E3F16C8-CBC4-6400-A098-C809741D113B}"/>
              </a:ext>
            </a:extLst>
          </p:cNvPr>
          <p:cNvCxnSpPr>
            <a:stCxn id="3" idx="3"/>
            <a:endCxn id="7" idx="2"/>
          </p:cNvCxnSpPr>
          <p:nvPr/>
        </p:nvCxnSpPr>
        <p:spPr>
          <a:xfrm>
            <a:off x="8864082" y="3030894"/>
            <a:ext cx="1194318" cy="1010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B39428A-3315-8B11-3DDD-2D7F55A48F59}"/>
              </a:ext>
            </a:extLst>
          </p:cNvPr>
          <p:cNvCxnSpPr>
            <a:stCxn id="4" idx="3"/>
            <a:endCxn id="7" idx="2"/>
          </p:cNvCxnSpPr>
          <p:nvPr/>
        </p:nvCxnSpPr>
        <p:spPr>
          <a:xfrm flipV="1">
            <a:off x="8864082" y="3131976"/>
            <a:ext cx="1194318" cy="221291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74D2430-83D4-DE89-4364-39D0F44F3B03}"/>
              </a:ext>
            </a:extLst>
          </p:cNvPr>
          <p:cNvSpPr/>
          <p:nvPr/>
        </p:nvSpPr>
        <p:spPr>
          <a:xfrm>
            <a:off x="3875314" y="2503714"/>
            <a:ext cx="2220686" cy="10543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Gateway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8F2E19E-03E0-C618-2016-B6B324106C08}"/>
              </a:ext>
            </a:extLst>
          </p:cNvPr>
          <p:cNvCxnSpPr>
            <a:stCxn id="14" idx="3"/>
            <a:endCxn id="2" idx="1"/>
          </p:cNvCxnSpPr>
          <p:nvPr/>
        </p:nvCxnSpPr>
        <p:spPr>
          <a:xfrm flipV="1">
            <a:off x="6096000" y="1170992"/>
            <a:ext cx="789992" cy="185990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0D1DE80-D40B-7E00-E22D-DAB7E64515C8}"/>
              </a:ext>
            </a:extLst>
          </p:cNvPr>
          <p:cNvCxnSpPr>
            <a:stCxn id="14" idx="3"/>
            <a:endCxn id="3" idx="1"/>
          </p:cNvCxnSpPr>
          <p:nvPr/>
        </p:nvCxnSpPr>
        <p:spPr>
          <a:xfrm>
            <a:off x="6096000" y="3030894"/>
            <a:ext cx="789992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2FDA63C-01AD-1C76-0B2D-3DBB820F92E6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6096000" y="3030894"/>
            <a:ext cx="789992" cy="23139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ylinder 20">
            <a:extLst>
              <a:ext uri="{FF2B5EF4-FFF2-40B4-BE49-F238E27FC236}">
                <a16:creationId xmlns:a16="http://schemas.microsoft.com/office/drawing/2014/main" id="{FB218D04-C77E-54BC-D731-3512A711FA4F}"/>
              </a:ext>
            </a:extLst>
          </p:cNvPr>
          <p:cNvSpPr/>
          <p:nvPr/>
        </p:nvSpPr>
        <p:spPr>
          <a:xfrm>
            <a:off x="10058400" y="4640425"/>
            <a:ext cx="1800808" cy="14089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Session State / Cache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71AAC6D-AC81-8EC8-362B-4E469CBEFD25}"/>
              </a:ext>
            </a:extLst>
          </p:cNvPr>
          <p:cNvCxnSpPr>
            <a:stCxn id="2" idx="3"/>
            <a:endCxn id="21" idx="2"/>
          </p:cNvCxnSpPr>
          <p:nvPr/>
        </p:nvCxnSpPr>
        <p:spPr>
          <a:xfrm>
            <a:off x="8864082" y="1170992"/>
            <a:ext cx="1194318" cy="417389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0F567B-CBCB-7050-091A-4BF527B372A6}"/>
              </a:ext>
            </a:extLst>
          </p:cNvPr>
          <p:cNvSpPr txBox="1"/>
          <p:nvPr/>
        </p:nvSpPr>
        <p:spPr>
          <a:xfrm>
            <a:off x="401216" y="432318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Scalability Arrangement of the Traditional App</a:t>
            </a:r>
          </a:p>
        </p:txBody>
      </p:sp>
    </p:spTree>
    <p:extLst>
      <p:ext uri="{BB962C8B-B14F-4D97-AF65-F5344CB8AC3E}">
        <p14:creationId xmlns:p14="http://schemas.microsoft.com/office/powerpoint/2010/main" val="86673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3CB522-55FC-DAB5-DE86-159873D63170}"/>
              </a:ext>
            </a:extLst>
          </p:cNvPr>
          <p:cNvSpPr/>
          <p:nvPr/>
        </p:nvSpPr>
        <p:spPr>
          <a:xfrm>
            <a:off x="6764694" y="412880"/>
            <a:ext cx="1950098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MicroService</a:t>
            </a:r>
            <a:r>
              <a:rPr lang="en-US" dirty="0"/>
              <a:t>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ECA6F2-F857-5FA5-3514-0EB179B4D37A}"/>
              </a:ext>
            </a:extLst>
          </p:cNvPr>
          <p:cNvSpPr/>
          <p:nvPr/>
        </p:nvSpPr>
        <p:spPr>
          <a:xfrm>
            <a:off x="6764694" y="2003749"/>
            <a:ext cx="1950098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MicroService</a:t>
            </a:r>
            <a:r>
              <a:rPr lang="en-US" dirty="0"/>
              <a:t> 2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9467F0-DF1F-7EAF-F689-49B6F3BD1D7D}"/>
              </a:ext>
            </a:extLst>
          </p:cNvPr>
          <p:cNvSpPr/>
          <p:nvPr/>
        </p:nvSpPr>
        <p:spPr>
          <a:xfrm>
            <a:off x="6764694" y="3594618"/>
            <a:ext cx="1950098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MicroService</a:t>
            </a:r>
            <a:r>
              <a:rPr lang="en-US" dirty="0"/>
              <a:t> 3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2BB67B-FED1-ED22-DE82-8137D4E85FE2}"/>
              </a:ext>
            </a:extLst>
          </p:cNvPr>
          <p:cNvSpPr/>
          <p:nvPr/>
        </p:nvSpPr>
        <p:spPr>
          <a:xfrm>
            <a:off x="6764694" y="5117839"/>
            <a:ext cx="1950098" cy="1110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MicroService</a:t>
            </a:r>
            <a:r>
              <a:rPr lang="en-US" dirty="0"/>
              <a:t> n</a:t>
            </a:r>
          </a:p>
          <a:p>
            <a:pPr algn="ctr"/>
            <a:r>
              <a:rPr lang="en-US" dirty="0"/>
              <a:t>REST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D5671695-8D3C-FEB9-AFDF-BA537A4E4223}"/>
              </a:ext>
            </a:extLst>
          </p:cNvPr>
          <p:cNvSpPr/>
          <p:nvPr/>
        </p:nvSpPr>
        <p:spPr>
          <a:xfrm>
            <a:off x="10123714" y="681134"/>
            <a:ext cx="1474237" cy="7767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Store 1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6285A873-7220-4DEB-C4B4-D3A6FCFAC5B1}"/>
              </a:ext>
            </a:extLst>
          </p:cNvPr>
          <p:cNvSpPr/>
          <p:nvPr/>
        </p:nvSpPr>
        <p:spPr>
          <a:xfrm>
            <a:off x="10123714" y="2419739"/>
            <a:ext cx="1474237" cy="7767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Store 1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E091073-14E1-B476-C92E-346BFFAEA503}"/>
              </a:ext>
            </a:extLst>
          </p:cNvPr>
          <p:cNvSpPr/>
          <p:nvPr/>
        </p:nvSpPr>
        <p:spPr>
          <a:xfrm>
            <a:off x="10123713" y="3928187"/>
            <a:ext cx="1474237" cy="7767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Store 1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FD8FEDC5-2C30-91B0-58F5-035DB82E1231}"/>
              </a:ext>
            </a:extLst>
          </p:cNvPr>
          <p:cNvSpPr/>
          <p:nvPr/>
        </p:nvSpPr>
        <p:spPr>
          <a:xfrm>
            <a:off x="10123713" y="5451408"/>
            <a:ext cx="1474237" cy="77677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Data Store 1</a:t>
            </a:r>
            <a:endParaRPr lang="en-US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30D8F16-502F-5F7F-EBA3-52298DB87C29}"/>
              </a:ext>
            </a:extLst>
          </p:cNvPr>
          <p:cNvCxnSpPr>
            <a:stCxn id="2" idx="3"/>
            <a:endCxn id="7" idx="2"/>
          </p:cNvCxnSpPr>
          <p:nvPr/>
        </p:nvCxnSpPr>
        <p:spPr>
          <a:xfrm>
            <a:off x="8714792" y="968052"/>
            <a:ext cx="1408922" cy="10146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89C8B1C-E4D4-A0DE-E05B-E34FA857C082}"/>
              </a:ext>
            </a:extLst>
          </p:cNvPr>
          <p:cNvCxnSpPr>
            <a:stCxn id="3" idx="3"/>
            <a:endCxn id="8" idx="2"/>
          </p:cNvCxnSpPr>
          <p:nvPr/>
        </p:nvCxnSpPr>
        <p:spPr>
          <a:xfrm>
            <a:off x="8714792" y="2558921"/>
            <a:ext cx="1408922" cy="24920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D82167F-61EB-7242-E918-09211C4B6FA9}"/>
              </a:ext>
            </a:extLst>
          </p:cNvPr>
          <p:cNvCxnSpPr>
            <a:stCxn id="4" idx="3"/>
            <a:endCxn id="9" idx="2"/>
          </p:cNvCxnSpPr>
          <p:nvPr/>
        </p:nvCxnSpPr>
        <p:spPr>
          <a:xfrm>
            <a:off x="8714792" y="4149790"/>
            <a:ext cx="1408921" cy="1667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7BE06D6-E90B-348A-2865-4A431E0F1D2A}"/>
              </a:ext>
            </a:extLst>
          </p:cNvPr>
          <p:cNvCxnSpPr>
            <a:stCxn id="5" idx="3"/>
            <a:endCxn id="10" idx="2"/>
          </p:cNvCxnSpPr>
          <p:nvPr/>
        </p:nvCxnSpPr>
        <p:spPr>
          <a:xfrm>
            <a:off x="8714792" y="5673011"/>
            <a:ext cx="1408921" cy="16678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3591C0B-1236-B05E-9F31-EEB75B60EF04}"/>
              </a:ext>
            </a:extLst>
          </p:cNvPr>
          <p:cNvSpPr txBox="1"/>
          <p:nvPr/>
        </p:nvSpPr>
        <p:spPr>
          <a:xfrm>
            <a:off x="643812" y="3526971"/>
            <a:ext cx="5635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Monolithic App is changed to Microservices Approach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698EA0-716E-E22B-E1D0-8A04B558695C}"/>
              </a:ext>
            </a:extLst>
          </p:cNvPr>
          <p:cNvSpPr/>
          <p:nvPr/>
        </p:nvSpPr>
        <p:spPr>
          <a:xfrm>
            <a:off x="3452327" y="1457908"/>
            <a:ext cx="1974980" cy="10333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Gateway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765DEFE-C22F-8E30-5E7D-A3BAF1F19014}"/>
              </a:ext>
            </a:extLst>
          </p:cNvPr>
          <p:cNvCxnSpPr>
            <a:stCxn id="21" idx="3"/>
            <a:endCxn id="2" idx="1"/>
          </p:cNvCxnSpPr>
          <p:nvPr/>
        </p:nvCxnSpPr>
        <p:spPr>
          <a:xfrm flipV="1">
            <a:off x="5427307" y="968052"/>
            <a:ext cx="1337387" cy="100653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95FA704-E271-1368-0AE0-3122E203CD48}"/>
              </a:ext>
            </a:extLst>
          </p:cNvPr>
          <p:cNvCxnSpPr>
            <a:stCxn id="21" idx="3"/>
            <a:endCxn id="3" idx="1"/>
          </p:cNvCxnSpPr>
          <p:nvPr/>
        </p:nvCxnSpPr>
        <p:spPr>
          <a:xfrm>
            <a:off x="5427307" y="1974591"/>
            <a:ext cx="1337387" cy="58433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478FFD8-B1D6-958F-6566-04012534D07F}"/>
              </a:ext>
            </a:extLst>
          </p:cNvPr>
          <p:cNvCxnSpPr>
            <a:stCxn id="21" idx="3"/>
            <a:endCxn id="4" idx="1"/>
          </p:cNvCxnSpPr>
          <p:nvPr/>
        </p:nvCxnSpPr>
        <p:spPr>
          <a:xfrm>
            <a:off x="5427307" y="1974591"/>
            <a:ext cx="1337387" cy="217519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6094B5A-4C07-356E-BDCA-AB21EBB770B6}"/>
              </a:ext>
            </a:extLst>
          </p:cNvPr>
          <p:cNvCxnSpPr>
            <a:stCxn id="21" idx="3"/>
            <a:endCxn id="5" idx="1"/>
          </p:cNvCxnSpPr>
          <p:nvPr/>
        </p:nvCxnSpPr>
        <p:spPr>
          <a:xfrm>
            <a:off x="5427307" y="1974591"/>
            <a:ext cx="1337387" cy="369842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21F9B04-20A3-6F16-2889-C5E8521176BA}"/>
              </a:ext>
            </a:extLst>
          </p:cNvPr>
          <p:cNvSpPr txBox="1"/>
          <p:nvPr/>
        </p:nvSpPr>
        <p:spPr>
          <a:xfrm>
            <a:off x="373225" y="4615262"/>
            <a:ext cx="4730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Processing?</a:t>
            </a:r>
          </a:p>
          <a:p>
            <a:r>
              <a:rPr lang="en-US" sz="4800" dirty="0"/>
              <a:t>On-Demand</a:t>
            </a:r>
          </a:p>
        </p:txBody>
      </p:sp>
    </p:spTree>
    <p:extLst>
      <p:ext uri="{BB962C8B-B14F-4D97-AF65-F5344CB8AC3E}">
        <p14:creationId xmlns:p14="http://schemas.microsoft.com/office/powerpoint/2010/main" val="260763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495CF6-5F6A-74BE-968D-34A8E933E97E}"/>
              </a:ext>
            </a:extLst>
          </p:cNvPr>
          <p:cNvSpPr/>
          <p:nvPr/>
        </p:nvSpPr>
        <p:spPr>
          <a:xfrm>
            <a:off x="4220547" y="1595535"/>
            <a:ext cx="3750906" cy="19221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 Function with HttpTrigger </a:t>
            </a:r>
          </a:p>
          <a:p>
            <a:pPr algn="ctr"/>
            <a:r>
              <a:rPr lang="en-US" dirty="0"/>
              <a:t>As a REST 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4FE00B-8FCD-1D91-1688-2F720A9F8E1B}"/>
              </a:ext>
            </a:extLst>
          </p:cNvPr>
          <p:cNvSpPr/>
          <p:nvPr/>
        </p:nvSpPr>
        <p:spPr>
          <a:xfrm>
            <a:off x="3741576" y="382555"/>
            <a:ext cx="979714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2B487D-0EB3-6AE8-4364-41F1518F8A3F}"/>
              </a:ext>
            </a:extLst>
          </p:cNvPr>
          <p:cNvSpPr/>
          <p:nvPr/>
        </p:nvSpPr>
        <p:spPr>
          <a:xfrm>
            <a:off x="7290319" y="382555"/>
            <a:ext cx="979714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CB912-7214-C5AA-7074-A956576A8F37}"/>
              </a:ext>
            </a:extLst>
          </p:cNvPr>
          <p:cNvSpPr/>
          <p:nvPr/>
        </p:nvSpPr>
        <p:spPr>
          <a:xfrm>
            <a:off x="3741576" y="4030825"/>
            <a:ext cx="979714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2E0F88-EF92-56D9-A14D-2E38AC6BE804}"/>
              </a:ext>
            </a:extLst>
          </p:cNvPr>
          <p:cNvSpPr/>
          <p:nvPr/>
        </p:nvSpPr>
        <p:spPr>
          <a:xfrm>
            <a:off x="7340083" y="4030825"/>
            <a:ext cx="979714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6B59A1F-2D07-6753-1188-1F27D778B439}"/>
              </a:ext>
            </a:extLst>
          </p:cNvPr>
          <p:cNvCxnSpPr>
            <a:stCxn id="2" idx="0"/>
            <a:endCxn id="3" idx="2"/>
          </p:cNvCxnSpPr>
          <p:nvPr/>
        </p:nvCxnSpPr>
        <p:spPr>
          <a:xfrm rot="16200000" flipV="1">
            <a:off x="4907125" y="406659"/>
            <a:ext cx="513184" cy="1864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49778A7-72C3-1E3F-98FB-72010DD225CD}"/>
              </a:ext>
            </a:extLst>
          </p:cNvPr>
          <p:cNvCxnSpPr>
            <a:stCxn id="2" idx="0"/>
            <a:endCxn id="4" idx="2"/>
          </p:cNvCxnSpPr>
          <p:nvPr/>
        </p:nvCxnSpPr>
        <p:spPr>
          <a:xfrm rot="5400000" flipH="1" flipV="1">
            <a:off x="6681496" y="496855"/>
            <a:ext cx="513184" cy="1684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ECC35F4-A90B-9A8B-C669-D84522DD8CC6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5400000">
            <a:off x="4907125" y="2841950"/>
            <a:ext cx="513184" cy="1864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99E7801-C78B-6810-3FCC-32D2FF0843F6}"/>
              </a:ext>
            </a:extLst>
          </p:cNvPr>
          <p:cNvCxnSpPr>
            <a:stCxn id="2" idx="2"/>
            <a:endCxn id="6" idx="0"/>
          </p:cNvCxnSpPr>
          <p:nvPr/>
        </p:nvCxnSpPr>
        <p:spPr>
          <a:xfrm rot="16200000" flipH="1">
            <a:off x="6706378" y="2907263"/>
            <a:ext cx="513184" cy="1733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ylinder 15">
            <a:extLst>
              <a:ext uri="{FF2B5EF4-FFF2-40B4-BE49-F238E27FC236}">
                <a16:creationId xmlns:a16="http://schemas.microsoft.com/office/drawing/2014/main" id="{F5A2B3F7-7D3F-3E4B-8AED-AB76AC805E21}"/>
              </a:ext>
            </a:extLst>
          </p:cNvPr>
          <p:cNvSpPr/>
          <p:nvPr/>
        </p:nvSpPr>
        <p:spPr>
          <a:xfrm>
            <a:off x="9321282" y="1595535"/>
            <a:ext cx="2230017" cy="13156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6A6AFEF-C268-288C-C1D8-AC69539C7E0D}"/>
              </a:ext>
            </a:extLst>
          </p:cNvPr>
          <p:cNvCxnSpPr>
            <a:stCxn id="2" idx="3"/>
            <a:endCxn id="16" idx="2"/>
          </p:cNvCxnSpPr>
          <p:nvPr/>
        </p:nvCxnSpPr>
        <p:spPr>
          <a:xfrm flipV="1">
            <a:off x="7971453" y="2253344"/>
            <a:ext cx="1349829" cy="30324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9E8AC7-312E-52D1-5EB6-1CF71E5ABB97}"/>
              </a:ext>
            </a:extLst>
          </p:cNvPr>
          <p:cNvSpPr txBox="1"/>
          <p:nvPr/>
        </p:nvSpPr>
        <p:spPr>
          <a:xfrm>
            <a:off x="354563" y="4357396"/>
            <a:ext cx="284583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Challenges?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Access Provider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Dependency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Patterns e.g. Repository Pattern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8197D0-084B-2527-4FB0-3F583404E300}"/>
              </a:ext>
            </a:extLst>
          </p:cNvPr>
          <p:cNvSpPr txBox="1"/>
          <p:nvPr/>
        </p:nvSpPr>
        <p:spPr>
          <a:xfrm>
            <a:off x="8948057" y="3704253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Http Methods as separate functions those will be executed separately based on  HttpRequest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C456B71-A8ED-7DE2-537D-5FAD879E8EEC}"/>
              </a:ext>
            </a:extLst>
          </p:cNvPr>
          <p:cNvCxnSpPr/>
          <p:nvPr/>
        </p:nvCxnSpPr>
        <p:spPr>
          <a:xfrm>
            <a:off x="3051110" y="4982547"/>
            <a:ext cx="2743200" cy="419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38C544-E4F4-F605-B7B3-6D02997B07BA}"/>
              </a:ext>
            </a:extLst>
          </p:cNvPr>
          <p:cNvSpPr txBox="1"/>
          <p:nvPr/>
        </p:nvSpPr>
        <p:spPr>
          <a:xfrm>
            <a:off x="5803641" y="5262465"/>
            <a:ext cx="2572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EntityFramework Core (EF Core)</a:t>
            </a:r>
          </a:p>
        </p:txBody>
      </p:sp>
    </p:spTree>
    <p:extLst>
      <p:ext uri="{BB962C8B-B14F-4D97-AF65-F5344CB8AC3E}">
        <p14:creationId xmlns:p14="http://schemas.microsoft.com/office/powerpoint/2010/main" val="255088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BD617E-3DC8-5307-5AF5-F40F6680342C}"/>
              </a:ext>
            </a:extLst>
          </p:cNvPr>
          <p:cNvSpPr txBox="1"/>
          <p:nvPr/>
        </p:nvSpPr>
        <p:spPr>
          <a:xfrm>
            <a:off x="307910" y="289249"/>
            <a:ext cx="1171924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Practices to Deploy the Azure Function with HttpTrigger as REST API on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Plan for Database on Azure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Use Azure SQL (use this)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PaaS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VM and its corresponding Infra is handled by Azure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Just Deploy the Database from On-Promised to the Azure SQL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/>
              <a:t>Use the SSMS Deploy feature (Recommended) (use this)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/>
              <a:t>Take a backup of on-</a:t>
            </a:r>
            <a:r>
              <a:rPr lang="en-IN" dirty="0" err="1"/>
              <a:t>primises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and upload to the Storage (BLOB / File) and restore from 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SQL Server Managed Instance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Create a VM with SQL Server and create database on it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U have to manage N/W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Connectivity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Installation of SQL Instance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Create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Configure the Azure SQL for Firewalls rules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This is used for Locally testing of Azure Function before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Make sure that the Azure SQL (The Server and database) is available for the Connectivity from Cloud Deployed Service (API Apps, Functions, etc) VERY IMPORTANT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Take the Connection string of Azure SQL and update in the Azure Function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Test the Connectivity  from Locally Running Function to Azure 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 of Azure Function on Azure Cloud and Test each function from HTTP Client Apps as well as from the Portal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 the Azure Function with the AppInsights (Recommended)</a:t>
            </a:r>
          </a:p>
        </p:txBody>
      </p:sp>
    </p:spTree>
    <p:extLst>
      <p:ext uri="{BB962C8B-B14F-4D97-AF65-F5344CB8AC3E}">
        <p14:creationId xmlns:p14="http://schemas.microsoft.com/office/powerpoint/2010/main" val="85701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608EAA-A390-CC01-29A1-5B6B0BA95F02}"/>
              </a:ext>
            </a:extLst>
          </p:cNvPr>
          <p:cNvSpPr/>
          <p:nvPr/>
        </p:nvSpPr>
        <p:spPr>
          <a:xfrm>
            <a:off x="4068147" y="783770"/>
            <a:ext cx="6596743" cy="41241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E730D8-6FE6-B61D-AD28-D48A796DA85D}"/>
              </a:ext>
            </a:extLst>
          </p:cNvPr>
          <p:cNvSpPr txBox="1"/>
          <p:nvPr/>
        </p:nvSpPr>
        <p:spPr>
          <a:xfrm>
            <a:off x="4991878" y="961053"/>
            <a:ext cx="4581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VNet</a:t>
            </a:r>
            <a:endParaRPr lang="en-US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44B49F4-74F6-5B16-77A4-AA70BEB768AA}"/>
              </a:ext>
            </a:extLst>
          </p:cNvPr>
          <p:cNvSpPr/>
          <p:nvPr/>
        </p:nvSpPr>
        <p:spPr>
          <a:xfrm>
            <a:off x="9153331" y="1903445"/>
            <a:ext cx="1250302" cy="9610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</a:t>
            </a:r>
          </a:p>
          <a:p>
            <a:pPr algn="ctr"/>
            <a:r>
              <a:rPr lang="en-IN" dirty="0"/>
              <a:t>SQL</a:t>
            </a:r>
            <a:endParaRPr lang="en-US" dirty="0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8AC3DA64-7ABC-B623-3A17-A43F5B69A43F}"/>
              </a:ext>
            </a:extLst>
          </p:cNvPr>
          <p:cNvSpPr/>
          <p:nvPr/>
        </p:nvSpPr>
        <p:spPr>
          <a:xfrm>
            <a:off x="9153331" y="3175520"/>
            <a:ext cx="1250302" cy="9610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Azure SQL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A979A7-8EBA-C4D1-E058-036433AE4EF6}"/>
              </a:ext>
            </a:extLst>
          </p:cNvPr>
          <p:cNvSpPr/>
          <p:nvPr/>
        </p:nvSpPr>
        <p:spPr>
          <a:xfrm>
            <a:off x="4553339" y="1903445"/>
            <a:ext cx="2556588" cy="2233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 Application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AC1B601-6E34-DCAE-F573-D6F8907E94FE}"/>
              </a:ext>
            </a:extLst>
          </p:cNvPr>
          <p:cNvCxnSpPr>
            <a:endCxn id="6" idx="2"/>
          </p:cNvCxnSpPr>
          <p:nvPr/>
        </p:nvCxnSpPr>
        <p:spPr>
          <a:xfrm flipV="1">
            <a:off x="7109927" y="2383972"/>
            <a:ext cx="2043404" cy="648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C4ADF90-45DB-AB0B-989A-4F711142D4D2}"/>
              </a:ext>
            </a:extLst>
          </p:cNvPr>
          <p:cNvCxnSpPr>
            <a:stCxn id="8" idx="3"/>
            <a:endCxn id="7" idx="2"/>
          </p:cNvCxnSpPr>
          <p:nvPr/>
        </p:nvCxnSpPr>
        <p:spPr>
          <a:xfrm>
            <a:off x="7109927" y="3020009"/>
            <a:ext cx="2043404" cy="636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C432917-7735-D04A-979C-3051D12F5156}"/>
              </a:ext>
            </a:extLst>
          </p:cNvPr>
          <p:cNvSpPr/>
          <p:nvPr/>
        </p:nvSpPr>
        <p:spPr>
          <a:xfrm>
            <a:off x="2668555" y="2640563"/>
            <a:ext cx="1268963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Public</a:t>
            </a:r>
          </a:p>
          <a:p>
            <a:pPr algn="ctr"/>
            <a:r>
              <a:rPr lang="en-IN" dirty="0"/>
              <a:t>Gateway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FB17D82-CF37-4BE3-F247-EB8C6629189F}"/>
              </a:ext>
            </a:extLst>
          </p:cNvPr>
          <p:cNvCxnSpPr>
            <a:endCxn id="13" idx="1"/>
          </p:cNvCxnSpPr>
          <p:nvPr/>
        </p:nvCxnSpPr>
        <p:spPr>
          <a:xfrm>
            <a:off x="1138335" y="2383971"/>
            <a:ext cx="1530220" cy="5831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DCA432F-D0E1-33DC-13EB-F2A15236D752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3937518" y="2967135"/>
            <a:ext cx="615821" cy="52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7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F913DF4-027D-82C9-86A5-4521BE1A7228}"/>
              </a:ext>
            </a:extLst>
          </p:cNvPr>
          <p:cNvSpPr/>
          <p:nvPr/>
        </p:nvSpPr>
        <p:spPr>
          <a:xfrm>
            <a:off x="6382139" y="2603241"/>
            <a:ext cx="1838130" cy="17323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A5F356A-D613-ED4A-F464-4D6102BF6EAF}"/>
              </a:ext>
            </a:extLst>
          </p:cNvPr>
          <p:cNvSpPr/>
          <p:nvPr/>
        </p:nvSpPr>
        <p:spPr>
          <a:xfrm>
            <a:off x="5085183" y="606490"/>
            <a:ext cx="4329404" cy="1632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Azure HttpTrigger Function for Accepting Order</a:t>
            </a:r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0CBF27-043C-BB20-E46F-287DBB9533AD}"/>
              </a:ext>
            </a:extLst>
          </p:cNvPr>
          <p:cNvSpPr/>
          <p:nvPr/>
        </p:nvSpPr>
        <p:spPr>
          <a:xfrm>
            <a:off x="5085183" y="4525346"/>
            <a:ext cx="4329404" cy="1632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Azure Function for Processing Order</a:t>
            </a:r>
            <a:endParaRPr lang="en-US" b="1" dirty="0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593EE6F-904B-271C-6CAE-062958F5D38A}"/>
              </a:ext>
            </a:extLst>
          </p:cNvPr>
          <p:cNvSpPr/>
          <p:nvPr/>
        </p:nvSpPr>
        <p:spPr>
          <a:xfrm>
            <a:off x="9974424" y="718457"/>
            <a:ext cx="1922107" cy="12596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Order Database</a:t>
            </a:r>
            <a:endParaRPr lang="en-US" b="1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D3C4E17-246D-624D-5024-701DA81EA8AD}"/>
              </a:ext>
            </a:extLst>
          </p:cNvPr>
          <p:cNvSpPr/>
          <p:nvPr/>
        </p:nvSpPr>
        <p:spPr>
          <a:xfrm>
            <a:off x="9974424" y="4525346"/>
            <a:ext cx="1922107" cy="12596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Order Processing Database</a:t>
            </a:r>
            <a:endParaRPr lang="en-US" b="1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866D2C63-2EF1-743D-CAB9-05B97EAAAE0C}"/>
              </a:ext>
            </a:extLst>
          </p:cNvPr>
          <p:cNvSpPr/>
          <p:nvPr/>
        </p:nvSpPr>
        <p:spPr>
          <a:xfrm>
            <a:off x="9414587" y="1231641"/>
            <a:ext cx="559837" cy="298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C2E5B52C-4481-AB53-F09A-383D034E5CA5}"/>
              </a:ext>
            </a:extLst>
          </p:cNvPr>
          <p:cNvSpPr/>
          <p:nvPr/>
        </p:nvSpPr>
        <p:spPr>
          <a:xfrm>
            <a:off x="9414586" y="5043195"/>
            <a:ext cx="559837" cy="298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8E578E2C-B1DE-C6F5-405F-44455B9394E5}"/>
              </a:ext>
            </a:extLst>
          </p:cNvPr>
          <p:cNvSpPr/>
          <p:nvPr/>
        </p:nvSpPr>
        <p:spPr>
          <a:xfrm>
            <a:off x="9517224" y="2080727"/>
            <a:ext cx="2379307" cy="5225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Order Commit in DB</a:t>
            </a:r>
            <a:endParaRPr lang="en-US" b="1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90F78BAF-62E6-CC32-9F8E-71260DBE83A4}"/>
              </a:ext>
            </a:extLst>
          </p:cNvPr>
          <p:cNvSpPr/>
          <p:nvPr/>
        </p:nvSpPr>
        <p:spPr>
          <a:xfrm>
            <a:off x="6671388" y="2668555"/>
            <a:ext cx="1259632" cy="5038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5C077ADD-BCAA-8140-03F8-82BBFC4392C2}"/>
              </a:ext>
            </a:extLst>
          </p:cNvPr>
          <p:cNvSpPr/>
          <p:nvPr/>
        </p:nvSpPr>
        <p:spPr>
          <a:xfrm>
            <a:off x="6671388" y="3250163"/>
            <a:ext cx="1259632" cy="5038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32BA568E-1164-1F82-147E-5758A5AFB38C}"/>
              </a:ext>
            </a:extLst>
          </p:cNvPr>
          <p:cNvSpPr/>
          <p:nvPr/>
        </p:nvSpPr>
        <p:spPr>
          <a:xfrm>
            <a:off x="6671388" y="3831771"/>
            <a:ext cx="1259632" cy="50385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4CAB5D0-ED9D-3C24-F97C-C26D29345E77}"/>
              </a:ext>
            </a:extLst>
          </p:cNvPr>
          <p:cNvCxnSpPr>
            <a:stCxn id="2" idx="2"/>
            <a:endCxn id="9" idx="1"/>
          </p:cNvCxnSpPr>
          <p:nvPr/>
        </p:nvCxnSpPr>
        <p:spPr>
          <a:xfrm rot="16200000" flipH="1">
            <a:off x="7060940" y="2428291"/>
            <a:ext cx="429208" cy="513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C8872E-9F7E-992A-FF8E-CC3AE963DD99}"/>
              </a:ext>
            </a:extLst>
          </p:cNvPr>
          <p:cNvSpPr txBox="1"/>
          <p:nvPr/>
        </p:nvSpPr>
        <p:spPr>
          <a:xfrm>
            <a:off x="8537510" y="3079102"/>
            <a:ext cx="299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Messaging Service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F83332-5C10-0320-1AEA-37ED9AE8C39B}"/>
              </a:ext>
            </a:extLst>
          </p:cNvPr>
          <p:cNvCxnSpPr>
            <a:cxnSpLocks/>
            <a:stCxn id="11" idx="3"/>
            <a:endCxn id="3" idx="0"/>
          </p:cNvCxnSpPr>
          <p:nvPr/>
        </p:nvCxnSpPr>
        <p:spPr>
          <a:xfrm rot="5400000">
            <a:off x="7180684" y="4404826"/>
            <a:ext cx="189722" cy="513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B83B066-2591-0D1D-042A-34752BCE2B2F}"/>
              </a:ext>
            </a:extLst>
          </p:cNvPr>
          <p:cNvSpPr txBox="1"/>
          <p:nvPr/>
        </p:nvSpPr>
        <p:spPr>
          <a:xfrm>
            <a:off x="550506" y="2603241"/>
            <a:ext cx="3718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err="1"/>
              <a:t>QueueTrigger</a:t>
            </a:r>
            <a:endParaRPr lang="en-IN" sz="4000" dirty="0"/>
          </a:p>
          <a:p>
            <a:endParaRPr lang="en-IN" sz="4000" dirty="0"/>
          </a:p>
          <a:p>
            <a:r>
              <a:rPr lang="en-IN" sz="2000" dirty="0"/>
              <a:t>Start the Function Execution when there is data present in the queue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FD3F080-7CA9-E77A-E95F-532258B7809A}"/>
              </a:ext>
            </a:extLst>
          </p:cNvPr>
          <p:cNvSpPr/>
          <p:nvPr/>
        </p:nvSpPr>
        <p:spPr>
          <a:xfrm>
            <a:off x="4618653" y="4335623"/>
            <a:ext cx="7417837" cy="21491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87FD60-6FC5-28D8-5FC7-840172543E1A}"/>
              </a:ext>
            </a:extLst>
          </p:cNvPr>
          <p:cNvSpPr/>
          <p:nvPr/>
        </p:nvSpPr>
        <p:spPr>
          <a:xfrm>
            <a:off x="4739951" y="373224"/>
            <a:ext cx="7296539" cy="19594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195296-7563-D949-348A-E712F791433F}"/>
              </a:ext>
            </a:extLst>
          </p:cNvPr>
          <p:cNvSpPr/>
          <p:nvPr/>
        </p:nvSpPr>
        <p:spPr>
          <a:xfrm>
            <a:off x="5085183" y="606490"/>
            <a:ext cx="4329404" cy="1632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Azure HttpTrigger Function for Accepting Order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2E82C4-39E4-D408-DF34-41ABC7FAA044}"/>
              </a:ext>
            </a:extLst>
          </p:cNvPr>
          <p:cNvSpPr/>
          <p:nvPr/>
        </p:nvSpPr>
        <p:spPr>
          <a:xfrm>
            <a:off x="5085183" y="4525346"/>
            <a:ext cx="4329404" cy="1632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Azure Function for Processing Order</a:t>
            </a:r>
            <a:endParaRPr lang="en-US" b="1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6413175-0C8D-7040-8335-59F38F8EDC26}"/>
              </a:ext>
            </a:extLst>
          </p:cNvPr>
          <p:cNvSpPr/>
          <p:nvPr/>
        </p:nvSpPr>
        <p:spPr>
          <a:xfrm>
            <a:off x="9974424" y="718457"/>
            <a:ext cx="1922107" cy="12596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Order Database</a:t>
            </a:r>
            <a:endParaRPr lang="en-US" b="1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D3DE8BA8-90AE-242E-1380-92C0B331CA9C}"/>
              </a:ext>
            </a:extLst>
          </p:cNvPr>
          <p:cNvSpPr/>
          <p:nvPr/>
        </p:nvSpPr>
        <p:spPr>
          <a:xfrm>
            <a:off x="9974424" y="4525346"/>
            <a:ext cx="1922107" cy="125963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Order Processing Database</a:t>
            </a:r>
            <a:endParaRPr lang="en-US" b="1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AFDF892E-169D-E0CA-9A04-339D6D1695F5}"/>
              </a:ext>
            </a:extLst>
          </p:cNvPr>
          <p:cNvSpPr/>
          <p:nvPr/>
        </p:nvSpPr>
        <p:spPr>
          <a:xfrm>
            <a:off x="9414587" y="1231641"/>
            <a:ext cx="559837" cy="298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4EC804C2-A58B-0BD5-C86A-AC8CD149E584}"/>
              </a:ext>
            </a:extLst>
          </p:cNvPr>
          <p:cNvSpPr/>
          <p:nvPr/>
        </p:nvSpPr>
        <p:spPr>
          <a:xfrm>
            <a:off x="9414586" y="5043195"/>
            <a:ext cx="559837" cy="29857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06D96FC-0CFE-D611-C7D8-BDF420D0169D}"/>
              </a:ext>
            </a:extLst>
          </p:cNvPr>
          <p:cNvSpPr/>
          <p:nvPr/>
        </p:nvSpPr>
        <p:spPr>
          <a:xfrm>
            <a:off x="485191" y="122854"/>
            <a:ext cx="4254759" cy="979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with Some Data</a:t>
            </a:r>
            <a:endParaRPr lang="en-US" dirty="0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56C5A7AD-5623-D336-E660-E2ACB08CD509}"/>
              </a:ext>
            </a:extLst>
          </p:cNvPr>
          <p:cNvSpPr/>
          <p:nvPr/>
        </p:nvSpPr>
        <p:spPr>
          <a:xfrm>
            <a:off x="485190" y="1348273"/>
            <a:ext cx="4254759" cy="8910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Response</a:t>
            </a:r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4B906BB-4753-2DD4-34D9-BB93CE0D5EF6}"/>
              </a:ext>
            </a:extLst>
          </p:cNvPr>
          <p:cNvSpPr/>
          <p:nvPr/>
        </p:nvSpPr>
        <p:spPr>
          <a:xfrm>
            <a:off x="363893" y="4240765"/>
            <a:ext cx="4254759" cy="979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Request with Some Data</a:t>
            </a:r>
            <a:endParaRPr lang="en-US" dirty="0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DF9A5E3B-C4F6-433C-CC48-E022488AC3D8}"/>
              </a:ext>
            </a:extLst>
          </p:cNvPr>
          <p:cNvSpPr/>
          <p:nvPr/>
        </p:nvSpPr>
        <p:spPr>
          <a:xfrm>
            <a:off x="363892" y="5466184"/>
            <a:ext cx="4254759" cy="8910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Response</a:t>
            </a:r>
            <a:endParaRPr lang="en-US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9C7518D-383E-675F-6913-4857CD60D4CF}"/>
              </a:ext>
            </a:extLst>
          </p:cNvPr>
          <p:cNvCxnSpPr>
            <a:cxnSpLocks/>
            <a:stCxn id="16" idx="2"/>
            <a:endCxn id="24" idx="1"/>
          </p:cNvCxnSpPr>
          <p:nvPr/>
        </p:nvCxnSpPr>
        <p:spPr>
          <a:xfrm rot="5400000">
            <a:off x="7830718" y="2568251"/>
            <a:ext cx="793101" cy="3219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D15E1584-81A6-F007-3ED8-FDE65B807F80}"/>
              </a:ext>
            </a:extLst>
          </p:cNvPr>
          <p:cNvSpPr/>
          <p:nvPr/>
        </p:nvSpPr>
        <p:spPr>
          <a:xfrm>
            <a:off x="6904653" y="3125755"/>
            <a:ext cx="2323323" cy="699796"/>
          </a:xfrm>
          <a:prstGeom prst="flowChartMagneticDisk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Intermediate State</a:t>
            </a:r>
            <a:endParaRPr lang="en-US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A25D07B-5386-95AD-B6E3-C23CB198E4F2}"/>
              </a:ext>
            </a:extLst>
          </p:cNvPr>
          <p:cNvCxnSpPr>
            <a:stCxn id="24" idx="3"/>
            <a:endCxn id="17" idx="0"/>
          </p:cNvCxnSpPr>
          <p:nvPr/>
        </p:nvCxnSpPr>
        <p:spPr>
          <a:xfrm rot="16200000" flipH="1">
            <a:off x="7941907" y="3949958"/>
            <a:ext cx="510072" cy="2612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6FD9DAD-9C69-085B-A41E-DBC41EDDC563}"/>
              </a:ext>
            </a:extLst>
          </p:cNvPr>
          <p:cNvSpPr txBox="1"/>
          <p:nvPr/>
        </p:nvSpPr>
        <p:spPr>
          <a:xfrm>
            <a:off x="9414586" y="2827176"/>
            <a:ext cx="2621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 Function has a state and it MUST be passed to other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3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360700-5A4D-820B-379C-8D38F0BE5AB0}"/>
              </a:ext>
            </a:extLst>
          </p:cNvPr>
          <p:cNvSpPr/>
          <p:nvPr/>
        </p:nvSpPr>
        <p:spPr>
          <a:xfrm>
            <a:off x="2332653" y="559837"/>
            <a:ext cx="2771192" cy="130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Place Order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1583D8-92C3-1F5D-4C7D-8027332B74CD}"/>
              </a:ext>
            </a:extLst>
          </p:cNvPr>
          <p:cNvSpPr/>
          <p:nvPr/>
        </p:nvSpPr>
        <p:spPr>
          <a:xfrm>
            <a:off x="7514253" y="1365379"/>
            <a:ext cx="2771192" cy="130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 is Received 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105B212-1C95-BF1E-70E7-1F8451DFE28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5103845" y="1212980"/>
            <a:ext cx="2410408" cy="805542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71EBAF-AA11-66ED-4CFA-553245516FFD}"/>
              </a:ext>
            </a:extLst>
          </p:cNvPr>
          <p:cNvSpPr/>
          <p:nvPr/>
        </p:nvSpPr>
        <p:spPr>
          <a:xfrm>
            <a:off x="8419323" y="3292150"/>
            <a:ext cx="2771192" cy="130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Placed For Approval</a:t>
            </a:r>
            <a:endParaRPr 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95146C1-CC96-D42B-A570-E0D5BFE40548}"/>
              </a:ext>
            </a:extLst>
          </p:cNvPr>
          <p:cNvCxnSpPr>
            <a:stCxn id="3" idx="3"/>
            <a:endCxn id="6" idx="3"/>
          </p:cNvCxnSpPr>
          <p:nvPr/>
        </p:nvCxnSpPr>
        <p:spPr>
          <a:xfrm>
            <a:off x="10285445" y="2018522"/>
            <a:ext cx="905070" cy="1926771"/>
          </a:xfrm>
          <a:prstGeom prst="bentConnector3">
            <a:avLst>
              <a:gd name="adj1" fmla="val 12525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2EF4BE-A6AA-A2A5-88E5-33D85335D9CA}"/>
              </a:ext>
            </a:extLst>
          </p:cNvPr>
          <p:cNvSpPr/>
          <p:nvPr/>
        </p:nvSpPr>
        <p:spPr>
          <a:xfrm>
            <a:off x="4546342" y="4717901"/>
            <a:ext cx="2771192" cy="130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 is Approved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7BD4B5D-98C2-E3D3-23E4-077C617F75FD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rot="10800000" flipV="1">
            <a:off x="7317535" y="3945292"/>
            <a:ext cx="1101789" cy="1425751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6B1DFB-9D55-66A6-9378-2D00920E9185}"/>
              </a:ext>
            </a:extLst>
          </p:cNvPr>
          <p:cNvSpPr/>
          <p:nvPr/>
        </p:nvSpPr>
        <p:spPr>
          <a:xfrm>
            <a:off x="389554" y="5259077"/>
            <a:ext cx="2771192" cy="13062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Send to Dispatch</a:t>
            </a:r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8D42F79-F53C-39E9-7465-8940C87731A2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rot="10800000" flipV="1">
            <a:off x="3160746" y="5371044"/>
            <a:ext cx="1385596" cy="541176"/>
          </a:xfrm>
          <a:prstGeom prst="bentConnector3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86483C-3082-B155-9A09-B84186509F75}"/>
              </a:ext>
            </a:extLst>
          </p:cNvPr>
          <p:cNvSpPr txBox="1"/>
          <p:nvPr/>
        </p:nvSpPr>
        <p:spPr>
          <a:xfrm>
            <a:off x="1250302" y="2671664"/>
            <a:ext cx="3427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Order Processing Workflow</a:t>
            </a: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F68BF-4CC1-3BED-BD59-6D9F26BFE135}"/>
              </a:ext>
            </a:extLst>
          </p:cNvPr>
          <p:cNvSpPr txBox="1"/>
          <p:nvPr/>
        </p:nvSpPr>
        <p:spPr>
          <a:xfrm>
            <a:off x="8817428" y="4717901"/>
            <a:ext cx="330303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Run() </a:t>
            </a:r>
          </a:p>
          <a:p>
            <a:r>
              <a:rPr lang="en-IN" sz="1600" dirty="0"/>
              <a:t>{</a:t>
            </a:r>
          </a:p>
          <a:p>
            <a:r>
              <a:rPr lang="en-IN" sz="1600" dirty="0"/>
              <a:t>   </a:t>
            </a:r>
            <a:r>
              <a:rPr lang="en-IN" dirty="0" err="1"/>
              <a:t>PlaceOrder</a:t>
            </a:r>
            <a:r>
              <a:rPr lang="en-IN" dirty="0"/>
              <a:t>();</a:t>
            </a:r>
          </a:p>
          <a:p>
            <a:r>
              <a:rPr lang="en-IN" dirty="0"/>
              <a:t>  </a:t>
            </a:r>
            <a:r>
              <a:rPr lang="en-IN" dirty="0" err="1"/>
              <a:t>ReceiveOrder</a:t>
            </a:r>
            <a:r>
              <a:rPr lang="en-IN" dirty="0"/>
              <a:t>();</a:t>
            </a:r>
          </a:p>
          <a:p>
            <a:r>
              <a:rPr lang="en-IN" dirty="0" err="1"/>
              <a:t>SendForAPproval</a:t>
            </a:r>
            <a:r>
              <a:rPr lang="en-IN" dirty="0"/>
              <a:t>()</a:t>
            </a:r>
          </a:p>
          <a:p>
            <a:r>
              <a:rPr lang="en-IN" dirty="0"/>
              <a:t>Approve()</a:t>
            </a:r>
          </a:p>
          <a:p>
            <a:r>
              <a:rPr lang="en-IN" dirty="0"/>
              <a:t>Dispatch()</a:t>
            </a:r>
          </a:p>
          <a:p>
            <a:r>
              <a:rPr lang="en-IN" sz="1600" dirty="0"/>
              <a:t>}</a:t>
            </a:r>
            <a:endParaRPr lang="en-US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96E52F-DB57-7767-9327-47F97A886784}"/>
              </a:ext>
            </a:extLst>
          </p:cNvPr>
          <p:cNvSpPr/>
          <p:nvPr/>
        </p:nvSpPr>
        <p:spPr>
          <a:xfrm>
            <a:off x="5772539" y="769775"/>
            <a:ext cx="942392" cy="886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50927D-7FD0-B61C-1A90-C1CC18082FEB}"/>
              </a:ext>
            </a:extLst>
          </p:cNvPr>
          <p:cNvSpPr/>
          <p:nvPr/>
        </p:nvSpPr>
        <p:spPr>
          <a:xfrm>
            <a:off x="10879494" y="1696895"/>
            <a:ext cx="942392" cy="886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1DB2F5-1039-5232-0FC3-955B302F14B1}"/>
              </a:ext>
            </a:extLst>
          </p:cNvPr>
          <p:cNvSpPr/>
          <p:nvPr/>
        </p:nvSpPr>
        <p:spPr>
          <a:xfrm>
            <a:off x="7286043" y="3771760"/>
            <a:ext cx="942392" cy="886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29FD10-560F-83EF-C434-4865AF82DE1C}"/>
              </a:ext>
            </a:extLst>
          </p:cNvPr>
          <p:cNvSpPr/>
          <p:nvPr/>
        </p:nvSpPr>
        <p:spPr>
          <a:xfrm>
            <a:off x="3382347" y="4927839"/>
            <a:ext cx="942392" cy="886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25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504</Words>
  <Application>Microsoft Office PowerPoint</Application>
  <PresentationFormat>Widescreen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Sabnis</dc:creator>
  <cp:lastModifiedBy>Mahesh Sabnis</cp:lastModifiedBy>
  <cp:revision>40</cp:revision>
  <dcterms:created xsi:type="dcterms:W3CDTF">2023-04-25T15:10:22Z</dcterms:created>
  <dcterms:modified xsi:type="dcterms:W3CDTF">2023-04-27T15:36:56Z</dcterms:modified>
</cp:coreProperties>
</file>