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60949-61A1-CEA6-9812-58A070521A63}"/>
              </a:ext>
            </a:extLst>
          </p:cNvPr>
          <p:cNvSpPr/>
          <p:nvPr/>
        </p:nvSpPr>
        <p:spPr>
          <a:xfrm>
            <a:off x="849086" y="1343608"/>
            <a:ext cx="3181738" cy="4189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43DD3-DD47-E4D0-A7FF-F55474C209A5}"/>
              </a:ext>
            </a:extLst>
          </p:cNvPr>
          <p:cNvSpPr txBox="1"/>
          <p:nvPr/>
        </p:nvSpPr>
        <p:spPr>
          <a:xfrm>
            <a:off x="914400" y="1604865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 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587E37-4925-27FE-D4B0-1FA461FA94A7}"/>
              </a:ext>
            </a:extLst>
          </p:cNvPr>
          <p:cNvSpPr/>
          <p:nvPr/>
        </p:nvSpPr>
        <p:spPr>
          <a:xfrm>
            <a:off x="7952792" y="1334277"/>
            <a:ext cx="3181738" cy="4189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A1E14-06DA-2B02-6EB1-B22CBA2EDB90}"/>
              </a:ext>
            </a:extLst>
          </p:cNvPr>
          <p:cNvSpPr txBox="1"/>
          <p:nvPr/>
        </p:nvSpPr>
        <p:spPr>
          <a:xfrm>
            <a:off x="8018106" y="1595534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 2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E763D9-BA6A-B2C9-7265-D84B53303AFF}"/>
              </a:ext>
            </a:extLst>
          </p:cNvPr>
          <p:cNvSpPr/>
          <p:nvPr/>
        </p:nvSpPr>
        <p:spPr>
          <a:xfrm>
            <a:off x="8332237" y="2696547"/>
            <a:ext cx="2491273" cy="1063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Func1(</a:t>
            </a:r>
            <a:r>
              <a:rPr lang="en-IN" b="1" dirty="0" err="1"/>
              <a:t>x,y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AC9E8-EACF-17AE-618D-F07D137B5CA0}"/>
              </a:ext>
            </a:extLst>
          </p:cNvPr>
          <p:cNvSpPr txBox="1"/>
          <p:nvPr/>
        </p:nvSpPr>
        <p:spPr>
          <a:xfrm>
            <a:off x="1184988" y="2565918"/>
            <a:ext cx="2621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Obejct2 o2 = new Object2();</a:t>
            </a:r>
          </a:p>
          <a:p>
            <a:endParaRPr lang="en-IN" sz="1600" dirty="0"/>
          </a:p>
          <a:p>
            <a:r>
              <a:rPr lang="en-IN" sz="1600" dirty="0"/>
              <a:t>o2.Func1(10,20) ;</a:t>
            </a:r>
          </a:p>
          <a:p>
            <a:endParaRPr lang="en-IN" sz="1600" dirty="0"/>
          </a:p>
          <a:p>
            <a:r>
              <a:rPr lang="en-IN" sz="1600" dirty="0"/>
              <a:t>….</a:t>
            </a:r>
          </a:p>
          <a:p>
            <a:r>
              <a:rPr lang="en-IN" sz="1600" dirty="0"/>
              <a:t>….</a:t>
            </a:r>
          </a:p>
          <a:p>
            <a:r>
              <a:rPr lang="en-IN" sz="1600" dirty="0"/>
              <a:t>….</a:t>
            </a:r>
          </a:p>
          <a:p>
            <a:r>
              <a:rPr lang="en-IN" sz="1600" dirty="0"/>
              <a:t>…</a:t>
            </a:r>
          </a:p>
          <a:p>
            <a:r>
              <a:rPr lang="en-IN" sz="1600" dirty="0"/>
              <a:t>O1.FUnc1(300,400)</a:t>
            </a:r>
            <a:endParaRPr lang="en-US" sz="16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A959CF5-6FFB-EA7E-F804-FCE827E776AF}"/>
              </a:ext>
            </a:extLst>
          </p:cNvPr>
          <p:cNvCxnSpPr/>
          <p:nvPr/>
        </p:nvCxnSpPr>
        <p:spPr>
          <a:xfrm flipV="1">
            <a:off x="2696547" y="3004457"/>
            <a:ext cx="5635690" cy="2052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152554-D7F0-B1EB-15E7-79490ABC1ECA}"/>
              </a:ext>
            </a:extLst>
          </p:cNvPr>
          <p:cNvSpPr txBox="1"/>
          <p:nvPr/>
        </p:nvSpPr>
        <p:spPr>
          <a:xfrm>
            <a:off x="4774163" y="1974197"/>
            <a:ext cx="2435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Look for Func1() in o2.</a:t>
            </a:r>
          </a:p>
          <a:p>
            <a:pPr marL="342900" indent="-342900">
              <a:buAutoNum type="arabicPeriod"/>
            </a:pPr>
            <a:r>
              <a:rPr lang="en-IN" dirty="0"/>
              <a:t>Jump to Func1()</a:t>
            </a:r>
          </a:p>
          <a:p>
            <a:pPr marL="342900" indent="-342900">
              <a:buAutoNum type="arabicPeriod"/>
            </a:pPr>
            <a:r>
              <a:rPr lang="en-IN" dirty="0"/>
              <a:t>Ask o2 to execute it</a:t>
            </a:r>
          </a:p>
          <a:p>
            <a:pPr marL="342900" indent="-342900">
              <a:buAutoNum type="arabicPeriod"/>
            </a:pPr>
            <a:r>
              <a:rPr lang="en-IN" dirty="0"/>
              <a:t>Get Result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98FDF69-3252-C21C-D93E-428037A7D722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2127381" y="3228391"/>
            <a:ext cx="6204857" cy="1685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F2EA81-A4B4-A129-03E5-66E9DB44D4F0}"/>
              </a:ext>
            </a:extLst>
          </p:cNvPr>
          <p:cNvCxnSpPr>
            <a:endCxn id="6" idx="1"/>
          </p:cNvCxnSpPr>
          <p:nvPr/>
        </p:nvCxnSpPr>
        <p:spPr>
          <a:xfrm flipV="1">
            <a:off x="2985796" y="3228392"/>
            <a:ext cx="5346441" cy="14928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0A5CAF7-B4AD-4F57-2266-1007EFC7061C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2575249" y="3228392"/>
            <a:ext cx="5756988" cy="16645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9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60949-61A1-CEA6-9812-58A070521A63}"/>
              </a:ext>
            </a:extLst>
          </p:cNvPr>
          <p:cNvSpPr/>
          <p:nvPr/>
        </p:nvSpPr>
        <p:spPr>
          <a:xfrm>
            <a:off x="849086" y="1343608"/>
            <a:ext cx="3181738" cy="4189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43DD3-DD47-E4D0-A7FF-F55474C209A5}"/>
              </a:ext>
            </a:extLst>
          </p:cNvPr>
          <p:cNvSpPr txBox="1"/>
          <p:nvPr/>
        </p:nvSpPr>
        <p:spPr>
          <a:xfrm>
            <a:off x="914400" y="1604865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 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587E37-4925-27FE-D4B0-1FA461FA94A7}"/>
              </a:ext>
            </a:extLst>
          </p:cNvPr>
          <p:cNvSpPr/>
          <p:nvPr/>
        </p:nvSpPr>
        <p:spPr>
          <a:xfrm>
            <a:off x="7952792" y="1334277"/>
            <a:ext cx="3181738" cy="4189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A1E14-06DA-2B02-6EB1-B22CBA2EDB90}"/>
              </a:ext>
            </a:extLst>
          </p:cNvPr>
          <p:cNvSpPr txBox="1"/>
          <p:nvPr/>
        </p:nvSpPr>
        <p:spPr>
          <a:xfrm>
            <a:off x="8018106" y="1595534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 2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E763D9-BA6A-B2C9-7265-D84B53303AFF}"/>
              </a:ext>
            </a:extLst>
          </p:cNvPr>
          <p:cNvSpPr/>
          <p:nvPr/>
        </p:nvSpPr>
        <p:spPr>
          <a:xfrm>
            <a:off x="8332237" y="2696547"/>
            <a:ext cx="2491273" cy="1063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Func1(</a:t>
            </a:r>
            <a:r>
              <a:rPr lang="en-IN" b="1" dirty="0" err="1"/>
              <a:t>x,y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AC9E8-EACF-17AE-618D-F07D137B5CA0}"/>
              </a:ext>
            </a:extLst>
          </p:cNvPr>
          <p:cNvSpPr txBox="1"/>
          <p:nvPr/>
        </p:nvSpPr>
        <p:spPr>
          <a:xfrm>
            <a:off x="1184988" y="2565918"/>
            <a:ext cx="2621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Obejct2 o2 = new Object2();</a:t>
            </a:r>
          </a:p>
          <a:p>
            <a:endParaRPr lang="en-IN" sz="1600" dirty="0"/>
          </a:p>
          <a:p>
            <a:r>
              <a:rPr lang="en-IN" sz="1600" dirty="0"/>
              <a:t> 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0D6302-250C-C656-DDC3-2434679F486A}"/>
              </a:ext>
            </a:extLst>
          </p:cNvPr>
          <p:cNvSpPr/>
          <p:nvPr/>
        </p:nvSpPr>
        <p:spPr>
          <a:xfrm>
            <a:off x="4632649" y="2206689"/>
            <a:ext cx="2718318" cy="24446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800D1-841E-5362-85D6-8A78EB1D1C51}"/>
              </a:ext>
            </a:extLst>
          </p:cNvPr>
          <p:cNvSpPr/>
          <p:nvPr/>
        </p:nvSpPr>
        <p:spPr>
          <a:xfrm>
            <a:off x="6096000" y="2696547"/>
            <a:ext cx="1079241" cy="143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Address of Func1</a:t>
            </a:r>
            <a:endParaRPr lang="en-US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1D63B08-BF19-BA41-87A8-87027999FCD2}"/>
              </a:ext>
            </a:extLst>
          </p:cNvPr>
          <p:cNvSpPr/>
          <p:nvPr/>
        </p:nvSpPr>
        <p:spPr>
          <a:xfrm>
            <a:off x="7175241" y="2873829"/>
            <a:ext cx="1156996" cy="2985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2 Call</a:t>
            </a:r>
            <a:endParaRPr lang="en-US" sz="1600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DDF399A-1B49-9F91-9B13-3974B1C9D528}"/>
              </a:ext>
            </a:extLst>
          </p:cNvPr>
          <p:cNvSpPr/>
          <p:nvPr/>
        </p:nvSpPr>
        <p:spPr>
          <a:xfrm>
            <a:off x="7175241" y="3349690"/>
            <a:ext cx="1156996" cy="29857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3. Result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1DD37-9645-BE84-B041-4F2F5A4D3C6B}"/>
              </a:ext>
            </a:extLst>
          </p:cNvPr>
          <p:cNvSpPr txBox="1"/>
          <p:nvPr/>
        </p:nvSpPr>
        <p:spPr>
          <a:xfrm>
            <a:off x="4971661" y="2335187"/>
            <a:ext cx="189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Delegate</a:t>
            </a:r>
            <a:endParaRPr lang="en-US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E355A3-7C84-FC3D-CDD2-896BB8E323CF}"/>
              </a:ext>
            </a:extLst>
          </p:cNvPr>
          <p:cNvSpPr/>
          <p:nvPr/>
        </p:nvSpPr>
        <p:spPr>
          <a:xfrm>
            <a:off x="4841033" y="3027582"/>
            <a:ext cx="1079241" cy="79076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Handler</a:t>
            </a:r>
          </a:p>
          <a:p>
            <a:pPr algn="ctr"/>
            <a:r>
              <a:rPr lang="en-IN" b="1" dirty="0"/>
              <a:t>Proxy</a:t>
            </a:r>
            <a:endParaRPr lang="en-US" b="1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4A6F50E4-258D-A389-2F0C-F9D13BF90B7F}"/>
              </a:ext>
            </a:extLst>
          </p:cNvPr>
          <p:cNvSpPr/>
          <p:nvPr/>
        </p:nvSpPr>
        <p:spPr>
          <a:xfrm>
            <a:off x="5920274" y="3256384"/>
            <a:ext cx="284583" cy="17261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5103416-1BBC-66F3-CD06-4D9921B35585}"/>
              </a:ext>
            </a:extLst>
          </p:cNvPr>
          <p:cNvSpPr/>
          <p:nvPr/>
        </p:nvSpPr>
        <p:spPr>
          <a:xfrm>
            <a:off x="2975688" y="2859633"/>
            <a:ext cx="1828800" cy="620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1. Subscribe to Proxy</a:t>
            </a:r>
            <a:endParaRPr lang="en-US" sz="1200" b="1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DA4F32D2-54B0-9612-4887-99C2AFE359F6}"/>
              </a:ext>
            </a:extLst>
          </p:cNvPr>
          <p:cNvSpPr/>
          <p:nvPr/>
        </p:nvSpPr>
        <p:spPr>
          <a:xfrm>
            <a:off x="2866831" y="3342692"/>
            <a:ext cx="1974202" cy="5479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4. Result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E9C9D8-A071-38E6-25AE-5E32B9ECE113}"/>
              </a:ext>
            </a:extLst>
          </p:cNvPr>
          <p:cNvSpPr txBox="1"/>
          <p:nvPr/>
        </p:nvSpPr>
        <p:spPr>
          <a:xfrm>
            <a:off x="4433596" y="5075853"/>
            <a:ext cx="300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For Object1 the Delegate is a Function</a:t>
            </a:r>
          </a:p>
          <a:p>
            <a:r>
              <a:rPr lang="en-IN" dirty="0"/>
              <a:t>2. For Object2 the Delegate is a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4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E5CF4-DA49-FAF2-7BDE-D9A2E5A85FB0}"/>
              </a:ext>
            </a:extLst>
          </p:cNvPr>
          <p:cNvSpPr/>
          <p:nvPr/>
        </p:nvSpPr>
        <p:spPr>
          <a:xfrm>
            <a:off x="8005666" y="615822"/>
            <a:ext cx="3377682" cy="3424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9F935-3195-8D81-5432-C41E04FFA082}"/>
              </a:ext>
            </a:extLst>
          </p:cNvPr>
          <p:cNvSpPr/>
          <p:nvPr/>
        </p:nvSpPr>
        <p:spPr>
          <a:xfrm>
            <a:off x="8014997" y="1155127"/>
            <a:ext cx="33590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C1451-F4A1-3A59-ED17-F54D431AE2AB}"/>
              </a:ext>
            </a:extLst>
          </p:cNvPr>
          <p:cNvSpPr txBox="1"/>
          <p:nvPr/>
        </p:nvSpPr>
        <p:spPr>
          <a:xfrm>
            <a:off x="8108302" y="746449"/>
            <a:ext cx="31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Banking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0107-3825-CA4A-D107-95B2D10B271C}"/>
              </a:ext>
            </a:extLst>
          </p:cNvPr>
          <p:cNvSpPr txBox="1"/>
          <p:nvPr/>
        </p:nvSpPr>
        <p:spPr>
          <a:xfrm>
            <a:off x="8108302" y="1362269"/>
            <a:ext cx="311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+Deposit(Amount)</a:t>
            </a:r>
          </a:p>
          <a:p>
            <a:r>
              <a:rPr lang="en-IN" dirty="0"/>
              <a:t>+Withdraw(Amount)</a:t>
            </a:r>
          </a:p>
          <a:p>
            <a:r>
              <a:rPr lang="en-IN" dirty="0"/>
              <a:t>+</a:t>
            </a:r>
            <a:r>
              <a:rPr lang="en-IN" dirty="0" err="1"/>
              <a:t>GetBalance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5FFD6-A8D2-D96F-3EFD-46A7D2436628}"/>
              </a:ext>
            </a:extLst>
          </p:cNvPr>
          <p:cNvSpPr/>
          <p:nvPr/>
        </p:nvSpPr>
        <p:spPr>
          <a:xfrm>
            <a:off x="223935" y="573432"/>
            <a:ext cx="2985796" cy="34667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AA562-3433-4DE4-6D27-78F67646E364}"/>
              </a:ext>
            </a:extLst>
          </p:cNvPr>
          <p:cNvSpPr txBox="1"/>
          <p:nvPr/>
        </p:nvSpPr>
        <p:spPr>
          <a:xfrm>
            <a:off x="317241" y="746449"/>
            <a:ext cx="27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A662E-CE70-EAEE-391D-83EA6762DED9}"/>
              </a:ext>
            </a:extLst>
          </p:cNvPr>
          <p:cNvSpPr txBox="1"/>
          <p:nvPr/>
        </p:nvSpPr>
        <p:spPr>
          <a:xfrm>
            <a:off x="317241" y="1200846"/>
            <a:ext cx="27805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Banking b = new Banking();</a:t>
            </a:r>
          </a:p>
          <a:p>
            <a:endParaRPr lang="en-IN" dirty="0"/>
          </a:p>
          <a:p>
            <a:r>
              <a:rPr lang="en-IN" dirty="0" err="1"/>
              <a:t>b.Deposit</a:t>
            </a:r>
            <a:r>
              <a:rPr lang="en-IN" dirty="0"/>
              <a:t>(11111);</a:t>
            </a:r>
          </a:p>
          <a:p>
            <a:endParaRPr lang="en-IN" dirty="0"/>
          </a:p>
          <a:p>
            <a:r>
              <a:rPr lang="en-IN" dirty="0" err="1"/>
              <a:t>b.GetBalance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b.Withdraw</a:t>
            </a:r>
            <a:r>
              <a:rPr lang="en-IN" dirty="0"/>
              <a:t>(333);</a:t>
            </a:r>
          </a:p>
          <a:p>
            <a:endParaRPr lang="en-IN" dirty="0"/>
          </a:p>
          <a:p>
            <a:r>
              <a:rPr lang="en-IN" dirty="0" err="1"/>
              <a:t>b.GetBalance</a:t>
            </a:r>
            <a:r>
              <a:rPr lang="en-IN" dirty="0"/>
              <a:t>();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D188D3-3CD2-2B14-B4F4-B86314A1C58D}"/>
              </a:ext>
            </a:extLst>
          </p:cNvPr>
          <p:cNvCxnSpPr/>
          <p:nvPr/>
        </p:nvCxnSpPr>
        <p:spPr>
          <a:xfrm flipV="1">
            <a:off x="2155371" y="1570178"/>
            <a:ext cx="5952931" cy="3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2C2AFD-1E6B-EC9F-43E9-B6926D79D02C}"/>
              </a:ext>
            </a:extLst>
          </p:cNvPr>
          <p:cNvCxnSpPr/>
          <p:nvPr/>
        </p:nvCxnSpPr>
        <p:spPr>
          <a:xfrm flipV="1">
            <a:off x="1884784" y="2070137"/>
            <a:ext cx="6223518" cy="42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93CAA5-8C41-B0DB-72E6-75081E586582}"/>
              </a:ext>
            </a:extLst>
          </p:cNvPr>
          <p:cNvCxnSpPr>
            <a:endCxn id="5" idx="1"/>
          </p:cNvCxnSpPr>
          <p:nvPr/>
        </p:nvCxnSpPr>
        <p:spPr>
          <a:xfrm flipV="1">
            <a:off x="2052735" y="1823934"/>
            <a:ext cx="6055567" cy="116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575D9B-A777-4D58-3B05-C9A85E4F08A9}"/>
              </a:ext>
            </a:extLst>
          </p:cNvPr>
          <p:cNvCxnSpPr/>
          <p:nvPr/>
        </p:nvCxnSpPr>
        <p:spPr>
          <a:xfrm flipV="1">
            <a:off x="1884784" y="2155202"/>
            <a:ext cx="6223518" cy="13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B788627-6548-54D5-7624-3370FD191315}"/>
              </a:ext>
            </a:extLst>
          </p:cNvPr>
          <p:cNvSpPr/>
          <p:nvPr/>
        </p:nvSpPr>
        <p:spPr>
          <a:xfrm>
            <a:off x="4833256" y="130629"/>
            <a:ext cx="1138336" cy="793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 Party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DDF25B-B59E-F8BA-8A82-C95A82B8FDE6}"/>
              </a:ext>
            </a:extLst>
          </p:cNvPr>
          <p:cNvCxnSpPr>
            <a:stCxn id="17" idx="6"/>
          </p:cNvCxnSpPr>
          <p:nvPr/>
        </p:nvCxnSpPr>
        <p:spPr>
          <a:xfrm>
            <a:off x="5971592" y="527180"/>
            <a:ext cx="2295330" cy="90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59A406D-BA00-A907-1897-ADD1F3F137C3}"/>
              </a:ext>
            </a:extLst>
          </p:cNvPr>
          <p:cNvSpPr/>
          <p:nvPr/>
        </p:nvSpPr>
        <p:spPr>
          <a:xfrm>
            <a:off x="2108718" y="4909771"/>
            <a:ext cx="1138336" cy="793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 Party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3F2105-95B0-7053-D241-1F9DB81B9A06}"/>
              </a:ext>
            </a:extLst>
          </p:cNvPr>
          <p:cNvCxnSpPr>
            <a:stCxn id="20" idx="6"/>
          </p:cNvCxnSpPr>
          <p:nvPr/>
        </p:nvCxnSpPr>
        <p:spPr>
          <a:xfrm flipV="1">
            <a:off x="3247054" y="1436473"/>
            <a:ext cx="5617028" cy="38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6C6A05-7F35-AE58-0B16-B75E346400BB}"/>
              </a:ext>
            </a:extLst>
          </p:cNvPr>
          <p:cNvSpPr txBox="1"/>
          <p:nvPr/>
        </p:nvSpPr>
        <p:spPr>
          <a:xfrm>
            <a:off x="6186196" y="379268"/>
            <a:ext cx="124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Deposit in Client’s Account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04F5F8-4DD9-B76B-6280-86BD17A79268}"/>
              </a:ext>
            </a:extLst>
          </p:cNvPr>
          <p:cNvSpPr txBox="1"/>
          <p:nvPr/>
        </p:nvSpPr>
        <p:spPr>
          <a:xfrm>
            <a:off x="3321698" y="4535101"/>
            <a:ext cx="193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Withdrawal From Client’s Account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B8BB70-2F1C-8944-55D5-8AE10023EF5C}"/>
              </a:ext>
            </a:extLst>
          </p:cNvPr>
          <p:cNvSpPr/>
          <p:nvPr/>
        </p:nvSpPr>
        <p:spPr>
          <a:xfrm>
            <a:off x="5131837" y="5224159"/>
            <a:ext cx="3191069" cy="12486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5527B8-3BBE-E257-A6E7-AD14DE796368}"/>
              </a:ext>
            </a:extLst>
          </p:cNvPr>
          <p:cNvSpPr txBox="1"/>
          <p:nvPr/>
        </p:nvSpPr>
        <p:spPr>
          <a:xfrm>
            <a:off x="6022912" y="4789809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Notification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B71EC4F-4EE9-9B56-B452-3DFEEC82BF74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698653" y="3188557"/>
            <a:ext cx="4284205" cy="1035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625ABF-8013-8313-C25A-20820266644F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780682" y="3475860"/>
            <a:ext cx="3914874" cy="830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330432-395A-3F63-8853-4D28AAF842A0}"/>
              </a:ext>
            </a:extLst>
          </p:cNvPr>
          <p:cNvSpPr txBox="1"/>
          <p:nvPr/>
        </p:nvSpPr>
        <p:spPr>
          <a:xfrm>
            <a:off x="5281127" y="5443204"/>
            <a:ext cx="283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This system MUST listen to the Transaction from Banking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7EDC21C-E070-8A90-6844-A02CE4F26CBE}"/>
              </a:ext>
            </a:extLst>
          </p:cNvPr>
          <p:cNvCxnSpPr>
            <a:stCxn id="31" idx="1"/>
            <a:endCxn id="6" idx="2"/>
          </p:cNvCxnSpPr>
          <p:nvPr/>
        </p:nvCxnSpPr>
        <p:spPr>
          <a:xfrm rot="10800000">
            <a:off x="1716833" y="4040157"/>
            <a:ext cx="3564294" cy="1864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908699A-79B4-8DA7-14E0-568AD680E804}"/>
              </a:ext>
            </a:extLst>
          </p:cNvPr>
          <p:cNvSpPr txBox="1"/>
          <p:nvPr/>
        </p:nvSpPr>
        <p:spPr>
          <a:xfrm>
            <a:off x="2304661" y="6120882"/>
            <a:ext cx="268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Notify to client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18D5D5-55A2-884E-7BF5-2FF2BC249A28}"/>
              </a:ext>
            </a:extLst>
          </p:cNvPr>
          <p:cNvSpPr/>
          <p:nvPr/>
        </p:nvSpPr>
        <p:spPr>
          <a:xfrm>
            <a:off x="9293292" y="3592370"/>
            <a:ext cx="1474237" cy="1056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Bank Generate Notification Data</a:t>
            </a:r>
            <a:endParaRPr lang="en-US" sz="1200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FDE896E-C9AE-A66C-5CC0-C944C3DE8BAE}"/>
              </a:ext>
            </a:extLst>
          </p:cNvPr>
          <p:cNvSpPr/>
          <p:nvPr/>
        </p:nvSpPr>
        <p:spPr>
          <a:xfrm>
            <a:off x="905070" y="5481270"/>
            <a:ext cx="1474237" cy="1056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Notification to Client</a:t>
            </a:r>
            <a:endParaRPr 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39A741-E276-7856-E5D7-5933198F341C}"/>
              </a:ext>
            </a:extLst>
          </p:cNvPr>
          <p:cNvSpPr txBox="1"/>
          <p:nvPr/>
        </p:nvSpPr>
        <p:spPr>
          <a:xfrm>
            <a:off x="10083282" y="5287822"/>
            <a:ext cx="18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USING EVENTS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758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A999E-83E0-27F8-5F9A-3FF737981C00}"/>
              </a:ext>
            </a:extLst>
          </p:cNvPr>
          <p:cNvSpPr txBox="1"/>
          <p:nvPr/>
        </p:nvSpPr>
        <p:spPr>
          <a:xfrm>
            <a:off x="298580" y="177282"/>
            <a:ext cx="77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Inheritance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ECEFBC-A598-D2F8-0002-B6D8F82AD569}"/>
              </a:ext>
            </a:extLst>
          </p:cNvPr>
          <p:cNvSpPr/>
          <p:nvPr/>
        </p:nvSpPr>
        <p:spPr>
          <a:xfrm>
            <a:off x="429208" y="811763"/>
            <a:ext cx="2537927" cy="1203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89178-8117-4A99-36DF-CAE4F772B516}"/>
              </a:ext>
            </a:extLst>
          </p:cNvPr>
          <p:cNvSpPr/>
          <p:nvPr/>
        </p:nvSpPr>
        <p:spPr>
          <a:xfrm>
            <a:off x="429208" y="1181095"/>
            <a:ext cx="2537927" cy="6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4A697-907D-B77D-CE8D-69C2B12CBA3D}"/>
              </a:ext>
            </a:extLst>
          </p:cNvPr>
          <p:cNvSpPr txBox="1"/>
          <p:nvPr/>
        </p:nvSpPr>
        <p:spPr>
          <a:xfrm>
            <a:off x="429208" y="1399592"/>
            <a:ext cx="247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PrintMessage</a:t>
            </a:r>
            <a:r>
              <a:rPr lang="en-IN" dirty="0"/>
              <a:t>();</a:t>
            </a:r>
          </a:p>
          <a:p>
            <a:r>
              <a:rPr lang="en-IN" dirty="0"/>
              <a:t>+ M1();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F9AC3-B072-CAED-A8D5-F3AAA8F6113D}"/>
              </a:ext>
            </a:extLst>
          </p:cNvPr>
          <p:cNvSpPr txBox="1"/>
          <p:nvPr/>
        </p:nvSpPr>
        <p:spPr>
          <a:xfrm>
            <a:off x="830424" y="811763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Base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CFD80-694A-3FC0-799C-479DD45B17CE}"/>
              </a:ext>
            </a:extLst>
          </p:cNvPr>
          <p:cNvSpPr/>
          <p:nvPr/>
        </p:nvSpPr>
        <p:spPr>
          <a:xfrm>
            <a:off x="401216" y="2827175"/>
            <a:ext cx="2537927" cy="1203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397472-CFAC-590A-DC38-8CEAA1E171E1}"/>
              </a:ext>
            </a:extLst>
          </p:cNvPr>
          <p:cNvSpPr/>
          <p:nvPr/>
        </p:nvSpPr>
        <p:spPr>
          <a:xfrm>
            <a:off x="401216" y="3196507"/>
            <a:ext cx="2537927" cy="6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5F5D9-28C1-CE88-1688-86B87CB08D38}"/>
              </a:ext>
            </a:extLst>
          </p:cNvPr>
          <p:cNvSpPr txBox="1"/>
          <p:nvPr/>
        </p:nvSpPr>
        <p:spPr>
          <a:xfrm>
            <a:off x="401216" y="3415004"/>
            <a:ext cx="247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ShowMessage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r>
              <a:rPr lang="en-IN" dirty="0"/>
              <a:t>+ M1()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299DA-D9C4-68AE-497C-7D1FCFA62ED1}"/>
              </a:ext>
            </a:extLst>
          </p:cNvPr>
          <p:cNvSpPr txBox="1"/>
          <p:nvPr/>
        </p:nvSpPr>
        <p:spPr>
          <a:xfrm>
            <a:off x="802432" y="282717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Derive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ABEAE79-1AA1-81BE-5A76-03A82EDA7B50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rot="16200000" flipV="1">
            <a:off x="1296956" y="2416629"/>
            <a:ext cx="811763" cy="9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57E790-4A7C-44B5-926B-2B355E69CCB3}"/>
              </a:ext>
            </a:extLst>
          </p:cNvPr>
          <p:cNvSpPr txBox="1"/>
          <p:nvPr/>
        </p:nvSpPr>
        <p:spPr>
          <a:xfrm>
            <a:off x="5673012" y="103569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Derive();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5B3D7A-525C-A4D5-3DF9-B1EF0C85CE5D}"/>
              </a:ext>
            </a:extLst>
          </p:cNvPr>
          <p:cNvCxnSpPr>
            <a:stCxn id="14" idx="2"/>
            <a:endCxn id="8" idx="3"/>
          </p:cNvCxnSpPr>
          <p:nvPr/>
        </p:nvCxnSpPr>
        <p:spPr>
          <a:xfrm rot="5400000">
            <a:off x="3951901" y="392272"/>
            <a:ext cx="2023970" cy="4049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DA7EA3-C27D-EFE0-8B41-568DF96275DA}"/>
              </a:ext>
            </a:extLst>
          </p:cNvPr>
          <p:cNvSpPr txBox="1"/>
          <p:nvPr/>
        </p:nvSpPr>
        <p:spPr>
          <a:xfrm>
            <a:off x="4077478" y="3657600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and Access All Public Members of the Own Class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1A8D566-39B6-BAB4-259E-CACE9F95D084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1966427" y="2414296"/>
            <a:ext cx="2001416" cy="12700"/>
          </a:xfrm>
          <a:prstGeom prst="bentConnector4">
            <a:avLst>
              <a:gd name="adj1" fmla="val 34965"/>
              <a:gd name="adj2" fmla="val -1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76644-0947-5C27-ABEB-DFC8E21E1DED}"/>
              </a:ext>
            </a:extLst>
          </p:cNvPr>
          <p:cNvSpPr txBox="1"/>
          <p:nvPr/>
        </p:nvSpPr>
        <p:spPr>
          <a:xfrm>
            <a:off x="3038801" y="1940280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and Access All Public Members of the Base Class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25F19C-05A3-DD13-05A4-656A5B7AB31A}"/>
              </a:ext>
            </a:extLst>
          </p:cNvPr>
          <p:cNvSpPr/>
          <p:nvPr/>
        </p:nvSpPr>
        <p:spPr>
          <a:xfrm>
            <a:off x="8574833" y="2015412"/>
            <a:ext cx="3312367" cy="448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C5D749-3A5A-BE8A-C8E7-7007E6B10DA3}"/>
              </a:ext>
            </a:extLst>
          </p:cNvPr>
          <p:cNvSpPr/>
          <p:nvPr/>
        </p:nvSpPr>
        <p:spPr>
          <a:xfrm>
            <a:off x="8574833" y="2444620"/>
            <a:ext cx="3312367" cy="6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A2789-3777-E7BA-EC02-A38AC429B2CD}"/>
              </a:ext>
            </a:extLst>
          </p:cNvPr>
          <p:cNvSpPr txBox="1"/>
          <p:nvPr/>
        </p:nvSpPr>
        <p:spPr>
          <a:xfrm>
            <a:off x="9050694" y="2045923"/>
            <a:ext cx="246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Segment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A89892-95C2-A7C2-FE8F-000EAAE901CF}"/>
              </a:ext>
            </a:extLst>
          </p:cNvPr>
          <p:cNvSpPr txBox="1"/>
          <p:nvPr/>
        </p:nvSpPr>
        <p:spPr>
          <a:xfrm>
            <a:off x="8668139" y="2836506"/>
            <a:ext cx="3122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Base:</a:t>
            </a:r>
          </a:p>
          <a:p>
            <a:r>
              <a:rPr lang="en-IN" dirty="0" err="1"/>
              <a:t>PrintMessage</a:t>
            </a:r>
            <a:r>
              <a:rPr lang="en-IN" dirty="0"/>
              <a:t>()</a:t>
            </a:r>
          </a:p>
          <a:p>
            <a:r>
              <a:rPr lang="en-IN" dirty="0"/>
              <a:t>M1()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00FCAE-C4BB-0F84-D898-4878B0808FE2}"/>
              </a:ext>
            </a:extLst>
          </p:cNvPr>
          <p:cNvSpPr txBox="1"/>
          <p:nvPr/>
        </p:nvSpPr>
        <p:spPr>
          <a:xfrm>
            <a:off x="8574833" y="4030824"/>
            <a:ext cx="3122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Derive:</a:t>
            </a:r>
          </a:p>
          <a:p>
            <a:r>
              <a:rPr lang="en-IN" dirty="0" err="1"/>
              <a:t>ShowMessage</a:t>
            </a:r>
            <a:r>
              <a:rPr lang="en-IN" dirty="0"/>
              <a:t>()</a:t>
            </a:r>
          </a:p>
          <a:p>
            <a:r>
              <a:rPr lang="en-IN" dirty="0"/>
              <a:t>M1()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A0AF42-DC20-43F6-1DA4-FC22350D7333}"/>
              </a:ext>
            </a:extLst>
          </p:cNvPr>
          <p:cNvSpPr/>
          <p:nvPr/>
        </p:nvSpPr>
        <p:spPr>
          <a:xfrm>
            <a:off x="2873828" y="5085184"/>
            <a:ext cx="970384" cy="793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F89597-1B64-92E8-2725-1CCB041C9DCA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844212" y="4492489"/>
            <a:ext cx="4730621" cy="1040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Left-Up 28">
            <a:extLst>
              <a:ext uri="{FF2B5EF4-FFF2-40B4-BE49-F238E27FC236}">
                <a16:creationId xmlns:a16="http://schemas.microsoft.com/office/drawing/2014/main" id="{58672323-0B48-65EB-5411-071B372BFD38}"/>
              </a:ext>
            </a:extLst>
          </p:cNvPr>
          <p:cNvSpPr/>
          <p:nvPr/>
        </p:nvSpPr>
        <p:spPr>
          <a:xfrm rot="18827425">
            <a:off x="10002615" y="3315903"/>
            <a:ext cx="982954" cy="94230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9687AA-C1A3-C693-65D4-4B1ACE1CC3B7}"/>
              </a:ext>
            </a:extLst>
          </p:cNvPr>
          <p:cNvSpPr txBox="1"/>
          <p:nvPr/>
        </p:nvSpPr>
        <p:spPr>
          <a:xfrm>
            <a:off x="11047445" y="3298171"/>
            <a:ext cx="101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Deep</a:t>
            </a:r>
          </a:p>
          <a:p>
            <a:r>
              <a:rPr lang="en-IN" dirty="0"/>
              <a:t>Linking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9AADD4-826B-9CF2-837E-E7E52A1B8CDD}"/>
              </a:ext>
            </a:extLst>
          </p:cNvPr>
          <p:cNvSpPr/>
          <p:nvPr/>
        </p:nvSpPr>
        <p:spPr>
          <a:xfrm>
            <a:off x="391885" y="312575"/>
            <a:ext cx="3470988" cy="3531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55487-2745-D494-621A-925844FB550C}"/>
              </a:ext>
            </a:extLst>
          </p:cNvPr>
          <p:cNvSpPr/>
          <p:nvPr/>
        </p:nvSpPr>
        <p:spPr>
          <a:xfrm>
            <a:off x="391885" y="783771"/>
            <a:ext cx="3470988" cy="17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BE2D2-6D2D-3FED-462B-021F2F9B2EFD}"/>
              </a:ext>
            </a:extLst>
          </p:cNvPr>
          <p:cNvSpPr txBox="1"/>
          <p:nvPr/>
        </p:nvSpPr>
        <p:spPr>
          <a:xfrm>
            <a:off x="606490" y="391886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Staff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7BFFD-BCA7-91A4-FF9E-427C908CCFFA}"/>
              </a:ext>
            </a:extLst>
          </p:cNvPr>
          <p:cNvSpPr txBox="1"/>
          <p:nvPr/>
        </p:nvSpPr>
        <p:spPr>
          <a:xfrm>
            <a:off x="606490" y="1119673"/>
            <a:ext cx="3135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</a:t>
            </a:r>
            <a:r>
              <a:rPr lang="en-IN" dirty="0" err="1">
                <a:highlight>
                  <a:srgbClr val="FFFF00"/>
                </a:highlight>
              </a:rPr>
              <a:t>StaffId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/>
              <a:t>+ </a:t>
            </a:r>
            <a:r>
              <a:rPr lang="en-IN" dirty="0" err="1">
                <a:highlight>
                  <a:srgbClr val="FFFF00"/>
                </a:highlight>
              </a:rPr>
              <a:t>StaffName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/>
              <a:t>+ </a:t>
            </a:r>
            <a:r>
              <a:rPr lang="en-IN" dirty="0" err="1"/>
              <a:t>StaffCategory</a:t>
            </a:r>
            <a:endParaRPr lang="en-IN" dirty="0"/>
          </a:p>
          <a:p>
            <a:r>
              <a:rPr lang="en-IN" dirty="0"/>
              <a:t>+ Income</a:t>
            </a:r>
          </a:p>
          <a:p>
            <a:r>
              <a:rPr lang="en-IN" dirty="0"/>
              <a:t>+ Fees</a:t>
            </a:r>
          </a:p>
          <a:p>
            <a:r>
              <a:rPr lang="en-IN" dirty="0"/>
              <a:t>+ DeptName</a:t>
            </a:r>
          </a:p>
          <a:p>
            <a:r>
              <a:rPr lang="en-IN" dirty="0"/>
              <a:t>+ </a:t>
            </a:r>
            <a:r>
              <a:rPr lang="en-IN" dirty="0">
                <a:highlight>
                  <a:srgbClr val="FFFF00"/>
                </a:highlight>
              </a:rPr>
              <a:t>Address</a:t>
            </a:r>
          </a:p>
          <a:p>
            <a:r>
              <a:rPr lang="en-IN" dirty="0"/>
              <a:t>+ Ward</a:t>
            </a:r>
          </a:p>
          <a:p>
            <a:r>
              <a:rPr lang="en-IN" dirty="0"/>
              <a:t>+ Room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3BCE9C-FF79-FFE3-B24D-605932C26027}"/>
              </a:ext>
            </a:extLst>
          </p:cNvPr>
          <p:cNvCxnSpPr/>
          <p:nvPr/>
        </p:nvCxnSpPr>
        <p:spPr>
          <a:xfrm flipV="1">
            <a:off x="2211355" y="369333"/>
            <a:ext cx="3181739" cy="150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EF0AF-DBCE-4AF3-E9A6-F54C1D048D02}"/>
              </a:ext>
            </a:extLst>
          </p:cNvPr>
          <p:cNvSpPr txBox="1"/>
          <p:nvPr/>
        </p:nvSpPr>
        <p:spPr>
          <a:xfrm>
            <a:off x="5393094" y="102637"/>
            <a:ext cx="54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Repeated values: Doctor, Nurse, Technician, Driver, etc.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9AA7CC-5E84-85CC-C119-A5917D53DB74}"/>
              </a:ext>
            </a:extLst>
          </p:cNvPr>
          <p:cNvCxnSpPr/>
          <p:nvPr/>
        </p:nvCxnSpPr>
        <p:spPr>
          <a:xfrm flipV="1">
            <a:off x="1996751" y="1875453"/>
            <a:ext cx="3396343" cy="8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D00C28-80CC-A734-6F89-28291CAF8206}"/>
              </a:ext>
            </a:extLst>
          </p:cNvPr>
          <p:cNvSpPr txBox="1"/>
          <p:nvPr/>
        </p:nvSpPr>
        <p:spPr>
          <a:xfrm>
            <a:off x="5393094" y="1516998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Independent to the Staff</a:t>
            </a:r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F2E7314-99F4-EB76-4ACB-5BA906EF18C7}"/>
              </a:ext>
            </a:extLst>
          </p:cNvPr>
          <p:cNvSpPr/>
          <p:nvPr/>
        </p:nvSpPr>
        <p:spPr>
          <a:xfrm>
            <a:off x="1567543" y="3191069"/>
            <a:ext cx="317240" cy="38255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B4F8932-F7A1-957D-22BD-ACBEA890D52F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 flipH="1">
            <a:off x="1884783" y="1886331"/>
            <a:ext cx="5966928" cy="1496017"/>
          </a:xfrm>
          <a:prstGeom prst="bentConnector4">
            <a:avLst>
              <a:gd name="adj1" fmla="val -3831"/>
              <a:gd name="adj2" fmla="val 56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565AB3-799C-9ACF-2B91-A6B6835A9CAD}"/>
              </a:ext>
            </a:extLst>
          </p:cNvPr>
          <p:cNvSpPr/>
          <p:nvPr/>
        </p:nvSpPr>
        <p:spPr>
          <a:xfrm>
            <a:off x="186612" y="0"/>
            <a:ext cx="118125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Possible Derivation for the Staff to define specific Classes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AFB1F-18A7-5CB9-40B9-27376FB84678}"/>
              </a:ext>
            </a:extLst>
          </p:cNvPr>
          <p:cNvSpPr txBox="1"/>
          <p:nvPr/>
        </p:nvSpPr>
        <p:spPr>
          <a:xfrm>
            <a:off x="186612" y="606490"/>
            <a:ext cx="2659225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Staff</a:t>
            </a:r>
          </a:p>
          <a:p>
            <a:r>
              <a:rPr lang="en-IN" dirty="0"/>
              <a:t>+</a:t>
            </a:r>
            <a:r>
              <a:rPr lang="en-IN" dirty="0" err="1"/>
              <a:t>StaffId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StaffName</a:t>
            </a:r>
            <a:endParaRPr lang="en-IN" dirty="0"/>
          </a:p>
          <a:p>
            <a:r>
              <a:rPr lang="en-IN" dirty="0"/>
              <a:t>+Address</a:t>
            </a:r>
          </a:p>
          <a:p>
            <a:r>
              <a:rPr lang="en-IN" dirty="0"/>
              <a:t>+Gender</a:t>
            </a:r>
          </a:p>
          <a:p>
            <a:r>
              <a:rPr lang="en-IN" dirty="0"/>
              <a:t>+</a:t>
            </a:r>
            <a:r>
              <a:rPr lang="en-IN" dirty="0" err="1"/>
              <a:t>DateOfBirth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BasicPay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DeptNo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CA9D4E-DD11-990C-FADF-608F586F8AD4}"/>
              </a:ext>
            </a:extLst>
          </p:cNvPr>
          <p:cNvSpPr/>
          <p:nvPr/>
        </p:nvSpPr>
        <p:spPr>
          <a:xfrm>
            <a:off x="186612" y="923731"/>
            <a:ext cx="26592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B9359-990C-6AE7-8B4D-B420CBA72251}"/>
              </a:ext>
            </a:extLst>
          </p:cNvPr>
          <p:cNvSpPr txBox="1"/>
          <p:nvPr/>
        </p:nvSpPr>
        <p:spPr>
          <a:xfrm>
            <a:off x="186612" y="3498980"/>
            <a:ext cx="310709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Doctor</a:t>
            </a:r>
          </a:p>
          <a:p>
            <a:endParaRPr lang="en-US" dirty="0"/>
          </a:p>
          <a:p>
            <a:r>
              <a:rPr lang="en-US" dirty="0"/>
              <a:t>+Education</a:t>
            </a:r>
          </a:p>
          <a:p>
            <a:r>
              <a:rPr lang="en-US" dirty="0"/>
              <a:t>+Specialization</a:t>
            </a:r>
          </a:p>
          <a:p>
            <a:r>
              <a:rPr lang="en-US" dirty="0"/>
              <a:t>+</a:t>
            </a:r>
            <a:r>
              <a:rPr lang="en-US" dirty="0" err="1"/>
              <a:t>VisitingDays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VisitingHours</a:t>
            </a:r>
            <a:endParaRPr lang="en-US" dirty="0"/>
          </a:p>
          <a:p>
            <a:r>
              <a:rPr lang="en-US" dirty="0"/>
              <a:t>+Fees</a:t>
            </a:r>
          </a:p>
          <a:p>
            <a:r>
              <a:rPr lang="en-US" dirty="0"/>
              <a:t>+</a:t>
            </a:r>
            <a:r>
              <a:rPr lang="en-US" dirty="0" err="1"/>
              <a:t>MaxPatieintsPerDay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A253A9E-F1C6-7110-31A8-A764747CAFE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1327285" y="3086106"/>
            <a:ext cx="601814" cy="223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BD1F9-3B5F-9094-20C4-EE625AE97BDB}"/>
              </a:ext>
            </a:extLst>
          </p:cNvPr>
          <p:cNvSpPr/>
          <p:nvPr/>
        </p:nvSpPr>
        <p:spPr>
          <a:xfrm>
            <a:off x="186612" y="3825551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B76D5CB-E131-0122-6A77-989580DD4054}"/>
              </a:ext>
            </a:extLst>
          </p:cNvPr>
          <p:cNvSpPr/>
          <p:nvPr/>
        </p:nvSpPr>
        <p:spPr>
          <a:xfrm>
            <a:off x="3452327" y="3498980"/>
            <a:ext cx="615820" cy="23335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D8914-4E22-7D7E-4470-58F671468B87}"/>
              </a:ext>
            </a:extLst>
          </p:cNvPr>
          <p:cNvSpPr txBox="1"/>
          <p:nvPr/>
        </p:nvSpPr>
        <p:spPr>
          <a:xfrm>
            <a:off x="186612" y="599025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Doctor is-a Staff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1545A-D715-6F8D-3600-BA05C86EEB40}"/>
              </a:ext>
            </a:extLst>
          </p:cNvPr>
          <p:cNvSpPr txBox="1"/>
          <p:nvPr/>
        </p:nvSpPr>
        <p:spPr>
          <a:xfrm>
            <a:off x="5620138" y="3498980"/>
            <a:ext cx="310709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Nurse</a:t>
            </a:r>
          </a:p>
          <a:p>
            <a:endParaRPr lang="en-US" dirty="0"/>
          </a:p>
          <a:p>
            <a:r>
              <a:rPr lang="en-US" dirty="0"/>
              <a:t>+Ward</a:t>
            </a:r>
          </a:p>
          <a:p>
            <a:r>
              <a:rPr lang="en-US" dirty="0"/>
              <a:t>+</a:t>
            </a:r>
            <a:r>
              <a:rPr lang="en-US" dirty="0" err="1"/>
              <a:t>Experties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DuetyTimings</a:t>
            </a:r>
            <a:endParaRPr lang="en-US" dirty="0"/>
          </a:p>
          <a:p>
            <a:r>
              <a:rPr lang="en-US" dirty="0"/>
              <a:t>+Allowances</a:t>
            </a:r>
          </a:p>
          <a:p>
            <a:r>
              <a:rPr lang="en-US" dirty="0"/>
              <a:t>+</a:t>
            </a:r>
            <a:r>
              <a:rPr lang="en-US" dirty="0" err="1"/>
              <a:t>MinPatieintsPerDay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5BFAD-464E-96AD-7DB8-4DC9DFC1FD42}"/>
              </a:ext>
            </a:extLst>
          </p:cNvPr>
          <p:cNvSpPr/>
          <p:nvPr/>
        </p:nvSpPr>
        <p:spPr>
          <a:xfrm>
            <a:off x="5620138" y="3825551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3A5E7A4-7ED3-A96F-E042-F5F1A8E503E9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rot="16200000" flipV="1">
            <a:off x="4044048" y="369343"/>
            <a:ext cx="601814" cy="565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9C05C7-F4DB-61EA-B09D-4D631906BA9D}"/>
              </a:ext>
            </a:extLst>
          </p:cNvPr>
          <p:cNvSpPr txBox="1"/>
          <p:nvPr/>
        </p:nvSpPr>
        <p:spPr>
          <a:xfrm>
            <a:off x="5505061" y="5807304"/>
            <a:ext cx="33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Nurse is-a Staff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8FDA33-38FB-F479-E590-1D9F6D202BA9}"/>
              </a:ext>
            </a:extLst>
          </p:cNvPr>
          <p:cNvSpPr txBox="1"/>
          <p:nvPr/>
        </p:nvSpPr>
        <p:spPr>
          <a:xfrm>
            <a:off x="8111412" y="615821"/>
            <a:ext cx="310709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Department</a:t>
            </a:r>
          </a:p>
          <a:p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DeptNo</a:t>
            </a:r>
            <a:endParaRPr lang="en-US" dirty="0"/>
          </a:p>
          <a:p>
            <a:r>
              <a:rPr lang="en-US" dirty="0"/>
              <a:t>+DeptName</a:t>
            </a:r>
          </a:p>
          <a:p>
            <a:r>
              <a:rPr lang="en-US" dirty="0"/>
              <a:t>+Capacity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ACC46-B8F8-8425-74DC-10B818562CC5}"/>
              </a:ext>
            </a:extLst>
          </p:cNvPr>
          <p:cNvSpPr/>
          <p:nvPr/>
        </p:nvSpPr>
        <p:spPr>
          <a:xfrm>
            <a:off x="8111412" y="942392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5C85463-37D8-962D-8A64-0C7222378349}"/>
              </a:ext>
            </a:extLst>
          </p:cNvPr>
          <p:cNvSpPr/>
          <p:nvPr/>
        </p:nvSpPr>
        <p:spPr>
          <a:xfrm>
            <a:off x="2845837" y="1152399"/>
            <a:ext cx="5265575" cy="4105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Department Has Staffs and Staff has-a department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22CBCC-EF32-57AB-9AB4-D1AAC635E61B}"/>
              </a:ext>
            </a:extLst>
          </p:cNvPr>
          <p:cNvSpPr txBox="1"/>
          <p:nvPr/>
        </p:nvSpPr>
        <p:spPr>
          <a:xfrm>
            <a:off x="4068147" y="1609599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Relationship of ‘has-</a:t>
            </a:r>
            <a:r>
              <a:rPr lang="en-IN" b="1" dirty="0" err="1"/>
              <a:t>a’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9D18A-9D89-E357-E3BD-CA2B0BF356CB}"/>
              </a:ext>
            </a:extLst>
          </p:cNvPr>
          <p:cNvSpPr txBox="1"/>
          <p:nvPr/>
        </p:nvSpPr>
        <p:spPr>
          <a:xfrm>
            <a:off x="8005665" y="2250835"/>
            <a:ext cx="348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One-Dept-with-Many-Staffs</a:t>
            </a:r>
          </a:p>
          <a:p>
            <a:r>
              <a:rPr lang="en-IN" dirty="0"/>
              <a:t>One-Staff-One-Dept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5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D41743-B4AD-9F4E-1DC8-4984C67C4304}"/>
              </a:ext>
            </a:extLst>
          </p:cNvPr>
          <p:cNvSpPr/>
          <p:nvPr/>
        </p:nvSpPr>
        <p:spPr>
          <a:xfrm>
            <a:off x="363894" y="335902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25C860-E948-782A-59BE-B6728E41F34C}"/>
              </a:ext>
            </a:extLst>
          </p:cNvPr>
          <p:cNvSpPr/>
          <p:nvPr/>
        </p:nvSpPr>
        <p:spPr>
          <a:xfrm>
            <a:off x="363894" y="906003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CA4C9-4285-1F48-C3B4-728181F8518E}"/>
              </a:ext>
            </a:extLst>
          </p:cNvPr>
          <p:cNvSpPr txBox="1"/>
          <p:nvPr/>
        </p:nvSpPr>
        <p:spPr>
          <a:xfrm>
            <a:off x="1231641" y="410547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StaffLogic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E7B83-B61B-0E6E-BBCC-5DAA6E9E56AD}"/>
              </a:ext>
            </a:extLst>
          </p:cNvPr>
          <p:cNvSpPr txBox="1"/>
          <p:nvPr/>
        </p:nvSpPr>
        <p:spPr>
          <a:xfrm>
            <a:off x="438539" y="1082351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2E2E5-50D8-7F19-35C5-49A36B30DCDC}"/>
              </a:ext>
            </a:extLst>
          </p:cNvPr>
          <p:cNvSpPr/>
          <p:nvPr/>
        </p:nvSpPr>
        <p:spPr>
          <a:xfrm>
            <a:off x="382555" y="3628675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FF98A-D382-D3B8-E8BE-1A0CA303A013}"/>
              </a:ext>
            </a:extLst>
          </p:cNvPr>
          <p:cNvSpPr/>
          <p:nvPr/>
        </p:nvSpPr>
        <p:spPr>
          <a:xfrm>
            <a:off x="382555" y="4198776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AA61F-277C-0DFB-ADDF-E83681C1B632}"/>
              </a:ext>
            </a:extLst>
          </p:cNvPr>
          <p:cNvSpPr txBox="1"/>
          <p:nvPr/>
        </p:nvSpPr>
        <p:spPr>
          <a:xfrm>
            <a:off x="457200" y="4375124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A4AA0-BEB3-2CEA-CD72-5E23EA156780}"/>
              </a:ext>
            </a:extLst>
          </p:cNvPr>
          <p:cNvSpPr txBox="1"/>
          <p:nvPr/>
        </p:nvSpPr>
        <p:spPr>
          <a:xfrm>
            <a:off x="1231641" y="3729060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DoctorLogic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A9005-4CCC-10F0-A784-C24D48A4D399}"/>
              </a:ext>
            </a:extLst>
          </p:cNvPr>
          <p:cNvSpPr/>
          <p:nvPr/>
        </p:nvSpPr>
        <p:spPr>
          <a:xfrm>
            <a:off x="6347926" y="3628675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A048F8-D9B3-9BA3-2924-2FBF0F545B60}"/>
              </a:ext>
            </a:extLst>
          </p:cNvPr>
          <p:cNvSpPr/>
          <p:nvPr/>
        </p:nvSpPr>
        <p:spPr>
          <a:xfrm>
            <a:off x="6347926" y="4198776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53887-6D36-8501-2D06-6B514E232A2D}"/>
              </a:ext>
            </a:extLst>
          </p:cNvPr>
          <p:cNvSpPr txBox="1"/>
          <p:nvPr/>
        </p:nvSpPr>
        <p:spPr>
          <a:xfrm>
            <a:off x="6422571" y="4375124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73BAD-BF16-B5EF-3A1E-B6750F9AFEA9}"/>
              </a:ext>
            </a:extLst>
          </p:cNvPr>
          <p:cNvSpPr txBox="1"/>
          <p:nvPr/>
        </p:nvSpPr>
        <p:spPr>
          <a:xfrm>
            <a:off x="7197012" y="3729060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NurseLogic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36E201F-EA7F-B159-89CF-AA03CF289414}"/>
              </a:ext>
            </a:extLst>
          </p:cNvPr>
          <p:cNvCxnSpPr>
            <a:stCxn id="6" idx="0"/>
            <a:endCxn id="2" idx="2"/>
          </p:cNvCxnSpPr>
          <p:nvPr/>
        </p:nvCxnSpPr>
        <p:spPr>
          <a:xfrm rot="16200000" flipV="1">
            <a:off x="2754553" y="3134619"/>
            <a:ext cx="969451" cy="18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A2B931-7643-64BD-00CC-B5FD27630638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rot="16200000" flipV="1">
            <a:off x="5737238" y="151934"/>
            <a:ext cx="969451" cy="5984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072717-ABF0-80F6-4EF1-F88617F3DA06}"/>
              </a:ext>
            </a:extLst>
          </p:cNvPr>
          <p:cNvSpPr txBox="1"/>
          <p:nvPr/>
        </p:nvSpPr>
        <p:spPr>
          <a:xfrm>
            <a:off x="438538" y="6139543"/>
            <a:ext cx="11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Different Collection and Implementation for Doctor as well as Nurse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8E1CC1-A81F-6770-376A-AC4D784603AE}"/>
              </a:ext>
            </a:extLst>
          </p:cNvPr>
          <p:cNvSpPr txBox="1"/>
          <p:nvPr/>
        </p:nvSpPr>
        <p:spPr>
          <a:xfrm>
            <a:off x="8266922" y="335902"/>
            <a:ext cx="29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Abstract Class</a:t>
            </a:r>
            <a:endParaRPr lang="en-US" b="1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A29AC1A-ED22-DB7D-F049-70E2D7056D2D}"/>
              </a:ext>
            </a:extLst>
          </p:cNvPr>
          <p:cNvCxnSpPr>
            <a:stCxn id="19" idx="1"/>
            <a:endCxn id="2" idx="3"/>
          </p:cNvCxnSpPr>
          <p:nvPr/>
        </p:nvCxnSpPr>
        <p:spPr>
          <a:xfrm rot="10800000" flipV="1">
            <a:off x="6096000" y="520567"/>
            <a:ext cx="2170922" cy="976995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41E044-86C3-F252-0845-CF0F834CE86A}"/>
              </a:ext>
            </a:extLst>
          </p:cNvPr>
          <p:cNvSpPr/>
          <p:nvPr/>
        </p:nvSpPr>
        <p:spPr>
          <a:xfrm>
            <a:off x="447869" y="373224"/>
            <a:ext cx="4973217" cy="6251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757F6-8EF3-41D7-770C-00788F3572D3}"/>
              </a:ext>
            </a:extLst>
          </p:cNvPr>
          <p:cNvSpPr/>
          <p:nvPr/>
        </p:nvSpPr>
        <p:spPr>
          <a:xfrm>
            <a:off x="447869" y="1131524"/>
            <a:ext cx="4973217" cy="15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EBCBE-5924-F2C7-D894-68AEB1598309}"/>
              </a:ext>
            </a:extLst>
          </p:cNvPr>
          <p:cNvSpPr txBox="1"/>
          <p:nvPr/>
        </p:nvSpPr>
        <p:spPr>
          <a:xfrm>
            <a:off x="531845" y="438539"/>
            <a:ext cx="4777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Cohesive Class Structure i.e. set of classes doing mostly similar types of operations aka Cohesive System 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CA8D1C-4237-D7AB-DB4C-9597AB81ABF6}"/>
              </a:ext>
            </a:extLst>
          </p:cNvPr>
          <p:cNvSpPr/>
          <p:nvPr/>
        </p:nvSpPr>
        <p:spPr>
          <a:xfrm>
            <a:off x="699796" y="1595535"/>
            <a:ext cx="4366726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StaffLogic</a:t>
            </a:r>
            <a:endParaRPr lang="en-IN" dirty="0"/>
          </a:p>
          <a:p>
            <a:pPr algn="ctr"/>
            <a:r>
              <a:rPr lang="en-IN" dirty="0"/>
              <a:t>Abstract Class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6DE0BE-F5ED-A3D7-05A5-2417569DB039}"/>
              </a:ext>
            </a:extLst>
          </p:cNvPr>
          <p:cNvSpPr/>
          <p:nvPr/>
        </p:nvSpPr>
        <p:spPr>
          <a:xfrm>
            <a:off x="699796" y="2766527"/>
            <a:ext cx="1707502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DoctorLogic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CB58D1A-6402-9B1F-83FD-2277246017C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1964094" y="1847461"/>
            <a:ext cx="508519" cy="1329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D869E1-1A2C-F91A-ADBA-90C92B9B74B0}"/>
              </a:ext>
            </a:extLst>
          </p:cNvPr>
          <p:cNvSpPr/>
          <p:nvPr/>
        </p:nvSpPr>
        <p:spPr>
          <a:xfrm>
            <a:off x="3335694" y="2727999"/>
            <a:ext cx="1707502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NurseLogic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A2C9AF-C302-B046-6F91-563E4AE0CD2C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3301307" y="1839860"/>
            <a:ext cx="469991" cy="1306286"/>
          </a:xfrm>
          <a:prstGeom prst="bentConnector3">
            <a:avLst>
              <a:gd name="adj1" fmla="val 51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B49E0A-4990-4549-A17E-D4E323DEE4BC}"/>
              </a:ext>
            </a:extLst>
          </p:cNvPr>
          <p:cNvSpPr/>
          <p:nvPr/>
        </p:nvSpPr>
        <p:spPr>
          <a:xfrm>
            <a:off x="699796" y="4599992"/>
            <a:ext cx="1707502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TechnicianLogic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274A63-935F-EA9A-E680-7BC88F475825}"/>
              </a:ext>
            </a:extLst>
          </p:cNvPr>
          <p:cNvSpPr/>
          <p:nvPr/>
        </p:nvSpPr>
        <p:spPr>
          <a:xfrm>
            <a:off x="3335694" y="4676367"/>
            <a:ext cx="1707502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DriverLogic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E0D9DA2-314D-7791-6F63-2C2DBA713DDD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 rot="5400000">
            <a:off x="454868" y="2502937"/>
            <a:ext cx="2673221" cy="2183363"/>
          </a:xfrm>
          <a:prstGeom prst="bentConnector4">
            <a:avLst>
              <a:gd name="adj1" fmla="val 45201"/>
              <a:gd name="adj2" fmla="val 110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5434403-0146-915D-24CE-425583F620FD}"/>
              </a:ext>
            </a:extLst>
          </p:cNvPr>
          <p:cNvCxnSpPr>
            <a:stCxn id="5" idx="2"/>
            <a:endCxn id="14" idx="3"/>
          </p:cNvCxnSpPr>
          <p:nvPr/>
        </p:nvCxnSpPr>
        <p:spPr>
          <a:xfrm rot="16200000" flipH="1">
            <a:off x="2588379" y="2552787"/>
            <a:ext cx="2749596" cy="2160037"/>
          </a:xfrm>
          <a:prstGeom prst="bentConnector4">
            <a:avLst>
              <a:gd name="adj1" fmla="val 43977"/>
              <a:gd name="adj2" fmla="val 111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C10ECF-B2C0-80D2-D01E-487D8CE8AB94}"/>
              </a:ext>
            </a:extLst>
          </p:cNvPr>
          <p:cNvSpPr/>
          <p:nvPr/>
        </p:nvSpPr>
        <p:spPr>
          <a:xfrm>
            <a:off x="699796" y="3760236"/>
            <a:ext cx="2160036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VisitngDoctorLogic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9EBCEE-D82D-B45A-35FC-77D18BC5662D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1553547" y="3429000"/>
            <a:ext cx="226267" cy="33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5AC4484-1B75-03C3-7A63-AFC66274F77A}"/>
              </a:ext>
            </a:extLst>
          </p:cNvPr>
          <p:cNvSpPr/>
          <p:nvPr/>
        </p:nvSpPr>
        <p:spPr>
          <a:xfrm>
            <a:off x="6904653" y="606490"/>
            <a:ext cx="2295331" cy="17354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AB2A-5525-7000-8017-F76B37FE059C}"/>
              </a:ext>
            </a:extLst>
          </p:cNvPr>
          <p:cNvSpPr txBox="1"/>
          <p:nvPr/>
        </p:nvSpPr>
        <p:spPr>
          <a:xfrm>
            <a:off x="7128588" y="1131524"/>
            <a:ext cx="180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DoctorLogic</a:t>
            </a:r>
            <a:r>
              <a:rPr lang="en-IN" dirty="0"/>
              <a:t> Instance</a:t>
            </a:r>
          </a:p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DC4417-17E4-DBFC-A461-35CB189A1061}"/>
              </a:ext>
            </a:extLst>
          </p:cNvPr>
          <p:cNvCxnSpPr>
            <a:stCxn id="27" idx="2"/>
            <a:endCxn id="6" idx="3"/>
          </p:cNvCxnSpPr>
          <p:nvPr/>
        </p:nvCxnSpPr>
        <p:spPr>
          <a:xfrm flipH="1">
            <a:off x="2407298" y="1474237"/>
            <a:ext cx="4497355" cy="162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A75DDD-6B62-BC6B-1F2C-BE7815A6DF1F}"/>
              </a:ext>
            </a:extLst>
          </p:cNvPr>
          <p:cNvCxnSpPr>
            <a:stCxn id="27" idx="2"/>
            <a:endCxn id="5" idx="3"/>
          </p:cNvCxnSpPr>
          <p:nvPr/>
        </p:nvCxnSpPr>
        <p:spPr>
          <a:xfrm flipH="1">
            <a:off x="5066522" y="1474237"/>
            <a:ext cx="1838131" cy="45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8A20D6D-A707-EC3A-A0AD-431F7E885052}"/>
              </a:ext>
            </a:extLst>
          </p:cNvPr>
          <p:cNvSpPr/>
          <p:nvPr/>
        </p:nvSpPr>
        <p:spPr>
          <a:xfrm>
            <a:off x="6770916" y="2656115"/>
            <a:ext cx="3013786" cy="17354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VisitingDoctorLogic</a:t>
            </a:r>
            <a:r>
              <a:rPr lang="en-IN" dirty="0"/>
              <a:t> Instance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660B8E-71BF-CD8C-9B09-B7C8E3E254A8}"/>
              </a:ext>
            </a:extLst>
          </p:cNvPr>
          <p:cNvCxnSpPr>
            <a:stCxn id="33" idx="2"/>
            <a:endCxn id="23" idx="3"/>
          </p:cNvCxnSpPr>
          <p:nvPr/>
        </p:nvCxnSpPr>
        <p:spPr>
          <a:xfrm flipH="1">
            <a:off x="2859832" y="3523862"/>
            <a:ext cx="3911084" cy="56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52A855-D59E-7492-A2EE-1EE87EA92242}"/>
              </a:ext>
            </a:extLst>
          </p:cNvPr>
          <p:cNvCxnSpPr>
            <a:stCxn id="33" idx="2"/>
          </p:cNvCxnSpPr>
          <p:nvPr/>
        </p:nvCxnSpPr>
        <p:spPr>
          <a:xfrm flipH="1" flipV="1">
            <a:off x="2407298" y="3097764"/>
            <a:ext cx="4363618" cy="42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24DEB6-9703-4D6D-73B2-33069DB51BDD}"/>
              </a:ext>
            </a:extLst>
          </p:cNvPr>
          <p:cNvCxnSpPr>
            <a:stCxn id="33" idx="2"/>
          </p:cNvCxnSpPr>
          <p:nvPr/>
        </p:nvCxnSpPr>
        <p:spPr>
          <a:xfrm flipH="1" flipV="1">
            <a:off x="5063414" y="1926772"/>
            <a:ext cx="1707502" cy="159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Up 39">
            <a:extLst>
              <a:ext uri="{FF2B5EF4-FFF2-40B4-BE49-F238E27FC236}">
                <a16:creationId xmlns:a16="http://schemas.microsoft.com/office/drawing/2014/main" id="{51C9D512-A5A3-41F9-3F5B-CB8FF9FD9F9E}"/>
              </a:ext>
            </a:extLst>
          </p:cNvPr>
          <p:cNvSpPr/>
          <p:nvPr/>
        </p:nvSpPr>
        <p:spPr>
          <a:xfrm>
            <a:off x="10478278" y="755780"/>
            <a:ext cx="307910" cy="54770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CD95EC-F7AE-8A35-4BA7-18BF299C3855}"/>
              </a:ext>
            </a:extLst>
          </p:cNvPr>
          <p:cNvSpPr txBox="1"/>
          <p:nvPr/>
        </p:nvSpPr>
        <p:spPr>
          <a:xfrm>
            <a:off x="5803641" y="5007604"/>
            <a:ext cx="4296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</a:t>
            </a:r>
            <a:r>
              <a:rPr lang="en-IN" b="1" dirty="0"/>
              <a:t>Highly Cohesive System</a:t>
            </a:r>
            <a:r>
              <a:rPr lang="en-IN" dirty="0"/>
              <a:t>, the derived class instances navigate to its parent in a hierarchical design with fast speed, so it is recommended to design the super base class as </a:t>
            </a:r>
            <a:r>
              <a:rPr lang="en-IN" b="1" dirty="0"/>
              <a:t>Abstract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2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91F46-408D-CC2C-0E60-5BB0D1D55777}"/>
              </a:ext>
            </a:extLst>
          </p:cNvPr>
          <p:cNvSpPr/>
          <p:nvPr/>
        </p:nvSpPr>
        <p:spPr>
          <a:xfrm>
            <a:off x="7526694" y="737118"/>
            <a:ext cx="4152122" cy="299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255ED3-95EF-E6AF-49FA-F6A7BCEFA894}"/>
              </a:ext>
            </a:extLst>
          </p:cNvPr>
          <p:cNvSpPr/>
          <p:nvPr/>
        </p:nvSpPr>
        <p:spPr>
          <a:xfrm>
            <a:off x="167951" y="737118"/>
            <a:ext cx="4152122" cy="299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FCA48C-256E-52E2-0A1C-B153074203DA}"/>
              </a:ext>
            </a:extLst>
          </p:cNvPr>
          <p:cNvSpPr/>
          <p:nvPr/>
        </p:nvSpPr>
        <p:spPr>
          <a:xfrm>
            <a:off x="513184" y="1688841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Tax Calculation for Staff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7825F5-B09B-5795-9799-1F56D7F68CA9}"/>
              </a:ext>
            </a:extLst>
          </p:cNvPr>
          <p:cNvSpPr/>
          <p:nvPr/>
        </p:nvSpPr>
        <p:spPr>
          <a:xfrm>
            <a:off x="513184" y="2811624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GST Calculation for Consulting Doctors,  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98F0F9-5921-E062-4B6F-3C6D6622A59F}"/>
              </a:ext>
            </a:extLst>
          </p:cNvPr>
          <p:cNvSpPr/>
          <p:nvPr/>
        </p:nvSpPr>
        <p:spPr>
          <a:xfrm>
            <a:off x="7951237" y="1536442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Tax Calculation for Patient Bill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B90C2F-AAA2-9D74-2D39-EC2BACEB13D9}"/>
              </a:ext>
            </a:extLst>
          </p:cNvPr>
          <p:cNvSpPr/>
          <p:nvPr/>
        </p:nvSpPr>
        <p:spPr>
          <a:xfrm>
            <a:off x="7951237" y="2659225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GST Calculation for Patient Bill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FF7A1-CAC1-DEA5-0317-B6F63A0721BD}"/>
              </a:ext>
            </a:extLst>
          </p:cNvPr>
          <p:cNvSpPr txBox="1"/>
          <p:nvPr/>
        </p:nvSpPr>
        <p:spPr>
          <a:xfrm>
            <a:off x="513184" y="895739"/>
            <a:ext cx="33030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Staff Management Workflow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03A40-F4D0-30B0-8608-A3AB0FC07D66}"/>
              </a:ext>
            </a:extLst>
          </p:cNvPr>
          <p:cNvSpPr txBox="1"/>
          <p:nvPr/>
        </p:nvSpPr>
        <p:spPr>
          <a:xfrm>
            <a:off x="7951237" y="928006"/>
            <a:ext cx="33030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Account Bill Workflow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93DBB-20E7-F090-D14A-0C0844C962BF}"/>
              </a:ext>
            </a:extLst>
          </p:cNvPr>
          <p:cNvSpPr txBox="1"/>
          <p:nvPr/>
        </p:nvSpPr>
        <p:spPr>
          <a:xfrm>
            <a:off x="513184" y="4049486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Staff System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F2894-C31B-405E-9EE2-5C50E1FBECF4}"/>
              </a:ext>
            </a:extLst>
          </p:cNvPr>
          <p:cNvSpPr txBox="1"/>
          <p:nvPr/>
        </p:nvSpPr>
        <p:spPr>
          <a:xfrm>
            <a:off x="7839269" y="3866375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Accounting System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C1EAE8-8217-E71B-4E84-3C669BD2EF18}"/>
              </a:ext>
            </a:extLst>
          </p:cNvPr>
          <p:cNvSpPr/>
          <p:nvPr/>
        </p:nvSpPr>
        <p:spPr>
          <a:xfrm>
            <a:off x="3928188" y="3657601"/>
            <a:ext cx="4152122" cy="299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B1B2D9-F7A8-A0E9-4A7B-D11D7A2A8612}"/>
              </a:ext>
            </a:extLst>
          </p:cNvPr>
          <p:cNvSpPr/>
          <p:nvPr/>
        </p:nvSpPr>
        <p:spPr>
          <a:xfrm>
            <a:off x="4273420" y="4551785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Tax Calculation for Vendor Services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71BEFD-18DE-022C-4B5E-971F79C80A04}"/>
              </a:ext>
            </a:extLst>
          </p:cNvPr>
          <p:cNvSpPr/>
          <p:nvPr/>
        </p:nvSpPr>
        <p:spPr>
          <a:xfrm>
            <a:off x="4273420" y="5674568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GST Calculation for Vendor Service 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04D04-87B7-93AE-D47C-08BEF2FD7BAD}"/>
              </a:ext>
            </a:extLst>
          </p:cNvPr>
          <p:cNvSpPr txBox="1"/>
          <p:nvPr/>
        </p:nvSpPr>
        <p:spPr>
          <a:xfrm>
            <a:off x="4273420" y="3758683"/>
            <a:ext cx="33030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Vendor Management Workflow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45BC8-4A32-FE5A-62D5-AD8D908B8AC1}"/>
              </a:ext>
            </a:extLst>
          </p:cNvPr>
          <p:cNvSpPr txBox="1"/>
          <p:nvPr/>
        </p:nvSpPr>
        <p:spPr>
          <a:xfrm>
            <a:off x="7959790" y="612088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Vendor System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E83C06-090B-2521-55F8-7F8927FF3A28}"/>
              </a:ext>
            </a:extLst>
          </p:cNvPr>
          <p:cNvSpPr/>
          <p:nvPr/>
        </p:nvSpPr>
        <p:spPr>
          <a:xfrm>
            <a:off x="4590661" y="335902"/>
            <a:ext cx="2705878" cy="1200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/>
              <a:t>Interface </a:t>
            </a:r>
            <a:r>
              <a:rPr lang="en-IN" sz="1400" b="1" dirty="0" err="1"/>
              <a:t>ITax</a:t>
            </a:r>
            <a:endParaRPr lang="en-IN" sz="1400" b="1" dirty="0"/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</a:t>
            </a:r>
            <a:r>
              <a:rPr lang="en-IN" sz="1400" b="1" dirty="0" err="1"/>
              <a:t>CalculateTax</a:t>
            </a:r>
            <a:r>
              <a:rPr lang="en-IN" sz="1400" b="1" dirty="0"/>
              <a:t>()</a:t>
            </a:r>
          </a:p>
          <a:p>
            <a:r>
              <a:rPr lang="en-IN" sz="1400" b="1" dirty="0"/>
              <a:t>  </a:t>
            </a:r>
            <a:r>
              <a:rPr lang="en-IN" sz="1400" b="1" dirty="0" err="1"/>
              <a:t>CalculateGST</a:t>
            </a:r>
            <a:r>
              <a:rPr lang="en-IN" sz="1400" b="1" dirty="0"/>
              <a:t>()</a:t>
            </a:r>
          </a:p>
          <a:p>
            <a:r>
              <a:rPr lang="en-IN" sz="1400" b="1" dirty="0"/>
              <a:t>}</a:t>
            </a:r>
            <a:endParaRPr lang="en-US" sz="14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F78CBB0-9537-2077-6584-B75EF0DE467A}"/>
              </a:ext>
            </a:extLst>
          </p:cNvPr>
          <p:cNvCxnSpPr>
            <a:stCxn id="17" idx="1"/>
            <a:endCxn id="6" idx="0"/>
          </p:cNvCxnSpPr>
          <p:nvPr/>
        </p:nvCxnSpPr>
        <p:spPr>
          <a:xfrm rot="10800000">
            <a:off x="2244013" y="737118"/>
            <a:ext cx="2346649" cy="199054"/>
          </a:xfrm>
          <a:prstGeom prst="bentConnector4">
            <a:avLst>
              <a:gd name="adj1" fmla="val 5765"/>
              <a:gd name="adj2" fmla="val 214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13A37B0-7491-F2EE-CE4E-3DD71003FE97}"/>
              </a:ext>
            </a:extLst>
          </p:cNvPr>
          <p:cNvCxnSpPr>
            <a:stCxn id="17" idx="3"/>
            <a:endCxn id="8" idx="0"/>
          </p:cNvCxnSpPr>
          <p:nvPr/>
        </p:nvCxnSpPr>
        <p:spPr>
          <a:xfrm flipV="1">
            <a:off x="7296539" y="737118"/>
            <a:ext cx="2306216" cy="199054"/>
          </a:xfrm>
          <a:prstGeom prst="bentConnector4">
            <a:avLst>
              <a:gd name="adj1" fmla="val 4990"/>
              <a:gd name="adj2" fmla="val 416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89E2825-0DE2-ED12-6A88-7CA4E12B2DFA}"/>
              </a:ext>
            </a:extLst>
          </p:cNvPr>
          <p:cNvCxnSpPr>
            <a:stCxn id="17" idx="2"/>
            <a:endCxn id="12" idx="0"/>
          </p:cNvCxnSpPr>
          <p:nvPr/>
        </p:nvCxnSpPr>
        <p:spPr>
          <a:xfrm rot="16200000" flipH="1">
            <a:off x="4913345" y="2566696"/>
            <a:ext cx="2121159" cy="60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CAF568-01EA-9B5A-6DEF-A7B8582188E6}"/>
              </a:ext>
            </a:extLst>
          </p:cNvPr>
          <p:cNvSpPr txBox="1"/>
          <p:nvPr/>
        </p:nvSpPr>
        <p:spPr>
          <a:xfrm>
            <a:off x="167951" y="5458408"/>
            <a:ext cx="337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interfaces in Heterogeneous application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5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693</Words>
  <Application>Microsoft Office PowerPoint</Application>
  <PresentationFormat>Widescreen</PresentationFormat>
  <Paragraphs>215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38</cp:revision>
  <dcterms:created xsi:type="dcterms:W3CDTF">2022-08-08T09:02:03Z</dcterms:created>
  <dcterms:modified xsi:type="dcterms:W3CDTF">2022-08-11T07:32:42Z</dcterms:modified>
</cp:coreProperties>
</file>