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9" r:id="rId7"/>
    <p:sldId id="2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1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App/MyCtr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9BAC3-689D-6B56-27D1-9EF5DD4FCBA1}"/>
              </a:ext>
            </a:extLst>
          </p:cNvPr>
          <p:cNvSpPr/>
          <p:nvPr/>
        </p:nvSpPr>
        <p:spPr>
          <a:xfrm>
            <a:off x="665586" y="1287624"/>
            <a:ext cx="3620277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</a:t>
            </a:r>
          </a:p>
          <a:p>
            <a:pPr algn="ctr"/>
            <a:r>
              <a:rPr lang="en-US" dirty="0"/>
              <a:t>Managed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19A45A8-26D2-FD49-2D40-BBA1649D162E}"/>
              </a:ext>
            </a:extLst>
          </p:cNvPr>
          <p:cNvSpPr/>
          <p:nvPr/>
        </p:nvSpPr>
        <p:spPr>
          <a:xfrm>
            <a:off x="7651102" y="513184"/>
            <a:ext cx="2071396" cy="178214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A3F88C5-A156-F608-447D-94B4F71A98D4}"/>
              </a:ext>
            </a:extLst>
          </p:cNvPr>
          <p:cNvSpPr/>
          <p:nvPr/>
        </p:nvSpPr>
        <p:spPr>
          <a:xfrm>
            <a:off x="7573349" y="2864499"/>
            <a:ext cx="1940767" cy="152088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1088BBFA-2173-6588-904E-5B356D3A5C6D}"/>
              </a:ext>
            </a:extLst>
          </p:cNvPr>
          <p:cNvSpPr/>
          <p:nvPr/>
        </p:nvSpPr>
        <p:spPr>
          <a:xfrm>
            <a:off x="7455159" y="4777273"/>
            <a:ext cx="1940767" cy="176348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EB0E3-96FD-544D-71C3-4A1E5505E33A}"/>
              </a:ext>
            </a:extLst>
          </p:cNvPr>
          <p:cNvSpPr/>
          <p:nvPr/>
        </p:nvSpPr>
        <p:spPr>
          <a:xfrm>
            <a:off x="494522" y="5309118"/>
            <a:ext cx="4180115" cy="105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24D121-245E-0E75-51D8-714900179494}"/>
              </a:ext>
            </a:extLst>
          </p:cNvPr>
          <p:cNvSpPr/>
          <p:nvPr/>
        </p:nvSpPr>
        <p:spPr>
          <a:xfrm>
            <a:off x="2435289" y="4581331"/>
            <a:ext cx="513184" cy="7184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7FEF2-2550-75C6-8586-B5D9D8659CE2}"/>
              </a:ext>
            </a:extLst>
          </p:cNvPr>
          <p:cNvSpPr/>
          <p:nvPr/>
        </p:nvSpPr>
        <p:spPr>
          <a:xfrm>
            <a:off x="5598366" y="83976"/>
            <a:ext cx="914400" cy="6447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DC051E-C344-2824-9015-00D8EAA3CA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85863" y="3181739"/>
            <a:ext cx="1312503" cy="125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967230-D9F0-975D-1035-2B200FCB572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512766" y="1404258"/>
            <a:ext cx="1138336" cy="1903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6245-CF7E-7C4B-B42E-06BF7E48350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6512766" y="3307703"/>
            <a:ext cx="1060583" cy="3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2326D-D5D8-2613-5EA0-A8BE2DF06B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512766" y="3307703"/>
            <a:ext cx="942393" cy="235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4988A-8C8E-B63F-B34E-2B19A0D260A5}"/>
              </a:ext>
            </a:extLst>
          </p:cNvPr>
          <p:cNvSpPr/>
          <p:nvPr/>
        </p:nvSpPr>
        <p:spPr>
          <a:xfrm>
            <a:off x="4571999" y="3918857"/>
            <a:ext cx="908177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OS</a:t>
            </a:r>
          </a:p>
          <a:p>
            <a:pPr algn="ctr"/>
            <a:r>
              <a:rPr lang="en-US" sz="1600" b="1" dirty="0"/>
              <a:t>Threads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AA30EA-4961-EDD3-C1BA-9F4CF38F7A3F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4674637" y="5299788"/>
            <a:ext cx="351451" cy="536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6DACC8-CE36-C573-2150-878B50278C9C}"/>
              </a:ext>
            </a:extLst>
          </p:cNvPr>
          <p:cNvCxnSpPr>
            <a:stCxn id="2" idx="3"/>
            <a:endCxn id="18" idx="0"/>
          </p:cNvCxnSpPr>
          <p:nvPr/>
        </p:nvCxnSpPr>
        <p:spPr>
          <a:xfrm>
            <a:off x="4285863" y="3181739"/>
            <a:ext cx="740225" cy="73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770C363-E2FB-5C35-7864-74537145E51A}"/>
              </a:ext>
            </a:extLst>
          </p:cNvPr>
          <p:cNvSpPr/>
          <p:nvPr/>
        </p:nvSpPr>
        <p:spPr>
          <a:xfrm>
            <a:off x="10422293" y="1082351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9012AE-FDDC-2EEC-C6B5-1872C7010126}"/>
              </a:ext>
            </a:extLst>
          </p:cNvPr>
          <p:cNvSpPr/>
          <p:nvPr/>
        </p:nvSpPr>
        <p:spPr>
          <a:xfrm>
            <a:off x="10422293" y="3082212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B2717CE-A1D7-4760-27CE-F123F8725BAD}"/>
              </a:ext>
            </a:extLst>
          </p:cNvPr>
          <p:cNvSpPr/>
          <p:nvPr/>
        </p:nvSpPr>
        <p:spPr>
          <a:xfrm>
            <a:off x="10422293" y="5019869"/>
            <a:ext cx="1390262" cy="140892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9B82F-975C-B2FD-6181-CF5295481B08}"/>
              </a:ext>
            </a:extLst>
          </p:cNvPr>
          <p:cNvSpPr/>
          <p:nvPr/>
        </p:nvSpPr>
        <p:spPr>
          <a:xfrm>
            <a:off x="3797559" y="139959"/>
            <a:ext cx="6307494" cy="6288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8148B-E61B-B412-E19C-CDDA457A9D45}"/>
              </a:ext>
            </a:extLst>
          </p:cNvPr>
          <p:cNvSpPr txBox="1"/>
          <p:nvPr/>
        </p:nvSpPr>
        <p:spPr>
          <a:xfrm>
            <a:off x="4702629" y="233265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 / Application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91C5-98F6-3630-CF07-28F21F8C4026}"/>
              </a:ext>
            </a:extLst>
          </p:cNvPr>
          <p:cNvSpPr txBox="1"/>
          <p:nvPr/>
        </p:nvSpPr>
        <p:spPr>
          <a:xfrm>
            <a:off x="4366728" y="6013585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 to offer Hosting 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A6D8-A0F5-0F06-5288-C705D78FDA9C}"/>
              </a:ext>
            </a:extLst>
          </p:cNvPr>
          <p:cNvSpPr/>
          <p:nvPr/>
        </p:nvSpPr>
        <p:spPr>
          <a:xfrm>
            <a:off x="3974841" y="1240972"/>
            <a:ext cx="6027575" cy="4726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D7DC1-877E-6E72-A47E-58FCEA67E016}"/>
              </a:ext>
            </a:extLst>
          </p:cNvPr>
          <p:cNvSpPr/>
          <p:nvPr/>
        </p:nvSpPr>
        <p:spPr>
          <a:xfrm>
            <a:off x="3822442" y="602597"/>
            <a:ext cx="6282611" cy="479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4AF8-71E3-6831-C1B1-62236CAC7263}"/>
              </a:ext>
            </a:extLst>
          </p:cNvPr>
          <p:cNvSpPr txBox="1"/>
          <p:nvPr/>
        </p:nvSpPr>
        <p:spPr>
          <a:xfrm>
            <a:off x="5239139" y="1335452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6B39-6601-8B51-1B5E-8E186B13E989}"/>
              </a:ext>
            </a:extLst>
          </p:cNvPr>
          <p:cNvSpPr/>
          <p:nvPr/>
        </p:nvSpPr>
        <p:spPr>
          <a:xfrm>
            <a:off x="4702629" y="4469363"/>
            <a:ext cx="5234473" cy="69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 using EF Core / Dapper</a:t>
            </a:r>
          </a:p>
          <a:p>
            <a:pPr algn="ctr"/>
            <a:r>
              <a:rPr lang="en-US" b="1" dirty="0"/>
              <a:t>Access RDBMS / NoSQL / 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286AB-4080-38FD-249A-48525CBE6DC2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9937102" y="1707502"/>
            <a:ext cx="485191" cy="31117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674730-C53D-5954-25FC-47C1901A91D0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9937102" y="3707363"/>
            <a:ext cx="485191" cy="1111898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C00A9F-F6ED-AD7F-25DA-0930D043723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9937102" y="4819261"/>
            <a:ext cx="485191" cy="905070"/>
          </a:xfrm>
          <a:prstGeom prst="bentConnector3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0CC3E-A3B6-9730-9B96-82EDF44B33E8}"/>
              </a:ext>
            </a:extLst>
          </p:cNvPr>
          <p:cNvSpPr/>
          <p:nvPr/>
        </p:nvSpPr>
        <p:spPr>
          <a:xfrm>
            <a:off x="4702629" y="3618722"/>
            <a:ext cx="5234473" cy="699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 /  Domain Logic </a:t>
            </a:r>
          </a:p>
          <a:p>
            <a:pPr algn="ctr"/>
            <a:r>
              <a:rPr lang="en-US" b="1" dirty="0"/>
              <a:t>App Core Logic and Call to Third Party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F4283FC-44B3-CE46-566A-6CCB840F44AF}"/>
              </a:ext>
            </a:extLst>
          </p:cNvPr>
          <p:cNvSpPr/>
          <p:nvPr/>
        </p:nvSpPr>
        <p:spPr>
          <a:xfrm>
            <a:off x="7249886" y="4225990"/>
            <a:ext cx="242596" cy="369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BAB6F-D6F6-844F-E4B8-3B65DB14090B}"/>
              </a:ext>
            </a:extLst>
          </p:cNvPr>
          <p:cNvSpPr/>
          <p:nvPr/>
        </p:nvSpPr>
        <p:spPr>
          <a:xfrm>
            <a:off x="4898572" y="2919703"/>
            <a:ext cx="4842588" cy="564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 Interfaces for Decoupling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78065FFD-3670-D30D-9682-492FF4186F13}"/>
              </a:ext>
            </a:extLst>
          </p:cNvPr>
          <p:cNvSpPr/>
          <p:nvPr/>
        </p:nvSpPr>
        <p:spPr>
          <a:xfrm>
            <a:off x="7254551" y="3351243"/>
            <a:ext cx="242596" cy="34989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0345B-6E47-20E0-ADEF-92AB9ED3D3A6}"/>
              </a:ext>
            </a:extLst>
          </p:cNvPr>
          <p:cNvSpPr/>
          <p:nvPr/>
        </p:nvSpPr>
        <p:spPr>
          <a:xfrm>
            <a:off x="5103846" y="1814027"/>
            <a:ext cx="4296748" cy="9171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UI Resources </a:t>
            </a:r>
          </a:p>
          <a:p>
            <a:pPr algn="ctr"/>
            <a:r>
              <a:rPr lang="en-US" dirty="0"/>
              <a:t>e.g. Razor Views, HTML + CSS + JavaScript on server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D74C93F-A886-A2FB-11A9-5ECDBA10F72E}"/>
              </a:ext>
            </a:extLst>
          </p:cNvPr>
          <p:cNvSpPr/>
          <p:nvPr/>
        </p:nvSpPr>
        <p:spPr>
          <a:xfrm>
            <a:off x="7249886" y="2677886"/>
            <a:ext cx="242596" cy="36544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D704AA-FC2E-F60E-C2C0-DEFC2179E986}"/>
              </a:ext>
            </a:extLst>
          </p:cNvPr>
          <p:cNvSpPr/>
          <p:nvPr/>
        </p:nvSpPr>
        <p:spPr>
          <a:xfrm>
            <a:off x="139959" y="139959"/>
            <a:ext cx="2114939" cy="1101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9540C1-DB1E-7453-44F9-63CAE43A4CE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54898" y="690466"/>
            <a:ext cx="1567544" cy="186612"/>
          </a:xfrm>
          <a:prstGeom prst="bentConnector3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822DF-FB7F-FED9-7C86-B86F6E29E0FA}"/>
              </a:ext>
            </a:extLst>
          </p:cNvPr>
          <p:cNvSpPr txBox="1"/>
          <p:nvPr/>
        </p:nvSpPr>
        <p:spPr>
          <a:xfrm>
            <a:off x="2397967" y="139959"/>
            <a:ext cx="18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and HTML response from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94276C-48F0-3181-8666-A82991855DA9}"/>
              </a:ext>
            </a:extLst>
          </p:cNvPr>
          <p:cNvSpPr/>
          <p:nvPr/>
        </p:nvSpPr>
        <p:spPr>
          <a:xfrm>
            <a:off x="1509228" y="2880427"/>
            <a:ext cx="1567544" cy="12114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Third Party App</a:t>
            </a:r>
          </a:p>
          <a:p>
            <a:pPr algn="ctr"/>
            <a:r>
              <a:rPr lang="en-US" sz="1400" b="1" dirty="0"/>
              <a:t>Node.js + Angular , React, Vue, for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581C80-8307-17B9-4919-2091749F6916}"/>
              </a:ext>
            </a:extLst>
          </p:cNvPr>
          <p:cNvSpPr/>
          <p:nvPr/>
        </p:nvSpPr>
        <p:spPr>
          <a:xfrm>
            <a:off x="139959" y="1471165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0AD3238-943D-C1AA-21EC-4E985E5DE6F9}"/>
              </a:ext>
            </a:extLst>
          </p:cNvPr>
          <p:cNvCxnSpPr>
            <a:stCxn id="34" idx="3"/>
            <a:endCxn id="32" idx="0"/>
          </p:cNvCxnSpPr>
          <p:nvPr/>
        </p:nvCxnSpPr>
        <p:spPr>
          <a:xfrm>
            <a:off x="1455576" y="1850591"/>
            <a:ext cx="837424" cy="1029836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087376B-BAFF-C815-4C46-18FA4C44927D}"/>
              </a:ext>
            </a:extLst>
          </p:cNvPr>
          <p:cNvSpPr/>
          <p:nvPr/>
        </p:nvSpPr>
        <p:spPr>
          <a:xfrm>
            <a:off x="4139682" y="1814027"/>
            <a:ext cx="861526" cy="917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1F4BF9-36DD-7EEE-DBB8-D74E4720EF57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730483" y="1315616"/>
            <a:ext cx="731676" cy="265146"/>
          </a:xfrm>
          <a:prstGeom prst="bentConnector3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F924A9C-D3A2-553E-02C1-3762F4827F4D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4512320" y="2815701"/>
            <a:ext cx="470815" cy="301690"/>
          </a:xfrm>
          <a:prstGeom prst="bentConnector2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2ACF45-4A48-FBE4-6845-132870D3761A}"/>
              </a:ext>
            </a:extLst>
          </p:cNvPr>
          <p:cNvCxnSpPr>
            <a:cxnSpLocks/>
            <a:stCxn id="34" idx="0"/>
            <a:endCxn id="39" idx="1"/>
          </p:cNvCxnSpPr>
          <p:nvPr/>
        </p:nvCxnSpPr>
        <p:spPr>
          <a:xfrm rot="16200000" flipH="1">
            <a:off x="2068016" y="200917"/>
            <a:ext cx="801418" cy="3341914"/>
          </a:xfrm>
          <a:prstGeom prst="bentConnector4">
            <a:avLst>
              <a:gd name="adj1" fmla="val -18046"/>
              <a:gd name="adj2" fmla="val 5984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B97F5A-441D-8EF5-3050-ECE35FAD92A1}"/>
              </a:ext>
            </a:extLst>
          </p:cNvPr>
          <p:cNvSpPr txBox="1"/>
          <p:nvPr/>
        </p:nvSpPr>
        <p:spPr>
          <a:xfrm>
            <a:off x="139959" y="2397967"/>
            <a:ext cx="18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UI + CSS + JS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BBE7AC6-2079-2640-5E11-3AC35807CC0B}"/>
              </a:ext>
            </a:extLst>
          </p:cNvPr>
          <p:cNvSpPr/>
          <p:nvPr/>
        </p:nvSpPr>
        <p:spPr>
          <a:xfrm>
            <a:off x="186613" y="4855998"/>
            <a:ext cx="1723053" cy="1722084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Apps</a:t>
            </a:r>
          </a:p>
          <a:p>
            <a:pPr algn="ctr"/>
            <a:r>
              <a:rPr lang="en-US" sz="1400" b="1" dirty="0"/>
              <a:t>.NET MAUI / React Native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94DAEE5-8936-892F-5CDE-30B646DCE235}"/>
              </a:ext>
            </a:extLst>
          </p:cNvPr>
          <p:cNvCxnSpPr>
            <a:stCxn id="49" idx="5"/>
            <a:endCxn id="39" idx="1"/>
          </p:cNvCxnSpPr>
          <p:nvPr/>
        </p:nvCxnSpPr>
        <p:spPr>
          <a:xfrm flipV="1">
            <a:off x="1909664" y="2272583"/>
            <a:ext cx="2230018" cy="3241191"/>
          </a:xfrm>
          <a:prstGeom prst="bentConnector3">
            <a:avLst>
              <a:gd name="adj1" fmla="val 59205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A7390D-094E-6113-93C0-FD4E12F252E3}"/>
              </a:ext>
            </a:extLst>
          </p:cNvPr>
          <p:cNvSpPr/>
          <p:nvPr/>
        </p:nvSpPr>
        <p:spPr>
          <a:xfrm>
            <a:off x="135296" y="4041716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Blazor Web Assembly</a:t>
            </a:r>
          </a:p>
          <a:p>
            <a:pPr algn="ctr"/>
            <a:r>
              <a:rPr lang="en-US" sz="1200" b="1" dirty="0"/>
              <a:t>App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882A9AE-7F7E-DB8E-C75F-1A0AB640046B}"/>
              </a:ext>
            </a:extLst>
          </p:cNvPr>
          <p:cNvCxnSpPr>
            <a:stCxn id="53" idx="3"/>
          </p:cNvCxnSpPr>
          <p:nvPr/>
        </p:nvCxnSpPr>
        <p:spPr>
          <a:xfrm flipV="1">
            <a:off x="1450913" y="2230016"/>
            <a:ext cx="2688769" cy="2191126"/>
          </a:xfrm>
          <a:prstGeom prst="bentConnector3">
            <a:avLst>
              <a:gd name="adj1" fmla="val 79497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CA722-E2DA-B2B9-C811-DE5D071C8A20}"/>
              </a:ext>
            </a:extLst>
          </p:cNvPr>
          <p:cNvSpPr/>
          <p:nvPr/>
        </p:nvSpPr>
        <p:spPr>
          <a:xfrm>
            <a:off x="4898572" y="5386836"/>
            <a:ext cx="4721290" cy="388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Cache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49322-E76C-7103-3A9C-9C0B1BB2B30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 rot="5400000">
            <a:off x="7180704" y="5247673"/>
            <a:ext cx="217677" cy="6064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AC85A0-CB81-C6D0-3A5F-51E9B364FA37}"/>
              </a:ext>
            </a:extLst>
          </p:cNvPr>
          <p:cNvCxnSpPr>
            <a:cxnSpLocks/>
            <a:stCxn id="57" idx="1"/>
            <a:endCxn id="20" idx="1"/>
          </p:cNvCxnSpPr>
          <p:nvPr/>
        </p:nvCxnSpPr>
        <p:spPr>
          <a:xfrm rot="10800000">
            <a:off x="4702630" y="3968621"/>
            <a:ext cx="195943" cy="1612623"/>
          </a:xfrm>
          <a:prstGeom prst="bentConnector3">
            <a:avLst>
              <a:gd name="adj1" fmla="val 21666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9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928FB-CEB3-FACC-BA33-49599329922B}"/>
              </a:ext>
            </a:extLst>
          </p:cNvPr>
          <p:cNvSpPr/>
          <p:nvPr/>
        </p:nvSpPr>
        <p:spPr>
          <a:xfrm>
            <a:off x="4749282" y="587828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CD085-11CE-E2AE-BBEF-E0615BEA2276}"/>
              </a:ext>
            </a:extLst>
          </p:cNvPr>
          <p:cNvSpPr/>
          <p:nvPr/>
        </p:nvSpPr>
        <p:spPr>
          <a:xfrm>
            <a:off x="4749282" y="2925146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0B916-3808-234E-37F6-A24FC53FF368}"/>
              </a:ext>
            </a:extLst>
          </p:cNvPr>
          <p:cNvSpPr/>
          <p:nvPr/>
        </p:nvSpPr>
        <p:spPr>
          <a:xfrm>
            <a:off x="4749281" y="5206481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CE76CA-061B-8C65-157F-FCF420973A9C}"/>
              </a:ext>
            </a:extLst>
          </p:cNvPr>
          <p:cNvSpPr/>
          <p:nvPr/>
        </p:nvSpPr>
        <p:spPr>
          <a:xfrm>
            <a:off x="10142376" y="653143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5DA188-B26B-F5F3-FD2E-FD5E5CBB7E3F}"/>
              </a:ext>
            </a:extLst>
          </p:cNvPr>
          <p:cNvSpPr/>
          <p:nvPr/>
        </p:nvSpPr>
        <p:spPr>
          <a:xfrm>
            <a:off x="7875036" y="979714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F304686-229A-82B3-1D42-71A052DC8173}"/>
              </a:ext>
            </a:extLst>
          </p:cNvPr>
          <p:cNvSpPr/>
          <p:nvPr/>
        </p:nvSpPr>
        <p:spPr>
          <a:xfrm>
            <a:off x="10142376" y="2925147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A6281B8-016F-ADC0-68C8-1BD2EF2358AB}"/>
              </a:ext>
            </a:extLst>
          </p:cNvPr>
          <p:cNvSpPr/>
          <p:nvPr/>
        </p:nvSpPr>
        <p:spPr>
          <a:xfrm>
            <a:off x="7875036" y="3251718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1FCA4F5-9B51-5891-B324-54AB14C3B555}"/>
              </a:ext>
            </a:extLst>
          </p:cNvPr>
          <p:cNvSpPr/>
          <p:nvPr/>
        </p:nvSpPr>
        <p:spPr>
          <a:xfrm>
            <a:off x="10142376" y="5192486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1B251FA-184E-8462-337F-1274FE43A041}"/>
              </a:ext>
            </a:extLst>
          </p:cNvPr>
          <p:cNvSpPr/>
          <p:nvPr/>
        </p:nvSpPr>
        <p:spPr>
          <a:xfrm>
            <a:off x="7875036" y="5575039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9B7D815-D9A2-20DF-721D-5E181CCB29AD}"/>
              </a:ext>
            </a:extLst>
          </p:cNvPr>
          <p:cNvSpPr/>
          <p:nvPr/>
        </p:nvSpPr>
        <p:spPr>
          <a:xfrm>
            <a:off x="905069" y="4683967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5324AD6-3B12-F2EF-9FEC-8077748899CE}"/>
              </a:ext>
            </a:extLst>
          </p:cNvPr>
          <p:cNvSpPr/>
          <p:nvPr/>
        </p:nvSpPr>
        <p:spPr>
          <a:xfrm>
            <a:off x="905069" y="5341775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B87AB5A-3335-E805-33F0-417BC6647795}"/>
              </a:ext>
            </a:extLst>
          </p:cNvPr>
          <p:cNvSpPr/>
          <p:nvPr/>
        </p:nvSpPr>
        <p:spPr>
          <a:xfrm>
            <a:off x="905069" y="5999583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2D96F-9BA4-36A3-C152-46A59C3A4939}"/>
              </a:ext>
            </a:extLst>
          </p:cNvPr>
          <p:cNvSpPr txBox="1"/>
          <p:nvPr/>
        </p:nvSpPr>
        <p:spPr>
          <a:xfrm>
            <a:off x="447869" y="3867539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Distributed Cache, Redis Cache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1DD212-F1D3-CFD2-E3B6-5797A35A0098}"/>
              </a:ext>
            </a:extLst>
          </p:cNvPr>
          <p:cNvCxnSpPr>
            <a:cxnSpLocks/>
            <a:stCxn id="2" idx="1"/>
            <a:endCxn id="14" idx="0"/>
          </p:cNvCxnSpPr>
          <p:nvPr/>
        </p:nvCxnSpPr>
        <p:spPr>
          <a:xfrm rot="10800000" flipV="1">
            <a:off x="1880118" y="1301619"/>
            <a:ext cx="2869164" cy="25659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30A0E4-30EA-9893-39CD-C53C11EF35D0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1880118" y="3638937"/>
            <a:ext cx="2869164" cy="2286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F6CC89A-4DF1-A5E5-9D37-2D217E55986E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rot="10800000">
            <a:off x="1880119" y="3867539"/>
            <a:ext cx="2869163" cy="2052734"/>
          </a:xfrm>
          <a:prstGeom prst="curvedConnector4">
            <a:avLst>
              <a:gd name="adj1" fmla="val 25041"/>
              <a:gd name="adj2" fmla="val 1111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B8437D-9332-7B8E-9BAC-0FB19750FC95}"/>
              </a:ext>
            </a:extLst>
          </p:cNvPr>
          <p:cNvSpPr/>
          <p:nvPr/>
        </p:nvSpPr>
        <p:spPr>
          <a:xfrm>
            <a:off x="5243803" y="1595535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0AF0A7-B7C7-D806-D75D-80E687EF33FF}"/>
              </a:ext>
            </a:extLst>
          </p:cNvPr>
          <p:cNvSpPr/>
          <p:nvPr/>
        </p:nvSpPr>
        <p:spPr>
          <a:xfrm>
            <a:off x="5068077" y="3867539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948649-B179-36D3-2649-FB8183C03865}"/>
              </a:ext>
            </a:extLst>
          </p:cNvPr>
          <p:cNvSpPr/>
          <p:nvPr/>
        </p:nvSpPr>
        <p:spPr>
          <a:xfrm>
            <a:off x="5124836" y="6134878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19534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6162929-AFD3-7092-340D-1860206169EF}"/>
              </a:ext>
            </a:extLst>
          </p:cNvPr>
          <p:cNvSpPr/>
          <p:nvPr/>
        </p:nvSpPr>
        <p:spPr>
          <a:xfrm>
            <a:off x="6643396" y="2043404"/>
            <a:ext cx="5150498" cy="2034074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BDD9FD-79D5-0D89-28C8-8818CCFD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16022"/>
              </p:ext>
            </p:extLst>
          </p:nvPr>
        </p:nvGraphicFramePr>
        <p:xfrm>
          <a:off x="6905171" y="2903030"/>
          <a:ext cx="4626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37">
                  <a:extLst>
                    <a:ext uri="{9D8B030D-6E8A-4147-A177-3AD203B41FA5}">
                      <a16:colId xmlns:a16="http://schemas.microsoft.com/office/drawing/2014/main" val="961574895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3980113748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4010029351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2113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205"/>
                  </a:ext>
                </a:extLst>
              </a:tr>
            </a:tbl>
          </a:graphicData>
        </a:graphic>
      </p:graphicFrame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C395DBA-1A80-380D-2F60-06F767A4DDC7}"/>
              </a:ext>
            </a:extLst>
          </p:cNvPr>
          <p:cNvSpPr/>
          <p:nvPr/>
        </p:nvSpPr>
        <p:spPr>
          <a:xfrm>
            <a:off x="398106" y="1399592"/>
            <a:ext cx="4497355" cy="37509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E4B4-D108-A85E-193E-4D368152463B}"/>
              </a:ext>
            </a:extLst>
          </p:cNvPr>
          <p:cNvSpPr txBox="1"/>
          <p:nvPr/>
        </p:nvSpPr>
        <p:spPr>
          <a:xfrm>
            <a:off x="494522" y="559837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 </a:t>
            </a:r>
            <a:r>
              <a:rPr lang="en-US"/>
              <a:t>Employee Entity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3F87-D829-B61D-C8EE-076D043CBD11}"/>
              </a:ext>
            </a:extLst>
          </p:cNvPr>
          <p:cNvSpPr txBox="1"/>
          <p:nvPr/>
        </p:nvSpPr>
        <p:spPr>
          <a:xfrm>
            <a:off x="8229600" y="2043404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6B8F-26F7-C08F-B14C-5A32C549D7F3}"/>
              </a:ext>
            </a:extLst>
          </p:cNvPr>
          <p:cNvSpPr txBox="1"/>
          <p:nvPr/>
        </p:nvSpPr>
        <p:spPr>
          <a:xfrm>
            <a:off x="811763" y="217403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Employee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ENo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Ename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Sal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AB70D-446E-1B0F-9715-BE76A0DA4324}"/>
              </a:ext>
            </a:extLst>
          </p:cNvPr>
          <p:cNvSpPr/>
          <p:nvPr/>
        </p:nvSpPr>
        <p:spPr>
          <a:xfrm>
            <a:off x="2416629" y="2174033"/>
            <a:ext cx="1147665" cy="203132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3217F9-072D-D7E5-835C-7B0CE38935CC}"/>
              </a:ext>
            </a:extLst>
          </p:cNvPr>
          <p:cNvCxnSpPr>
            <a:endCxn id="3" idx="1"/>
          </p:cNvCxnSpPr>
          <p:nvPr/>
        </p:nvCxnSpPr>
        <p:spPr>
          <a:xfrm>
            <a:off x="3564294" y="3200400"/>
            <a:ext cx="3340877" cy="73470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56558A-FDC5-F6C4-B4D9-D01BD3447E93}"/>
              </a:ext>
            </a:extLst>
          </p:cNvPr>
          <p:cNvSpPr txBox="1"/>
          <p:nvPr/>
        </p:nvSpPr>
        <p:spPr>
          <a:xfrm>
            <a:off x="6578081" y="4302622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Queries for Read /  Write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0572-7ED5-986D-BAA0-F334DC029CA5}"/>
              </a:ext>
            </a:extLst>
          </p:cNvPr>
          <p:cNvSpPr txBox="1"/>
          <p:nvPr/>
        </p:nvSpPr>
        <p:spPr>
          <a:xfrm>
            <a:off x="494522" y="5477069"/>
            <a:ext cx="41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Based Code for Read /  Write Operations on Entity Class</a:t>
            </a:r>
          </a:p>
        </p:txBody>
      </p:sp>
    </p:spTree>
    <p:extLst>
      <p:ext uri="{BB962C8B-B14F-4D97-AF65-F5344CB8AC3E}">
        <p14:creationId xmlns:p14="http://schemas.microsoft.com/office/powerpoint/2010/main" val="10612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C6C82-B22C-963E-9737-D9FB80DCA352}"/>
              </a:ext>
            </a:extLst>
          </p:cNvPr>
          <p:cNvSpPr/>
          <p:nvPr/>
        </p:nvSpPr>
        <p:spPr>
          <a:xfrm>
            <a:off x="5486400" y="671804"/>
            <a:ext cx="4683967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B6E1-DD00-655C-8E21-41426B2BE9B6}"/>
              </a:ext>
            </a:extLst>
          </p:cNvPr>
          <p:cNvSpPr txBox="1"/>
          <p:nvPr/>
        </p:nvSpPr>
        <p:spPr>
          <a:xfrm>
            <a:off x="5738327" y="886408"/>
            <a:ext cx="421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</a:t>
            </a:r>
          </a:p>
          <a:p>
            <a:pPr algn="ctr"/>
            <a:r>
              <a:rPr lang="en-US" b="1" dirty="0" err="1"/>
              <a:t>Microsoft.AspNetCore.App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0B3B0-9676-E08B-BA90-B4052D503D53}"/>
              </a:ext>
            </a:extLst>
          </p:cNvPr>
          <p:cNvSpPr/>
          <p:nvPr/>
        </p:nvSpPr>
        <p:spPr>
          <a:xfrm>
            <a:off x="5663682" y="1800808"/>
            <a:ext cx="4376057" cy="10263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Dependency Injection Container for Dependency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F4D9F-9CEF-7C54-95DF-C1B19C1FE2C2}"/>
              </a:ext>
            </a:extLst>
          </p:cNvPr>
          <p:cNvSpPr/>
          <p:nvPr/>
        </p:nvSpPr>
        <p:spPr>
          <a:xfrm>
            <a:off x="5640354" y="3004457"/>
            <a:ext cx="4376057" cy="10263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5D634-852F-E1DA-361E-87924E08E163}"/>
              </a:ext>
            </a:extLst>
          </p:cNvPr>
          <p:cNvSpPr/>
          <p:nvPr/>
        </p:nvSpPr>
        <p:spPr>
          <a:xfrm>
            <a:off x="5626359" y="4244169"/>
            <a:ext cx="4376057" cy="10263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Execution of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92F51D-204A-4522-D226-9B0E6CB1123E}"/>
              </a:ext>
            </a:extLst>
          </p:cNvPr>
          <p:cNvSpPr/>
          <p:nvPr/>
        </p:nvSpPr>
        <p:spPr>
          <a:xfrm>
            <a:off x="653143" y="671804"/>
            <a:ext cx="4833257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61A805C-ABB2-8ACD-D6F9-85E470B738E7}"/>
              </a:ext>
            </a:extLst>
          </p:cNvPr>
          <p:cNvSpPr/>
          <p:nvPr/>
        </p:nvSpPr>
        <p:spPr>
          <a:xfrm>
            <a:off x="438539" y="4516016"/>
            <a:ext cx="5047861" cy="77444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588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5420B-AA3E-A871-FC4D-C14B2D5DFD29}"/>
              </a:ext>
            </a:extLst>
          </p:cNvPr>
          <p:cNvSpPr/>
          <p:nvPr/>
        </p:nvSpPr>
        <p:spPr>
          <a:xfrm>
            <a:off x="130629" y="139959"/>
            <a:ext cx="11971175" cy="6568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E271-7E96-2989-BE46-51E073B1885D}"/>
              </a:ext>
            </a:extLst>
          </p:cNvPr>
          <p:cNvSpPr txBox="1"/>
          <p:nvPr/>
        </p:nvSpPr>
        <p:spPr>
          <a:xfrm>
            <a:off x="5449078" y="149290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11E29-F70F-F782-342F-55C354367B95}"/>
              </a:ext>
            </a:extLst>
          </p:cNvPr>
          <p:cNvSpPr/>
          <p:nvPr/>
        </p:nvSpPr>
        <p:spPr>
          <a:xfrm>
            <a:off x="130629" y="821094"/>
            <a:ext cx="11930742" cy="2990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25915-A480-633D-86CA-FCEDC5A1EC8A}"/>
              </a:ext>
            </a:extLst>
          </p:cNvPr>
          <p:cNvSpPr txBox="1"/>
          <p:nvPr/>
        </p:nvSpPr>
        <p:spPr>
          <a:xfrm>
            <a:off x="279918" y="527953"/>
            <a:ext cx="59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Service Registrations in Dependency Injection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E0D4D-A18F-7401-0E34-764C1D902C69}"/>
              </a:ext>
            </a:extLst>
          </p:cNvPr>
          <p:cNvSpPr/>
          <p:nvPr/>
        </p:nvSpPr>
        <p:spPr>
          <a:xfrm>
            <a:off x="205273" y="897285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BD3BC-519C-2E7A-AAA9-B2C58FA29997}"/>
              </a:ext>
            </a:extLst>
          </p:cNvPr>
          <p:cNvSpPr/>
          <p:nvPr/>
        </p:nvSpPr>
        <p:spPr>
          <a:xfrm>
            <a:off x="2037182" y="906616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3019-7FAE-A1E0-97C0-4FC273759F09}"/>
              </a:ext>
            </a:extLst>
          </p:cNvPr>
          <p:cNvSpPr/>
          <p:nvPr/>
        </p:nvSpPr>
        <p:spPr>
          <a:xfrm>
            <a:off x="5565709" y="856069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EC14CD-7751-07D9-4735-30ADDF49A3E5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 flipH="1">
            <a:off x="1904999" y="469643"/>
            <a:ext cx="9331" cy="1831909"/>
          </a:xfrm>
          <a:prstGeom prst="bentConnector3">
            <a:avLst>
              <a:gd name="adj1" fmla="val -244989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2B5C1-FA6C-7455-BE97-27E8ADC195DD}"/>
              </a:ext>
            </a:extLst>
          </p:cNvPr>
          <p:cNvSpPr/>
          <p:nvPr/>
        </p:nvSpPr>
        <p:spPr>
          <a:xfrm>
            <a:off x="3801445" y="875507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72A232-CAA5-442B-C2E5-9FD334F6A987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>
            <a:off x="5462295" y="467302"/>
            <a:ext cx="19438" cy="1764264"/>
          </a:xfrm>
          <a:prstGeom prst="bentConnector3">
            <a:avLst>
              <a:gd name="adj1" fmla="val 1276047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20F50-398F-0FAA-0B61-31BF33D172B6}"/>
              </a:ext>
            </a:extLst>
          </p:cNvPr>
          <p:cNvSpPr/>
          <p:nvPr/>
        </p:nvSpPr>
        <p:spPr>
          <a:xfrm>
            <a:off x="7510363" y="875507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62841-FC69-C5B9-1925-226868DE4D88}"/>
              </a:ext>
            </a:extLst>
          </p:cNvPr>
          <p:cNvSpPr/>
          <p:nvPr/>
        </p:nvSpPr>
        <p:spPr>
          <a:xfrm>
            <a:off x="9366381" y="865788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2A6B6-A69E-365E-D3F4-F479861A2123}"/>
              </a:ext>
            </a:extLst>
          </p:cNvPr>
          <p:cNvSpPr/>
          <p:nvPr/>
        </p:nvSpPr>
        <p:spPr>
          <a:xfrm>
            <a:off x="185831" y="1873911"/>
            <a:ext cx="11682707" cy="1093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Services For ASP.NET Core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A38FC-D354-47C4-2581-2FF8ECAB192C}"/>
              </a:ext>
            </a:extLst>
          </p:cNvPr>
          <p:cNvSpPr/>
          <p:nvPr/>
        </p:nvSpPr>
        <p:spPr>
          <a:xfrm>
            <a:off x="279918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MVC View And Controller with 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16854-BC3B-7928-9E88-913C9066B72B}"/>
              </a:ext>
            </a:extLst>
          </p:cNvPr>
          <p:cNvSpPr/>
          <p:nvPr/>
        </p:nvSpPr>
        <p:spPr>
          <a:xfrm>
            <a:off x="2513045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API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8882A8-E5F3-7A87-579B-2E6D905E655E}"/>
              </a:ext>
            </a:extLst>
          </p:cNvPr>
          <p:cNvSpPr/>
          <p:nvPr/>
        </p:nvSpPr>
        <p:spPr>
          <a:xfrm>
            <a:off x="4967775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Razor Pages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02C4AB-2061-F01C-B983-5CDA155DBB91}"/>
              </a:ext>
            </a:extLst>
          </p:cNvPr>
          <p:cNvSpPr/>
          <p:nvPr/>
        </p:nvSpPr>
        <p:spPr>
          <a:xfrm>
            <a:off x="7142583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gRPC</a:t>
            </a:r>
            <a:endParaRPr lang="en-US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AED39-958A-276A-8ECF-9AC6FE1CAC9B}"/>
              </a:ext>
            </a:extLst>
          </p:cNvPr>
          <p:cNvSpPr/>
          <p:nvPr/>
        </p:nvSpPr>
        <p:spPr>
          <a:xfrm>
            <a:off x="9655632" y="1923073"/>
            <a:ext cx="1903445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SignalR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5994A-D03A-C36E-5774-B9C433121C7E}"/>
              </a:ext>
            </a:extLst>
          </p:cNvPr>
          <p:cNvSpPr/>
          <p:nvPr/>
        </p:nvSpPr>
        <p:spPr>
          <a:xfrm>
            <a:off x="279918" y="306628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 Services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CBC230-2130-06D4-03BD-418F4A57F546}"/>
              </a:ext>
            </a:extLst>
          </p:cNvPr>
          <p:cNvSpPr/>
          <p:nvPr/>
        </p:nvSpPr>
        <p:spPr>
          <a:xfrm>
            <a:off x="2686437" y="3060413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Third Party Services</a:t>
            </a:r>
          </a:p>
          <a:p>
            <a:pPr algn="ctr"/>
            <a:r>
              <a:rPr lang="en-US" sz="1600" b="1" dirty="0"/>
              <a:t>e.g. </a:t>
            </a:r>
            <a:r>
              <a:rPr lang="en-US" sz="1600" b="1" dirty="0" err="1"/>
              <a:t>RedisCache</a:t>
            </a:r>
            <a:endParaRPr lang="en-US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7B958D-BADC-9443-8C31-FFA355BC0963}"/>
              </a:ext>
            </a:extLst>
          </p:cNvPr>
          <p:cNvSpPr/>
          <p:nvPr/>
        </p:nvSpPr>
        <p:spPr>
          <a:xfrm>
            <a:off x="9101230" y="2441532"/>
            <a:ext cx="2741647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 Hosted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37261-60B7-D571-5208-1F799A9BA260}"/>
              </a:ext>
            </a:extLst>
          </p:cNvPr>
          <p:cNvSpPr/>
          <p:nvPr/>
        </p:nvSpPr>
        <p:spPr>
          <a:xfrm>
            <a:off x="193609" y="3892412"/>
            <a:ext cx="11875540" cy="2715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6CA0C-2656-95A3-09A3-86EDE9ADA34A}"/>
              </a:ext>
            </a:extLst>
          </p:cNvPr>
          <p:cNvSpPr txBox="1"/>
          <p:nvPr/>
        </p:nvSpPr>
        <p:spPr>
          <a:xfrm>
            <a:off x="10161037" y="3999739"/>
            <a:ext cx="1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Middlewares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75482-80A7-2D71-8CFE-1152D9A0DCDC}"/>
              </a:ext>
            </a:extLst>
          </p:cNvPr>
          <p:cNvSpPr/>
          <p:nvPr/>
        </p:nvSpPr>
        <p:spPr>
          <a:xfrm>
            <a:off x="20527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E3C3E4-B126-0C66-FB50-A09C930E1E1B}"/>
              </a:ext>
            </a:extLst>
          </p:cNvPr>
          <p:cNvSpPr/>
          <p:nvPr/>
        </p:nvSpPr>
        <p:spPr>
          <a:xfrm>
            <a:off x="218336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EE73B1-1796-C71E-7ADA-F2FA8C5CA246}"/>
              </a:ext>
            </a:extLst>
          </p:cNvPr>
          <p:cNvSpPr/>
          <p:nvPr/>
        </p:nvSpPr>
        <p:spPr>
          <a:xfrm>
            <a:off x="398883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229447-DFA5-128A-91DF-D2A95503191E}"/>
              </a:ext>
            </a:extLst>
          </p:cNvPr>
          <p:cNvSpPr/>
          <p:nvPr/>
        </p:nvSpPr>
        <p:spPr>
          <a:xfrm>
            <a:off x="571966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2C7CDE-8BF7-9F4F-EE18-B108F297E387}"/>
              </a:ext>
            </a:extLst>
          </p:cNvPr>
          <p:cNvSpPr/>
          <p:nvPr/>
        </p:nvSpPr>
        <p:spPr>
          <a:xfrm>
            <a:off x="7641770" y="3942582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5DE957-6303-E311-C173-FAC318314C09}"/>
              </a:ext>
            </a:extLst>
          </p:cNvPr>
          <p:cNvSpPr/>
          <p:nvPr/>
        </p:nvSpPr>
        <p:spPr>
          <a:xfrm>
            <a:off x="443203" y="477650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E94714-1D51-1CF9-77B7-0A322C363786}"/>
              </a:ext>
            </a:extLst>
          </p:cNvPr>
          <p:cNvSpPr/>
          <p:nvPr/>
        </p:nvSpPr>
        <p:spPr>
          <a:xfrm>
            <a:off x="2411960" y="4683967"/>
            <a:ext cx="6433459" cy="9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44268C-FC48-E2B4-0852-DCFC6F73FA7B}"/>
              </a:ext>
            </a:extLst>
          </p:cNvPr>
          <p:cNvSpPr txBox="1"/>
          <p:nvPr/>
        </p:nvSpPr>
        <p:spPr>
          <a:xfrm>
            <a:off x="4273420" y="4776501"/>
            <a:ext cx="279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Custom Middlewares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3A50AD4-6375-B5CA-D5F6-5D9F8FFDF884}"/>
              </a:ext>
            </a:extLst>
          </p:cNvPr>
          <p:cNvSpPr/>
          <p:nvPr/>
        </p:nvSpPr>
        <p:spPr>
          <a:xfrm>
            <a:off x="2603241" y="5145833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D24765-C798-AE27-D195-FE55BD4BE494}"/>
              </a:ext>
            </a:extLst>
          </p:cNvPr>
          <p:cNvSpPr/>
          <p:nvPr/>
        </p:nvSpPr>
        <p:spPr>
          <a:xfrm>
            <a:off x="7050834" y="5160814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CMn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C68BB8-F8C7-0F07-9FED-D4C431A280EC}"/>
              </a:ext>
            </a:extLst>
          </p:cNvPr>
          <p:cNvSpPr/>
          <p:nvPr/>
        </p:nvSpPr>
        <p:spPr>
          <a:xfrm>
            <a:off x="4416490" y="5260147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6724DE-325B-0C60-D582-139171E01AB9}"/>
              </a:ext>
            </a:extLst>
          </p:cNvPr>
          <p:cNvSpPr/>
          <p:nvPr/>
        </p:nvSpPr>
        <p:spPr>
          <a:xfrm>
            <a:off x="5323889" y="5280294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208631-B2C2-BF6E-4AB9-B9EFB17413D2}"/>
              </a:ext>
            </a:extLst>
          </p:cNvPr>
          <p:cNvSpPr/>
          <p:nvPr/>
        </p:nvSpPr>
        <p:spPr>
          <a:xfrm>
            <a:off x="6209522" y="5290398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214042-D83D-D4DE-8425-417155EBC0A4}"/>
              </a:ext>
            </a:extLst>
          </p:cNvPr>
          <p:cNvSpPr/>
          <p:nvPr/>
        </p:nvSpPr>
        <p:spPr>
          <a:xfrm>
            <a:off x="9314288" y="488566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26E13-673C-8B82-CB5C-FC35678926A5}"/>
              </a:ext>
            </a:extLst>
          </p:cNvPr>
          <p:cNvSpPr/>
          <p:nvPr/>
        </p:nvSpPr>
        <p:spPr>
          <a:xfrm>
            <a:off x="443203" y="584640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14BFEF-0D3B-4E60-193E-506D591157E8}"/>
              </a:ext>
            </a:extLst>
          </p:cNvPr>
          <p:cNvCxnSpPr>
            <a:endCxn id="29" idx="1"/>
          </p:cNvCxnSpPr>
          <p:nvPr/>
        </p:nvCxnSpPr>
        <p:spPr>
          <a:xfrm>
            <a:off x="1782147" y="4184405"/>
            <a:ext cx="401216" cy="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7FED-44AD-8E3B-5A4B-57B3E2ED739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760237" y="4185584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9D9700-5BE5-8E8F-D48A-2BE23A435082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565709" y="4185584"/>
            <a:ext cx="15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DC43BA-4006-087C-4784-9C8410AD0853}"/>
              </a:ext>
            </a:extLst>
          </p:cNvPr>
          <p:cNvCxnSpPr>
            <a:endCxn id="32" idx="1"/>
          </p:cNvCxnSpPr>
          <p:nvPr/>
        </p:nvCxnSpPr>
        <p:spPr>
          <a:xfrm>
            <a:off x="7296539" y="4184405"/>
            <a:ext cx="34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FD21921-696D-4740-C652-993DF383F6B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H="1">
            <a:off x="443203" y="4184405"/>
            <a:ext cx="8775441" cy="833919"/>
          </a:xfrm>
          <a:prstGeom prst="bentConnector5">
            <a:avLst>
              <a:gd name="adj1" fmla="val -2605"/>
              <a:gd name="adj2" fmla="val 50000"/>
              <a:gd name="adj3" fmla="val 102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440ACC-7E62-A282-6084-BA6654826D86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2020077" y="5018324"/>
            <a:ext cx="391883" cy="1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329287-ADD1-B67B-B994-1F3A2019C479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 flipV="1">
            <a:off x="8845419" y="5127484"/>
            <a:ext cx="468869" cy="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90B060-FE57-98F0-BEBA-DB2A4ADB9C5C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H="1">
            <a:off x="443203" y="5127484"/>
            <a:ext cx="10447959" cy="960740"/>
          </a:xfrm>
          <a:prstGeom prst="bentConnector5">
            <a:avLst>
              <a:gd name="adj1" fmla="val -2188"/>
              <a:gd name="adj2" fmla="val 50000"/>
              <a:gd name="adj3" fmla="val 102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9BA3DDF-96B9-1086-AD76-21EA69E59390}"/>
              </a:ext>
            </a:extLst>
          </p:cNvPr>
          <p:cNvCxnSpPr>
            <a:stCxn id="42" idx="2"/>
          </p:cNvCxnSpPr>
          <p:nvPr/>
        </p:nvCxnSpPr>
        <p:spPr>
          <a:xfrm>
            <a:off x="1231640" y="6330047"/>
            <a:ext cx="0" cy="5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BFB3DA-5E8E-51A6-B739-6DED1A4A6E2D}"/>
              </a:ext>
            </a:extLst>
          </p:cNvPr>
          <p:cNvSpPr txBox="1"/>
          <p:nvPr/>
        </p:nvSpPr>
        <p:spPr>
          <a:xfrm>
            <a:off x="1220753" y="6405710"/>
            <a:ext cx="34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Execution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D577067-989D-5654-6B82-89B99D6448A4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5400000" flipH="1" flipV="1">
            <a:off x="5428635" y="1172312"/>
            <a:ext cx="477094" cy="88710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3BE3A0F-6E18-FB10-D486-F062331345AA}"/>
              </a:ext>
            </a:extLst>
          </p:cNvPr>
          <p:cNvCxnSpPr>
            <a:endCxn id="34" idx="0"/>
          </p:cNvCxnSpPr>
          <p:nvPr/>
        </p:nvCxnSpPr>
        <p:spPr>
          <a:xfrm rot="10800000">
            <a:off x="5628691" y="4683967"/>
            <a:ext cx="4474035" cy="201694"/>
          </a:xfrm>
          <a:prstGeom prst="bentConnector4">
            <a:avLst>
              <a:gd name="adj1" fmla="val 14051"/>
              <a:gd name="adj2" fmla="val 2133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A68F5B3-D9AD-64BB-767D-E2A2D1932040}"/>
              </a:ext>
            </a:extLst>
          </p:cNvPr>
          <p:cNvCxnSpPr>
            <a:stCxn id="34" idx="1"/>
            <a:endCxn id="33" idx="2"/>
          </p:cNvCxnSpPr>
          <p:nvPr/>
        </p:nvCxnSpPr>
        <p:spPr>
          <a:xfrm rot="10800000" flipV="1">
            <a:off x="1231640" y="5136501"/>
            <a:ext cx="1180320" cy="123645"/>
          </a:xfrm>
          <a:prstGeom prst="bentConnector4">
            <a:avLst>
              <a:gd name="adj1" fmla="val 16601"/>
              <a:gd name="adj2" fmla="val 5508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C8A71B9-816D-0A7B-AF92-0D06FBDF8895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rot="5400000" flipH="1" flipV="1">
            <a:off x="4655787" y="1002082"/>
            <a:ext cx="350273" cy="71985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6C52FA3-9D67-3BC9-E80C-2EA7F6FDB4D4}"/>
              </a:ext>
            </a:extLst>
          </p:cNvPr>
          <p:cNvCxnSpPr>
            <a:stCxn id="32" idx="2"/>
            <a:endCxn id="31" idx="2"/>
          </p:cNvCxnSpPr>
          <p:nvPr/>
        </p:nvCxnSpPr>
        <p:spPr>
          <a:xfrm rot="5400000">
            <a:off x="7468566" y="3465765"/>
            <a:ext cx="1179" cy="1922105"/>
          </a:xfrm>
          <a:prstGeom prst="bentConnector3">
            <a:avLst>
              <a:gd name="adj1" fmla="val 194893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68E0F5F-44A0-7670-4241-B20F4554BCF2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>
            <a:off x="3874536" y="3524671"/>
            <a:ext cx="12700" cy="1805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D075AEF-0D5B-326D-D565-32B77FC0A144}"/>
              </a:ext>
            </a:extLst>
          </p:cNvPr>
          <p:cNvCxnSpPr>
            <a:stCxn id="29" idx="2"/>
            <a:endCxn id="28" idx="2"/>
          </p:cNvCxnSpPr>
          <p:nvPr/>
        </p:nvCxnSpPr>
        <p:spPr>
          <a:xfrm rot="5400000">
            <a:off x="1982755" y="3438362"/>
            <a:ext cx="12700" cy="19780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D79C56A-BB0C-D5DE-FAB7-E481F2F3A5FD}"/>
              </a:ext>
            </a:extLst>
          </p:cNvPr>
          <p:cNvSpPr txBox="1"/>
          <p:nvPr/>
        </p:nvSpPr>
        <p:spPr>
          <a:xfrm>
            <a:off x="5635687" y="5839247"/>
            <a:ext cx="34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</p:spTree>
    <p:extLst>
      <p:ext uri="{BB962C8B-B14F-4D97-AF65-F5344CB8AC3E}">
        <p14:creationId xmlns:p14="http://schemas.microsoft.com/office/powerpoint/2010/main" val="11041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7C53EC-6A99-0F62-1260-E8D70266F8F5}"/>
              </a:ext>
            </a:extLst>
          </p:cNvPr>
          <p:cNvSpPr/>
          <p:nvPr/>
        </p:nvSpPr>
        <p:spPr>
          <a:xfrm>
            <a:off x="2976465" y="494522"/>
            <a:ext cx="5393094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App Runtime</a:t>
            </a:r>
          </a:p>
          <a:p>
            <a:pPr algn="ctr"/>
            <a:r>
              <a:rPr lang="en-US" b="1" dirty="0" err="1"/>
              <a:t>Microsoft.AspNetCore.App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C9A8B7-2797-9E6E-553E-5A1E5AFA5AD5}"/>
              </a:ext>
            </a:extLst>
          </p:cNvPr>
          <p:cNvSpPr/>
          <p:nvPr/>
        </p:nvSpPr>
        <p:spPr>
          <a:xfrm>
            <a:off x="432318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RazorView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E0FEF-3B85-B7D5-064F-8A91BD5A80A9}"/>
              </a:ext>
            </a:extLst>
          </p:cNvPr>
          <p:cNvSpPr/>
          <p:nvPr/>
        </p:nvSpPr>
        <p:spPr>
          <a:xfrm>
            <a:off x="3072881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84385-CB89-674F-EB80-011DB95C7972}"/>
              </a:ext>
            </a:extLst>
          </p:cNvPr>
          <p:cNvSpPr/>
          <p:nvPr/>
        </p:nvSpPr>
        <p:spPr>
          <a:xfrm>
            <a:off x="5970037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52247-493F-3A65-FFD2-4A331A088B35}"/>
              </a:ext>
            </a:extLst>
          </p:cNvPr>
          <p:cNvSpPr/>
          <p:nvPr/>
        </p:nvSpPr>
        <p:spPr>
          <a:xfrm>
            <a:off x="9035144" y="3156856"/>
            <a:ext cx="211027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Blazor</a:t>
            </a:r>
          </a:p>
          <a:p>
            <a:pPr algn="ctr"/>
            <a:r>
              <a:rPr lang="en-US" b="1" dirty="0"/>
              <a:t>Server-Side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6CD3E77-59F4-E928-BA11-FF1A43104C6A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1443135" y="1007706"/>
            <a:ext cx="1533330" cy="2149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23B9AD3-5C6E-1D1C-0F81-00C574EB8561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060372" y="1544216"/>
            <a:ext cx="1635966" cy="15893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59ED7C5-BF6E-2FDB-CBAF-E5998D07DD1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5508950" y="1684952"/>
            <a:ext cx="1635966" cy="13078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7C831CD-1D49-67D4-0EC4-78F2A364739C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8369559" y="1007706"/>
            <a:ext cx="1720722" cy="2149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E8FA7C-4221-C95C-EEFE-7526B72BBDFA}"/>
              </a:ext>
            </a:extLst>
          </p:cNvPr>
          <p:cNvSpPr txBox="1"/>
          <p:nvPr/>
        </p:nvSpPr>
        <p:spPr>
          <a:xfrm>
            <a:off x="317241" y="4413380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Page Resource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248AB-FE67-F2B4-1746-9F9D805741FB}"/>
              </a:ext>
            </a:extLst>
          </p:cNvPr>
          <p:cNvSpPr txBox="1"/>
          <p:nvPr/>
        </p:nvSpPr>
        <p:spPr>
          <a:xfrm>
            <a:off x="3013786" y="4413379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Controller + View Resource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5A766-1E0B-DF10-C1AC-B953F36BEE31}"/>
              </a:ext>
            </a:extLst>
          </p:cNvPr>
          <p:cNvSpPr txBox="1"/>
          <p:nvPr/>
        </p:nvSpPr>
        <p:spPr>
          <a:xfrm>
            <a:off x="5912498" y="4413378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Controller Resource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05D78E-3D4B-614F-7A94-9E6CCE0FDA09}"/>
              </a:ext>
            </a:extLst>
          </p:cNvPr>
          <p:cNvSpPr txBox="1"/>
          <p:nvPr/>
        </p:nvSpPr>
        <p:spPr>
          <a:xfrm>
            <a:off x="9005597" y="4267198"/>
            <a:ext cx="213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Components on HTML Page Resource</a:t>
            </a:r>
          </a:p>
        </p:txBody>
      </p:sp>
    </p:spTree>
    <p:extLst>
      <p:ext uri="{BB962C8B-B14F-4D97-AF65-F5344CB8AC3E}">
        <p14:creationId xmlns:p14="http://schemas.microsoft.com/office/powerpoint/2010/main" val="334253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3813E0-6DEF-16A6-E48B-9C73B69CF4D5}"/>
              </a:ext>
            </a:extLst>
          </p:cNvPr>
          <p:cNvSpPr/>
          <p:nvPr/>
        </p:nvSpPr>
        <p:spPr>
          <a:xfrm>
            <a:off x="5514392" y="2093238"/>
            <a:ext cx="3778898" cy="23328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446D1-C813-B98F-2128-BBF271A2044C}"/>
              </a:ext>
            </a:extLst>
          </p:cNvPr>
          <p:cNvSpPr/>
          <p:nvPr/>
        </p:nvSpPr>
        <p:spPr>
          <a:xfrm>
            <a:off x="195943" y="130629"/>
            <a:ext cx="2174033" cy="60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 for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3C985-B06D-7686-816B-EAE399F76427}"/>
              </a:ext>
            </a:extLst>
          </p:cNvPr>
          <p:cNvSpPr txBox="1"/>
          <p:nvPr/>
        </p:nvSpPr>
        <p:spPr>
          <a:xfrm>
            <a:off x="93306" y="951722"/>
            <a:ext cx="362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https://MyServer/MyApp/MyCtrl</a:t>
            </a:r>
            <a:endParaRPr lang="en-US" dirty="0"/>
          </a:p>
          <a:p>
            <a:r>
              <a:rPr lang="en-US" dirty="0"/>
              <a:t>HTTP Request Type i.e. Get / Post /Put /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686EA-9FC7-D766-81DD-79C65E1B0968}"/>
              </a:ext>
            </a:extLst>
          </p:cNvPr>
          <p:cNvSpPr/>
          <p:nvPr/>
        </p:nvSpPr>
        <p:spPr>
          <a:xfrm>
            <a:off x="93306" y="1950098"/>
            <a:ext cx="3107094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Locate the Controller and If exist Load it in ControllerContext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14D3A-3236-409C-2AA3-09081493858A}"/>
              </a:ext>
            </a:extLst>
          </p:cNvPr>
          <p:cNvSpPr/>
          <p:nvPr/>
        </p:nvSpPr>
        <p:spPr>
          <a:xfrm>
            <a:off x="93306" y="2982686"/>
            <a:ext cx="3107094" cy="727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Check for Authentication and Authorization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EE278B-A2E5-3458-B46F-453D1FCFA234}"/>
              </a:ext>
            </a:extLst>
          </p:cNvPr>
          <p:cNvSpPr/>
          <p:nvPr/>
        </p:nvSpPr>
        <p:spPr>
          <a:xfrm>
            <a:off x="3200400" y="3172408"/>
            <a:ext cx="914400" cy="326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97AB8-EF56-3B81-C7DE-9927BD2376B8}"/>
              </a:ext>
            </a:extLst>
          </p:cNvPr>
          <p:cNvSpPr/>
          <p:nvPr/>
        </p:nvSpPr>
        <p:spPr>
          <a:xfrm>
            <a:off x="3489649" y="2575650"/>
            <a:ext cx="1530220" cy="503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Auth then 404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9164FA-8A8B-EF10-AE50-F1340D7E7A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94453" y="2830286"/>
            <a:ext cx="3048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AC42DE-CD73-2B31-4CD3-2CB20F117321}"/>
              </a:ext>
            </a:extLst>
          </p:cNvPr>
          <p:cNvSpPr/>
          <p:nvPr/>
        </p:nvSpPr>
        <p:spPr>
          <a:xfrm>
            <a:off x="99656" y="4018384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Injecting the Dependencies in Controller and also Initialize Filters (If filters are applied)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3D7B04-3EA4-787F-4CD0-0966D89EE5B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1496073" y="3861254"/>
            <a:ext cx="30791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B617F-2C56-0171-2364-E1C0A9130CCA}"/>
              </a:ext>
            </a:extLst>
          </p:cNvPr>
          <p:cNvSpPr/>
          <p:nvPr/>
        </p:nvSpPr>
        <p:spPr>
          <a:xfrm>
            <a:off x="86956" y="5178490"/>
            <a:ext cx="3107094" cy="727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Detect the HTTP request Type</a:t>
            </a:r>
          </a:p>
          <a:p>
            <a:pPr algn="ctr"/>
            <a:r>
              <a:rPr lang="en-US" sz="1600" b="1" dirty="0"/>
              <a:t>Get /  Post / Put / Delete and Map the Action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03AA-CBCC-27BA-2B42-78C69CA0ABB1}"/>
              </a:ext>
            </a:extLst>
          </p:cNvPr>
          <p:cNvSpPr/>
          <p:nvPr/>
        </p:nvSpPr>
        <p:spPr>
          <a:xfrm>
            <a:off x="5772409" y="130629"/>
            <a:ext cx="3107094" cy="7277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ActionContext</a:t>
            </a:r>
          </a:p>
          <a:p>
            <a:pPr algn="ctr"/>
            <a:r>
              <a:rPr lang="en-US" sz="1600" b="1" dirty="0"/>
              <a:t>Check for Authentication and Authorization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B7C293-E691-243E-F35B-A47E9EB561FD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5400000" flipH="1" flipV="1">
            <a:off x="1000578" y="1134448"/>
            <a:ext cx="5411755" cy="4131906"/>
          </a:xfrm>
          <a:prstGeom prst="bentConnector4">
            <a:avLst>
              <a:gd name="adj1" fmla="val -4224"/>
              <a:gd name="adj2" fmla="val 68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EAA7CC-2855-A66C-722C-62BA5B62E09D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5019869" y="494522"/>
            <a:ext cx="752540" cy="2332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AFDE1-1E7C-3310-115B-85A7C6DEA5AF}"/>
              </a:ext>
            </a:extLst>
          </p:cNvPr>
          <p:cNvSpPr/>
          <p:nvPr/>
        </p:nvSpPr>
        <p:spPr>
          <a:xfrm>
            <a:off x="5772409" y="1115108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Initialize Filters (If filters are applied)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68072F-98F4-C36E-4974-B6902E1ACC9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7197611" y="986762"/>
            <a:ext cx="2566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A8062-E9E8-D751-3D74-668A5CC4BD6F}"/>
              </a:ext>
            </a:extLst>
          </p:cNvPr>
          <p:cNvSpPr/>
          <p:nvPr/>
        </p:nvSpPr>
        <p:spPr>
          <a:xfrm>
            <a:off x="5850293" y="2563339"/>
            <a:ext cx="3107094" cy="1271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 Action Method</a:t>
            </a:r>
          </a:p>
          <a:p>
            <a:pPr algn="ctr"/>
            <a:r>
              <a:rPr lang="en-US" sz="1600" b="1" dirty="0"/>
              <a:t>Validation Check for Parameters in Case of POST and PUT Request. Also, Handle Exceptions if any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592B7-131D-903F-1448-3EA7447285F4}"/>
              </a:ext>
            </a:extLst>
          </p:cNvPr>
          <p:cNvSpPr txBox="1"/>
          <p:nvPr/>
        </p:nvSpPr>
        <p:spPr>
          <a:xfrm>
            <a:off x="5674698" y="2093238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ActionExecutingContext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EE783-3EB3-74E6-A434-8C9DA3FEA2F5}"/>
              </a:ext>
            </a:extLst>
          </p:cNvPr>
          <p:cNvSpPr txBox="1"/>
          <p:nvPr/>
        </p:nvSpPr>
        <p:spPr>
          <a:xfrm>
            <a:off x="5634587" y="3876619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ActionExecutedContext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C0A208B-F1F4-5223-1B49-58780EF8741F}"/>
              </a:ext>
            </a:extLst>
          </p:cNvPr>
          <p:cNvSpPr/>
          <p:nvPr/>
        </p:nvSpPr>
        <p:spPr>
          <a:xfrm>
            <a:off x="8957387" y="2989036"/>
            <a:ext cx="1418254" cy="4399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D28E-BD6F-3B87-8287-2D5E02C10171}"/>
              </a:ext>
            </a:extLst>
          </p:cNvPr>
          <p:cNvSpPr/>
          <p:nvPr/>
        </p:nvSpPr>
        <p:spPr>
          <a:xfrm>
            <a:off x="9371174" y="2157952"/>
            <a:ext cx="2655985" cy="82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Exception then Error Response using Either Exception Filter or Exception Middleware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441C7C-AA88-135D-8719-EA265879A4E4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1646853" y="433874"/>
            <a:ext cx="723123" cy="1516224"/>
          </a:xfrm>
          <a:prstGeom prst="bentConnector4">
            <a:avLst>
              <a:gd name="adj1" fmla="val -180000"/>
              <a:gd name="adj2" fmla="val 7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0957B94-DAD4-4DF3-4665-15B8BAD299A8}"/>
              </a:ext>
            </a:extLst>
          </p:cNvPr>
          <p:cNvSpPr/>
          <p:nvPr/>
        </p:nvSpPr>
        <p:spPr>
          <a:xfrm>
            <a:off x="7067939" y="4426092"/>
            <a:ext cx="765110" cy="584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94F38C-32DA-D462-6D67-E49FAC00F9AA}"/>
              </a:ext>
            </a:extLst>
          </p:cNvPr>
          <p:cNvSpPr/>
          <p:nvPr/>
        </p:nvSpPr>
        <p:spPr>
          <a:xfrm>
            <a:off x="5186201" y="5010539"/>
            <a:ext cx="4528586" cy="118340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Response with JSON Data /  Other Formatter /  File Download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72826B7-0B18-7D32-7C0B-1ADCA72C7FC1}"/>
              </a:ext>
            </a:extLst>
          </p:cNvPr>
          <p:cNvSpPr/>
          <p:nvPr/>
        </p:nvSpPr>
        <p:spPr>
          <a:xfrm>
            <a:off x="9714787" y="5350906"/>
            <a:ext cx="1202029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91703-2112-A244-53E1-FEFAFEDFE25F}"/>
              </a:ext>
            </a:extLst>
          </p:cNvPr>
          <p:cNvSpPr txBox="1"/>
          <p:nvPr/>
        </p:nvSpPr>
        <p:spPr>
          <a:xfrm>
            <a:off x="9946433" y="4637314"/>
            <a:ext cx="194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 Back to Middleware Pipeline to Deliver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7D7046-A292-D21A-A620-1A7ECBCF8895}"/>
              </a:ext>
            </a:extLst>
          </p:cNvPr>
          <p:cNvSpPr txBox="1"/>
          <p:nvPr/>
        </p:nvSpPr>
        <p:spPr>
          <a:xfrm>
            <a:off x="7903028" y="4496649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ControllerContext is Over</a:t>
            </a:r>
          </a:p>
        </p:txBody>
      </p:sp>
    </p:spTree>
    <p:extLst>
      <p:ext uri="{BB962C8B-B14F-4D97-AF65-F5344CB8AC3E}">
        <p14:creationId xmlns:p14="http://schemas.microsoft.com/office/powerpoint/2010/main" val="270868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09E31F-64CC-203B-7FFF-919CDB1FE1B7}"/>
              </a:ext>
            </a:extLst>
          </p:cNvPr>
          <p:cNvSpPr/>
          <p:nvPr/>
        </p:nvSpPr>
        <p:spPr>
          <a:xfrm>
            <a:off x="7753739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App</a:t>
            </a:r>
          </a:p>
          <a:p>
            <a:pPr algn="ctr"/>
            <a:r>
              <a:rPr lang="en-US" dirty="0"/>
              <a:t>https:/localhost:7298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C7D5C6-0718-FDA4-87E2-626CEC05F988}"/>
              </a:ext>
            </a:extLst>
          </p:cNvPr>
          <p:cNvSpPr/>
          <p:nvPr/>
        </p:nvSpPr>
        <p:spPr>
          <a:xfrm>
            <a:off x="1318727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https:/localhost:44322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6C56A-4C61-2D27-1858-DAD4038752D2}"/>
              </a:ext>
            </a:extLst>
          </p:cNvPr>
          <p:cNvSpPr txBox="1"/>
          <p:nvPr/>
        </p:nvSpPr>
        <p:spPr>
          <a:xfrm>
            <a:off x="3554963" y="354563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Cross-Domain Calls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488DCA-3B72-C4D1-A1DD-8815E1F85657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5791200" y="-1537996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3C8F589-A125-62FB-1877-A8F1297D59AF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791200" y="-45098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B7040D64-02B6-63D0-D6E5-DB3C0C0CCE5E}"/>
              </a:ext>
            </a:extLst>
          </p:cNvPr>
          <p:cNvSpPr/>
          <p:nvPr/>
        </p:nvSpPr>
        <p:spPr>
          <a:xfrm>
            <a:off x="4609322" y="1212980"/>
            <a:ext cx="2509934" cy="246626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57E29-2128-2722-13D1-CA8D46F59F1F}"/>
              </a:ext>
            </a:extLst>
          </p:cNvPr>
          <p:cNvSpPr txBox="1"/>
          <p:nvPr/>
        </p:nvSpPr>
        <p:spPr>
          <a:xfrm>
            <a:off x="4609322" y="4655976"/>
            <a:ext cx="433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Access Policies to Access REST APIs from JavaScript based Browser Clients Client Apps. This is not required for Managed Clients or </a:t>
            </a:r>
            <a:r>
              <a:rPr lang="en-US"/>
              <a:t>Desktop Clients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C1082C-B022-425F-AEBB-5B85DD6A2D87}"/>
              </a:ext>
            </a:extLst>
          </p:cNvPr>
          <p:cNvSpPr/>
          <p:nvPr/>
        </p:nvSpPr>
        <p:spPr>
          <a:xfrm>
            <a:off x="6540759" y="774441"/>
            <a:ext cx="3965510" cy="4599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C5F64-2422-410D-76DC-61763E914F41}"/>
              </a:ext>
            </a:extLst>
          </p:cNvPr>
          <p:cNvSpPr txBox="1"/>
          <p:nvPr/>
        </p:nvSpPr>
        <p:spPr>
          <a:xfrm>
            <a:off x="6643396" y="9330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059DF6-DDFB-8CE7-3AD6-E3625A4BDF73}"/>
              </a:ext>
            </a:extLst>
          </p:cNvPr>
          <p:cNvSpPr/>
          <p:nvPr/>
        </p:nvSpPr>
        <p:spPr>
          <a:xfrm>
            <a:off x="6540759" y="3526971"/>
            <a:ext cx="3965510" cy="1651519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ASP.NET Runtime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W3wp.exe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F346A-B867-B7D3-1EFB-5FAE3A011A23}"/>
              </a:ext>
            </a:extLst>
          </p:cNvPr>
          <p:cNvSpPr/>
          <p:nvPr/>
        </p:nvSpPr>
        <p:spPr>
          <a:xfrm>
            <a:off x="6792686" y="2995127"/>
            <a:ext cx="3405673" cy="69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38657-7249-9841-C3A2-A027B35ED19A}"/>
              </a:ext>
            </a:extLst>
          </p:cNvPr>
          <p:cNvSpPr/>
          <p:nvPr/>
        </p:nvSpPr>
        <p:spPr>
          <a:xfrm>
            <a:off x="6769359" y="2211357"/>
            <a:ext cx="3405673" cy="699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432C9-7323-DDAE-29B8-AC05DB0D781A}"/>
              </a:ext>
            </a:extLst>
          </p:cNvPr>
          <p:cNvSpPr/>
          <p:nvPr/>
        </p:nvSpPr>
        <p:spPr>
          <a:xfrm>
            <a:off x="6769358" y="1469574"/>
            <a:ext cx="3405673" cy="699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Application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CB2A621-B21D-29DF-B2EE-68A8B3783E9C}"/>
              </a:ext>
            </a:extLst>
          </p:cNvPr>
          <p:cNvSpPr/>
          <p:nvPr/>
        </p:nvSpPr>
        <p:spPr>
          <a:xfrm>
            <a:off x="6354147" y="1469574"/>
            <a:ext cx="289249" cy="2225348"/>
          </a:xfrm>
          <a:prstGeom prst="leftBrac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10B05-8AED-6FE1-5FEE-93CB78A2F4DD}"/>
              </a:ext>
            </a:extLst>
          </p:cNvPr>
          <p:cNvSpPr txBox="1"/>
          <p:nvPr/>
        </p:nvSpPr>
        <p:spPr>
          <a:xfrm>
            <a:off x="2491274" y="1679510"/>
            <a:ext cx="3604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These Global Objects are delegated to ASP.NET Runtime by IIS to manage the ASP.NET Framework (on .NET Frwk on Windows) for ASP.NET WebForms, ASP.NET MVC, and ASP.NET WEB API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09B4C-A254-C800-613D-2E8A097C8A7D}"/>
              </a:ext>
            </a:extLst>
          </p:cNvPr>
          <p:cNvSpPr txBox="1"/>
          <p:nvPr/>
        </p:nvSpPr>
        <p:spPr>
          <a:xfrm>
            <a:off x="419876" y="3933941"/>
            <a:ext cx="5374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HttpApplication</a:t>
            </a:r>
            <a:r>
              <a:rPr lang="en-US" dirty="0"/>
              <a:t>: Initialize the HttpModule and then Handler</a:t>
            </a:r>
          </a:p>
          <a:p>
            <a:r>
              <a:rPr lang="en-US" b="1" dirty="0"/>
              <a:t>HttpModule </a:t>
            </a:r>
            <a:r>
              <a:rPr lang="en-US" dirty="0"/>
              <a:t>: Starts the Request Processing by initializing Session, Caching, DbConnection, Authentication, Authorization (i.e. All Global Objects for Application)</a:t>
            </a:r>
          </a:p>
          <a:p>
            <a:r>
              <a:rPr lang="en-US" b="1" dirty="0"/>
              <a:t>HttpHandler</a:t>
            </a:r>
            <a:r>
              <a:rPr lang="en-US" dirty="0"/>
              <a:t>: Manages the resource execution e.g. .aspx (WebForm). MVC and API Controller, custom handler by using global objects initialized an loaded by HttpModule</a:t>
            </a:r>
          </a:p>
        </p:txBody>
      </p:sp>
    </p:spTree>
    <p:extLst>
      <p:ext uri="{BB962C8B-B14F-4D97-AF65-F5344CB8AC3E}">
        <p14:creationId xmlns:p14="http://schemas.microsoft.com/office/powerpoint/2010/main" val="253458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069DD4-45DF-F415-6A3A-59F482A17D20}"/>
              </a:ext>
            </a:extLst>
          </p:cNvPr>
          <p:cNvSpPr/>
          <p:nvPr/>
        </p:nvSpPr>
        <p:spPr>
          <a:xfrm>
            <a:off x="391886" y="5122507"/>
            <a:ext cx="11066106" cy="60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 Server, IIS, Apache, Docker, Self-Hosted, etc..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C5C78-21C5-9AE4-77FD-227C34B1FA31}"/>
              </a:ext>
            </a:extLst>
          </p:cNvPr>
          <p:cNvSpPr/>
          <p:nvPr/>
        </p:nvSpPr>
        <p:spPr>
          <a:xfrm>
            <a:off x="391886" y="5831633"/>
            <a:ext cx="11066106" cy="905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Hosting ENV e.g. Windows, Linux, macOS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AA403-B461-52D7-AAC4-1384033C633F}"/>
              </a:ext>
            </a:extLst>
          </p:cNvPr>
          <p:cNvSpPr/>
          <p:nvPr/>
        </p:nvSpPr>
        <p:spPr>
          <a:xfrm>
            <a:off x="391886" y="121299"/>
            <a:ext cx="11066106" cy="478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ABEB0-F576-9CDD-F403-F53D4595BC8B}"/>
              </a:ext>
            </a:extLst>
          </p:cNvPr>
          <p:cNvSpPr txBox="1"/>
          <p:nvPr/>
        </p:nvSpPr>
        <p:spPr>
          <a:xfrm>
            <a:off x="457200" y="242596"/>
            <a:ext cx="34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79CBBA-C524-5CF6-1D26-F37783A3C277}"/>
              </a:ext>
            </a:extLst>
          </p:cNvPr>
          <p:cNvSpPr/>
          <p:nvPr/>
        </p:nvSpPr>
        <p:spPr>
          <a:xfrm>
            <a:off x="457200" y="905069"/>
            <a:ext cx="10627567" cy="38068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9F38-4FC5-0DD3-7EBB-6A3EAD16B9AC}"/>
              </a:ext>
            </a:extLst>
          </p:cNvPr>
          <p:cNvSpPr txBox="1"/>
          <p:nvPr/>
        </p:nvSpPr>
        <p:spPr>
          <a:xfrm>
            <a:off x="1107233" y="1129004"/>
            <a:ext cx="377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001C23-7291-0E3E-7A93-8AF160A7E5E5}"/>
              </a:ext>
            </a:extLst>
          </p:cNvPr>
          <p:cNvSpPr/>
          <p:nvPr/>
        </p:nvSpPr>
        <p:spPr>
          <a:xfrm>
            <a:off x="1231641" y="1660849"/>
            <a:ext cx="2425959" cy="2444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 in 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DE3292-2DAE-AABF-14DA-CD898750770A}"/>
              </a:ext>
            </a:extLst>
          </p:cNvPr>
          <p:cNvSpPr/>
          <p:nvPr/>
        </p:nvSpPr>
        <p:spPr>
          <a:xfrm>
            <a:off x="6973078" y="1586204"/>
            <a:ext cx="2425959" cy="2444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Configuration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4148499A-94AB-01C1-53CA-2F9892723A03}"/>
              </a:ext>
            </a:extLst>
          </p:cNvPr>
          <p:cNvSpPr/>
          <p:nvPr/>
        </p:nvSpPr>
        <p:spPr>
          <a:xfrm>
            <a:off x="9189098" y="4273420"/>
            <a:ext cx="419878" cy="87707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173FEDB0-7762-C174-702C-A494D1BA2799}"/>
              </a:ext>
            </a:extLst>
          </p:cNvPr>
          <p:cNvSpPr/>
          <p:nvPr/>
        </p:nvSpPr>
        <p:spPr>
          <a:xfrm>
            <a:off x="2024742" y="5495729"/>
            <a:ext cx="419878" cy="87707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B9A6CF8A-6BCB-20AD-B410-C2F90FE8D97C}"/>
              </a:ext>
            </a:extLst>
          </p:cNvPr>
          <p:cNvSpPr/>
          <p:nvPr/>
        </p:nvSpPr>
        <p:spPr>
          <a:xfrm>
            <a:off x="102637" y="2034073"/>
            <a:ext cx="11793894" cy="3163077"/>
          </a:xfrm>
          <a:prstGeom prst="leftRightArrow">
            <a:avLst>
              <a:gd name="adj1" fmla="val 50000"/>
              <a:gd name="adj2" fmla="val 131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BA294-03E0-00B5-2BDA-7CCBEBA517B5}"/>
              </a:ext>
            </a:extLst>
          </p:cNvPr>
          <p:cNvSpPr txBox="1"/>
          <p:nvPr/>
        </p:nvSpPr>
        <p:spPr>
          <a:xfrm>
            <a:off x="821094" y="681135"/>
            <a:ext cx="1048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HTTP Request Pipeline and Response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040A7C-FA40-E47B-EF1A-8FE2AA67A71B}"/>
              </a:ext>
            </a:extLst>
          </p:cNvPr>
          <p:cNvSpPr/>
          <p:nvPr/>
        </p:nvSpPr>
        <p:spPr>
          <a:xfrm>
            <a:off x="363894" y="3237722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CB0AE-0F9F-B5DF-BFA8-241A5872CE86}"/>
              </a:ext>
            </a:extLst>
          </p:cNvPr>
          <p:cNvSpPr/>
          <p:nvPr/>
        </p:nvSpPr>
        <p:spPr>
          <a:xfrm>
            <a:off x="1433804" y="326104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swagger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93544B-D6BA-B418-AFA9-28ABE87D70B5}"/>
              </a:ext>
            </a:extLst>
          </p:cNvPr>
          <p:cNvSpPr/>
          <p:nvPr/>
        </p:nvSpPr>
        <p:spPr>
          <a:xfrm>
            <a:off x="2522375" y="327037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HTTPS</a:t>
            </a:r>
          </a:p>
          <a:p>
            <a:pPr algn="ctr"/>
            <a:r>
              <a:rPr lang="en-US" sz="1200" b="1" dirty="0"/>
              <a:t>Redirection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9B9EA5-ADE8-E5B1-EEC6-517E1F9BE653}"/>
              </a:ext>
            </a:extLst>
          </p:cNvPr>
          <p:cNvSpPr/>
          <p:nvPr/>
        </p:nvSpPr>
        <p:spPr>
          <a:xfrm>
            <a:off x="3610946" y="326104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59B3B0-8A50-187F-947E-67B762DD5983}"/>
              </a:ext>
            </a:extLst>
          </p:cNvPr>
          <p:cNvSpPr/>
          <p:nvPr/>
        </p:nvSpPr>
        <p:spPr>
          <a:xfrm>
            <a:off x="4699517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6C5A4-6FBE-B34D-D6AF-D67485412637}"/>
              </a:ext>
            </a:extLst>
          </p:cNvPr>
          <p:cNvSpPr/>
          <p:nvPr/>
        </p:nvSpPr>
        <p:spPr>
          <a:xfrm>
            <a:off x="5788088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E5870-DFD8-E524-1EB6-A469893C1A22}"/>
              </a:ext>
            </a:extLst>
          </p:cNvPr>
          <p:cNvSpPr/>
          <p:nvPr/>
        </p:nvSpPr>
        <p:spPr>
          <a:xfrm>
            <a:off x="6876659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</a:t>
            </a:r>
          </a:p>
          <a:p>
            <a:pPr algn="ctr"/>
            <a:r>
              <a:rPr lang="en-US" sz="1400" b="1" dirty="0"/>
              <a:t>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E3977-7A2A-6692-CAFE-C1973BA39489}"/>
              </a:ext>
            </a:extLst>
          </p:cNvPr>
          <p:cNvSpPr/>
          <p:nvPr/>
        </p:nvSpPr>
        <p:spPr>
          <a:xfrm>
            <a:off x="7965230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52F066-D83E-3A81-0FBF-4742CBAD9BF5}"/>
              </a:ext>
            </a:extLst>
          </p:cNvPr>
          <p:cNvSpPr/>
          <p:nvPr/>
        </p:nvSpPr>
        <p:spPr>
          <a:xfrm>
            <a:off x="9053801" y="3289040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612B2D-C09E-EF4F-581E-A0647CC083DC}"/>
              </a:ext>
            </a:extLst>
          </p:cNvPr>
          <p:cNvSpPr/>
          <p:nvPr/>
        </p:nvSpPr>
        <p:spPr>
          <a:xfrm>
            <a:off x="10142372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9EC2E6-AE0E-8676-60A4-2090436ACA83}"/>
              </a:ext>
            </a:extLst>
          </p:cNvPr>
          <p:cNvSpPr/>
          <p:nvPr/>
        </p:nvSpPr>
        <p:spPr>
          <a:xfrm>
            <a:off x="11212278" y="3312365"/>
            <a:ext cx="615828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Auth/</a:t>
            </a:r>
            <a:r>
              <a:rPr lang="en-US" sz="1400" b="1" dirty="0" err="1"/>
              <a:t>Autho</a:t>
            </a:r>
            <a:endParaRPr lang="en-US" sz="1400" b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4D51910-504A-B7E9-F1F4-5C9050D8A871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H="1">
            <a:off x="1391039" y="2714429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1BD5FCE-383D-5577-0E7F-5A4EEB6D9B6A}"/>
              </a:ext>
            </a:extLst>
          </p:cNvPr>
          <p:cNvCxnSpPr/>
          <p:nvPr/>
        </p:nvCxnSpPr>
        <p:spPr>
          <a:xfrm rot="16200000" flipH="1">
            <a:off x="2507602" y="2747086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106A1A2-432A-DE17-660E-D3B57FFEF74C}"/>
              </a:ext>
            </a:extLst>
          </p:cNvPr>
          <p:cNvCxnSpPr/>
          <p:nvPr/>
        </p:nvCxnSpPr>
        <p:spPr>
          <a:xfrm rot="16200000" flipH="1">
            <a:off x="3583731" y="2742423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198492-C092-8E42-1DA8-1C4BEDDE98EE}"/>
              </a:ext>
            </a:extLst>
          </p:cNvPr>
          <p:cNvCxnSpPr/>
          <p:nvPr/>
        </p:nvCxnSpPr>
        <p:spPr>
          <a:xfrm rot="16200000" flipH="1">
            <a:off x="4647423" y="2770413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E7044DF-C1D8-6A4F-594D-926A484F9109}"/>
              </a:ext>
            </a:extLst>
          </p:cNvPr>
          <p:cNvCxnSpPr/>
          <p:nvPr/>
        </p:nvCxnSpPr>
        <p:spPr>
          <a:xfrm rot="16200000" flipH="1">
            <a:off x="5776422" y="2782077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2D30846-CF0D-E682-1A34-112DC02A0917}"/>
              </a:ext>
            </a:extLst>
          </p:cNvPr>
          <p:cNvCxnSpPr/>
          <p:nvPr/>
        </p:nvCxnSpPr>
        <p:spPr>
          <a:xfrm rot="16200000" flipH="1">
            <a:off x="6905431" y="2765748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3958F60-BF8B-C62B-A317-308DBCC12180}"/>
              </a:ext>
            </a:extLst>
          </p:cNvPr>
          <p:cNvCxnSpPr/>
          <p:nvPr/>
        </p:nvCxnSpPr>
        <p:spPr>
          <a:xfrm rot="16200000" flipH="1">
            <a:off x="7994002" y="2805404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D9D2583-1666-5525-2D1F-41D9B05E5697}"/>
              </a:ext>
            </a:extLst>
          </p:cNvPr>
          <p:cNvCxnSpPr/>
          <p:nvPr/>
        </p:nvCxnSpPr>
        <p:spPr>
          <a:xfrm rot="16200000" flipH="1">
            <a:off x="9063913" y="2828731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4DC69BB-79F6-0112-66E7-BEAA0C3D7CF6}"/>
              </a:ext>
            </a:extLst>
          </p:cNvPr>
          <p:cNvCxnSpPr/>
          <p:nvPr/>
        </p:nvCxnSpPr>
        <p:spPr>
          <a:xfrm rot="16200000" flipH="1">
            <a:off x="10121381" y="2821734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8ADA176-7101-A447-3782-7FF52064A2B3}"/>
              </a:ext>
            </a:extLst>
          </p:cNvPr>
          <p:cNvCxnSpPr/>
          <p:nvPr/>
        </p:nvCxnSpPr>
        <p:spPr>
          <a:xfrm rot="16200000" flipH="1">
            <a:off x="11169516" y="2798409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4F33444-7FA8-5007-DF10-042376EF72D8}"/>
              </a:ext>
            </a:extLst>
          </p:cNvPr>
          <p:cNvCxnSpPr>
            <a:stCxn id="16" idx="2"/>
            <a:endCxn id="15" idx="2"/>
          </p:cNvCxnSpPr>
          <p:nvPr/>
        </p:nvCxnSpPr>
        <p:spPr>
          <a:xfrm rot="5400000" flipH="1">
            <a:off x="11069213" y="3570514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BFBC74F-5C0A-2216-5554-4864CF296108}"/>
              </a:ext>
            </a:extLst>
          </p:cNvPr>
          <p:cNvCxnSpPr/>
          <p:nvPr/>
        </p:nvCxnSpPr>
        <p:spPr>
          <a:xfrm rot="5400000" flipH="1">
            <a:off x="9887332" y="3572842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57EF187-6575-CA4D-450A-2F714AA6A295}"/>
              </a:ext>
            </a:extLst>
          </p:cNvPr>
          <p:cNvCxnSpPr/>
          <p:nvPr/>
        </p:nvCxnSpPr>
        <p:spPr>
          <a:xfrm rot="5400000" flipH="1">
            <a:off x="8663466" y="356468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2717006-FE15-B181-F470-7E6D7636FE54}"/>
              </a:ext>
            </a:extLst>
          </p:cNvPr>
          <p:cNvCxnSpPr/>
          <p:nvPr/>
        </p:nvCxnSpPr>
        <p:spPr>
          <a:xfrm rot="5400000" flipH="1">
            <a:off x="7725745" y="352036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F6D4300-A022-2568-8CD0-0DFB525BAECE}"/>
              </a:ext>
            </a:extLst>
          </p:cNvPr>
          <p:cNvCxnSpPr/>
          <p:nvPr/>
        </p:nvCxnSpPr>
        <p:spPr>
          <a:xfrm rot="5400000" flipH="1">
            <a:off x="6725040" y="354252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923F536-99C5-11E1-BB38-59754694991A}"/>
              </a:ext>
            </a:extLst>
          </p:cNvPr>
          <p:cNvCxnSpPr/>
          <p:nvPr/>
        </p:nvCxnSpPr>
        <p:spPr>
          <a:xfrm rot="5400000" flipH="1">
            <a:off x="5626358" y="3528524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8C1EE89-2DC8-12D1-934B-0DD5D2BCECD0}"/>
              </a:ext>
            </a:extLst>
          </p:cNvPr>
          <p:cNvCxnSpPr/>
          <p:nvPr/>
        </p:nvCxnSpPr>
        <p:spPr>
          <a:xfrm rot="5400000" flipH="1">
            <a:off x="4622153" y="352269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79389D1-E2BE-BA4C-8D1C-4EFFA3D738C5}"/>
              </a:ext>
            </a:extLst>
          </p:cNvPr>
          <p:cNvCxnSpPr/>
          <p:nvPr/>
        </p:nvCxnSpPr>
        <p:spPr>
          <a:xfrm rot="5400000" flipH="1">
            <a:off x="3581397" y="354252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B483C9-2635-FAD6-E132-AE7C16E2ED3A}"/>
              </a:ext>
            </a:extLst>
          </p:cNvPr>
          <p:cNvCxnSpPr/>
          <p:nvPr/>
        </p:nvCxnSpPr>
        <p:spPr>
          <a:xfrm rot="5400000" flipH="1">
            <a:off x="2363178" y="3508695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1DAD104-B27C-B5C2-C0A9-5AB61C0D0833}"/>
              </a:ext>
            </a:extLst>
          </p:cNvPr>
          <p:cNvCxnSpPr/>
          <p:nvPr/>
        </p:nvCxnSpPr>
        <p:spPr>
          <a:xfrm rot="5400000" flipH="1">
            <a:off x="1059023" y="349295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CCADB1C-C250-A2C6-9F07-1409A0399C6B}"/>
              </a:ext>
            </a:extLst>
          </p:cNvPr>
          <p:cNvSpPr/>
          <p:nvPr/>
        </p:nvSpPr>
        <p:spPr>
          <a:xfrm>
            <a:off x="1937657" y="1875453"/>
            <a:ext cx="8055429" cy="681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HttpContext, Request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0DEBDE3A-FB5B-22F9-6DD4-35DDEC8551A3}"/>
              </a:ext>
            </a:extLst>
          </p:cNvPr>
          <p:cNvSpPr/>
          <p:nvPr/>
        </p:nvSpPr>
        <p:spPr>
          <a:xfrm>
            <a:off x="1937657" y="4814596"/>
            <a:ext cx="8055429" cy="70912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HttpContext, Response</a:t>
            </a:r>
          </a:p>
        </p:txBody>
      </p:sp>
    </p:spTree>
    <p:extLst>
      <p:ext uri="{BB962C8B-B14F-4D97-AF65-F5344CB8AC3E}">
        <p14:creationId xmlns:p14="http://schemas.microsoft.com/office/powerpoint/2010/main" val="279388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0B576-E185-DA2A-1C5F-4DAD6E048F03}"/>
              </a:ext>
            </a:extLst>
          </p:cNvPr>
          <p:cNvSpPr/>
          <p:nvPr/>
        </p:nvSpPr>
        <p:spPr>
          <a:xfrm>
            <a:off x="4738395" y="244462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Platform</a:t>
            </a:r>
          </a:p>
          <a:p>
            <a:pPr algn="ctr"/>
            <a:r>
              <a:rPr lang="en-US" b="1" dirty="0"/>
              <a:t>Services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98EEC1-2DA9-EE78-0919-EB2DAD8FBA5F}"/>
              </a:ext>
            </a:extLst>
          </p:cNvPr>
          <p:cNvSpPr/>
          <p:nvPr/>
        </p:nvSpPr>
        <p:spPr>
          <a:xfrm>
            <a:off x="94860" y="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Authentication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3E69CF6-541C-B976-36FB-6F5B02078D71}"/>
              </a:ext>
            </a:extLst>
          </p:cNvPr>
          <p:cNvCxnSpPr>
            <a:stCxn id="2" idx="1"/>
            <a:endCxn id="3" idx="6"/>
          </p:cNvCxnSpPr>
          <p:nvPr/>
        </p:nvCxnSpPr>
        <p:spPr>
          <a:xfrm rot="16200000" flipV="1">
            <a:off x="2735773" y="368210"/>
            <a:ext cx="1854122" cy="27878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46CF0A6-234D-4B70-8B75-4D86A916397B}"/>
              </a:ext>
            </a:extLst>
          </p:cNvPr>
          <p:cNvSpPr/>
          <p:nvPr/>
        </p:nvSpPr>
        <p:spPr>
          <a:xfrm>
            <a:off x="9923107" y="-1066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 Authentication + Role Based</a:t>
            </a:r>
          </a:p>
          <a:p>
            <a:pPr algn="ctr"/>
            <a:r>
              <a:rPr lang="en-US" sz="1600" b="1" dirty="0"/>
              <a:t>Authorization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516F77-96C0-DB95-05AC-4B410F317335}"/>
              </a:ext>
            </a:extLst>
          </p:cNvPr>
          <p:cNvCxnSpPr>
            <a:stCxn id="2" idx="7"/>
            <a:endCxn id="6" idx="2"/>
          </p:cNvCxnSpPr>
          <p:nvPr/>
        </p:nvCxnSpPr>
        <p:spPr>
          <a:xfrm rot="5400000" flipH="1" flipV="1">
            <a:off x="7326184" y="92290"/>
            <a:ext cx="1864787" cy="3329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9EAA793-DC2F-1DF9-0267-69B04CC7B579}"/>
              </a:ext>
            </a:extLst>
          </p:cNvPr>
          <p:cNvSpPr/>
          <p:nvPr/>
        </p:nvSpPr>
        <p:spPr>
          <a:xfrm>
            <a:off x="9923107" y="501231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 Authentication + Role Based</a:t>
            </a:r>
          </a:p>
          <a:p>
            <a:pPr algn="ctr"/>
            <a:r>
              <a:rPr lang="en-US" sz="1600" b="1" dirty="0"/>
              <a:t>Authorization +</a:t>
            </a:r>
          </a:p>
          <a:p>
            <a:pPr algn="ctr"/>
            <a:r>
              <a:rPr lang="en-US" sz="1600" b="1" dirty="0"/>
              <a:t>Policies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318052A-9D42-7CCE-7C02-1FE3E82FE26E}"/>
              </a:ext>
            </a:extLst>
          </p:cNvPr>
          <p:cNvCxnSpPr>
            <a:stCxn id="2" idx="5"/>
            <a:endCxn id="11" idx="2"/>
          </p:cNvCxnSpPr>
          <p:nvPr/>
        </p:nvCxnSpPr>
        <p:spPr>
          <a:xfrm rot="16200000" flipH="1">
            <a:off x="7269979" y="3194276"/>
            <a:ext cx="1977197" cy="3329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C24DFB1-800E-9494-38BE-DDEA1EC3D723}"/>
              </a:ext>
            </a:extLst>
          </p:cNvPr>
          <p:cNvSpPr/>
          <p:nvPr/>
        </p:nvSpPr>
        <p:spPr>
          <a:xfrm>
            <a:off x="94860" y="5000096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+ Role + Policies In the JSON Web Token</a:t>
            </a:r>
          </a:p>
          <a:p>
            <a:pPr algn="ctr"/>
            <a:r>
              <a:rPr lang="en-US" sz="1600" b="1" dirty="0"/>
              <a:t>Based</a:t>
            </a:r>
          </a:p>
          <a:p>
            <a:pPr algn="ctr"/>
            <a:r>
              <a:rPr lang="en-US" sz="1600" b="1" dirty="0"/>
              <a:t>Authorization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5ED31FE-240C-B545-CF68-6879D83F0120}"/>
              </a:ext>
            </a:extLst>
          </p:cNvPr>
          <p:cNvCxnSpPr>
            <a:stCxn id="2" idx="3"/>
            <a:endCxn id="14" idx="6"/>
          </p:cNvCxnSpPr>
          <p:nvPr/>
        </p:nvCxnSpPr>
        <p:spPr>
          <a:xfrm rot="5400000">
            <a:off x="2680345" y="3458756"/>
            <a:ext cx="1964978" cy="27878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23A3392-29D1-5C8B-E6B9-6D8B4A8D106E}"/>
              </a:ext>
            </a:extLst>
          </p:cNvPr>
          <p:cNvSpPr/>
          <p:nvPr/>
        </p:nvSpPr>
        <p:spPr>
          <a:xfrm>
            <a:off x="4738395" y="501231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 AD</a:t>
            </a:r>
          </a:p>
          <a:p>
            <a:pPr algn="ctr"/>
            <a:r>
              <a:rPr lang="en-US" b="1" dirty="0"/>
              <a:t>Integration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8769F2-F6BD-F96D-82E5-C60B184D5D71}"/>
              </a:ext>
            </a:extLst>
          </p:cNvPr>
          <p:cNvCxnSpPr>
            <a:stCxn id="2" idx="4"/>
            <a:endCxn id="21" idx="0"/>
          </p:cNvCxnSpPr>
          <p:nvPr/>
        </p:nvCxnSpPr>
        <p:spPr>
          <a:xfrm rot="5400000">
            <a:off x="5376655" y="4563557"/>
            <a:ext cx="89751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65972E9-AA53-38CB-01E0-A80B9C5E244C}"/>
              </a:ext>
            </a:extLst>
          </p:cNvPr>
          <p:cNvSpPr/>
          <p:nvPr/>
        </p:nvSpPr>
        <p:spPr>
          <a:xfrm>
            <a:off x="4732045" y="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OpenID </a:t>
            </a:r>
            <a:r>
              <a:rPr lang="en-US" sz="1600" b="1"/>
              <a:t>with Third-Party</a:t>
            </a:r>
            <a:endParaRPr lang="en-US" sz="1600" b="1" dirty="0"/>
          </a:p>
          <a:p>
            <a:pPr algn="ctr"/>
            <a:r>
              <a:rPr lang="en-US" sz="1600" b="1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2752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D977A10-BEE5-58BD-AFA3-7E7DE1290BEA}"/>
              </a:ext>
            </a:extLst>
          </p:cNvPr>
          <p:cNvSpPr/>
          <p:nvPr/>
        </p:nvSpPr>
        <p:spPr>
          <a:xfrm>
            <a:off x="4142792" y="457200"/>
            <a:ext cx="842864" cy="61768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08AC-86AB-4C6B-6D4C-D1648E28C887}"/>
              </a:ext>
            </a:extLst>
          </p:cNvPr>
          <p:cNvSpPr txBox="1"/>
          <p:nvPr/>
        </p:nvSpPr>
        <p:spPr>
          <a:xfrm>
            <a:off x="5589037" y="4989934"/>
            <a:ext cx="539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provides fast lookup from Derive to base type as well as from Base to Derive type using the derived class instance defined using the Base class Reference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53629-058B-0003-68D3-D534D3BEFD4C}"/>
              </a:ext>
            </a:extLst>
          </p:cNvPr>
          <p:cNvSpPr/>
          <p:nvPr/>
        </p:nvSpPr>
        <p:spPr>
          <a:xfrm>
            <a:off x="709127" y="2211355"/>
            <a:ext cx="3088432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A3A50FF3-0D70-8D96-06A6-61756B0BCA2A}"/>
              </a:ext>
            </a:extLst>
          </p:cNvPr>
          <p:cNvSpPr/>
          <p:nvPr/>
        </p:nvSpPr>
        <p:spPr>
          <a:xfrm>
            <a:off x="3442996" y="2929812"/>
            <a:ext cx="1530220" cy="811764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/ C-Type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BC1E-F0B9-4ECD-36C6-E3B6E8BB2213}"/>
              </a:ext>
            </a:extLst>
          </p:cNvPr>
          <p:cNvSpPr/>
          <p:nvPr/>
        </p:nvSpPr>
        <p:spPr>
          <a:xfrm>
            <a:off x="6531428" y="36389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  <a:p>
            <a:pPr algn="ctr"/>
            <a:r>
              <a:rPr lang="en-US" dirty="0"/>
              <a:t>Typings Input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0B45D1-2B8B-DCCD-ACEE-D74BF3EC565B}"/>
              </a:ext>
            </a:extLst>
          </p:cNvPr>
          <p:cNvCxnSpPr>
            <a:stCxn id="4" idx="1"/>
            <a:endCxn id="3" idx="4"/>
          </p:cNvCxnSpPr>
          <p:nvPr/>
        </p:nvCxnSpPr>
        <p:spPr>
          <a:xfrm rot="10800000" flipV="1">
            <a:off x="4973216" y="881742"/>
            <a:ext cx="1558212" cy="2453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CC077-4ED8-8271-B3A2-889B24E09A22}"/>
              </a:ext>
            </a:extLst>
          </p:cNvPr>
          <p:cNvSpPr/>
          <p:nvPr/>
        </p:nvSpPr>
        <p:spPr>
          <a:xfrm>
            <a:off x="8354008" y="152400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Pointing Input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2E0D81-AAAE-35E9-E9EB-89E07647F3A1}"/>
              </a:ext>
            </a:extLst>
          </p:cNvPr>
          <p:cNvCxnSpPr>
            <a:stCxn id="7" idx="1"/>
            <a:endCxn id="3" idx="4"/>
          </p:cNvCxnSpPr>
          <p:nvPr/>
        </p:nvCxnSpPr>
        <p:spPr>
          <a:xfrm rot="10800000" flipV="1">
            <a:off x="4973216" y="2041848"/>
            <a:ext cx="3380792" cy="12938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AF0D1-8A81-759F-7EB2-659EC4EAC06F}"/>
              </a:ext>
            </a:extLst>
          </p:cNvPr>
          <p:cNvSpPr/>
          <p:nvPr/>
        </p:nvSpPr>
        <p:spPr>
          <a:xfrm>
            <a:off x="8354007" y="3004459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Device</a:t>
            </a:r>
          </a:p>
          <a:p>
            <a:pPr algn="ctr"/>
            <a:r>
              <a:rPr lang="en-US" dirty="0"/>
              <a:t>Play Sound or accept Speech Sound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73DD05-D2B3-09B7-D44C-A1F6A83C2310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rot="10800000">
            <a:off x="4973217" y="3335694"/>
            <a:ext cx="3380791" cy="186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C17383-24CD-6E62-7B1C-D1FE98C234CC}"/>
              </a:ext>
            </a:extLst>
          </p:cNvPr>
          <p:cNvSpPr/>
          <p:nvPr/>
        </p:nvSpPr>
        <p:spPr>
          <a:xfrm>
            <a:off x="8354006" y="4298302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algn="ctr"/>
            <a:r>
              <a:rPr lang="en-US" dirty="0"/>
              <a:t>Output screen from Laptop to External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F4B26-EADF-3C97-45A1-BCC667FB02CD}"/>
              </a:ext>
            </a:extLst>
          </p:cNvPr>
          <p:cNvSpPr/>
          <p:nvPr/>
        </p:nvSpPr>
        <p:spPr>
          <a:xfrm>
            <a:off x="6531427" y="545841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/ HDD /  PEN Drive</a:t>
            </a:r>
          </a:p>
          <a:p>
            <a:pPr algn="ctr"/>
            <a:r>
              <a:rPr lang="en-US" dirty="0"/>
              <a:t>Read/Write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CE5B5-0D17-DD2F-7C08-0F4010DD854A}"/>
              </a:ext>
            </a:extLst>
          </p:cNvPr>
          <p:cNvCxnSpPr>
            <a:stCxn id="13" idx="1"/>
            <a:endCxn id="3" idx="4"/>
          </p:cNvCxnSpPr>
          <p:nvPr/>
        </p:nvCxnSpPr>
        <p:spPr>
          <a:xfrm rot="10800000">
            <a:off x="4973216" y="3335695"/>
            <a:ext cx="3380790" cy="1480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E1702D-806A-B242-ED93-76184D1F8E35}"/>
              </a:ext>
            </a:extLst>
          </p:cNvPr>
          <p:cNvCxnSpPr>
            <a:cxnSpLocks/>
            <a:stCxn id="14" idx="1"/>
            <a:endCxn id="3" idx="4"/>
          </p:cNvCxnSpPr>
          <p:nvPr/>
        </p:nvCxnSpPr>
        <p:spPr>
          <a:xfrm rot="10800000">
            <a:off x="4973217" y="3335695"/>
            <a:ext cx="1558211" cy="2640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6E7188-B51D-A547-22BE-6F0028D4ECB1}"/>
              </a:ext>
            </a:extLst>
          </p:cNvPr>
          <p:cNvSpPr/>
          <p:nvPr/>
        </p:nvSpPr>
        <p:spPr>
          <a:xfrm>
            <a:off x="2382415" y="552994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Charging</a:t>
            </a:r>
          </a:p>
          <a:p>
            <a:pPr algn="ctr"/>
            <a:r>
              <a:rPr lang="en-US" dirty="0"/>
              <a:t>Power / Data Transfer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96AAA3-3280-D139-4357-EB473A73748C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rot="5400000" flipH="1" flipV="1">
            <a:off x="3245497" y="3802225"/>
            <a:ext cx="2194250" cy="1261188"/>
          </a:xfrm>
          <a:prstGeom prst="bentConnector4">
            <a:avLst>
              <a:gd name="adj1" fmla="val 40751"/>
              <a:gd name="adj2" fmla="val 118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2D70B-954A-20F8-01BE-373DAF25FD6B}"/>
              </a:ext>
            </a:extLst>
          </p:cNvPr>
          <p:cNvSpPr txBox="1"/>
          <p:nvPr/>
        </p:nvSpPr>
        <p:spPr>
          <a:xfrm>
            <a:off x="1352939" y="268265"/>
            <a:ext cx="3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Adapter Interface for Heterogeneous Behavioral / Functional Devices, provided that all these devices uses similar circuit for connection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CBFA90-2AB7-02EB-FA54-51D0D19866A2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626886" y="1588150"/>
            <a:ext cx="1922883" cy="760443"/>
          </a:xfrm>
          <a:prstGeom prst="bentConnector4">
            <a:avLst>
              <a:gd name="adj1" fmla="val 30793"/>
              <a:gd name="adj2" fmla="val 13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43868D-BB93-8225-91C4-F9CB4DB3DE30}"/>
              </a:ext>
            </a:extLst>
          </p:cNvPr>
          <p:cNvSpPr txBox="1"/>
          <p:nvPr/>
        </p:nvSpPr>
        <p:spPr>
          <a:xfrm>
            <a:off x="93306" y="4572000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Interface: A Type that is used to establish communication (Horizontal) across system </a:t>
            </a:r>
          </a:p>
        </p:txBody>
      </p:sp>
    </p:spTree>
    <p:extLst>
      <p:ext uri="{BB962C8B-B14F-4D97-AF65-F5344CB8AC3E}">
        <p14:creationId xmlns:p14="http://schemas.microsoft.com/office/powerpoint/2010/main" val="6078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AB06D-866D-FCDA-5964-A25E4876EB9B}"/>
              </a:ext>
            </a:extLst>
          </p:cNvPr>
          <p:cNvSpPr/>
          <p:nvPr/>
        </p:nvSpPr>
        <p:spPr>
          <a:xfrm>
            <a:off x="755780" y="1054360"/>
            <a:ext cx="2976465" cy="34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Management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WriteLogForUser</a:t>
            </a:r>
            <a:r>
              <a:rPr lang="en-US" dirty="0"/>
              <a:t>()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701AF41-69C7-50CE-CA36-703C50A00B90}"/>
              </a:ext>
            </a:extLst>
          </p:cNvPr>
          <p:cNvSpPr/>
          <p:nvPr/>
        </p:nvSpPr>
        <p:spPr>
          <a:xfrm>
            <a:off x="1968759" y="4497355"/>
            <a:ext cx="559837" cy="13995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0922-8A12-68AA-A4B0-56F748BB98BD}"/>
              </a:ext>
            </a:extLst>
          </p:cNvPr>
          <p:cNvSpPr txBox="1"/>
          <p:nvPr/>
        </p:nvSpPr>
        <p:spPr>
          <a:xfrm>
            <a:off x="755780" y="590627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D90E8-5831-9A07-38C6-609D7E479332}"/>
              </a:ext>
            </a:extLst>
          </p:cNvPr>
          <p:cNvSpPr/>
          <p:nvPr/>
        </p:nvSpPr>
        <p:spPr>
          <a:xfrm>
            <a:off x="3508310" y="2509935"/>
            <a:ext cx="1632857" cy="8397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WriteLog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ReadLog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117D5-86AE-B1E5-F0D7-595A618C95F2}"/>
              </a:ext>
            </a:extLst>
          </p:cNvPr>
          <p:cNvSpPr/>
          <p:nvPr/>
        </p:nvSpPr>
        <p:spPr>
          <a:xfrm>
            <a:off x="7865706" y="29858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1071C-BDAD-66B9-6DA2-7AC2AF669505}"/>
              </a:ext>
            </a:extLst>
          </p:cNvPr>
          <p:cNvSpPr/>
          <p:nvPr/>
        </p:nvSpPr>
        <p:spPr>
          <a:xfrm>
            <a:off x="7865704" y="1744825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XmlFile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B976-BA00-BA20-1723-8992C8E2DAB3}"/>
              </a:ext>
            </a:extLst>
          </p:cNvPr>
          <p:cNvSpPr/>
          <p:nvPr/>
        </p:nvSpPr>
        <p:spPr>
          <a:xfrm>
            <a:off x="7865705" y="319107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C383C-97E2-BC53-F35A-A187D995D03A}"/>
              </a:ext>
            </a:extLst>
          </p:cNvPr>
          <p:cNvSpPr/>
          <p:nvPr/>
        </p:nvSpPr>
        <p:spPr>
          <a:xfrm>
            <a:off x="7865705" y="5026091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EventLog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13AF8-0F51-E54D-F207-EE3C52A08684}"/>
              </a:ext>
            </a:extLst>
          </p:cNvPr>
          <p:cNvSpPr txBox="1"/>
          <p:nvPr/>
        </p:nvSpPr>
        <p:spPr>
          <a:xfrm>
            <a:off x="6096000" y="289249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TextLogger</a:t>
            </a:r>
            <a:r>
              <a:rPr lang="en-US" dirty="0"/>
              <a:t>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26F64-DE00-D4E3-4A55-7B671AB666F7}"/>
              </a:ext>
            </a:extLst>
          </p:cNvPr>
          <p:cNvSpPr txBox="1"/>
          <p:nvPr/>
        </p:nvSpPr>
        <p:spPr>
          <a:xfrm>
            <a:off x="6096000" y="1900726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XmlLogger</a:t>
            </a:r>
            <a:r>
              <a:rPr lang="en-US" dirty="0"/>
              <a:t>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7B003-B834-6336-376E-2A8EF4B6BFC6}"/>
              </a:ext>
            </a:extLst>
          </p:cNvPr>
          <p:cNvSpPr txBox="1"/>
          <p:nvPr/>
        </p:nvSpPr>
        <p:spPr>
          <a:xfrm>
            <a:off x="6096000" y="3214397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JsonLogger</a:t>
            </a:r>
            <a:r>
              <a:rPr lang="en-US" dirty="0"/>
              <a:t>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FC801-C511-F51C-E9CB-DDB4E809D9A1}"/>
              </a:ext>
            </a:extLst>
          </p:cNvPr>
          <p:cNvSpPr txBox="1"/>
          <p:nvPr/>
        </p:nvSpPr>
        <p:spPr>
          <a:xfrm>
            <a:off x="6096000" y="5181992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EventLogger</a:t>
            </a:r>
            <a:r>
              <a:rPr lang="en-US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EE3FC-A4D7-080D-5ACD-218BD8D711A7}"/>
              </a:ext>
            </a:extLst>
          </p:cNvPr>
          <p:cNvSpPr txBox="1"/>
          <p:nvPr/>
        </p:nvSpPr>
        <p:spPr>
          <a:xfrm>
            <a:off x="3974841" y="878651"/>
            <a:ext cx="116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Ilogger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WriteLog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ReadLog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13E58E-B0E0-E517-3D85-AA85D6A20B9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141167" y="473915"/>
            <a:ext cx="954833" cy="989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FB104A-3D06-C2A1-D21C-9985E9EB9435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141167" y="1463427"/>
            <a:ext cx="954833" cy="621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910EEA-0FBD-37D0-34F7-E1ED8E552D5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141167" y="1463427"/>
            <a:ext cx="954833" cy="1935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6E8FBE-C352-FE53-29E8-C56D04569E1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141167" y="1463427"/>
            <a:ext cx="954833" cy="3903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783356" y="345233"/>
            <a:ext cx="2267339" cy="3554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9050695" y="2122715"/>
            <a:ext cx="1978088" cy="1819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6298164" y="2122715"/>
            <a:ext cx="485192" cy="2006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5508172" y="4497355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5749991" y="3706585"/>
            <a:ext cx="205273" cy="13762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F1BF8-2D27-5371-482C-8F968F4D0E0C}"/>
              </a:ext>
            </a:extLst>
          </p:cNvPr>
          <p:cNvSpPr/>
          <p:nvPr/>
        </p:nvSpPr>
        <p:spPr>
          <a:xfrm>
            <a:off x="1278294" y="923731"/>
            <a:ext cx="2267339" cy="1968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A1114D-EFB4-82C5-F296-8D66952DE88F}"/>
              </a:ext>
            </a:extLst>
          </p:cNvPr>
          <p:cNvSpPr/>
          <p:nvPr/>
        </p:nvSpPr>
        <p:spPr>
          <a:xfrm>
            <a:off x="1483567" y="5924939"/>
            <a:ext cx="7567128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 To Register all Dependencies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2A490A4-B1FA-F0FD-1697-3BA60A1796CB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16200000" flipH="1">
            <a:off x="7289542" y="4527679"/>
            <a:ext cx="2388637" cy="1133669"/>
          </a:xfrm>
          <a:prstGeom prst="bentConnector4">
            <a:avLst>
              <a:gd name="adj1" fmla="val 42383"/>
              <a:gd name="adj2" fmla="val 12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807A2B-3C6D-2C10-FE1E-FEDA3A6A3954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4399385" y="5057192"/>
            <a:ext cx="1632857" cy="102636"/>
          </a:xfrm>
          <a:prstGeom prst="bentConnector3">
            <a:avLst>
              <a:gd name="adj1" fmla="val 5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C5420B-059C-0AF4-E608-A57638EF1ED1}"/>
              </a:ext>
            </a:extLst>
          </p:cNvPr>
          <p:cNvCxnSpPr>
            <a:stCxn id="17" idx="1"/>
            <a:endCxn id="4" idx="2"/>
          </p:cNvCxnSpPr>
          <p:nvPr/>
        </p:nvCxnSpPr>
        <p:spPr>
          <a:xfrm rot="10800000" flipH="1">
            <a:off x="1483566" y="2892491"/>
            <a:ext cx="928397" cy="3396343"/>
          </a:xfrm>
          <a:prstGeom prst="bentConnector4">
            <a:avLst>
              <a:gd name="adj1" fmla="val -24623"/>
              <a:gd name="adj2" fmla="val 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3C64FF-322F-A986-EB1E-F2C79D375748}"/>
              </a:ext>
            </a:extLst>
          </p:cNvPr>
          <p:cNvSpPr txBox="1"/>
          <p:nvPr/>
        </p:nvSpPr>
        <p:spPr>
          <a:xfrm>
            <a:off x="8627704" y="5309118"/>
            <a:ext cx="204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14BBD-D236-BE75-C7AA-852EC48FA278}"/>
              </a:ext>
            </a:extLst>
          </p:cNvPr>
          <p:cNvSpPr txBox="1"/>
          <p:nvPr/>
        </p:nvSpPr>
        <p:spPr>
          <a:xfrm flipH="1">
            <a:off x="4416490" y="4369846"/>
            <a:ext cx="928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A6214-3D97-F418-1155-E387FC546321}"/>
              </a:ext>
            </a:extLst>
          </p:cNvPr>
          <p:cNvSpPr txBox="1"/>
          <p:nvPr/>
        </p:nvSpPr>
        <p:spPr>
          <a:xfrm>
            <a:off x="807095" y="4852806"/>
            <a:ext cx="204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an Object from DI Container to Controller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B0973-0611-BDC7-2611-FFDE40260D4E}"/>
              </a:ext>
            </a:extLst>
          </p:cNvPr>
          <p:cNvCxnSpPr>
            <a:endCxn id="6" idx="1"/>
          </p:cNvCxnSpPr>
          <p:nvPr/>
        </p:nvCxnSpPr>
        <p:spPr>
          <a:xfrm rot="16200000" flipV="1">
            <a:off x="2848171" y="3505978"/>
            <a:ext cx="3601615" cy="1236306"/>
          </a:xfrm>
          <a:prstGeom prst="bentConnector4">
            <a:avLst>
              <a:gd name="adj1" fmla="val 22668"/>
              <a:gd name="adj2" fmla="val 11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7C83F4-D5C9-0EAE-FC56-A12C029BA351}"/>
              </a:ext>
            </a:extLst>
          </p:cNvPr>
          <p:cNvSpPr txBox="1"/>
          <p:nvPr/>
        </p:nvSpPr>
        <p:spPr>
          <a:xfrm>
            <a:off x="3082213" y="3272483"/>
            <a:ext cx="95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DAL in Domain Layer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1408</Words>
  <Application>Microsoft Office PowerPoint</Application>
  <PresentationFormat>Widescreen</PresentationFormat>
  <Paragraphs>407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212</cp:revision>
  <dcterms:created xsi:type="dcterms:W3CDTF">2023-11-30T05:57:04Z</dcterms:created>
  <dcterms:modified xsi:type="dcterms:W3CDTF">2023-12-13T05:16:07Z</dcterms:modified>
</cp:coreProperties>
</file>