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084-D36F-FCA1-A462-79AB58E5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EE4-9B8B-ABA3-82B3-18FD7720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3430-05A0-EC61-FAAB-0950F6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E30E-DAA3-B17F-9809-5A8D146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183-680A-DBB7-152B-BC3B20A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AE9-257B-5954-DAA7-11F78956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078F-13EF-4AC5-5493-3F35F3C3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52C-0087-3958-1B3C-BE9DB4C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A4E-2D18-5D67-F712-AB38015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7781-CFCA-37A9-250B-F9E9864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991D-78CB-CDDA-FAF3-FF9CA80A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746A-6505-1849-6909-13BCB8E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3C2C-B83F-5D0A-76C5-A9AE31D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548-D819-F785-0A03-8BF787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E8B5-0639-1A75-227D-374EEB2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ED-C5A7-EF9D-CA7E-4B8DADE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C0C7-5B5B-0F5D-1623-0260707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DB12-73CF-5C26-11D9-4DC4CD6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404-7619-64E0-7DC8-61AA51E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7F6E-E2D8-86F0-77D2-9A25F94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34B-5AA8-5401-EC82-274108C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64B-7914-30B8-8679-99C248C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93A-2F25-5C48-70BD-63413428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CCE1-DEF5-9307-10BF-C63FFE3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15B1-E84C-3BFF-317D-D5215B1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BB8-7DC8-317D-2142-593AAD8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7BE-AF2D-38DD-1192-33A25649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628F-A3A9-7748-1734-DAA4C1F2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409-7D81-6C36-DE00-035067FE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4C2D-7507-42EC-7D67-B591A6A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7F8E-FE16-0044-D126-F7B1211F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B9D-3EE4-0105-0141-9F56705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8035-F33B-FB60-747A-81677DA3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8F1A-07F7-5426-F315-DBBA8705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805B-494F-B1B3-2ACF-3FFF5306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133C-B8A2-7820-2978-7D74685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596E5-6103-3D69-5433-7E9BD10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9AB1-A049-FBC3-2D98-8C4E0AC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0BC-AFEB-19AB-533D-F361D4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BF6-4D90-2688-2107-B4C8B78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CD3A-5EDF-E1C2-6E4F-03A26C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9D57-7E7B-A814-AFBD-3C103327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F705-0AB0-C86E-7E66-E232481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F50B-DD77-C1CB-6994-ECFBC59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8115-0AE6-AC23-05D3-E5F58F3E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41BE-B931-ED6A-6E69-37B88817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BD1-2677-F9F1-47AA-ED32A8A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85BC-9142-532F-FC33-7C5155A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FD8B-050E-6AA8-8851-3C0A6406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CFE3-16A1-8A5D-5F7C-4783F4DA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3993-11E3-82A3-800D-C8E20B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BAE-FC2D-C6D0-509B-D7C139F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AC8-3AB1-CE12-DFA9-F439C96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63A3C-625C-6C8D-E1DD-1284AB8C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A08-C975-DFB8-CB06-557431C1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D3CF-B73C-697C-0135-4485A33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D26D-1861-7847-4168-DC95461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5F39-8230-07E3-2D24-1C5E94C8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AC528-0941-7CF8-782B-A0C51DC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4DEB-9D8E-A64A-8C3A-9C70D3D4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6F3-896C-491C-5642-44CA3D0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C84C-F051-4A33-86E9-8969F11E21B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F07-1818-B07A-227B-4B45A14C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3C8-1783-51EF-5821-AAE5C515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AD012-81B9-CD92-C004-233B1EC3005B}"/>
              </a:ext>
            </a:extLst>
          </p:cNvPr>
          <p:cNvSpPr/>
          <p:nvPr/>
        </p:nvSpPr>
        <p:spPr>
          <a:xfrm>
            <a:off x="615820" y="896139"/>
            <a:ext cx="11019453" cy="570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5BE7-5498-7B01-83CB-B727224D10B0}"/>
              </a:ext>
            </a:extLst>
          </p:cNvPr>
          <p:cNvSpPr txBox="1"/>
          <p:nvPr/>
        </p:nvSpPr>
        <p:spPr>
          <a:xfrm>
            <a:off x="556727" y="363894"/>
            <a:ext cx="28302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Runtime, dotnet.exe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DE8-27B4-0916-2963-68AC20A1E689}"/>
              </a:ext>
            </a:extLst>
          </p:cNvPr>
          <p:cNvSpPr/>
          <p:nvPr/>
        </p:nvSpPr>
        <p:spPr>
          <a:xfrm>
            <a:off x="755780" y="4963886"/>
            <a:ext cx="10820400" cy="153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AD436-7DC2-B920-4F00-970CF62C2C11}"/>
              </a:ext>
            </a:extLst>
          </p:cNvPr>
          <p:cNvSpPr txBox="1"/>
          <p:nvPr/>
        </p:nvSpPr>
        <p:spPr>
          <a:xfrm>
            <a:off x="830424" y="5086614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Component, Set of Standard Classes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138A5-49E7-4FF9-8A32-667291381401}"/>
              </a:ext>
            </a:extLst>
          </p:cNvPr>
          <p:cNvSpPr/>
          <p:nvPr/>
        </p:nvSpPr>
        <p:spPr>
          <a:xfrm>
            <a:off x="7716416" y="970383"/>
            <a:ext cx="3732245" cy="38068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5ECE2-C02C-2629-F2E5-7CF87E80C908}"/>
              </a:ext>
            </a:extLst>
          </p:cNvPr>
          <p:cNvSpPr txBox="1"/>
          <p:nvPr/>
        </p:nvSpPr>
        <p:spPr>
          <a:xfrm>
            <a:off x="7847045" y="1175657"/>
            <a:ext cx="351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Dependencies and Runtime Configuration JSON Files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Runtime Version</a:t>
            </a:r>
          </a:p>
          <a:p>
            <a:pPr marL="342900" indent="-342900">
              <a:buAutoNum type="arabicPeriod"/>
            </a:pPr>
            <a:r>
              <a:rPr lang="en-US" dirty="0"/>
              <a:t>Target OS and its CPU Architecture</a:t>
            </a:r>
          </a:p>
          <a:p>
            <a:pPr marL="342900" indent="-342900">
              <a:buAutoNum type="arabicPeriod"/>
            </a:pPr>
            <a:r>
              <a:rPr lang="en-US" dirty="0"/>
              <a:t>The Entry Point Assembly to be loaded for the Execution</a:t>
            </a:r>
          </a:p>
          <a:p>
            <a:pPr marL="342900" indent="-342900">
              <a:buAutoNum type="arabicPeriod"/>
            </a:pPr>
            <a:r>
              <a:rPr lang="en-US" dirty="0"/>
              <a:t>The Host Runtime Configuration that nis used in Production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600C-25A8-8E6E-44FD-164686EAEE4F}"/>
              </a:ext>
            </a:extLst>
          </p:cNvPr>
          <p:cNvSpPr/>
          <p:nvPr/>
        </p:nvSpPr>
        <p:spPr>
          <a:xfrm>
            <a:off x="970384" y="1035698"/>
            <a:ext cx="6410130" cy="38068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24695-E90E-A861-2322-B243BF122D94}"/>
              </a:ext>
            </a:extLst>
          </p:cNvPr>
          <p:cNvSpPr txBox="1"/>
          <p:nvPr/>
        </p:nvSpPr>
        <p:spPr>
          <a:xfrm>
            <a:off x="1184988" y="1175657"/>
            <a:ext cx="42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Application Code starts from the Entry Point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9BF109-55CE-D364-45FD-984BEE3100B0}"/>
              </a:ext>
            </a:extLst>
          </p:cNvPr>
          <p:cNvSpPr/>
          <p:nvPr/>
        </p:nvSpPr>
        <p:spPr>
          <a:xfrm>
            <a:off x="9246637" y="4441572"/>
            <a:ext cx="690465" cy="110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8C63-E252-50D9-7124-A60B0FE23DC9}"/>
              </a:ext>
            </a:extLst>
          </p:cNvPr>
          <p:cNvSpPr/>
          <p:nvPr/>
        </p:nvSpPr>
        <p:spPr>
          <a:xfrm>
            <a:off x="5477069" y="1821988"/>
            <a:ext cx="1101013" cy="4000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CUT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ON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1DD2C-F6F8-0A27-60DA-103C2EA563F9}"/>
              </a:ext>
            </a:extLst>
          </p:cNvPr>
          <p:cNvSpPr/>
          <p:nvPr/>
        </p:nvSpPr>
        <p:spPr>
          <a:xfrm>
            <a:off x="1324947" y="2435290"/>
            <a:ext cx="998375" cy="2724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827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2EC79-EF47-B869-55B0-FC0C4DE2D8DF}"/>
              </a:ext>
            </a:extLst>
          </p:cNvPr>
          <p:cNvSpPr/>
          <p:nvPr/>
        </p:nvSpPr>
        <p:spPr>
          <a:xfrm>
            <a:off x="802433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4AFE3-3C9D-6AD5-AFF2-0E22E28A3931}"/>
              </a:ext>
            </a:extLst>
          </p:cNvPr>
          <p:cNvSpPr txBox="1"/>
          <p:nvPr/>
        </p:nvSpPr>
        <p:spPr>
          <a:xfrm>
            <a:off x="951722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FE201-CD64-1500-D73B-7D51122E5B6C}"/>
              </a:ext>
            </a:extLst>
          </p:cNvPr>
          <p:cNvSpPr/>
          <p:nvPr/>
        </p:nvSpPr>
        <p:spPr>
          <a:xfrm>
            <a:off x="8089640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1487-A0E5-970D-AB7F-5CD836EB86E3}"/>
              </a:ext>
            </a:extLst>
          </p:cNvPr>
          <p:cNvSpPr txBox="1"/>
          <p:nvPr/>
        </p:nvSpPr>
        <p:spPr>
          <a:xfrm>
            <a:off x="8257590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Called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EC0AC-41A2-6B04-8400-3DB95248FB48}"/>
              </a:ext>
            </a:extLst>
          </p:cNvPr>
          <p:cNvSpPr/>
          <p:nvPr/>
        </p:nvSpPr>
        <p:spPr>
          <a:xfrm>
            <a:off x="8220269" y="1819469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+M1(string)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D6EB8-42BF-04D7-5723-2472DCEA2E24}"/>
              </a:ext>
            </a:extLst>
          </p:cNvPr>
          <p:cNvSpPr/>
          <p:nvPr/>
        </p:nvSpPr>
        <p:spPr>
          <a:xfrm>
            <a:off x="8210936" y="2766526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+M2(decimal)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60F67-D51A-DDB3-F568-53EBAAACCE3F}"/>
              </a:ext>
            </a:extLst>
          </p:cNvPr>
          <p:cNvSpPr txBox="1"/>
          <p:nvPr/>
        </p:nvSpPr>
        <p:spPr>
          <a:xfrm>
            <a:off x="951722" y="1539551"/>
            <a:ext cx="263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CalledClass</a:t>
            </a:r>
            <a:r>
              <a:rPr lang="en-US" dirty="0"/>
              <a:t> c = new </a:t>
            </a:r>
            <a:r>
              <a:rPr lang="en-US" dirty="0" err="1"/>
              <a:t>CalledClass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c.M1(“</a:t>
            </a:r>
            <a:r>
              <a:rPr lang="en-US" dirty="0" err="1"/>
              <a:t>ddd</a:t>
            </a:r>
            <a:r>
              <a:rPr lang="en-US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C163E-6CD1-54E8-3704-339E43BE72E9}"/>
              </a:ext>
            </a:extLst>
          </p:cNvPr>
          <p:cNvSpPr txBox="1"/>
          <p:nvPr/>
        </p:nvSpPr>
        <p:spPr>
          <a:xfrm>
            <a:off x="1101012" y="20527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72AAC-F4C5-FB00-8D86-A18EC8A521F6}"/>
              </a:ext>
            </a:extLst>
          </p:cNvPr>
          <p:cNvSpPr txBox="1"/>
          <p:nvPr/>
        </p:nvSpPr>
        <p:spPr>
          <a:xfrm>
            <a:off x="8411543" y="333184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CEDAC4-6EBB-8F7A-2673-D577B4C9E91A}"/>
              </a:ext>
            </a:extLst>
          </p:cNvPr>
          <p:cNvCxnSpPr/>
          <p:nvPr/>
        </p:nvCxnSpPr>
        <p:spPr>
          <a:xfrm flipV="1">
            <a:off x="2901820" y="1147665"/>
            <a:ext cx="5187820" cy="67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F8B09A-9FE3-7EAD-C288-C8521136A182}"/>
              </a:ext>
            </a:extLst>
          </p:cNvPr>
          <p:cNvSpPr txBox="1"/>
          <p:nvPr/>
        </p:nvSpPr>
        <p:spPr>
          <a:xfrm>
            <a:off x="4450702" y="714565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Constructor, Lookup for Address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B843BF-6111-7718-4A3C-F0F9AC41F45E}"/>
              </a:ext>
            </a:extLst>
          </p:cNvPr>
          <p:cNvCxnSpPr>
            <a:endCxn id="6" idx="1"/>
          </p:cNvCxnSpPr>
          <p:nvPr/>
        </p:nvCxnSpPr>
        <p:spPr>
          <a:xfrm flipV="1">
            <a:off x="2304661" y="2150706"/>
            <a:ext cx="5915608" cy="331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CD766-4B90-7CF4-5C91-4D0B47752C7E}"/>
              </a:ext>
            </a:extLst>
          </p:cNvPr>
          <p:cNvSpPr txBox="1"/>
          <p:nvPr/>
        </p:nvSpPr>
        <p:spPr>
          <a:xfrm>
            <a:off x="4441371" y="2532479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Method M1() Lookup for the address</a:t>
            </a:r>
          </a:p>
        </p:txBody>
      </p:sp>
    </p:spTree>
    <p:extLst>
      <p:ext uri="{BB962C8B-B14F-4D97-AF65-F5344CB8AC3E}">
        <p14:creationId xmlns:p14="http://schemas.microsoft.com/office/powerpoint/2010/main" val="374377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B2A8B-5A8C-ED50-5A44-D8525EFACC22}"/>
              </a:ext>
            </a:extLst>
          </p:cNvPr>
          <p:cNvSpPr/>
          <p:nvPr/>
        </p:nvSpPr>
        <p:spPr>
          <a:xfrm>
            <a:off x="7781731" y="447870"/>
            <a:ext cx="3526971" cy="3722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D7873-1B2B-CB98-B155-CEE8AA27FA56}"/>
              </a:ext>
            </a:extLst>
          </p:cNvPr>
          <p:cNvSpPr txBox="1"/>
          <p:nvPr/>
        </p:nvSpPr>
        <p:spPr>
          <a:xfrm>
            <a:off x="7987004" y="64381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Banking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BAB5-1A02-69FA-E598-2BCA6373234E}"/>
              </a:ext>
            </a:extLst>
          </p:cNvPr>
          <p:cNvSpPr txBox="1"/>
          <p:nvPr/>
        </p:nvSpPr>
        <p:spPr>
          <a:xfrm>
            <a:off x="7912359" y="1492898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+Deposit()</a:t>
            </a:r>
          </a:p>
          <a:p>
            <a:endParaRPr lang="en-US" dirty="0"/>
          </a:p>
          <a:p>
            <a:r>
              <a:rPr lang="en-US" dirty="0"/>
              <a:t>+Withdrawal()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D25C2E-E7C2-B9AF-2A3F-AC7ECF266677}"/>
              </a:ext>
            </a:extLst>
          </p:cNvPr>
          <p:cNvSpPr/>
          <p:nvPr/>
        </p:nvSpPr>
        <p:spPr>
          <a:xfrm>
            <a:off x="261257" y="1287624"/>
            <a:ext cx="2593910" cy="1884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1245D3-2E08-CF4D-0D36-50D39CC707BB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1698171"/>
            <a:ext cx="5057192" cy="53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F06B18-D986-2437-BB4B-30BDC77A906C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2202024"/>
            <a:ext cx="5131837" cy="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6E5D50-9440-CCE8-13D8-B464F147FFD0}"/>
              </a:ext>
            </a:extLst>
          </p:cNvPr>
          <p:cNvSpPr/>
          <p:nvPr/>
        </p:nvSpPr>
        <p:spPr>
          <a:xfrm>
            <a:off x="3312368" y="4637314"/>
            <a:ext cx="3489649" cy="1707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Notifier</a:t>
            </a:r>
          </a:p>
          <a:p>
            <a:pPr algn="ctr"/>
            <a:r>
              <a:rPr lang="en-US" dirty="0"/>
              <a:t>+SMS</a:t>
            </a:r>
          </a:p>
          <a:p>
            <a:pPr algn="ctr"/>
            <a:r>
              <a:rPr lang="en-US" dirty="0"/>
              <a:t>+Email</a:t>
            </a:r>
          </a:p>
          <a:p>
            <a:pPr algn="ctr"/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659CCC-E377-034D-F5DC-DC73C77C17C4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6631534" y="2586712"/>
            <a:ext cx="3074837" cy="273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4140BC-3A5C-C31D-0497-4F5E9A88A229}"/>
              </a:ext>
            </a:extLst>
          </p:cNvPr>
          <p:cNvSpPr txBox="1"/>
          <p:nvPr/>
        </p:nvSpPr>
        <p:spPr>
          <a:xfrm>
            <a:off x="8341567" y="4376057"/>
            <a:ext cx="329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Information:</a:t>
            </a:r>
          </a:p>
          <a:p>
            <a:endParaRPr lang="en-US" dirty="0"/>
          </a:p>
          <a:p>
            <a:r>
              <a:rPr lang="en-US" dirty="0" err="1"/>
              <a:t>AccountNo</a:t>
            </a:r>
            <a:r>
              <a:rPr lang="en-US" dirty="0"/>
              <a:t>, Date, Transaction Type,  Transaction </a:t>
            </a:r>
            <a:r>
              <a:rPr lang="en-US" dirty="0" err="1"/>
              <a:t>Amout</a:t>
            </a:r>
            <a:r>
              <a:rPr lang="en-US" dirty="0"/>
              <a:t>, </a:t>
            </a:r>
            <a:r>
              <a:rPr lang="en-US" dirty="0" err="1"/>
              <a:t>Netbalalce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6C6A52-68DC-FF3F-A4B9-8E07FE7087EF}"/>
              </a:ext>
            </a:extLst>
          </p:cNvPr>
          <p:cNvCxnSpPr>
            <a:stCxn id="10" idx="1"/>
            <a:endCxn id="5" idx="2"/>
          </p:cNvCxnSpPr>
          <p:nvPr/>
        </p:nvCxnSpPr>
        <p:spPr>
          <a:xfrm rot="10800000">
            <a:off x="1558212" y="3172409"/>
            <a:ext cx="1754156" cy="2318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D746B870-125D-DBB2-4409-4D393A2D4772}"/>
              </a:ext>
            </a:extLst>
          </p:cNvPr>
          <p:cNvSpPr/>
          <p:nvPr/>
        </p:nvSpPr>
        <p:spPr>
          <a:xfrm>
            <a:off x="8910735" y="2733869"/>
            <a:ext cx="1723054" cy="14369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0DDEE-193C-D8FA-501C-977EEEE501E7}"/>
              </a:ext>
            </a:extLst>
          </p:cNvPr>
          <p:cNvSpPr txBox="1"/>
          <p:nvPr/>
        </p:nvSpPr>
        <p:spPr>
          <a:xfrm>
            <a:off x="139959" y="4273420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 to Client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D9125A-A2A3-6949-6654-C841B986ADDD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2855167" y="2230016"/>
            <a:ext cx="2202026" cy="2407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A95F7-5FB9-ACC5-A9BE-EA8CD8020CE8}"/>
              </a:ext>
            </a:extLst>
          </p:cNvPr>
          <p:cNvSpPr txBox="1"/>
          <p:nvPr/>
        </p:nvSpPr>
        <p:spPr>
          <a:xfrm>
            <a:off x="4338736" y="3598896"/>
            <a:ext cx="22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0045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4A43C-9C5E-5A0C-C44B-A0E69D36D282}"/>
              </a:ext>
            </a:extLst>
          </p:cNvPr>
          <p:cNvSpPr/>
          <p:nvPr/>
        </p:nvSpPr>
        <p:spPr>
          <a:xfrm>
            <a:off x="503853" y="447869"/>
            <a:ext cx="811763" cy="56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724C9-7B79-5943-D7CB-07E4298BEDCB}"/>
              </a:ext>
            </a:extLst>
          </p:cNvPr>
          <p:cNvSpPr/>
          <p:nvPr/>
        </p:nvSpPr>
        <p:spPr>
          <a:xfrm>
            <a:off x="4441371" y="839755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5E874-2B5A-CD4A-92E7-693DEA316F8F}"/>
              </a:ext>
            </a:extLst>
          </p:cNvPr>
          <p:cNvSpPr/>
          <p:nvPr/>
        </p:nvSpPr>
        <p:spPr>
          <a:xfrm>
            <a:off x="4441370" y="3166188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085356F-CB02-47D9-42FF-F8A133CB6D84}"/>
              </a:ext>
            </a:extLst>
          </p:cNvPr>
          <p:cNvCxnSpPr>
            <a:endCxn id="4" idx="1"/>
          </p:cNvCxnSpPr>
          <p:nvPr/>
        </p:nvCxnSpPr>
        <p:spPr>
          <a:xfrm flipV="1">
            <a:off x="1315616" y="1254968"/>
            <a:ext cx="3125755" cy="536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0F8103-4234-6493-0F55-42E3569AE768}"/>
              </a:ext>
            </a:extLst>
          </p:cNvPr>
          <p:cNvCxnSpPr>
            <a:endCxn id="5" idx="1"/>
          </p:cNvCxnSpPr>
          <p:nvPr/>
        </p:nvCxnSpPr>
        <p:spPr>
          <a:xfrm>
            <a:off x="1315616" y="2668555"/>
            <a:ext cx="3125754" cy="912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8DF75C-5728-2906-0670-2F283F372517}"/>
              </a:ext>
            </a:extLst>
          </p:cNvPr>
          <p:cNvCxnSpPr>
            <a:stCxn id="4" idx="2"/>
          </p:cNvCxnSpPr>
          <p:nvPr/>
        </p:nvCxnSpPr>
        <p:spPr>
          <a:xfrm rot="5400000">
            <a:off x="3429001" y="-443204"/>
            <a:ext cx="653142" cy="487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CF93A4-D480-A6F4-2FFB-B6A51092FF75}"/>
              </a:ext>
            </a:extLst>
          </p:cNvPr>
          <p:cNvSpPr txBox="1"/>
          <p:nvPr/>
        </p:nvSpPr>
        <p:spPr>
          <a:xfrm>
            <a:off x="3461657" y="215226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CCD530-4677-7F33-4C8B-962DCC6CFCB4}"/>
              </a:ext>
            </a:extLst>
          </p:cNvPr>
          <p:cNvCxnSpPr>
            <a:stCxn id="5" idx="2"/>
          </p:cNvCxnSpPr>
          <p:nvPr/>
        </p:nvCxnSpPr>
        <p:spPr>
          <a:xfrm rot="5400000">
            <a:off x="3486539" y="1825690"/>
            <a:ext cx="538065" cy="487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78AA32-52B4-1709-B606-851772B63960}"/>
              </a:ext>
            </a:extLst>
          </p:cNvPr>
          <p:cNvSpPr txBox="1"/>
          <p:nvPr/>
        </p:nvSpPr>
        <p:spPr>
          <a:xfrm>
            <a:off x="3461657" y="4350013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E181CD36-B48E-175D-093A-9DECC2D457E3}"/>
              </a:ext>
            </a:extLst>
          </p:cNvPr>
          <p:cNvSpPr/>
          <p:nvPr/>
        </p:nvSpPr>
        <p:spPr>
          <a:xfrm>
            <a:off x="7287208" y="1156996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26C62-FEDB-4F64-6879-C45D55BBC4C0}"/>
              </a:ext>
            </a:extLst>
          </p:cNvPr>
          <p:cNvSpPr txBox="1"/>
          <p:nvPr/>
        </p:nvSpPr>
        <p:spPr>
          <a:xfrm>
            <a:off x="8556171" y="1321836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9FCF49B3-411B-CA66-F2A7-796E4E3B69D5}"/>
              </a:ext>
            </a:extLst>
          </p:cNvPr>
          <p:cNvSpPr/>
          <p:nvPr/>
        </p:nvSpPr>
        <p:spPr>
          <a:xfrm>
            <a:off x="7225006" y="3451163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5B725-8911-8D73-C6E8-20EB36B44135}"/>
              </a:ext>
            </a:extLst>
          </p:cNvPr>
          <p:cNvSpPr txBox="1"/>
          <p:nvPr/>
        </p:nvSpPr>
        <p:spPr>
          <a:xfrm>
            <a:off x="8493969" y="3616003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80261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FC02-E8B3-1EB9-A449-719135B6165C}"/>
              </a:ext>
            </a:extLst>
          </p:cNvPr>
          <p:cNvSpPr txBox="1"/>
          <p:nvPr/>
        </p:nvSpPr>
        <p:spPr>
          <a:xfrm>
            <a:off x="149291" y="1959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 = 10; // The Value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5C47C-5EC1-6F46-C39A-0805B2FBD37D}"/>
              </a:ext>
            </a:extLst>
          </p:cNvPr>
          <p:cNvSpPr txBox="1"/>
          <p:nvPr/>
        </p:nvSpPr>
        <p:spPr>
          <a:xfrm>
            <a:off x="429208" y="93306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EC9EE-CACF-E6CD-A46D-5EF9CE9B30B4}"/>
              </a:ext>
            </a:extLst>
          </p:cNvPr>
          <p:cNvSpPr/>
          <p:nvPr/>
        </p:nvSpPr>
        <p:spPr>
          <a:xfrm>
            <a:off x="625151" y="1371600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806C-013D-6815-BAC6-BD32D6982F30}"/>
              </a:ext>
            </a:extLst>
          </p:cNvPr>
          <p:cNvSpPr txBox="1"/>
          <p:nvPr/>
        </p:nvSpPr>
        <p:spPr>
          <a:xfrm>
            <a:off x="690465" y="200608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6BC9-9F11-F571-10B3-91C155E59F3A}"/>
              </a:ext>
            </a:extLst>
          </p:cNvPr>
          <p:cNvSpPr txBox="1"/>
          <p:nvPr/>
        </p:nvSpPr>
        <p:spPr>
          <a:xfrm>
            <a:off x="149291" y="5046316"/>
            <a:ext cx="67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str = “Mahesh”; // With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6D00-50DE-FC0A-2204-586554C187F7}"/>
              </a:ext>
            </a:extLst>
          </p:cNvPr>
          <p:cNvSpPr txBox="1"/>
          <p:nvPr/>
        </p:nvSpPr>
        <p:spPr>
          <a:xfrm>
            <a:off x="251926" y="560847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2B9F-0303-475D-1820-36A291DF67EE}"/>
              </a:ext>
            </a:extLst>
          </p:cNvPr>
          <p:cNvSpPr/>
          <p:nvPr/>
        </p:nvSpPr>
        <p:spPr>
          <a:xfrm>
            <a:off x="447869" y="6047011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B990-DFF9-08B3-283E-8A848CB457C9}"/>
              </a:ext>
            </a:extLst>
          </p:cNvPr>
          <p:cNvSpPr txBox="1"/>
          <p:nvPr/>
        </p:nvSpPr>
        <p:spPr>
          <a:xfrm>
            <a:off x="3390121" y="5648887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B6980-F889-598E-C877-C4044EA9D0BD}"/>
              </a:ext>
            </a:extLst>
          </p:cNvPr>
          <p:cNvSpPr/>
          <p:nvPr/>
        </p:nvSpPr>
        <p:spPr>
          <a:xfrm>
            <a:off x="3488093" y="6031443"/>
            <a:ext cx="1073020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F1BC9C-490C-B45D-A60B-33813589AA3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87624" y="6274039"/>
            <a:ext cx="2200469" cy="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667E1C-B615-4D0B-F760-6EF0917E5E58}"/>
              </a:ext>
            </a:extLst>
          </p:cNvPr>
          <p:cNvSpPr txBox="1"/>
          <p:nvPr/>
        </p:nvSpPr>
        <p:spPr>
          <a:xfrm>
            <a:off x="251925" y="2572889"/>
            <a:ext cx="7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 = i; // Boxing: Value type is stored in Ref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4C12-9015-8E20-17C4-2C24647959D1}"/>
              </a:ext>
            </a:extLst>
          </p:cNvPr>
          <p:cNvSpPr/>
          <p:nvPr/>
        </p:nvSpPr>
        <p:spPr>
          <a:xfrm>
            <a:off x="6876661" y="566041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  <a:p>
            <a:pPr algn="ctr"/>
            <a:r>
              <a:rPr lang="en-US" dirty="0"/>
              <a:t>In Process 1</a:t>
            </a:r>
          </a:p>
          <a:p>
            <a:pPr algn="ctr"/>
            <a:r>
              <a:rPr lang="en-US" dirty="0"/>
              <a:t>.NET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CE960-5369-9B55-9C42-0215522DE7AC}"/>
              </a:ext>
            </a:extLst>
          </p:cNvPr>
          <p:cNvSpPr/>
          <p:nvPr/>
        </p:nvSpPr>
        <p:spPr>
          <a:xfrm>
            <a:off x="10325880" y="603363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  <a:p>
            <a:pPr algn="ctr"/>
            <a:r>
              <a:rPr lang="en-US" dirty="0"/>
              <a:t>In Process 2</a:t>
            </a:r>
          </a:p>
          <a:p>
            <a:pPr algn="ctr"/>
            <a:r>
              <a:rPr lang="en-US" dirty="0"/>
              <a:t>.NET 7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A2BE8E-E877-B6D3-67A1-4996316B1AB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9301065" y="-1139907"/>
            <a:ext cx="37322" cy="3449219"/>
          </a:xfrm>
          <a:prstGeom prst="bentConnector3">
            <a:avLst>
              <a:gd name="adj1" fmla="val -61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89F3C3-07E6-AA11-4E4E-001045A44601}"/>
              </a:ext>
            </a:extLst>
          </p:cNvPr>
          <p:cNvSpPr txBox="1"/>
          <p:nvPr/>
        </p:nvSpPr>
        <p:spPr>
          <a:xfrm>
            <a:off x="8397552" y="111967"/>
            <a:ext cx="19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0C84D8-328A-B747-F8FB-BF1C97AB8975}"/>
              </a:ext>
            </a:extLst>
          </p:cNvPr>
          <p:cNvSpPr/>
          <p:nvPr/>
        </p:nvSpPr>
        <p:spPr>
          <a:xfrm>
            <a:off x="8686800" y="1623527"/>
            <a:ext cx="1166327" cy="75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Value in Object and Send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C55B31-E467-C6BD-D525-9DA9BE4CE668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7881443" y="1194114"/>
            <a:ext cx="519030" cy="109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17D055-7AC8-37D7-6325-2BD6D760ADEC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9853127" y="1517763"/>
            <a:ext cx="1191209" cy="4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A52912-5F41-97A7-4DD0-3F60196EDB2D}"/>
              </a:ext>
            </a:extLst>
          </p:cNvPr>
          <p:cNvSpPr txBox="1"/>
          <p:nvPr/>
        </p:nvSpPr>
        <p:spPr>
          <a:xfrm>
            <a:off x="307910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15555-D80D-AD78-B739-BFFD085F5F59}"/>
              </a:ext>
            </a:extLst>
          </p:cNvPr>
          <p:cNvSpPr/>
          <p:nvPr/>
        </p:nvSpPr>
        <p:spPr>
          <a:xfrm>
            <a:off x="503853" y="3301492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DFAF1-24EB-A50D-E01A-875BBB2CB5C9}"/>
              </a:ext>
            </a:extLst>
          </p:cNvPr>
          <p:cNvSpPr txBox="1"/>
          <p:nvPr/>
        </p:nvSpPr>
        <p:spPr>
          <a:xfrm>
            <a:off x="3598505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2EC57-1A83-99DD-522F-932F2445F33C}"/>
              </a:ext>
            </a:extLst>
          </p:cNvPr>
          <p:cNvSpPr/>
          <p:nvPr/>
        </p:nvSpPr>
        <p:spPr>
          <a:xfrm>
            <a:off x="3696476" y="3390333"/>
            <a:ext cx="1073020" cy="95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21A01-C4DD-EB10-3B59-5C219A0AC935}"/>
              </a:ext>
            </a:extLst>
          </p:cNvPr>
          <p:cNvSpPr/>
          <p:nvPr/>
        </p:nvSpPr>
        <p:spPr>
          <a:xfrm>
            <a:off x="3696477" y="3786684"/>
            <a:ext cx="107302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36E39-561F-C8E3-28F8-AE2CCFCD6E45}"/>
              </a:ext>
            </a:extLst>
          </p:cNvPr>
          <p:cNvSpPr txBox="1"/>
          <p:nvPr/>
        </p:nvSpPr>
        <p:spPr>
          <a:xfrm>
            <a:off x="3696477" y="3429000"/>
            <a:ext cx="107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System.Int32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F837A-B921-992E-46C3-2781C5BE4129}"/>
              </a:ext>
            </a:extLst>
          </p:cNvPr>
          <p:cNvSpPr txBox="1"/>
          <p:nvPr/>
        </p:nvSpPr>
        <p:spPr>
          <a:xfrm>
            <a:off x="3862873" y="3974841"/>
            <a:ext cx="79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A0D04-F6BA-386E-5E89-22E8AE297CB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1343608" y="3544088"/>
            <a:ext cx="2352869" cy="265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E9C4E-009D-6AD4-D2BF-F74BC6F3CAD8}"/>
              </a:ext>
            </a:extLst>
          </p:cNvPr>
          <p:cNvSpPr/>
          <p:nvPr/>
        </p:nvSpPr>
        <p:spPr>
          <a:xfrm>
            <a:off x="485192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D9300-AF1F-CEEF-A145-F5913A8444E8}"/>
              </a:ext>
            </a:extLst>
          </p:cNvPr>
          <p:cNvSpPr/>
          <p:nvPr/>
        </p:nvSpPr>
        <p:spPr>
          <a:xfrm>
            <a:off x="2606351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60AC4-9D46-E7AB-9191-CA3ABFDCEF1F}"/>
              </a:ext>
            </a:extLst>
          </p:cNvPr>
          <p:cNvSpPr txBox="1"/>
          <p:nvPr/>
        </p:nvSpPr>
        <p:spPr>
          <a:xfrm>
            <a:off x="335903" y="2108718"/>
            <a:ext cx="3629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Xchange(int x, int 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int z = x;</a:t>
            </a:r>
          </a:p>
          <a:p>
            <a:r>
              <a:rPr lang="en-US" sz="2800" dirty="0"/>
              <a:t>    x = y;</a:t>
            </a:r>
          </a:p>
          <a:p>
            <a:r>
              <a:rPr lang="en-US" sz="2800" dirty="0"/>
              <a:t>    y = z;		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DD34-236A-B403-B5DD-F280FC6E5C11}"/>
              </a:ext>
            </a:extLst>
          </p:cNvPr>
          <p:cNvSpPr/>
          <p:nvPr/>
        </p:nvSpPr>
        <p:spPr>
          <a:xfrm>
            <a:off x="5573486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164D-F301-74DF-6252-1E0DAC3898C6}"/>
              </a:ext>
            </a:extLst>
          </p:cNvPr>
          <p:cNvSpPr/>
          <p:nvPr/>
        </p:nvSpPr>
        <p:spPr>
          <a:xfrm>
            <a:off x="7694645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60FB73-3211-0467-81D4-7D605C4E685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39752" y="-760445"/>
            <a:ext cx="525624" cy="508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C90C96-95B6-D024-DC5F-CFFCE4853B2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3352800" y="1189653"/>
            <a:ext cx="4715070" cy="8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CE223-0678-372C-D677-220FA66F940A}"/>
              </a:ext>
            </a:extLst>
          </p:cNvPr>
          <p:cNvSpPr/>
          <p:nvPr/>
        </p:nvSpPr>
        <p:spPr>
          <a:xfrm>
            <a:off x="5529944" y="3429000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676C30-1D56-A9DC-C871-B0F4670D1CF6}"/>
              </a:ext>
            </a:extLst>
          </p:cNvPr>
          <p:cNvCxnSpPr>
            <a:endCxn id="12" idx="1"/>
          </p:cNvCxnSpPr>
          <p:nvPr/>
        </p:nvCxnSpPr>
        <p:spPr>
          <a:xfrm>
            <a:off x="2024743" y="3234613"/>
            <a:ext cx="3505201" cy="525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327886-332C-040B-B759-D51BD0C4A235}"/>
              </a:ext>
            </a:extLst>
          </p:cNvPr>
          <p:cNvSpPr/>
          <p:nvPr/>
        </p:nvSpPr>
        <p:spPr>
          <a:xfrm>
            <a:off x="1735494" y="3592286"/>
            <a:ext cx="289249" cy="82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FCEE0-8471-6C24-97FD-1068E4A884F9}"/>
              </a:ext>
            </a:extLst>
          </p:cNvPr>
          <p:cNvSpPr/>
          <p:nvPr/>
        </p:nvSpPr>
        <p:spPr>
          <a:xfrm>
            <a:off x="6873551" y="3334139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C9424-39C4-80C5-8C8D-DB1AC57D12B3}"/>
              </a:ext>
            </a:extLst>
          </p:cNvPr>
          <p:cNvSpPr/>
          <p:nvPr/>
        </p:nvSpPr>
        <p:spPr>
          <a:xfrm>
            <a:off x="6948196" y="4550122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4A0FAE-3E2C-CCF1-52D3-D45694D52C32}"/>
              </a:ext>
            </a:extLst>
          </p:cNvPr>
          <p:cNvCxnSpPr>
            <a:endCxn id="16" idx="0"/>
          </p:cNvCxnSpPr>
          <p:nvPr/>
        </p:nvCxnSpPr>
        <p:spPr>
          <a:xfrm flipV="1">
            <a:off x="1502229" y="3334139"/>
            <a:ext cx="5744547" cy="332792"/>
          </a:xfrm>
          <a:prstGeom prst="bentConnector4">
            <a:avLst>
              <a:gd name="adj1" fmla="val 46751"/>
              <a:gd name="adj2" fmla="val 16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B4E20E-59B7-0324-C7EA-13F2CC3F33B8}"/>
              </a:ext>
            </a:extLst>
          </p:cNvPr>
          <p:cNvCxnSpPr>
            <a:endCxn id="17" idx="1"/>
          </p:cNvCxnSpPr>
          <p:nvPr/>
        </p:nvCxnSpPr>
        <p:spPr>
          <a:xfrm>
            <a:off x="1502229" y="4110859"/>
            <a:ext cx="5445967" cy="7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947A90-B806-70A0-CCF4-EFCF94C69859}"/>
              </a:ext>
            </a:extLst>
          </p:cNvPr>
          <p:cNvSpPr/>
          <p:nvPr/>
        </p:nvSpPr>
        <p:spPr>
          <a:xfrm>
            <a:off x="7875037" y="3497425"/>
            <a:ext cx="936172" cy="1634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E278A-091F-E1E8-F561-0147227AD3BD}"/>
              </a:ext>
            </a:extLst>
          </p:cNvPr>
          <p:cNvSpPr txBox="1"/>
          <p:nvPr/>
        </p:nvSpPr>
        <p:spPr>
          <a:xfrm>
            <a:off x="8700795" y="3996613"/>
            <a:ext cx="246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Memory Locations for x and y than a, b</a:t>
            </a:r>
          </a:p>
        </p:txBody>
      </p:sp>
    </p:spTree>
    <p:extLst>
      <p:ext uri="{BB962C8B-B14F-4D97-AF65-F5344CB8AC3E}">
        <p14:creationId xmlns:p14="http://schemas.microsoft.com/office/powerpoint/2010/main" val="37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791EB-8767-7149-B1EE-55ED1FE156B2}"/>
              </a:ext>
            </a:extLst>
          </p:cNvPr>
          <p:cNvSpPr/>
          <p:nvPr/>
        </p:nvSpPr>
        <p:spPr>
          <a:xfrm>
            <a:off x="4795934" y="2211354"/>
            <a:ext cx="2239347" cy="1586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D8A07-68FE-D820-D1FB-76E911CA269E}"/>
              </a:ext>
            </a:extLst>
          </p:cNvPr>
          <p:cNvSpPr/>
          <p:nvPr/>
        </p:nvSpPr>
        <p:spPr>
          <a:xfrm>
            <a:off x="541176" y="410547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E2EF1-EC1F-EE3E-1EF7-F16F8DD20B56}"/>
              </a:ext>
            </a:extLst>
          </p:cNvPr>
          <p:cNvSpPr/>
          <p:nvPr/>
        </p:nvSpPr>
        <p:spPr>
          <a:xfrm>
            <a:off x="9697617" y="410546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3CE68-02DD-8486-E1C6-A6D2989FB441}"/>
              </a:ext>
            </a:extLst>
          </p:cNvPr>
          <p:cNvSpPr/>
          <p:nvPr/>
        </p:nvSpPr>
        <p:spPr>
          <a:xfrm>
            <a:off x="4795934" y="474306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FB4E5-EECA-DD03-EED2-372F4C72E8B2}"/>
              </a:ext>
            </a:extLst>
          </p:cNvPr>
          <p:cNvSpPr/>
          <p:nvPr/>
        </p:nvSpPr>
        <p:spPr>
          <a:xfrm>
            <a:off x="398107" y="284584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707C3C-4C7A-5BE6-8E60-CF231DF770BE}"/>
              </a:ext>
            </a:extLst>
          </p:cNvPr>
          <p:cNvCxnSpPr>
            <a:stCxn id="6" idx="0"/>
            <a:endCxn id="3" idx="4"/>
          </p:cNvCxnSpPr>
          <p:nvPr/>
        </p:nvCxnSpPr>
        <p:spPr>
          <a:xfrm rot="5400000" flipH="1" flipV="1">
            <a:off x="1234749" y="2457063"/>
            <a:ext cx="634486" cy="143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7EC96F-3E42-2427-E44D-A2F7F3D7DD6F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7154247" y="2017742"/>
            <a:ext cx="3432111" cy="381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F295FC-82D9-76D5-9350-F3EC001CF81A}"/>
              </a:ext>
            </a:extLst>
          </p:cNvPr>
          <p:cNvCxnSpPr>
            <a:stCxn id="5" idx="2"/>
            <a:endCxn id="3" idx="6"/>
          </p:cNvCxnSpPr>
          <p:nvPr/>
        </p:nvCxnSpPr>
        <p:spPr>
          <a:xfrm rot="10800000">
            <a:off x="2705878" y="1310952"/>
            <a:ext cx="2090056" cy="43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54A50-A634-7362-273F-FD8592A81E45}"/>
              </a:ext>
            </a:extLst>
          </p:cNvPr>
          <p:cNvSpPr txBox="1"/>
          <p:nvPr/>
        </p:nvSpPr>
        <p:spPr>
          <a:xfrm>
            <a:off x="382555" y="28924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16B0E5-9ECD-6103-A617-3C4A8811511F}"/>
              </a:ext>
            </a:extLst>
          </p:cNvPr>
          <p:cNvSpPr/>
          <p:nvPr/>
        </p:nvSpPr>
        <p:spPr>
          <a:xfrm>
            <a:off x="1045029" y="867747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DE919-1796-EA96-0BCF-229495C3EF20}"/>
              </a:ext>
            </a:extLst>
          </p:cNvPr>
          <p:cNvSpPr/>
          <p:nvPr/>
        </p:nvSpPr>
        <p:spPr>
          <a:xfrm>
            <a:off x="5909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E11893-6CA5-AB49-692B-4AA49DBE9C8D}"/>
              </a:ext>
            </a:extLst>
          </p:cNvPr>
          <p:cNvSpPr/>
          <p:nvPr/>
        </p:nvSpPr>
        <p:spPr>
          <a:xfrm>
            <a:off x="189100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208D96-C5BF-EAF8-3BCD-F4B957830B8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439317" y="1546550"/>
            <a:ext cx="794657" cy="416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533866-5799-D540-36C4-330D35EC0B7F}"/>
              </a:ext>
            </a:extLst>
          </p:cNvPr>
          <p:cNvCxnSpPr>
            <a:stCxn id="5" idx="0"/>
            <a:endCxn id="3" idx="6"/>
          </p:cNvCxnSpPr>
          <p:nvPr/>
        </p:nvCxnSpPr>
        <p:spPr>
          <a:xfrm rot="16200000" flipV="1">
            <a:off x="1924440" y="1616528"/>
            <a:ext cx="794657" cy="276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ACC03-3AA4-9EEC-1C2D-BFA4601851AF}"/>
              </a:ext>
            </a:extLst>
          </p:cNvPr>
          <p:cNvSpPr txBox="1"/>
          <p:nvPr/>
        </p:nvSpPr>
        <p:spPr>
          <a:xfrm>
            <a:off x="7119257" y="18661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12AD6-E479-9963-D7F9-5F3E7892C3AA}"/>
              </a:ext>
            </a:extLst>
          </p:cNvPr>
          <p:cNvSpPr/>
          <p:nvPr/>
        </p:nvSpPr>
        <p:spPr>
          <a:xfrm>
            <a:off x="7305869" y="775218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963725-4A77-D5E0-55BC-5125B8E2B8DD}"/>
              </a:ext>
            </a:extLst>
          </p:cNvPr>
          <p:cNvSpPr/>
          <p:nvPr/>
        </p:nvSpPr>
        <p:spPr>
          <a:xfrm>
            <a:off x="5265575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F65AC-3D6A-0AB0-88D1-7ECFE7CD0AD1}"/>
              </a:ext>
            </a:extLst>
          </p:cNvPr>
          <p:cNvSpPr/>
          <p:nvPr/>
        </p:nvSpPr>
        <p:spPr>
          <a:xfrm>
            <a:off x="9504783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756D4E-C67D-E9DE-E975-FCD399ED0FC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6135461" y="1753962"/>
            <a:ext cx="1460629" cy="8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3C0CC1-F0AD-7624-636E-57B5E22A1293}"/>
              </a:ext>
            </a:extLst>
          </p:cNvPr>
          <p:cNvCxnSpPr>
            <a:stCxn id="15" idx="0"/>
            <a:endCxn id="13" idx="6"/>
          </p:cNvCxnSpPr>
          <p:nvPr/>
        </p:nvCxnSpPr>
        <p:spPr>
          <a:xfrm rot="16200000" flipV="1">
            <a:off x="9415172" y="1674651"/>
            <a:ext cx="1460629" cy="103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0DA768-56C2-B875-7FE5-911D19650696}"/>
              </a:ext>
            </a:extLst>
          </p:cNvPr>
          <p:cNvSpPr txBox="1"/>
          <p:nvPr/>
        </p:nvSpPr>
        <p:spPr>
          <a:xfrm>
            <a:off x="270588" y="5290457"/>
            <a:ext cx="4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1188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2FB9FF8-E850-1F50-0D10-1FF05C31570D}"/>
              </a:ext>
            </a:extLst>
          </p:cNvPr>
          <p:cNvSpPr/>
          <p:nvPr/>
        </p:nvSpPr>
        <p:spPr>
          <a:xfrm>
            <a:off x="10105052" y="2304661"/>
            <a:ext cx="1847461" cy="17075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FA1C8-A4A8-53BD-25DD-F9F0473D1DD3}"/>
              </a:ext>
            </a:extLst>
          </p:cNvPr>
          <p:cNvSpPr/>
          <p:nvPr/>
        </p:nvSpPr>
        <p:spPr>
          <a:xfrm>
            <a:off x="6811347" y="345233"/>
            <a:ext cx="2267339" cy="6148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  <a:p>
            <a:pPr algn="ctr"/>
            <a:r>
              <a:rPr lang="en-US" dirty="0"/>
              <a:t>Infrastructure</a:t>
            </a:r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88F571-328F-5219-A0D7-746F0F220E0A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9078686" y="2304661"/>
            <a:ext cx="1950097" cy="1115009"/>
          </a:xfrm>
          <a:prstGeom prst="bentConnector4">
            <a:avLst>
              <a:gd name="adj1" fmla="val 26316"/>
              <a:gd name="adj2" fmla="val 2962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E87B4-1D6F-D686-D3A3-EB1D77B38988}"/>
              </a:ext>
            </a:extLst>
          </p:cNvPr>
          <p:cNvSpPr/>
          <p:nvPr/>
        </p:nvSpPr>
        <p:spPr>
          <a:xfrm>
            <a:off x="4030825" y="354563"/>
            <a:ext cx="2267339" cy="393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Domain Layer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254D2B-1F76-7C81-5508-4C7B3643D22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298164" y="2323323"/>
            <a:ext cx="513183" cy="10963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87718535-0709-67F3-9813-8B67EAF4DE3A}"/>
              </a:ext>
            </a:extLst>
          </p:cNvPr>
          <p:cNvSpPr/>
          <p:nvPr/>
        </p:nvSpPr>
        <p:spPr>
          <a:xfrm>
            <a:off x="4030825" y="4842588"/>
            <a:ext cx="2065175" cy="12223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Data Persistence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EF892-EDF0-DCA8-9C33-AB15A9E3EC21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5400000">
            <a:off x="4838701" y="4516794"/>
            <a:ext cx="550506" cy="101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B8808-80AE-94B5-CCAB-94C67D204FB2}"/>
              </a:ext>
            </a:extLst>
          </p:cNvPr>
          <p:cNvSpPr/>
          <p:nvPr/>
        </p:nvSpPr>
        <p:spPr>
          <a:xfrm>
            <a:off x="4131907" y="3419670"/>
            <a:ext cx="1964093" cy="5924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Query</a:t>
            </a:r>
          </a:p>
        </p:txBody>
      </p:sp>
    </p:spTree>
    <p:extLst>
      <p:ext uri="{BB962C8B-B14F-4D97-AF65-F5344CB8AC3E}">
        <p14:creationId xmlns:p14="http://schemas.microsoft.com/office/powerpoint/2010/main" val="333287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D80D4A-212B-D9AB-12A9-32A002425305}"/>
              </a:ext>
            </a:extLst>
          </p:cNvPr>
          <p:cNvSpPr/>
          <p:nvPr/>
        </p:nvSpPr>
        <p:spPr>
          <a:xfrm>
            <a:off x="5551714" y="867747"/>
            <a:ext cx="5868955" cy="4749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FCB4E-255E-4B29-7868-A5D446F01167}"/>
              </a:ext>
            </a:extLst>
          </p:cNvPr>
          <p:cNvSpPr/>
          <p:nvPr/>
        </p:nvSpPr>
        <p:spPr>
          <a:xfrm>
            <a:off x="7819053" y="1287624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3EA2C-6209-7C3E-22E6-D59BAF364D7C}"/>
              </a:ext>
            </a:extLst>
          </p:cNvPr>
          <p:cNvSpPr/>
          <p:nvPr/>
        </p:nvSpPr>
        <p:spPr>
          <a:xfrm>
            <a:off x="9772261" y="2998235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378CA-BECC-662C-81FD-9DD290064734}"/>
              </a:ext>
            </a:extLst>
          </p:cNvPr>
          <p:cNvSpPr/>
          <p:nvPr/>
        </p:nvSpPr>
        <p:spPr>
          <a:xfrm>
            <a:off x="6096000" y="2886269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67D6DA-59CB-3402-F54E-412CC0339DA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5400000" flipH="1" flipV="1">
            <a:off x="6837007" y="1904223"/>
            <a:ext cx="950167" cy="10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41C62-EC23-4A2C-1190-DCE04E48EE63}"/>
              </a:ext>
            </a:extLst>
          </p:cNvPr>
          <p:cNvCxnSpPr>
            <a:stCxn id="4" idx="0"/>
            <a:endCxn id="3" idx="6"/>
          </p:cNvCxnSpPr>
          <p:nvPr/>
        </p:nvCxnSpPr>
        <p:spPr>
          <a:xfrm rot="16200000" flipV="1">
            <a:off x="9328281" y="1845128"/>
            <a:ext cx="1062133" cy="124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7E65-130E-47F5-32F7-D35D19A8E338}"/>
              </a:ext>
            </a:extLst>
          </p:cNvPr>
          <p:cNvSpPr txBox="1"/>
          <p:nvPr/>
        </p:nvSpPr>
        <p:spPr>
          <a:xfrm>
            <a:off x="7688424" y="3312367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Members</a:t>
            </a:r>
          </a:p>
          <a:p>
            <a:r>
              <a:rPr lang="en-US" dirty="0"/>
              <a:t>+ Logic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48A1F-B437-E301-9C95-425373D9F453}"/>
              </a:ext>
            </a:extLst>
          </p:cNvPr>
          <p:cNvSpPr/>
          <p:nvPr/>
        </p:nvSpPr>
        <p:spPr>
          <a:xfrm>
            <a:off x="410547" y="5075853"/>
            <a:ext cx="1520890" cy="1427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74523C-52F3-55DA-ED76-940639D6F25D}"/>
              </a:ext>
            </a:extLst>
          </p:cNvPr>
          <p:cNvCxnSpPr>
            <a:stCxn id="11" idx="6"/>
            <a:endCxn id="2" idx="4"/>
          </p:cNvCxnSpPr>
          <p:nvPr/>
        </p:nvCxnSpPr>
        <p:spPr>
          <a:xfrm flipV="1">
            <a:off x="1931437" y="5617029"/>
            <a:ext cx="6554755" cy="17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258CB2-71E7-8482-EE9F-B882DC45DDCD}"/>
              </a:ext>
            </a:extLst>
          </p:cNvPr>
          <p:cNvSpPr/>
          <p:nvPr/>
        </p:nvSpPr>
        <p:spPr>
          <a:xfrm>
            <a:off x="410546" y="662473"/>
            <a:ext cx="2755641" cy="2547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Accounting</a:t>
            </a:r>
          </a:p>
          <a:p>
            <a:pPr algn="ctr"/>
            <a:r>
              <a:rPr lang="en-US" sz="1600" b="1" dirty="0"/>
              <a:t>+</a:t>
            </a:r>
            <a:r>
              <a:rPr lang="en-US" sz="1600" b="1" dirty="0" err="1"/>
              <a:t>CalculateIncome</a:t>
            </a:r>
            <a:r>
              <a:rPr lang="en-US" sz="1600" b="1" dirty="0"/>
              <a:t>()</a:t>
            </a:r>
          </a:p>
          <a:p>
            <a:pPr algn="ctr"/>
            <a:r>
              <a:rPr lang="en-US" sz="1600" b="1" dirty="0"/>
              <a:t>+TDS</a:t>
            </a:r>
          </a:p>
          <a:p>
            <a:pPr algn="ctr"/>
            <a:r>
              <a:rPr lang="en-US" sz="1600" b="1" dirty="0"/>
              <a:t>+Deductions</a:t>
            </a:r>
          </a:p>
          <a:p>
            <a:pPr algn="ctr"/>
            <a:r>
              <a:rPr lang="en-US" sz="1600" b="1" dirty="0"/>
              <a:t>+ </a:t>
            </a:r>
            <a:r>
              <a:rPr lang="en-US" sz="1600" b="1" dirty="0" err="1"/>
              <a:t>NetIncome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6577CF-9D44-F583-9D7C-801D8E6383A7}"/>
              </a:ext>
            </a:extLst>
          </p:cNvPr>
          <p:cNvSpPr/>
          <p:nvPr/>
        </p:nvSpPr>
        <p:spPr>
          <a:xfrm>
            <a:off x="3806891" y="354563"/>
            <a:ext cx="1828800" cy="1418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F460D-D365-1857-1D77-484C21F2AA8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16200000" flipH="1">
            <a:off x="2597020" y="-146181"/>
            <a:ext cx="401217" cy="2018524"/>
          </a:xfrm>
          <a:prstGeom prst="bentConnector4">
            <a:avLst>
              <a:gd name="adj1" fmla="val -56977"/>
              <a:gd name="adj2" fmla="val 84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C16C82-79C0-EA6F-C6A7-323DB08E9D85}"/>
              </a:ext>
            </a:extLst>
          </p:cNvPr>
          <p:cNvCxnSpPr>
            <a:stCxn id="15" idx="6"/>
            <a:endCxn id="2" idx="0"/>
          </p:cNvCxnSpPr>
          <p:nvPr/>
        </p:nvCxnSpPr>
        <p:spPr>
          <a:xfrm flipV="1">
            <a:off x="5635691" y="867747"/>
            <a:ext cx="2850501" cy="195943"/>
          </a:xfrm>
          <a:prstGeom prst="bentConnector4">
            <a:avLst>
              <a:gd name="adj1" fmla="val 210966"/>
              <a:gd name="adj2" fmla="val 47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D6BD2-B94A-1675-378F-9B73CEFB744D}"/>
              </a:ext>
            </a:extLst>
          </p:cNvPr>
          <p:cNvCxnSpPr>
            <a:stCxn id="2" idx="2"/>
            <a:endCxn id="15" idx="4"/>
          </p:cNvCxnSpPr>
          <p:nvPr/>
        </p:nvCxnSpPr>
        <p:spPr>
          <a:xfrm rot="10800000">
            <a:off x="4721292" y="1772816"/>
            <a:ext cx="830423" cy="146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C0E-3997-58D9-14AA-B4635FC3E06E}"/>
              </a:ext>
            </a:extLst>
          </p:cNvPr>
          <p:cNvSpPr txBox="1"/>
          <p:nvPr/>
        </p:nvSpPr>
        <p:spPr>
          <a:xfrm>
            <a:off x="3345024" y="2144003"/>
            <a:ext cx="23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TotalIncome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17531-415B-C955-2D8A-436C1BAE6D4D}"/>
              </a:ext>
            </a:extLst>
          </p:cNvPr>
          <p:cNvSpPr txBox="1"/>
          <p:nvPr/>
        </p:nvSpPr>
        <p:spPr>
          <a:xfrm>
            <a:off x="5943599" y="413657"/>
            <a:ext cx="23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Employee Get Income</a:t>
            </a:r>
          </a:p>
        </p:txBody>
      </p:sp>
    </p:spTree>
    <p:extLst>
      <p:ext uri="{BB962C8B-B14F-4D97-AF65-F5344CB8AC3E}">
        <p14:creationId xmlns:p14="http://schemas.microsoft.com/office/powerpoint/2010/main" val="78818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1D601-BC6A-1B9B-1486-21B0F24A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6268"/>
              </p:ext>
            </p:extLst>
          </p:nvPr>
        </p:nvGraphicFramePr>
        <p:xfrm>
          <a:off x="641739" y="794310"/>
          <a:ext cx="47233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682">
                  <a:extLst>
                    <a:ext uri="{9D8B030D-6E8A-4147-A177-3AD203B41FA5}">
                      <a16:colId xmlns:a16="http://schemas.microsoft.com/office/drawing/2014/main" val="3135900913"/>
                    </a:ext>
                  </a:extLst>
                </a:gridCol>
                <a:gridCol w="2361682">
                  <a:extLst>
                    <a:ext uri="{9D8B030D-6E8A-4147-A177-3AD203B41FA5}">
                      <a16:colId xmlns:a16="http://schemas.microsoft.com/office/drawing/2014/main" val="386921706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395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Int, string,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 OR 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17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81DF3-55D4-85C8-FC15-E96C7171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934"/>
              </p:ext>
            </p:extLst>
          </p:nvPr>
        </p:nvGraphicFramePr>
        <p:xfrm>
          <a:off x="6658947" y="1158205"/>
          <a:ext cx="33331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1296892977"/>
                    </a:ext>
                  </a:extLst>
                </a:gridCol>
                <a:gridCol w="1666551">
                  <a:extLst>
                    <a:ext uri="{9D8B030D-6E8A-4147-A177-3AD203B41FA5}">
                      <a16:colId xmlns:a16="http://schemas.microsoft.com/office/drawing/2014/main" val="64431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9669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A60AD7-F657-5666-8DB4-7157B32A4F66}"/>
              </a:ext>
            </a:extLst>
          </p:cNvPr>
          <p:cNvCxnSpPr>
            <a:endCxn id="3" idx="1"/>
          </p:cNvCxnSpPr>
          <p:nvPr/>
        </p:nvCxnSpPr>
        <p:spPr>
          <a:xfrm>
            <a:off x="5159829" y="1446245"/>
            <a:ext cx="1499118" cy="8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BFB5A-7AD0-98DD-D177-CF1D9BC6DCEC}"/>
              </a:ext>
            </a:extLst>
          </p:cNvPr>
          <p:cNvSpPr txBox="1"/>
          <p:nvPr/>
        </p:nvSpPr>
        <p:spPr>
          <a:xfrm>
            <a:off x="641739" y="2883159"/>
            <a:ext cx="108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Dictionary, The Key/Value Pair Data Storage, Key is Primitive type and value can be Reference Type or Collection</a:t>
            </a:r>
          </a:p>
          <a:p>
            <a:r>
              <a:rPr lang="en-US" dirty="0"/>
              <a:t>The Key is always Unique, if duplicate Key is used then </a:t>
            </a:r>
            <a:r>
              <a:rPr lang="en-US"/>
              <a:t>it will be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90BA6-8C19-DEEB-4722-17C80588C0B1}"/>
              </a:ext>
            </a:extLst>
          </p:cNvPr>
          <p:cNvSpPr/>
          <p:nvPr/>
        </p:nvSpPr>
        <p:spPr>
          <a:xfrm>
            <a:off x="513184" y="550507"/>
            <a:ext cx="2892489" cy="2155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GetPT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GetST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B06C-EB79-3A80-9787-B3E5A8888DE6}"/>
              </a:ext>
            </a:extLst>
          </p:cNvPr>
          <p:cNvSpPr txBox="1"/>
          <p:nvPr/>
        </p:nvSpPr>
        <p:spPr>
          <a:xfrm>
            <a:off x="7464489" y="550507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E985-B394-B6A9-EA1C-5C1506346321}"/>
              </a:ext>
            </a:extLst>
          </p:cNvPr>
          <p:cNvSpPr txBox="1"/>
          <p:nvPr/>
        </p:nvSpPr>
        <p:spPr>
          <a:xfrm>
            <a:off x="432318" y="3128865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B570E-A92D-88A9-48A6-FBA1C12955FD}"/>
              </a:ext>
            </a:extLst>
          </p:cNvPr>
          <p:cNvSpPr/>
          <p:nvPr/>
        </p:nvSpPr>
        <p:spPr>
          <a:xfrm>
            <a:off x="7287208" y="989045"/>
            <a:ext cx="3816221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9D57E-88D9-F005-3B32-74718F1318C7}"/>
              </a:ext>
            </a:extLst>
          </p:cNvPr>
          <p:cNvSpPr txBox="1"/>
          <p:nvPr/>
        </p:nvSpPr>
        <p:spPr>
          <a:xfrm>
            <a:off x="7380514" y="111967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180A-D9E8-778A-7D49-04B8004FE34E}"/>
              </a:ext>
            </a:extLst>
          </p:cNvPr>
          <p:cNvSpPr txBox="1"/>
          <p:nvPr/>
        </p:nvSpPr>
        <p:spPr>
          <a:xfrm>
            <a:off x="7380514" y="1595535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GetSalary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GetOT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GetAllowances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92CB5-A0E6-5564-89D7-4ADFED0216D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405673" y="1628193"/>
            <a:ext cx="3881535" cy="895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C0E6BB-25A4-4F52-5FAC-DB60F79031F1}"/>
              </a:ext>
            </a:extLst>
          </p:cNvPr>
          <p:cNvSpPr txBox="1"/>
          <p:nvPr/>
        </p:nvSpPr>
        <p:spPr>
          <a:xfrm>
            <a:off x="3928187" y="91983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 uses the Accounting System for Taxes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D9E4F-E016-51F0-9A65-0D79E419F859}"/>
              </a:ext>
            </a:extLst>
          </p:cNvPr>
          <p:cNvSpPr txBox="1"/>
          <p:nvPr/>
        </p:nvSpPr>
        <p:spPr>
          <a:xfrm>
            <a:off x="7380514" y="2780522"/>
            <a:ext cx="3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HourlyWadges</a:t>
            </a:r>
            <a:r>
              <a:rPr lang="en-US" dirty="0"/>
              <a:t> Employees</a:t>
            </a:r>
          </a:p>
          <a:p>
            <a:r>
              <a:rPr lang="en-US" dirty="0"/>
              <a:t>+</a:t>
            </a:r>
            <a:r>
              <a:rPr lang="en-US" dirty="0" err="1"/>
              <a:t>PayPerHour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DeductTax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7BDC79-6DC8-F732-FA5A-FCC63FDCF4D6}"/>
              </a:ext>
            </a:extLst>
          </p:cNvPr>
          <p:cNvCxnSpPr/>
          <p:nvPr/>
        </p:nvCxnSpPr>
        <p:spPr>
          <a:xfrm flipH="1">
            <a:off x="5374433" y="3592286"/>
            <a:ext cx="2298441" cy="74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3B310-4736-DE70-F84D-D89AE6ABFB18}"/>
              </a:ext>
            </a:extLst>
          </p:cNvPr>
          <p:cNvSpPr txBox="1"/>
          <p:nvPr/>
        </p:nvSpPr>
        <p:spPr>
          <a:xfrm>
            <a:off x="3949959" y="4488024"/>
            <a:ext cx="28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GetFixedTaxDeduction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GetServiceTaxByServType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A89519-C143-518D-5591-0F4DF090B82C}"/>
              </a:ext>
            </a:extLst>
          </p:cNvPr>
          <p:cNvCxnSpPr>
            <a:stCxn id="2" idx="2"/>
          </p:cNvCxnSpPr>
          <p:nvPr/>
        </p:nvCxnSpPr>
        <p:spPr>
          <a:xfrm>
            <a:off x="1959429" y="2705879"/>
            <a:ext cx="3247053" cy="16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C6923-4984-34E0-2699-53FD660D3AF4}"/>
              </a:ext>
            </a:extLst>
          </p:cNvPr>
          <p:cNvSpPr txBox="1"/>
          <p:nvPr/>
        </p:nvSpPr>
        <p:spPr>
          <a:xfrm>
            <a:off x="2908041" y="3265714"/>
            <a:ext cx="201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Accounting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EF4D-FF34-72C4-1446-966CC23F6D33}"/>
              </a:ext>
            </a:extLst>
          </p:cNvPr>
          <p:cNvSpPr txBox="1"/>
          <p:nvPr/>
        </p:nvSpPr>
        <p:spPr>
          <a:xfrm>
            <a:off x="345233" y="5375634"/>
            <a:ext cx="486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B says to extend the Accounting class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AddOnAccounting</a:t>
            </a:r>
            <a:r>
              <a:rPr lang="en-US" dirty="0"/>
              <a:t> : </a:t>
            </a:r>
            <a:r>
              <a:rPr lang="en-US" dirty="0" err="1"/>
              <a:t>Accouting</a:t>
            </a:r>
            <a:r>
              <a:rPr lang="en-US" dirty="0"/>
              <a:t> {……}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ED8DF7-EB8F-F19B-7118-761590853124}"/>
              </a:ext>
            </a:extLst>
          </p:cNvPr>
          <p:cNvCxnSpPr/>
          <p:nvPr/>
        </p:nvCxnSpPr>
        <p:spPr>
          <a:xfrm flipH="1">
            <a:off x="3517641" y="5000808"/>
            <a:ext cx="1763486" cy="1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481</Words>
  <Application>Microsoft Office PowerPoint</Application>
  <PresentationFormat>Widescreen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89</cp:revision>
  <dcterms:created xsi:type="dcterms:W3CDTF">2023-11-30T05:57:04Z</dcterms:created>
  <dcterms:modified xsi:type="dcterms:W3CDTF">2023-12-06T06:00:30Z</dcterms:modified>
</cp:coreProperties>
</file>