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0" r:id="rId6"/>
    <p:sldId id="269" r:id="rId7"/>
    <p:sldId id="270" r:id="rId8"/>
    <p:sldId id="259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71" r:id="rId17"/>
    <p:sldId id="272" r:id="rId18"/>
    <p:sldId id="273" r:id="rId19"/>
    <p:sldId id="274" r:id="rId20"/>
    <p:sldId id="275" r:id="rId21"/>
    <p:sldId id="278" r:id="rId22"/>
    <p:sldId id="276" r:id="rId23"/>
    <p:sldId id="277" r:id="rId24"/>
    <p:sldId id="280" r:id="rId25"/>
    <p:sldId id="281" r:id="rId26"/>
    <p:sldId id="279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71084-D36F-FCA1-A462-79AB58E5D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4CEE4-9B8B-ABA3-82B3-18FD7720B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73430-05A0-EC61-FAAB-0950F6FE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EE30E-DAA3-B17F-9809-5A8D1464C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52183-680A-DBB7-152B-BC3B20ADB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49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A7AE9-257B-5954-DAA7-11F78956E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E078F-13EF-4AC5-5493-3F35F3C31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2852C-0087-3958-1B3C-BE9DB4C50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37A4E-2D18-5D67-F712-AB380157D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77781-CFCA-37A9-250B-F9E986496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4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50991D-78CB-CDDA-FAF3-FF9CA80A7C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50746A-6505-1849-6909-13BCB8ED1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3C2C-B83F-5D0A-76C5-A9AE31D11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74548-D819-F785-0A03-8BF787E4C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9E8B5-0639-1A75-227D-374EEB20F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80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24BED-C5A7-EF9D-CA7E-4B8DADE38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CC0C7-5B5B-0F5D-1623-02607075B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FDB12-73CF-5C26-11D9-4DC4CD69E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41404-7619-64E0-7DC8-61AA51E91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77F6E-E2D8-86F0-77D2-9A25F941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37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D334B-5AA8-5401-EC82-274108CD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4D64B-7914-30B8-8679-99C248C4B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B593A-2F25-5C48-70BD-63413428A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6CCE1-DEF5-9307-10BF-C63FFE345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415B1-E84C-3BFF-317D-D5215B1C9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8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EBB8-7DC8-317D-2142-593AAD89A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187BE-AF2D-38DD-1192-33A256498E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B6628F-A3A9-7748-1734-DAA4C1F26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21409-7D81-6C36-DE00-035067FE5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34C2D-7507-42EC-7D67-B591A6AEB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47F8E-FE16-0044-D126-F7B1211F1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68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85B9D-3EE4-0105-0141-9F56705ED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D8035-F33B-FB60-747A-81677DA3C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CB8F1A-07F7-5426-F315-DBBA8705C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EE805B-494F-B1B3-2ACF-3FFF5306D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27133C-B8A2-7820-2978-7D74685225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D596E5-6103-3D69-5433-7E9BD1070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D19AB1-A049-FBC3-2D98-8C4E0ACC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FD10BC-AFEB-19AB-533D-F361D4080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7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C2BF6-4D90-2688-2107-B4C8B7885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7CD3A-5EDF-E1C2-6E4F-03A26C23F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539D57-7E7B-A814-AFBD-3C103327D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28F705-0AB0-C86E-7E66-E232481C2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27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DBF50B-DD77-C1CB-6994-ECFBC59F2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4A8115-0AE6-AC23-05D3-E5F58F3E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A41BE-B931-ED6A-6E69-37B888176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03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48BD1-2677-F9F1-47AA-ED32A8A22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C85BC-9142-532F-FC33-7C5155AA7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DFD8B-050E-6AA8-8851-3C0A6406D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DCFE3-16A1-8A5D-5F7C-4783F4DA0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D3993-11E3-82A3-800D-C8E20B08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E8BAE-FC2D-C6D0-509B-D7C139F91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0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69AC8-3AB1-CE12-DFA9-F439C9689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163A3C-625C-6C8D-E1DD-1284AB8CF3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78A08-C975-DFB8-CB06-557431C12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DD3CF-B73C-697C-0135-4485A3336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CD26D-1861-7847-4168-DC95461E7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F5F39-8230-07E3-2D24-1C5E94C89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59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4AC528-0941-7CF8-782B-A0C51DC17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B4DEB-9D8E-A64A-8C3A-9C70D3D41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066F3-896C-491C-5642-44CA3D0962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DC84C-F051-4A33-86E9-8969F11E21B3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E6F07-1818-B07A-227B-4B45A14CC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E83C8-1783-51EF-5821-AAE5C5159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87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myserver/MyApp/MyCtrl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97AD012-81B9-CD92-C004-233B1EC3005B}"/>
              </a:ext>
            </a:extLst>
          </p:cNvPr>
          <p:cNvSpPr/>
          <p:nvPr/>
        </p:nvSpPr>
        <p:spPr>
          <a:xfrm>
            <a:off x="615820" y="896139"/>
            <a:ext cx="11019453" cy="57010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7E5BE7-5498-7B01-83CB-B727224D10B0}"/>
              </a:ext>
            </a:extLst>
          </p:cNvPr>
          <p:cNvSpPr txBox="1"/>
          <p:nvPr/>
        </p:nvSpPr>
        <p:spPr>
          <a:xfrm>
            <a:off x="556727" y="363894"/>
            <a:ext cx="2830285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.NET Runtime, dotnet.exe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825DE8-27B4-0916-2963-68AC20A1E689}"/>
              </a:ext>
            </a:extLst>
          </p:cNvPr>
          <p:cNvSpPr/>
          <p:nvPr/>
        </p:nvSpPr>
        <p:spPr>
          <a:xfrm>
            <a:off x="755780" y="4963886"/>
            <a:ext cx="10820400" cy="1530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AD436-7DC2-B920-4F00-970CF62C2C11}"/>
              </a:ext>
            </a:extLst>
          </p:cNvPr>
          <p:cNvSpPr txBox="1"/>
          <p:nvPr/>
        </p:nvSpPr>
        <p:spPr>
          <a:xfrm>
            <a:off x="830424" y="5086614"/>
            <a:ext cx="10133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Runtime Component, Set of Standard Classes</a:t>
            </a:r>
          </a:p>
          <a:p>
            <a:endParaRPr lang="en-US" dirty="0"/>
          </a:p>
          <a:p>
            <a:r>
              <a:rPr lang="en-US" dirty="0" err="1"/>
              <a:t>Microsoft.NETCore.App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2138A5-49E7-4FF9-8A32-667291381401}"/>
              </a:ext>
            </a:extLst>
          </p:cNvPr>
          <p:cNvSpPr/>
          <p:nvPr/>
        </p:nvSpPr>
        <p:spPr>
          <a:xfrm>
            <a:off x="7716416" y="970383"/>
            <a:ext cx="3732245" cy="380688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35ECE2-C02C-2629-F2E5-7CF87E80C908}"/>
              </a:ext>
            </a:extLst>
          </p:cNvPr>
          <p:cNvSpPr txBox="1"/>
          <p:nvPr/>
        </p:nvSpPr>
        <p:spPr>
          <a:xfrm>
            <a:off x="7847045" y="1175657"/>
            <a:ext cx="35176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 Dependencies and Runtime Configuration JSON Files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Target Runtime Version</a:t>
            </a:r>
          </a:p>
          <a:p>
            <a:pPr marL="342900" indent="-342900">
              <a:buAutoNum type="arabicPeriod"/>
            </a:pPr>
            <a:r>
              <a:rPr lang="en-US" dirty="0"/>
              <a:t>Target OS and its CPU Architecture</a:t>
            </a:r>
          </a:p>
          <a:p>
            <a:pPr marL="342900" indent="-342900">
              <a:buAutoNum type="arabicPeriod"/>
            </a:pPr>
            <a:r>
              <a:rPr lang="en-US" dirty="0"/>
              <a:t>The Entry Point Assembly to be loaded for the Execution</a:t>
            </a:r>
          </a:p>
          <a:p>
            <a:pPr marL="342900" indent="-342900">
              <a:buAutoNum type="arabicPeriod"/>
            </a:pPr>
            <a:r>
              <a:rPr lang="en-US" dirty="0"/>
              <a:t>The Host Runtime Configuration that nis used in Production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B3600C-25A8-8E6E-44FD-164686EAEE4F}"/>
              </a:ext>
            </a:extLst>
          </p:cNvPr>
          <p:cNvSpPr/>
          <p:nvPr/>
        </p:nvSpPr>
        <p:spPr>
          <a:xfrm>
            <a:off x="970384" y="1035698"/>
            <a:ext cx="6410130" cy="380689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24695-E90E-A861-2322-B243BF122D94}"/>
              </a:ext>
            </a:extLst>
          </p:cNvPr>
          <p:cNvSpPr txBox="1"/>
          <p:nvPr/>
        </p:nvSpPr>
        <p:spPr>
          <a:xfrm>
            <a:off x="1184988" y="1175657"/>
            <a:ext cx="4292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The Application Code starts from the Entry Point 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419BF109-55CE-D364-45FD-984BEE3100B0}"/>
              </a:ext>
            </a:extLst>
          </p:cNvPr>
          <p:cNvSpPr/>
          <p:nvPr/>
        </p:nvSpPr>
        <p:spPr>
          <a:xfrm>
            <a:off x="9246637" y="4441572"/>
            <a:ext cx="690465" cy="11008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3E058C63-E252-50D9-7124-A60B0FE23DC9}"/>
              </a:ext>
            </a:extLst>
          </p:cNvPr>
          <p:cNvSpPr/>
          <p:nvPr/>
        </p:nvSpPr>
        <p:spPr>
          <a:xfrm>
            <a:off x="5477069" y="1821988"/>
            <a:ext cx="1101013" cy="400031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  <a:p>
            <a:pPr algn="ctr"/>
            <a:r>
              <a:rPr lang="en-US" sz="2800" dirty="0"/>
              <a:t>X</a:t>
            </a:r>
          </a:p>
          <a:p>
            <a:pPr algn="ctr"/>
            <a:r>
              <a:rPr lang="en-US" sz="2800" dirty="0"/>
              <a:t>E</a:t>
            </a:r>
          </a:p>
          <a:p>
            <a:pPr algn="ctr"/>
            <a:r>
              <a:rPr lang="en-US" sz="2800" dirty="0"/>
              <a:t>CUT</a:t>
            </a:r>
          </a:p>
          <a:p>
            <a:pPr algn="ctr"/>
            <a:r>
              <a:rPr lang="en-US" sz="2800" dirty="0"/>
              <a:t>I</a:t>
            </a:r>
          </a:p>
          <a:p>
            <a:pPr algn="ctr"/>
            <a:r>
              <a:rPr lang="en-US" sz="2800" dirty="0"/>
              <a:t>ON</a:t>
            </a:r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0FF1DD2C-F6F8-0A27-60DA-103C2EA563F9}"/>
              </a:ext>
            </a:extLst>
          </p:cNvPr>
          <p:cNvSpPr/>
          <p:nvPr/>
        </p:nvSpPr>
        <p:spPr>
          <a:xfrm>
            <a:off x="1324947" y="2435290"/>
            <a:ext cx="998375" cy="272453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S</a:t>
            </a:r>
          </a:p>
          <a:p>
            <a:pPr algn="ctr"/>
            <a:r>
              <a:rPr lang="en-US" dirty="0"/>
              <a:t>U</a:t>
            </a:r>
          </a:p>
          <a:p>
            <a:pPr algn="ctr"/>
            <a:r>
              <a:rPr lang="en-US" dirty="0"/>
              <a:t>L</a:t>
            </a:r>
          </a:p>
          <a:p>
            <a:pPr algn="ctr"/>
            <a:r>
              <a:rPr lang="en-US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182716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D81D601-BC6A-1B9B-1486-21B0F24ACA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016268"/>
              </p:ext>
            </p:extLst>
          </p:nvPr>
        </p:nvGraphicFramePr>
        <p:xfrm>
          <a:off x="641739" y="794310"/>
          <a:ext cx="472336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682">
                  <a:extLst>
                    <a:ext uri="{9D8B030D-6E8A-4147-A177-3AD203B41FA5}">
                      <a16:colId xmlns:a16="http://schemas.microsoft.com/office/drawing/2014/main" val="3135900913"/>
                    </a:ext>
                  </a:extLst>
                </a:gridCol>
                <a:gridCol w="2361682">
                  <a:extLst>
                    <a:ext uri="{9D8B030D-6E8A-4147-A177-3AD203B41FA5}">
                      <a16:colId xmlns:a16="http://schemas.microsoft.com/office/drawing/2014/main" val="386921706"/>
                    </a:ext>
                  </a:extLst>
                </a:gridCol>
              </a:tblGrid>
              <a:tr h="36329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563952"/>
                  </a:ext>
                </a:extLst>
              </a:tr>
              <a:tr h="363290">
                <a:tc>
                  <a:txBody>
                    <a:bodyPr/>
                    <a:lstStyle/>
                    <a:p>
                      <a:r>
                        <a:rPr lang="en-US" dirty="0"/>
                        <a:t>Int, string, 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Type OR Reference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91174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281DF3-55D4-85C8-FC15-E96C71716C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044934"/>
              </p:ext>
            </p:extLst>
          </p:nvPr>
        </p:nvGraphicFramePr>
        <p:xfrm>
          <a:off x="6658947" y="1158205"/>
          <a:ext cx="33331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551">
                  <a:extLst>
                    <a:ext uri="{9D8B030D-6E8A-4147-A177-3AD203B41FA5}">
                      <a16:colId xmlns:a16="http://schemas.microsoft.com/office/drawing/2014/main" val="1296892977"/>
                    </a:ext>
                  </a:extLst>
                </a:gridCol>
                <a:gridCol w="1666551">
                  <a:extLst>
                    <a:ext uri="{9D8B030D-6E8A-4147-A177-3AD203B41FA5}">
                      <a16:colId xmlns:a16="http://schemas.microsoft.com/office/drawing/2014/main" val="6443166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902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159669"/>
                  </a:ext>
                </a:extLst>
              </a:tr>
            </a:tbl>
          </a:graphicData>
        </a:graphic>
      </p:graphicFrame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D9A60AD7-F657-5666-8DB4-7157B32A4F66}"/>
              </a:ext>
            </a:extLst>
          </p:cNvPr>
          <p:cNvCxnSpPr>
            <a:endCxn id="3" idx="1"/>
          </p:cNvCxnSpPr>
          <p:nvPr/>
        </p:nvCxnSpPr>
        <p:spPr>
          <a:xfrm>
            <a:off x="5159829" y="1446245"/>
            <a:ext cx="1499118" cy="82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3FBFB5A-7AD0-98DD-D177-CF1D9BC6DCEC}"/>
              </a:ext>
            </a:extLst>
          </p:cNvPr>
          <p:cNvSpPr txBox="1"/>
          <p:nvPr/>
        </p:nvSpPr>
        <p:spPr>
          <a:xfrm>
            <a:off x="641739" y="2883159"/>
            <a:ext cx="10816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Dictionary, The Key/Value Pair Data Storage, Key is Primitive type and value can be Reference Type or Collection</a:t>
            </a:r>
          </a:p>
          <a:p>
            <a:r>
              <a:rPr lang="en-US" dirty="0"/>
              <a:t>The Key is always Unique, if duplicate Key is used then </a:t>
            </a:r>
            <a:r>
              <a:rPr lang="en-US"/>
              <a:t>it will be an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814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3290BA6-8C19-DEEB-4722-17C80588C0B1}"/>
              </a:ext>
            </a:extLst>
          </p:cNvPr>
          <p:cNvSpPr/>
          <p:nvPr/>
        </p:nvSpPr>
        <p:spPr>
          <a:xfrm>
            <a:off x="513184" y="550507"/>
            <a:ext cx="2892489" cy="21553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Accounting</a:t>
            </a:r>
          </a:p>
          <a:p>
            <a:pPr algn="ctr"/>
            <a:r>
              <a:rPr lang="en-US" dirty="0"/>
              <a:t>+</a:t>
            </a:r>
            <a:r>
              <a:rPr lang="en-US" dirty="0" err="1"/>
              <a:t>GetTDS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+</a:t>
            </a:r>
            <a:r>
              <a:rPr lang="en-US" dirty="0" err="1"/>
              <a:t>GetPT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+</a:t>
            </a:r>
            <a:r>
              <a:rPr lang="en-US" dirty="0" err="1"/>
              <a:t>GetGST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+</a:t>
            </a:r>
            <a:r>
              <a:rPr lang="en-US" dirty="0" err="1"/>
              <a:t>GetST</a:t>
            </a:r>
            <a:r>
              <a:rPr lang="en-US" dirty="0"/>
              <a:t>()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39B06C-EB79-3A80-9787-B3E5A8888DE6}"/>
              </a:ext>
            </a:extLst>
          </p:cNvPr>
          <p:cNvSpPr txBox="1"/>
          <p:nvPr/>
        </p:nvSpPr>
        <p:spPr>
          <a:xfrm>
            <a:off x="7464489" y="550507"/>
            <a:ext cx="3359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Company 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CEE985-B394-B6A9-EA1C-5C1506346321}"/>
              </a:ext>
            </a:extLst>
          </p:cNvPr>
          <p:cNvSpPr txBox="1"/>
          <p:nvPr/>
        </p:nvSpPr>
        <p:spPr>
          <a:xfrm>
            <a:off x="432318" y="3128865"/>
            <a:ext cx="3359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Company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4B570E-A92D-88A9-48A6-FBA1C12955FD}"/>
              </a:ext>
            </a:extLst>
          </p:cNvPr>
          <p:cNvSpPr/>
          <p:nvPr/>
        </p:nvSpPr>
        <p:spPr>
          <a:xfrm>
            <a:off x="7287208" y="989045"/>
            <a:ext cx="3816221" cy="30697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A9D57E-88D9-F005-3B32-74718F1318C7}"/>
              </a:ext>
            </a:extLst>
          </p:cNvPr>
          <p:cNvSpPr txBox="1"/>
          <p:nvPr/>
        </p:nvSpPr>
        <p:spPr>
          <a:xfrm>
            <a:off x="7380514" y="1119673"/>
            <a:ext cx="3508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Payroll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CC180A-D9E8-778A-7D49-04B8004FE34E}"/>
              </a:ext>
            </a:extLst>
          </p:cNvPr>
          <p:cNvSpPr txBox="1"/>
          <p:nvPr/>
        </p:nvSpPr>
        <p:spPr>
          <a:xfrm>
            <a:off x="7380514" y="1595535"/>
            <a:ext cx="3722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+</a:t>
            </a:r>
            <a:r>
              <a:rPr lang="en-US" dirty="0" err="1">
                <a:solidFill>
                  <a:srgbClr val="FFFF00"/>
                </a:solidFill>
              </a:rPr>
              <a:t>GetSalary</a:t>
            </a:r>
            <a:r>
              <a:rPr lang="en-US" dirty="0">
                <a:solidFill>
                  <a:srgbClr val="FFFF00"/>
                </a:solidFill>
              </a:rPr>
              <a:t>()</a:t>
            </a:r>
          </a:p>
          <a:p>
            <a:r>
              <a:rPr lang="en-US" dirty="0">
                <a:solidFill>
                  <a:srgbClr val="FFFF00"/>
                </a:solidFill>
              </a:rPr>
              <a:t>+</a:t>
            </a:r>
            <a:r>
              <a:rPr lang="en-US" dirty="0" err="1">
                <a:solidFill>
                  <a:srgbClr val="FFFF00"/>
                </a:solidFill>
              </a:rPr>
              <a:t>GetOT</a:t>
            </a:r>
            <a:r>
              <a:rPr lang="en-US" dirty="0">
                <a:solidFill>
                  <a:srgbClr val="FFFF00"/>
                </a:solidFill>
              </a:rPr>
              <a:t>()</a:t>
            </a:r>
          </a:p>
          <a:p>
            <a:r>
              <a:rPr lang="en-US" dirty="0">
                <a:solidFill>
                  <a:srgbClr val="FFFF00"/>
                </a:solidFill>
              </a:rPr>
              <a:t>+</a:t>
            </a:r>
            <a:r>
              <a:rPr lang="en-US" dirty="0" err="1">
                <a:solidFill>
                  <a:srgbClr val="FFFF00"/>
                </a:solidFill>
              </a:rPr>
              <a:t>GetAllowances</a:t>
            </a:r>
            <a:r>
              <a:rPr lang="en-US" dirty="0">
                <a:solidFill>
                  <a:srgbClr val="FFFF00"/>
                </a:solidFill>
              </a:rPr>
              <a:t>()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8E92CB5-A0E6-5564-89D7-4ADFED0216D6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3405673" y="1628193"/>
            <a:ext cx="3881535" cy="8957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CC0E6BB-25A4-4F52-5FAC-DB60F79031F1}"/>
              </a:ext>
            </a:extLst>
          </p:cNvPr>
          <p:cNvSpPr txBox="1"/>
          <p:nvPr/>
        </p:nvSpPr>
        <p:spPr>
          <a:xfrm>
            <a:off x="3928187" y="919839"/>
            <a:ext cx="2743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Payroll uses the Accounting System for Taxes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2D9E4F-E016-51F0-9A65-0D79E419F859}"/>
              </a:ext>
            </a:extLst>
          </p:cNvPr>
          <p:cNvSpPr txBox="1"/>
          <p:nvPr/>
        </p:nvSpPr>
        <p:spPr>
          <a:xfrm>
            <a:off x="7380514" y="2780522"/>
            <a:ext cx="3610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HourlyWadges</a:t>
            </a:r>
            <a:r>
              <a:rPr lang="en-US" dirty="0"/>
              <a:t> Employees</a:t>
            </a:r>
          </a:p>
          <a:p>
            <a:r>
              <a:rPr lang="en-US" dirty="0"/>
              <a:t>+</a:t>
            </a:r>
            <a:r>
              <a:rPr lang="en-US" dirty="0" err="1"/>
              <a:t>PayPerHour</a:t>
            </a:r>
            <a:r>
              <a:rPr lang="en-US" dirty="0"/>
              <a:t>()</a:t>
            </a:r>
          </a:p>
          <a:p>
            <a:r>
              <a:rPr lang="en-US" dirty="0"/>
              <a:t>+</a:t>
            </a:r>
            <a:r>
              <a:rPr lang="en-US" dirty="0" err="1"/>
              <a:t>DeductTax</a:t>
            </a:r>
            <a:r>
              <a:rPr lang="en-US" dirty="0"/>
              <a:t>()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7BDC79-6DC8-F732-FA5A-FCC63FDCF4D6}"/>
              </a:ext>
            </a:extLst>
          </p:cNvPr>
          <p:cNvCxnSpPr/>
          <p:nvPr/>
        </p:nvCxnSpPr>
        <p:spPr>
          <a:xfrm flipH="1">
            <a:off x="5374433" y="3592286"/>
            <a:ext cx="2298441" cy="74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4C3B310-4736-DE70-F84D-D89AE6ABFB18}"/>
              </a:ext>
            </a:extLst>
          </p:cNvPr>
          <p:cNvSpPr txBox="1"/>
          <p:nvPr/>
        </p:nvSpPr>
        <p:spPr>
          <a:xfrm>
            <a:off x="3949959" y="4488024"/>
            <a:ext cx="2814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r>
              <a:rPr lang="en-US" dirty="0" err="1"/>
              <a:t>GetFixedTaxDeduction</a:t>
            </a:r>
            <a:r>
              <a:rPr lang="en-US" dirty="0"/>
              <a:t>()</a:t>
            </a:r>
          </a:p>
          <a:p>
            <a:r>
              <a:rPr lang="en-US" dirty="0"/>
              <a:t>+</a:t>
            </a:r>
            <a:r>
              <a:rPr lang="en-US" dirty="0" err="1"/>
              <a:t>GetServiceTaxByServType</a:t>
            </a:r>
            <a:r>
              <a:rPr lang="en-US" dirty="0"/>
              <a:t>()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FA89519-C143-518D-5591-0F4DF090B82C}"/>
              </a:ext>
            </a:extLst>
          </p:cNvPr>
          <p:cNvCxnSpPr>
            <a:stCxn id="2" idx="2"/>
          </p:cNvCxnSpPr>
          <p:nvPr/>
        </p:nvCxnSpPr>
        <p:spPr>
          <a:xfrm>
            <a:off x="1959429" y="2705879"/>
            <a:ext cx="3247053" cy="1633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24C6923-4984-34E0-2699-53FD660D3AF4}"/>
              </a:ext>
            </a:extLst>
          </p:cNvPr>
          <p:cNvSpPr txBox="1"/>
          <p:nvPr/>
        </p:nvSpPr>
        <p:spPr>
          <a:xfrm>
            <a:off x="2908041" y="3265714"/>
            <a:ext cx="2018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Extended Accounting Behavior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0EEF4D-FF34-72C4-1446-966CC23F6D33}"/>
              </a:ext>
            </a:extLst>
          </p:cNvPr>
          <p:cNvSpPr txBox="1"/>
          <p:nvPr/>
        </p:nvSpPr>
        <p:spPr>
          <a:xfrm>
            <a:off x="345233" y="5375634"/>
            <a:ext cx="4861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Company B says to extend the Accounting class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AddOnAccounting</a:t>
            </a:r>
            <a:r>
              <a:rPr lang="en-US" dirty="0"/>
              <a:t> : </a:t>
            </a:r>
            <a:r>
              <a:rPr lang="en-US" dirty="0" err="1"/>
              <a:t>Accouting</a:t>
            </a:r>
            <a:r>
              <a:rPr lang="en-US" dirty="0"/>
              <a:t> {……}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AED8DF7-EB8F-F19B-7118-761590853124}"/>
              </a:ext>
            </a:extLst>
          </p:cNvPr>
          <p:cNvCxnSpPr/>
          <p:nvPr/>
        </p:nvCxnSpPr>
        <p:spPr>
          <a:xfrm flipH="1">
            <a:off x="3517641" y="5000808"/>
            <a:ext cx="1763486" cy="1073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213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C2EC79-EF47-B869-55B0-FC0C4DE2D8DF}"/>
              </a:ext>
            </a:extLst>
          </p:cNvPr>
          <p:cNvSpPr/>
          <p:nvPr/>
        </p:nvSpPr>
        <p:spPr>
          <a:xfrm>
            <a:off x="802433" y="802433"/>
            <a:ext cx="2967134" cy="3554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A4AFE3-3C9D-6AD5-AFF2-0E22E28A3931}"/>
              </a:ext>
            </a:extLst>
          </p:cNvPr>
          <p:cNvSpPr txBox="1"/>
          <p:nvPr/>
        </p:nvSpPr>
        <p:spPr>
          <a:xfrm>
            <a:off x="951722" y="1082351"/>
            <a:ext cx="263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Caller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EFE201-CD64-1500-D73B-7D51122E5B6C}"/>
              </a:ext>
            </a:extLst>
          </p:cNvPr>
          <p:cNvSpPr/>
          <p:nvPr/>
        </p:nvSpPr>
        <p:spPr>
          <a:xfrm>
            <a:off x="8089640" y="802433"/>
            <a:ext cx="2967134" cy="3554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451487-A0E5-970D-AB7F-5CD836EB86E3}"/>
              </a:ext>
            </a:extLst>
          </p:cNvPr>
          <p:cNvSpPr txBox="1"/>
          <p:nvPr/>
        </p:nvSpPr>
        <p:spPr>
          <a:xfrm>
            <a:off x="8257590" y="1082351"/>
            <a:ext cx="263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Called Class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EEC0AC-41A2-6B04-8400-3DB95248FB48}"/>
              </a:ext>
            </a:extLst>
          </p:cNvPr>
          <p:cNvSpPr/>
          <p:nvPr/>
        </p:nvSpPr>
        <p:spPr>
          <a:xfrm>
            <a:off x="8220269" y="1819469"/>
            <a:ext cx="2724539" cy="662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+M1(string)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AD6EB8-42BF-04D7-5723-2472DCEA2E24}"/>
              </a:ext>
            </a:extLst>
          </p:cNvPr>
          <p:cNvSpPr/>
          <p:nvPr/>
        </p:nvSpPr>
        <p:spPr>
          <a:xfrm>
            <a:off x="8210936" y="2766526"/>
            <a:ext cx="2724539" cy="662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+M2(decimal)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060F67-D51A-DDB3-F568-53EBAAACCE3F}"/>
              </a:ext>
            </a:extLst>
          </p:cNvPr>
          <p:cNvSpPr txBox="1"/>
          <p:nvPr/>
        </p:nvSpPr>
        <p:spPr>
          <a:xfrm>
            <a:off x="951722" y="1539551"/>
            <a:ext cx="2631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CalledClass</a:t>
            </a:r>
            <a:r>
              <a:rPr lang="en-US" dirty="0"/>
              <a:t> c = new </a:t>
            </a:r>
            <a:r>
              <a:rPr lang="en-US" dirty="0" err="1"/>
              <a:t>CalledClass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c.M1(“</a:t>
            </a:r>
            <a:r>
              <a:rPr lang="en-US" dirty="0" err="1"/>
              <a:t>ddd</a:t>
            </a:r>
            <a:r>
              <a:rPr lang="en-US" dirty="0"/>
              <a:t>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1C163E-6CD1-54E8-3704-339E43BE72E9}"/>
              </a:ext>
            </a:extLst>
          </p:cNvPr>
          <p:cNvSpPr txBox="1"/>
          <p:nvPr/>
        </p:nvSpPr>
        <p:spPr>
          <a:xfrm>
            <a:off x="1101012" y="205273"/>
            <a:ext cx="232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Code-Segment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D72AAC-F4C5-FB00-8D86-A18EC8A521F6}"/>
              </a:ext>
            </a:extLst>
          </p:cNvPr>
          <p:cNvSpPr txBox="1"/>
          <p:nvPr/>
        </p:nvSpPr>
        <p:spPr>
          <a:xfrm>
            <a:off x="8411543" y="333184"/>
            <a:ext cx="232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Code-Segment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9CEDAC4-6EBB-8F7A-2673-D577B4C9E91A}"/>
              </a:ext>
            </a:extLst>
          </p:cNvPr>
          <p:cNvCxnSpPr/>
          <p:nvPr/>
        </p:nvCxnSpPr>
        <p:spPr>
          <a:xfrm flipV="1">
            <a:off x="2901820" y="1147665"/>
            <a:ext cx="5187820" cy="6718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8F8B09A-9FE3-7EAD-C288-C8521136A182}"/>
              </a:ext>
            </a:extLst>
          </p:cNvPr>
          <p:cNvSpPr txBox="1"/>
          <p:nvPr/>
        </p:nvSpPr>
        <p:spPr>
          <a:xfrm>
            <a:off x="4450702" y="714565"/>
            <a:ext cx="2967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Jump to Address to invoke Constructor, Lookup for Address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3B843BF-6111-7718-4A3C-F0F9AC41F45E}"/>
              </a:ext>
            </a:extLst>
          </p:cNvPr>
          <p:cNvCxnSpPr>
            <a:endCxn id="6" idx="1"/>
          </p:cNvCxnSpPr>
          <p:nvPr/>
        </p:nvCxnSpPr>
        <p:spPr>
          <a:xfrm flipV="1">
            <a:off x="2304661" y="2150706"/>
            <a:ext cx="5915608" cy="3312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CFCD766-4B90-7CF4-5C91-4D0B47752C7E}"/>
              </a:ext>
            </a:extLst>
          </p:cNvPr>
          <p:cNvSpPr txBox="1"/>
          <p:nvPr/>
        </p:nvSpPr>
        <p:spPr>
          <a:xfrm>
            <a:off x="4441371" y="2532479"/>
            <a:ext cx="2967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Jump to Address to invoke Method M1() Lookup for the address</a:t>
            </a:r>
          </a:p>
        </p:txBody>
      </p:sp>
    </p:spTree>
    <p:extLst>
      <p:ext uri="{BB962C8B-B14F-4D97-AF65-F5344CB8AC3E}">
        <p14:creationId xmlns:p14="http://schemas.microsoft.com/office/powerpoint/2010/main" val="3743772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2B2A8B-5A8C-ED50-5A44-D8525EFACC22}"/>
              </a:ext>
            </a:extLst>
          </p:cNvPr>
          <p:cNvSpPr/>
          <p:nvPr/>
        </p:nvSpPr>
        <p:spPr>
          <a:xfrm>
            <a:off x="7781731" y="447870"/>
            <a:ext cx="3526971" cy="37229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3D7873-1B2B-CB98-B155-CEE8AA27FA56}"/>
              </a:ext>
            </a:extLst>
          </p:cNvPr>
          <p:cNvSpPr txBox="1"/>
          <p:nvPr/>
        </p:nvSpPr>
        <p:spPr>
          <a:xfrm>
            <a:off x="7987004" y="643812"/>
            <a:ext cx="300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Banking App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5DBAB5-1A02-69FA-E598-2BCA6373234E}"/>
              </a:ext>
            </a:extLst>
          </p:cNvPr>
          <p:cNvSpPr txBox="1"/>
          <p:nvPr/>
        </p:nvSpPr>
        <p:spPr>
          <a:xfrm>
            <a:off x="7912359" y="1492898"/>
            <a:ext cx="3247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+Deposit()</a:t>
            </a:r>
          </a:p>
          <a:p>
            <a:endParaRPr lang="en-US" dirty="0"/>
          </a:p>
          <a:p>
            <a:r>
              <a:rPr lang="en-US" dirty="0"/>
              <a:t>+Withdrawal()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D25C2E-E7C2-B9AF-2A3F-AC7ECF266677}"/>
              </a:ext>
            </a:extLst>
          </p:cNvPr>
          <p:cNvSpPr/>
          <p:nvPr/>
        </p:nvSpPr>
        <p:spPr>
          <a:xfrm>
            <a:off x="261257" y="1287624"/>
            <a:ext cx="2593910" cy="18847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11245D3-2E08-CF4D-0D36-50D39CC707BB}"/>
              </a:ext>
            </a:extLst>
          </p:cNvPr>
          <p:cNvCxnSpPr>
            <a:stCxn id="5" idx="3"/>
          </p:cNvCxnSpPr>
          <p:nvPr/>
        </p:nvCxnSpPr>
        <p:spPr>
          <a:xfrm flipV="1">
            <a:off x="2855167" y="1698171"/>
            <a:ext cx="5057192" cy="5318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7F06B18-D986-2437-BB4B-30BDC77A906C}"/>
              </a:ext>
            </a:extLst>
          </p:cNvPr>
          <p:cNvCxnSpPr>
            <a:stCxn id="5" idx="3"/>
          </p:cNvCxnSpPr>
          <p:nvPr/>
        </p:nvCxnSpPr>
        <p:spPr>
          <a:xfrm flipV="1">
            <a:off x="2855167" y="2202024"/>
            <a:ext cx="5131837" cy="279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16E5D50-9440-CCE8-13D8-B464F147FFD0}"/>
              </a:ext>
            </a:extLst>
          </p:cNvPr>
          <p:cNvSpPr/>
          <p:nvPr/>
        </p:nvSpPr>
        <p:spPr>
          <a:xfrm>
            <a:off x="3312368" y="4637314"/>
            <a:ext cx="3489649" cy="1707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Notifier</a:t>
            </a:r>
          </a:p>
          <a:p>
            <a:pPr algn="ctr"/>
            <a:r>
              <a:rPr lang="en-US" dirty="0"/>
              <a:t>+SMS</a:t>
            </a:r>
          </a:p>
          <a:p>
            <a:pPr algn="ctr"/>
            <a:r>
              <a:rPr lang="en-US" dirty="0"/>
              <a:t>+Email</a:t>
            </a:r>
          </a:p>
          <a:p>
            <a:pPr algn="ctr"/>
            <a:endParaRPr lang="en-US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2659CCC-E377-034D-F5DC-DC73C77C17C4}"/>
              </a:ext>
            </a:extLst>
          </p:cNvPr>
          <p:cNvCxnSpPr>
            <a:stCxn id="4" idx="2"/>
            <a:endCxn id="10" idx="3"/>
          </p:cNvCxnSpPr>
          <p:nvPr/>
        </p:nvCxnSpPr>
        <p:spPr>
          <a:xfrm rot="5400000">
            <a:off x="6631534" y="2586712"/>
            <a:ext cx="3074837" cy="27338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34140BC-3A5C-C31D-0497-4F5E9A88A229}"/>
              </a:ext>
            </a:extLst>
          </p:cNvPr>
          <p:cNvSpPr txBox="1"/>
          <p:nvPr/>
        </p:nvSpPr>
        <p:spPr>
          <a:xfrm>
            <a:off x="8341567" y="4376057"/>
            <a:ext cx="32937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Transaction Information:</a:t>
            </a:r>
          </a:p>
          <a:p>
            <a:endParaRPr lang="en-US" dirty="0"/>
          </a:p>
          <a:p>
            <a:r>
              <a:rPr lang="en-US" dirty="0" err="1"/>
              <a:t>AccountNo</a:t>
            </a:r>
            <a:r>
              <a:rPr lang="en-US" dirty="0"/>
              <a:t>, Date, Transaction Type,  Transaction </a:t>
            </a:r>
            <a:r>
              <a:rPr lang="en-US" dirty="0" err="1"/>
              <a:t>Amout</a:t>
            </a:r>
            <a:r>
              <a:rPr lang="en-US" dirty="0"/>
              <a:t>, </a:t>
            </a:r>
            <a:r>
              <a:rPr lang="en-US" dirty="0" err="1"/>
              <a:t>Netbalalce</a:t>
            </a:r>
            <a:endParaRPr lang="en-US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06C6A52-68DC-FF3F-A4B9-8E07FE7087EF}"/>
              </a:ext>
            </a:extLst>
          </p:cNvPr>
          <p:cNvCxnSpPr>
            <a:stCxn id="10" idx="1"/>
            <a:endCxn id="5" idx="2"/>
          </p:cNvCxnSpPr>
          <p:nvPr/>
        </p:nvCxnSpPr>
        <p:spPr>
          <a:xfrm rot="10800000">
            <a:off x="1558212" y="3172409"/>
            <a:ext cx="1754156" cy="23186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ightning Bolt 15">
            <a:extLst>
              <a:ext uri="{FF2B5EF4-FFF2-40B4-BE49-F238E27FC236}">
                <a16:creationId xmlns:a16="http://schemas.microsoft.com/office/drawing/2014/main" id="{D746B870-125D-DBB2-4409-4D393A2D4772}"/>
              </a:ext>
            </a:extLst>
          </p:cNvPr>
          <p:cNvSpPr/>
          <p:nvPr/>
        </p:nvSpPr>
        <p:spPr>
          <a:xfrm>
            <a:off x="8910735" y="2733869"/>
            <a:ext cx="1723054" cy="1436915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Event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60DDEE-193C-D8FA-501C-977EEEE501E7}"/>
              </a:ext>
            </a:extLst>
          </p:cNvPr>
          <p:cNvSpPr txBox="1"/>
          <p:nvPr/>
        </p:nvSpPr>
        <p:spPr>
          <a:xfrm>
            <a:off x="139959" y="4273420"/>
            <a:ext cx="271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Notify to Client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0D9125A-A2A3-6949-6654-C841B986ADDD}"/>
              </a:ext>
            </a:extLst>
          </p:cNvPr>
          <p:cNvCxnSpPr>
            <a:stCxn id="5" idx="3"/>
            <a:endCxn id="10" idx="0"/>
          </p:cNvCxnSpPr>
          <p:nvPr/>
        </p:nvCxnSpPr>
        <p:spPr>
          <a:xfrm>
            <a:off x="2855167" y="2230016"/>
            <a:ext cx="2202026" cy="24072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67A95F7-5FB9-ACC5-A9BE-EA8CD8020CE8}"/>
              </a:ext>
            </a:extLst>
          </p:cNvPr>
          <p:cNvSpPr txBox="1"/>
          <p:nvPr/>
        </p:nvSpPr>
        <p:spPr>
          <a:xfrm>
            <a:off x="4338736" y="3598896"/>
            <a:ext cx="2202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Subscription</a:t>
            </a:r>
          </a:p>
        </p:txBody>
      </p:sp>
    </p:spTree>
    <p:extLst>
      <p:ext uri="{BB962C8B-B14F-4D97-AF65-F5344CB8AC3E}">
        <p14:creationId xmlns:p14="http://schemas.microsoft.com/office/powerpoint/2010/main" val="2000451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84A43C-9C5E-5A0C-C44B-A0E69D36D282}"/>
              </a:ext>
            </a:extLst>
          </p:cNvPr>
          <p:cNvSpPr/>
          <p:nvPr/>
        </p:nvSpPr>
        <p:spPr>
          <a:xfrm>
            <a:off x="503853" y="447869"/>
            <a:ext cx="811763" cy="56916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</a:t>
            </a:r>
          </a:p>
          <a:p>
            <a:pPr algn="ctr"/>
            <a:r>
              <a:rPr lang="en-US" dirty="0"/>
              <a:t>H</a:t>
            </a:r>
          </a:p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8724C9-7B79-5943-D7CB-07E4298BEDCB}"/>
              </a:ext>
            </a:extLst>
          </p:cNvPr>
          <p:cNvSpPr/>
          <p:nvPr/>
        </p:nvSpPr>
        <p:spPr>
          <a:xfrm>
            <a:off x="4441371" y="839755"/>
            <a:ext cx="3508311" cy="8304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B5E874-2B5A-CD4A-92E7-693DEA316F8F}"/>
              </a:ext>
            </a:extLst>
          </p:cNvPr>
          <p:cNvSpPr/>
          <p:nvPr/>
        </p:nvSpPr>
        <p:spPr>
          <a:xfrm>
            <a:off x="4441370" y="3166188"/>
            <a:ext cx="3508311" cy="8304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2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085356F-CB02-47D9-42FF-F8A133CB6D84}"/>
              </a:ext>
            </a:extLst>
          </p:cNvPr>
          <p:cNvCxnSpPr>
            <a:endCxn id="4" idx="1"/>
          </p:cNvCxnSpPr>
          <p:nvPr/>
        </p:nvCxnSpPr>
        <p:spPr>
          <a:xfrm flipV="1">
            <a:off x="1315616" y="1254968"/>
            <a:ext cx="3125755" cy="5365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60F8103-4234-6493-0F55-42E3569AE768}"/>
              </a:ext>
            </a:extLst>
          </p:cNvPr>
          <p:cNvCxnSpPr>
            <a:endCxn id="5" idx="1"/>
          </p:cNvCxnSpPr>
          <p:nvPr/>
        </p:nvCxnSpPr>
        <p:spPr>
          <a:xfrm>
            <a:off x="1315616" y="2668555"/>
            <a:ext cx="3125754" cy="9128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68DF75C-5728-2906-0670-2F283F372517}"/>
              </a:ext>
            </a:extLst>
          </p:cNvPr>
          <p:cNvCxnSpPr>
            <a:stCxn id="4" idx="2"/>
          </p:cNvCxnSpPr>
          <p:nvPr/>
        </p:nvCxnSpPr>
        <p:spPr>
          <a:xfrm rot="5400000">
            <a:off x="3429001" y="-443204"/>
            <a:ext cx="653142" cy="48799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ACF93A4-D480-A6F4-2FFB-B6A51092FF75}"/>
              </a:ext>
            </a:extLst>
          </p:cNvPr>
          <p:cNvSpPr txBox="1"/>
          <p:nvPr/>
        </p:nvSpPr>
        <p:spPr>
          <a:xfrm>
            <a:off x="3461657" y="2152261"/>
            <a:ext cx="18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Value 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CCCD530-4677-7F33-4C8B-962DCC6CFCB4}"/>
              </a:ext>
            </a:extLst>
          </p:cNvPr>
          <p:cNvCxnSpPr>
            <a:stCxn id="5" idx="2"/>
          </p:cNvCxnSpPr>
          <p:nvPr/>
        </p:nvCxnSpPr>
        <p:spPr>
          <a:xfrm rot="5400000">
            <a:off x="3486539" y="1825690"/>
            <a:ext cx="538065" cy="48799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A78AA32-52B4-1709-B606-851772B63960}"/>
              </a:ext>
            </a:extLst>
          </p:cNvPr>
          <p:cNvSpPr txBox="1"/>
          <p:nvPr/>
        </p:nvSpPr>
        <p:spPr>
          <a:xfrm>
            <a:off x="3461657" y="4350013"/>
            <a:ext cx="18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Value </a:t>
            </a:r>
          </a:p>
        </p:txBody>
      </p:sp>
      <p:sp>
        <p:nvSpPr>
          <p:cNvPr id="16" name="&quot;Not Allowed&quot; Symbol 15">
            <a:extLst>
              <a:ext uri="{FF2B5EF4-FFF2-40B4-BE49-F238E27FC236}">
                <a16:creationId xmlns:a16="http://schemas.microsoft.com/office/drawing/2014/main" id="{E181CD36-B48E-175D-093A-9DECC2D457E3}"/>
              </a:ext>
            </a:extLst>
          </p:cNvPr>
          <p:cNvSpPr/>
          <p:nvPr/>
        </p:nvSpPr>
        <p:spPr>
          <a:xfrm>
            <a:off x="7287208" y="1156996"/>
            <a:ext cx="1054361" cy="995265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526C62-FEDB-4F64-6879-C45D55BBC4C0}"/>
              </a:ext>
            </a:extLst>
          </p:cNvPr>
          <p:cNvSpPr txBox="1"/>
          <p:nvPr/>
        </p:nvSpPr>
        <p:spPr>
          <a:xfrm>
            <a:off x="8556171" y="1321836"/>
            <a:ext cx="177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Exception</a:t>
            </a:r>
          </a:p>
        </p:txBody>
      </p:sp>
      <p:sp>
        <p:nvSpPr>
          <p:cNvPr id="18" name="&quot;Not Allowed&quot; Symbol 17">
            <a:extLst>
              <a:ext uri="{FF2B5EF4-FFF2-40B4-BE49-F238E27FC236}">
                <a16:creationId xmlns:a16="http://schemas.microsoft.com/office/drawing/2014/main" id="{9FCF49B3-411B-CA66-F2A7-796E4E3B69D5}"/>
              </a:ext>
            </a:extLst>
          </p:cNvPr>
          <p:cNvSpPr/>
          <p:nvPr/>
        </p:nvSpPr>
        <p:spPr>
          <a:xfrm>
            <a:off x="7225006" y="3451163"/>
            <a:ext cx="1054361" cy="995265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D5B725-8911-8D73-C6E8-20EB36B44135}"/>
              </a:ext>
            </a:extLst>
          </p:cNvPr>
          <p:cNvSpPr txBox="1"/>
          <p:nvPr/>
        </p:nvSpPr>
        <p:spPr>
          <a:xfrm>
            <a:off x="8493969" y="3616003"/>
            <a:ext cx="177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Exception</a:t>
            </a:r>
          </a:p>
        </p:txBody>
      </p:sp>
    </p:spTree>
    <p:extLst>
      <p:ext uri="{BB962C8B-B14F-4D97-AF65-F5344CB8AC3E}">
        <p14:creationId xmlns:p14="http://schemas.microsoft.com/office/powerpoint/2010/main" val="2802617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D9BAC3-689D-6B56-27D1-9EF5DD4FCBA1}"/>
              </a:ext>
            </a:extLst>
          </p:cNvPr>
          <p:cNvSpPr/>
          <p:nvPr/>
        </p:nvSpPr>
        <p:spPr>
          <a:xfrm>
            <a:off x="665586" y="1287624"/>
            <a:ext cx="3620277" cy="37882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Runtime</a:t>
            </a:r>
          </a:p>
          <a:p>
            <a:pPr algn="ctr"/>
            <a:r>
              <a:rPr lang="en-US" dirty="0"/>
              <a:t>Managed</a:t>
            </a:r>
          </a:p>
        </p:txBody>
      </p:sp>
      <p:sp>
        <p:nvSpPr>
          <p:cNvPr id="3" name="Flowchart: Multidocument 2">
            <a:extLst>
              <a:ext uri="{FF2B5EF4-FFF2-40B4-BE49-F238E27FC236}">
                <a16:creationId xmlns:a16="http://schemas.microsoft.com/office/drawing/2014/main" id="{C19A45A8-26D2-FD49-2D40-BBA1649D162E}"/>
              </a:ext>
            </a:extLst>
          </p:cNvPr>
          <p:cNvSpPr/>
          <p:nvPr/>
        </p:nvSpPr>
        <p:spPr>
          <a:xfrm>
            <a:off x="7651102" y="513184"/>
            <a:ext cx="2071396" cy="1782147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System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EA3F88C5-A156-F608-447D-94B4F71A98D4}"/>
              </a:ext>
            </a:extLst>
          </p:cNvPr>
          <p:cNvSpPr/>
          <p:nvPr/>
        </p:nvSpPr>
        <p:spPr>
          <a:xfrm>
            <a:off x="7573349" y="2864499"/>
            <a:ext cx="1940767" cy="152088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5" name="Sun 4">
            <a:extLst>
              <a:ext uri="{FF2B5EF4-FFF2-40B4-BE49-F238E27FC236}">
                <a16:creationId xmlns:a16="http://schemas.microsoft.com/office/drawing/2014/main" id="{1088BBFA-2173-6588-904E-5B356D3A5C6D}"/>
              </a:ext>
            </a:extLst>
          </p:cNvPr>
          <p:cNvSpPr/>
          <p:nvPr/>
        </p:nvSpPr>
        <p:spPr>
          <a:xfrm>
            <a:off x="7455159" y="4777273"/>
            <a:ext cx="1940767" cy="1763486"/>
          </a:xfrm>
          <a:prstGeom prst="su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NW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C4EB0E3-96FD-544D-71C3-4A1E5505E33A}"/>
              </a:ext>
            </a:extLst>
          </p:cNvPr>
          <p:cNvSpPr/>
          <p:nvPr/>
        </p:nvSpPr>
        <p:spPr>
          <a:xfrm>
            <a:off x="494522" y="5309118"/>
            <a:ext cx="4180115" cy="10543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Operating System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2624D121-245E-0E75-51D8-714900179494}"/>
              </a:ext>
            </a:extLst>
          </p:cNvPr>
          <p:cNvSpPr/>
          <p:nvPr/>
        </p:nvSpPr>
        <p:spPr>
          <a:xfrm>
            <a:off x="2435289" y="4581331"/>
            <a:ext cx="513184" cy="718457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37FEF2-2550-75C6-8586-B5D9D8659CE2}"/>
              </a:ext>
            </a:extLst>
          </p:cNvPr>
          <p:cNvSpPr/>
          <p:nvPr/>
        </p:nvSpPr>
        <p:spPr>
          <a:xfrm>
            <a:off x="5598366" y="83976"/>
            <a:ext cx="914400" cy="64474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S</a:t>
            </a:r>
          </a:p>
          <a:p>
            <a:pPr algn="ctr"/>
            <a:r>
              <a:rPr lang="en-US" dirty="0"/>
              <a:t>H</a:t>
            </a:r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L</a:t>
            </a:r>
          </a:p>
          <a:p>
            <a:pPr algn="ctr"/>
            <a:r>
              <a:rPr lang="en-US" dirty="0"/>
              <a:t>L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N</a:t>
            </a:r>
          </a:p>
          <a:p>
            <a:pPr algn="ctr"/>
            <a:r>
              <a:rPr lang="en-US" dirty="0"/>
              <a:t>G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4CDC051E-C344-2824-9015-00D8EAA3CAA3}"/>
              </a:ext>
            </a:extLst>
          </p:cNvPr>
          <p:cNvCxnSpPr>
            <a:stCxn id="2" idx="3"/>
            <a:endCxn id="8" idx="1"/>
          </p:cNvCxnSpPr>
          <p:nvPr/>
        </p:nvCxnSpPr>
        <p:spPr>
          <a:xfrm>
            <a:off x="4285863" y="3181739"/>
            <a:ext cx="1312503" cy="1259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7967230-D9F0-975D-1035-2B200FCB5721}"/>
              </a:ext>
            </a:extLst>
          </p:cNvPr>
          <p:cNvCxnSpPr>
            <a:stCxn id="8" idx="3"/>
            <a:endCxn id="3" idx="1"/>
          </p:cNvCxnSpPr>
          <p:nvPr/>
        </p:nvCxnSpPr>
        <p:spPr>
          <a:xfrm flipV="1">
            <a:off x="6512766" y="1404258"/>
            <a:ext cx="1138336" cy="19034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A656245-CF7E-7C4B-B42E-06BF7E483508}"/>
              </a:ext>
            </a:extLst>
          </p:cNvPr>
          <p:cNvCxnSpPr>
            <a:cxnSpLocks/>
            <a:stCxn id="8" idx="3"/>
            <a:endCxn id="4" idx="2"/>
          </p:cNvCxnSpPr>
          <p:nvPr/>
        </p:nvCxnSpPr>
        <p:spPr>
          <a:xfrm>
            <a:off x="6512766" y="3307703"/>
            <a:ext cx="1060583" cy="3172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972326D-D5D8-2613-5EA0-A8BE2DF06B70}"/>
              </a:ext>
            </a:extLst>
          </p:cNvPr>
          <p:cNvCxnSpPr>
            <a:stCxn id="8" idx="3"/>
            <a:endCxn id="5" idx="1"/>
          </p:cNvCxnSpPr>
          <p:nvPr/>
        </p:nvCxnSpPr>
        <p:spPr>
          <a:xfrm>
            <a:off x="6512766" y="3307703"/>
            <a:ext cx="942393" cy="23513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5D4988A-8C8E-B63F-B34E-2B19A0D260A5}"/>
              </a:ext>
            </a:extLst>
          </p:cNvPr>
          <p:cNvSpPr/>
          <p:nvPr/>
        </p:nvSpPr>
        <p:spPr>
          <a:xfrm>
            <a:off x="4571999" y="3918857"/>
            <a:ext cx="908177" cy="13809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OS</a:t>
            </a:r>
          </a:p>
          <a:p>
            <a:pPr algn="ctr"/>
            <a:r>
              <a:rPr lang="en-US" sz="1600" b="1" dirty="0"/>
              <a:t>Threads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0AA30EA-4961-EDD3-C1BA-9F4CF38F7A3F}"/>
              </a:ext>
            </a:extLst>
          </p:cNvPr>
          <p:cNvCxnSpPr>
            <a:stCxn id="6" idx="3"/>
            <a:endCxn id="18" idx="2"/>
          </p:cNvCxnSpPr>
          <p:nvPr/>
        </p:nvCxnSpPr>
        <p:spPr>
          <a:xfrm flipV="1">
            <a:off x="4674637" y="5299788"/>
            <a:ext cx="351451" cy="5365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56DACC8-CE36-C573-2150-878B50278C9C}"/>
              </a:ext>
            </a:extLst>
          </p:cNvPr>
          <p:cNvCxnSpPr>
            <a:stCxn id="2" idx="3"/>
            <a:endCxn id="18" idx="0"/>
          </p:cNvCxnSpPr>
          <p:nvPr/>
        </p:nvCxnSpPr>
        <p:spPr>
          <a:xfrm>
            <a:off x="4285863" y="3181739"/>
            <a:ext cx="740225" cy="7371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699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B770C363-E2FB-5C35-7864-74537145E51A}"/>
              </a:ext>
            </a:extLst>
          </p:cNvPr>
          <p:cNvSpPr/>
          <p:nvPr/>
        </p:nvSpPr>
        <p:spPr>
          <a:xfrm>
            <a:off x="10422293" y="1082351"/>
            <a:ext cx="1520890" cy="125030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DB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4B9012AE-FDDC-2EEC-C6B5-1872C7010126}"/>
              </a:ext>
            </a:extLst>
          </p:cNvPr>
          <p:cNvSpPr/>
          <p:nvPr/>
        </p:nvSpPr>
        <p:spPr>
          <a:xfrm>
            <a:off x="10422293" y="3082212"/>
            <a:ext cx="1520890" cy="125030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0B2717CE-A1D7-4760-27CE-F123F8725BAD}"/>
              </a:ext>
            </a:extLst>
          </p:cNvPr>
          <p:cNvSpPr/>
          <p:nvPr/>
        </p:nvSpPr>
        <p:spPr>
          <a:xfrm>
            <a:off x="10422293" y="5019869"/>
            <a:ext cx="1390262" cy="1408923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DB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29B82F-975C-B2FD-6181-CF5295481B08}"/>
              </a:ext>
            </a:extLst>
          </p:cNvPr>
          <p:cNvSpPr/>
          <p:nvPr/>
        </p:nvSpPr>
        <p:spPr>
          <a:xfrm>
            <a:off x="3797559" y="139959"/>
            <a:ext cx="6307494" cy="62888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8148B-E61B-B412-E19C-CDDA457A9D45}"/>
              </a:ext>
            </a:extLst>
          </p:cNvPr>
          <p:cNvSpPr txBox="1"/>
          <p:nvPr/>
        </p:nvSpPr>
        <p:spPr>
          <a:xfrm>
            <a:off x="4702629" y="233265"/>
            <a:ext cx="523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Web Server / Application 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2B91C5-98F6-3630-CF07-28F21F8C4026}"/>
              </a:ext>
            </a:extLst>
          </p:cNvPr>
          <p:cNvSpPr txBox="1"/>
          <p:nvPr/>
        </p:nvSpPr>
        <p:spPr>
          <a:xfrm>
            <a:off x="4366728" y="6013585"/>
            <a:ext cx="5374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OS to offer Hosting Env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99A6D8-A0F5-0F06-5288-C705D78FDA9C}"/>
              </a:ext>
            </a:extLst>
          </p:cNvPr>
          <p:cNvSpPr/>
          <p:nvPr/>
        </p:nvSpPr>
        <p:spPr>
          <a:xfrm>
            <a:off x="3974841" y="1240972"/>
            <a:ext cx="6027575" cy="47267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2DD7DC1-877E-6E72-A47E-58FCEA67E016}"/>
              </a:ext>
            </a:extLst>
          </p:cNvPr>
          <p:cNvSpPr/>
          <p:nvPr/>
        </p:nvSpPr>
        <p:spPr>
          <a:xfrm>
            <a:off x="3822442" y="602597"/>
            <a:ext cx="6282611" cy="4797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 Listener / Interceptor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C74AF8-71E3-6831-C1B1-62236CAC7263}"/>
              </a:ext>
            </a:extLst>
          </p:cNvPr>
          <p:cNvSpPr txBox="1"/>
          <p:nvPr/>
        </p:nvSpPr>
        <p:spPr>
          <a:xfrm>
            <a:off x="5239139" y="1335452"/>
            <a:ext cx="523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Dotnet.exe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C96B39-6601-8B51-1B5E-8E186B13E989}"/>
              </a:ext>
            </a:extLst>
          </p:cNvPr>
          <p:cNvSpPr/>
          <p:nvPr/>
        </p:nvSpPr>
        <p:spPr>
          <a:xfrm>
            <a:off x="4702629" y="4469363"/>
            <a:ext cx="5234473" cy="6997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Access Layer using EF Core / Dapper</a:t>
            </a:r>
          </a:p>
          <a:p>
            <a:pPr algn="ctr"/>
            <a:r>
              <a:rPr lang="en-US" b="1" dirty="0"/>
              <a:t>Access RDBMS / NoSQL / FS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4C286AB-4080-38FD-249A-48525CBE6DC2}"/>
              </a:ext>
            </a:extLst>
          </p:cNvPr>
          <p:cNvCxnSpPr>
            <a:cxnSpLocks/>
            <a:stCxn id="11" idx="3"/>
            <a:endCxn id="2" idx="2"/>
          </p:cNvCxnSpPr>
          <p:nvPr/>
        </p:nvCxnSpPr>
        <p:spPr>
          <a:xfrm flipV="1">
            <a:off x="9937102" y="1707502"/>
            <a:ext cx="485191" cy="3111759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8674730-C53D-5954-25FC-47C1901A91D0}"/>
              </a:ext>
            </a:extLst>
          </p:cNvPr>
          <p:cNvCxnSpPr>
            <a:cxnSpLocks/>
            <a:stCxn id="11" idx="3"/>
            <a:endCxn id="3" idx="2"/>
          </p:cNvCxnSpPr>
          <p:nvPr/>
        </p:nvCxnSpPr>
        <p:spPr>
          <a:xfrm flipV="1">
            <a:off x="9937102" y="3707363"/>
            <a:ext cx="485191" cy="1111898"/>
          </a:xfrm>
          <a:prstGeom prst="bentConnector3">
            <a:avLst>
              <a:gd name="adj1" fmla="val 50000"/>
            </a:avLst>
          </a:prstGeom>
          <a:ln w="5715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4C00A9F-F6ED-AD7F-25DA-0930D0437239}"/>
              </a:ext>
            </a:extLst>
          </p:cNvPr>
          <p:cNvCxnSpPr>
            <a:stCxn id="11" idx="3"/>
            <a:endCxn id="4" idx="1"/>
          </p:cNvCxnSpPr>
          <p:nvPr/>
        </p:nvCxnSpPr>
        <p:spPr>
          <a:xfrm>
            <a:off x="9937102" y="4819261"/>
            <a:ext cx="485191" cy="905070"/>
          </a:xfrm>
          <a:prstGeom prst="bentConnector3">
            <a:avLst/>
          </a:prstGeom>
          <a:ln w="285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1A0CC3E-A3B6-9730-9B96-82EDF44B33E8}"/>
              </a:ext>
            </a:extLst>
          </p:cNvPr>
          <p:cNvSpPr/>
          <p:nvPr/>
        </p:nvSpPr>
        <p:spPr>
          <a:xfrm>
            <a:off x="4702629" y="3618722"/>
            <a:ext cx="5234473" cy="6997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Business Workflows /  Domain Logic </a:t>
            </a:r>
          </a:p>
          <a:p>
            <a:pPr algn="ctr"/>
            <a:r>
              <a:rPr lang="en-US" b="1" dirty="0"/>
              <a:t>App Core Logic and Call to Third Party</a:t>
            </a:r>
          </a:p>
        </p:txBody>
      </p:sp>
      <p:sp>
        <p:nvSpPr>
          <p:cNvPr id="21" name="Arrow: Up-Down 20">
            <a:extLst>
              <a:ext uri="{FF2B5EF4-FFF2-40B4-BE49-F238E27FC236}">
                <a16:creationId xmlns:a16="http://schemas.microsoft.com/office/drawing/2014/main" id="{9F4283FC-44B3-CE46-566A-6CCB840F44AF}"/>
              </a:ext>
            </a:extLst>
          </p:cNvPr>
          <p:cNvSpPr/>
          <p:nvPr/>
        </p:nvSpPr>
        <p:spPr>
          <a:xfrm>
            <a:off x="7249886" y="4225990"/>
            <a:ext cx="242596" cy="369332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9BAB6F-D6F6-844F-E4B8-3B65DB14090B}"/>
              </a:ext>
            </a:extLst>
          </p:cNvPr>
          <p:cNvSpPr/>
          <p:nvPr/>
        </p:nvSpPr>
        <p:spPr>
          <a:xfrm>
            <a:off x="4898572" y="2919703"/>
            <a:ext cx="4842588" cy="56450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Repository Interfaces for Decoupling</a:t>
            </a:r>
          </a:p>
        </p:txBody>
      </p:sp>
      <p:sp>
        <p:nvSpPr>
          <p:cNvPr id="23" name="Arrow: Up-Down 22">
            <a:extLst>
              <a:ext uri="{FF2B5EF4-FFF2-40B4-BE49-F238E27FC236}">
                <a16:creationId xmlns:a16="http://schemas.microsoft.com/office/drawing/2014/main" id="{78065FFD-3670-D30D-9682-492FF4186F13}"/>
              </a:ext>
            </a:extLst>
          </p:cNvPr>
          <p:cNvSpPr/>
          <p:nvPr/>
        </p:nvSpPr>
        <p:spPr>
          <a:xfrm>
            <a:off x="7254551" y="3351243"/>
            <a:ext cx="242596" cy="349898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6C0345B-6E47-20E0-ADEF-92AB9ED3D3A6}"/>
              </a:ext>
            </a:extLst>
          </p:cNvPr>
          <p:cNvSpPr/>
          <p:nvPr/>
        </p:nvSpPr>
        <p:spPr>
          <a:xfrm>
            <a:off x="5103846" y="1814027"/>
            <a:ext cx="4296748" cy="91711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and Dynamic UI Resources </a:t>
            </a:r>
          </a:p>
          <a:p>
            <a:pPr algn="ctr"/>
            <a:r>
              <a:rPr lang="en-US" dirty="0"/>
              <a:t>e.g. Razor Views, HTML + CSS + JavaScript on server</a:t>
            </a:r>
          </a:p>
        </p:txBody>
      </p:sp>
      <p:sp>
        <p:nvSpPr>
          <p:cNvPr id="25" name="Arrow: Up-Down 24">
            <a:extLst>
              <a:ext uri="{FF2B5EF4-FFF2-40B4-BE49-F238E27FC236}">
                <a16:creationId xmlns:a16="http://schemas.microsoft.com/office/drawing/2014/main" id="{2D74C93F-A886-A2FB-11A9-5ECDBA10F72E}"/>
              </a:ext>
            </a:extLst>
          </p:cNvPr>
          <p:cNvSpPr/>
          <p:nvPr/>
        </p:nvSpPr>
        <p:spPr>
          <a:xfrm>
            <a:off x="7249886" y="2677886"/>
            <a:ext cx="242596" cy="365447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6D704AA-FC2E-F60E-C2C0-DEFC2179E986}"/>
              </a:ext>
            </a:extLst>
          </p:cNvPr>
          <p:cNvSpPr/>
          <p:nvPr/>
        </p:nvSpPr>
        <p:spPr>
          <a:xfrm>
            <a:off x="139959" y="139959"/>
            <a:ext cx="2114939" cy="11010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Client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6E9540C1-DB1E-7453-44F9-63CAE43A4CEA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2254898" y="690466"/>
            <a:ext cx="1567544" cy="186612"/>
          </a:xfrm>
          <a:prstGeom prst="bentConnector3">
            <a:avLst/>
          </a:prstGeom>
          <a:ln w="76200">
            <a:solidFill>
              <a:schemeClr val="accent4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E8822DF-FB7F-FED9-7C86-B86F6E29E0FA}"/>
              </a:ext>
            </a:extLst>
          </p:cNvPr>
          <p:cNvSpPr txBox="1"/>
          <p:nvPr/>
        </p:nvSpPr>
        <p:spPr>
          <a:xfrm>
            <a:off x="2397967" y="139959"/>
            <a:ext cx="1810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Request and HTML response from Server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794276C-48F0-3181-8666-A82991855DA9}"/>
              </a:ext>
            </a:extLst>
          </p:cNvPr>
          <p:cNvSpPr/>
          <p:nvPr/>
        </p:nvSpPr>
        <p:spPr>
          <a:xfrm>
            <a:off x="1509228" y="2880427"/>
            <a:ext cx="1567544" cy="121142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Third Party App</a:t>
            </a:r>
          </a:p>
          <a:p>
            <a:pPr algn="ctr"/>
            <a:r>
              <a:rPr lang="en-US" sz="1400" b="1" dirty="0"/>
              <a:t>Node.js + Angular , React, Vue, for UI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6581C80-8307-17B9-4919-2091749F6916}"/>
              </a:ext>
            </a:extLst>
          </p:cNvPr>
          <p:cNvSpPr/>
          <p:nvPr/>
        </p:nvSpPr>
        <p:spPr>
          <a:xfrm>
            <a:off x="139959" y="1471165"/>
            <a:ext cx="1315617" cy="75885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Client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E0AD3238-943D-C1AA-21EC-4E985E5DE6F9}"/>
              </a:ext>
            </a:extLst>
          </p:cNvPr>
          <p:cNvCxnSpPr>
            <a:stCxn id="34" idx="3"/>
            <a:endCxn id="32" idx="0"/>
          </p:cNvCxnSpPr>
          <p:nvPr/>
        </p:nvCxnSpPr>
        <p:spPr>
          <a:xfrm>
            <a:off x="1455576" y="1850591"/>
            <a:ext cx="837424" cy="1029836"/>
          </a:xfrm>
          <a:prstGeom prst="bentConnector2">
            <a:avLst/>
          </a:prstGeom>
          <a:ln w="76200">
            <a:solidFill>
              <a:schemeClr val="accent4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087376B-BAFF-C815-4C46-18FA4C44927D}"/>
              </a:ext>
            </a:extLst>
          </p:cNvPr>
          <p:cNvSpPr/>
          <p:nvPr/>
        </p:nvSpPr>
        <p:spPr>
          <a:xfrm>
            <a:off x="4139682" y="1814027"/>
            <a:ext cx="861526" cy="9171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</a:t>
            </a:r>
          </a:p>
          <a:p>
            <a:pPr algn="ctr"/>
            <a:r>
              <a:rPr lang="en-US" dirty="0"/>
              <a:t>API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4F1F4BF9-36DD-7EEE-DBB8-D74E4720EF57}"/>
              </a:ext>
            </a:extLst>
          </p:cNvPr>
          <p:cNvCxnSpPr>
            <a:stCxn id="9" idx="2"/>
          </p:cNvCxnSpPr>
          <p:nvPr/>
        </p:nvCxnSpPr>
        <p:spPr>
          <a:xfrm rot="16200000" flipH="1">
            <a:off x="6730483" y="1315616"/>
            <a:ext cx="731676" cy="265146"/>
          </a:xfrm>
          <a:prstGeom prst="bentConnector3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8F924A9C-D3A2-553E-02C1-3762F4827F4D}"/>
              </a:ext>
            </a:extLst>
          </p:cNvPr>
          <p:cNvCxnSpPr>
            <a:endCxn id="22" idx="1"/>
          </p:cNvCxnSpPr>
          <p:nvPr/>
        </p:nvCxnSpPr>
        <p:spPr>
          <a:xfrm rot="16200000" flipH="1">
            <a:off x="4512320" y="2815701"/>
            <a:ext cx="470815" cy="301690"/>
          </a:xfrm>
          <a:prstGeom prst="bentConnector2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CF2ACF45-4A48-FBE4-6845-132870D3761A}"/>
              </a:ext>
            </a:extLst>
          </p:cNvPr>
          <p:cNvCxnSpPr>
            <a:cxnSpLocks/>
            <a:stCxn id="34" idx="0"/>
            <a:endCxn id="39" idx="1"/>
          </p:cNvCxnSpPr>
          <p:nvPr/>
        </p:nvCxnSpPr>
        <p:spPr>
          <a:xfrm rot="16200000" flipH="1">
            <a:off x="2068016" y="200917"/>
            <a:ext cx="801418" cy="3341914"/>
          </a:xfrm>
          <a:prstGeom prst="bentConnector4">
            <a:avLst>
              <a:gd name="adj1" fmla="val -18046"/>
              <a:gd name="adj2" fmla="val 59842"/>
            </a:avLst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8B97F5A-441D-8EF5-3050-ECE35FAD92A1}"/>
              </a:ext>
            </a:extLst>
          </p:cNvPr>
          <p:cNvSpPr txBox="1"/>
          <p:nvPr/>
        </p:nvSpPr>
        <p:spPr>
          <a:xfrm>
            <a:off x="139959" y="2397967"/>
            <a:ext cx="183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HTML UI + CSS + JS</a:t>
            </a:r>
          </a:p>
        </p:txBody>
      </p:sp>
      <p:sp>
        <p:nvSpPr>
          <p:cNvPr id="49" name="Pentagon 48">
            <a:extLst>
              <a:ext uri="{FF2B5EF4-FFF2-40B4-BE49-F238E27FC236}">
                <a16:creationId xmlns:a16="http://schemas.microsoft.com/office/drawing/2014/main" id="{5BBE7AC6-2079-2640-5E11-3AC35807CC0B}"/>
              </a:ext>
            </a:extLst>
          </p:cNvPr>
          <p:cNvSpPr/>
          <p:nvPr/>
        </p:nvSpPr>
        <p:spPr>
          <a:xfrm>
            <a:off x="186613" y="4855998"/>
            <a:ext cx="1723053" cy="1722084"/>
          </a:xfrm>
          <a:prstGeom prst="pentago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Mobile Apps</a:t>
            </a:r>
          </a:p>
          <a:p>
            <a:pPr algn="ctr"/>
            <a:r>
              <a:rPr lang="en-US" sz="1400" b="1" dirty="0"/>
              <a:t>.NET MAUI / React Native</a:t>
            </a:r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B94DAEE5-8936-892F-5CDE-30B646DCE235}"/>
              </a:ext>
            </a:extLst>
          </p:cNvPr>
          <p:cNvCxnSpPr>
            <a:stCxn id="49" idx="5"/>
            <a:endCxn id="39" idx="1"/>
          </p:cNvCxnSpPr>
          <p:nvPr/>
        </p:nvCxnSpPr>
        <p:spPr>
          <a:xfrm flipV="1">
            <a:off x="1909664" y="2272583"/>
            <a:ext cx="2230018" cy="3241191"/>
          </a:xfrm>
          <a:prstGeom prst="bentConnector3">
            <a:avLst>
              <a:gd name="adj1" fmla="val 59205"/>
            </a:avLst>
          </a:prstGeom>
          <a:ln w="762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54A7390D-094E-6113-93C0-FD4E12F252E3}"/>
              </a:ext>
            </a:extLst>
          </p:cNvPr>
          <p:cNvSpPr/>
          <p:nvPr/>
        </p:nvSpPr>
        <p:spPr>
          <a:xfrm>
            <a:off x="135296" y="4041716"/>
            <a:ext cx="1315617" cy="75885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Blazor Web Assembly</a:t>
            </a:r>
          </a:p>
          <a:p>
            <a:pPr algn="ctr"/>
            <a:r>
              <a:rPr lang="en-US" sz="1200" b="1" dirty="0"/>
              <a:t>App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7882A9AE-7F7E-DB8E-C75F-1A0AB640046B}"/>
              </a:ext>
            </a:extLst>
          </p:cNvPr>
          <p:cNvCxnSpPr>
            <a:stCxn id="53" idx="3"/>
          </p:cNvCxnSpPr>
          <p:nvPr/>
        </p:nvCxnSpPr>
        <p:spPr>
          <a:xfrm flipV="1">
            <a:off x="1450913" y="2230016"/>
            <a:ext cx="2688769" cy="2191126"/>
          </a:xfrm>
          <a:prstGeom prst="bentConnector3">
            <a:avLst>
              <a:gd name="adj1" fmla="val 79497"/>
            </a:avLst>
          </a:prstGeom>
          <a:ln w="762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12CA722-E2DA-B2B9-C811-DE5D071C8A20}"/>
              </a:ext>
            </a:extLst>
          </p:cNvPr>
          <p:cNvSpPr/>
          <p:nvPr/>
        </p:nvSpPr>
        <p:spPr>
          <a:xfrm>
            <a:off x="4898572" y="5386836"/>
            <a:ext cx="4721290" cy="3888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In-Memory Cache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19449322-E76C-7103-3A9C-9C0B1BB2B306}"/>
              </a:ext>
            </a:extLst>
          </p:cNvPr>
          <p:cNvCxnSpPr>
            <a:cxnSpLocks/>
            <a:stCxn id="11" idx="2"/>
            <a:endCxn id="57" idx="0"/>
          </p:cNvCxnSpPr>
          <p:nvPr/>
        </p:nvCxnSpPr>
        <p:spPr>
          <a:xfrm rot="5400000">
            <a:off x="7180704" y="5247673"/>
            <a:ext cx="217677" cy="60649"/>
          </a:xfrm>
          <a:prstGeom prst="bentConnector3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1FAC85A0-CB81-C6D0-3A5F-51E9B364FA37}"/>
              </a:ext>
            </a:extLst>
          </p:cNvPr>
          <p:cNvCxnSpPr>
            <a:cxnSpLocks/>
            <a:stCxn id="57" idx="1"/>
            <a:endCxn id="20" idx="1"/>
          </p:cNvCxnSpPr>
          <p:nvPr/>
        </p:nvCxnSpPr>
        <p:spPr>
          <a:xfrm rot="10800000">
            <a:off x="4702630" y="3968621"/>
            <a:ext cx="195943" cy="1612623"/>
          </a:xfrm>
          <a:prstGeom prst="bentConnector3">
            <a:avLst>
              <a:gd name="adj1" fmla="val 216667"/>
            </a:avLst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190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3928FB-CEB3-FACC-BA33-49599329922B}"/>
              </a:ext>
            </a:extLst>
          </p:cNvPr>
          <p:cNvSpPr/>
          <p:nvPr/>
        </p:nvSpPr>
        <p:spPr>
          <a:xfrm>
            <a:off x="4749282" y="587828"/>
            <a:ext cx="3125755" cy="14275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ASP.NET Core App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0CD085-11CE-E2AE-BBEF-E0615BEA2276}"/>
              </a:ext>
            </a:extLst>
          </p:cNvPr>
          <p:cNvSpPr/>
          <p:nvPr/>
        </p:nvSpPr>
        <p:spPr>
          <a:xfrm>
            <a:off x="4749282" y="2925146"/>
            <a:ext cx="3125755" cy="14275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ASP.NET Core App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C0B916-3808-234E-37F6-A24FC53FF368}"/>
              </a:ext>
            </a:extLst>
          </p:cNvPr>
          <p:cNvSpPr/>
          <p:nvPr/>
        </p:nvSpPr>
        <p:spPr>
          <a:xfrm>
            <a:off x="4749281" y="5206481"/>
            <a:ext cx="3125755" cy="14275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ASP.NET Core App 3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84CE76CA-061B-8C65-157F-FCF420973A9C}"/>
              </a:ext>
            </a:extLst>
          </p:cNvPr>
          <p:cNvSpPr/>
          <p:nvPr/>
        </p:nvSpPr>
        <p:spPr>
          <a:xfrm>
            <a:off x="10142376" y="653143"/>
            <a:ext cx="1399591" cy="94239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Db1</a:t>
            </a: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CE5DA188-B26B-F5F3-FD2E-FD5E5CBB7E3F}"/>
              </a:ext>
            </a:extLst>
          </p:cNvPr>
          <p:cNvSpPr/>
          <p:nvPr/>
        </p:nvSpPr>
        <p:spPr>
          <a:xfrm>
            <a:off x="7875036" y="979714"/>
            <a:ext cx="2267340" cy="298579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5F304686-229A-82B3-1D42-71A052DC8173}"/>
              </a:ext>
            </a:extLst>
          </p:cNvPr>
          <p:cNvSpPr/>
          <p:nvPr/>
        </p:nvSpPr>
        <p:spPr>
          <a:xfrm>
            <a:off x="10142376" y="2925147"/>
            <a:ext cx="1399591" cy="94239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Db2</a:t>
            </a: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7A6281B8-016F-ADC0-68C8-1BD2EF2358AB}"/>
              </a:ext>
            </a:extLst>
          </p:cNvPr>
          <p:cNvSpPr/>
          <p:nvPr/>
        </p:nvSpPr>
        <p:spPr>
          <a:xfrm>
            <a:off x="7875036" y="3251718"/>
            <a:ext cx="2267340" cy="298579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91FCA4F5-9B51-5891-B324-54AB14C3B555}"/>
              </a:ext>
            </a:extLst>
          </p:cNvPr>
          <p:cNvSpPr/>
          <p:nvPr/>
        </p:nvSpPr>
        <p:spPr>
          <a:xfrm>
            <a:off x="10142376" y="5192486"/>
            <a:ext cx="1399591" cy="94239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Db3</a:t>
            </a:r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C1B251FA-184E-8462-337F-1274FE43A041}"/>
              </a:ext>
            </a:extLst>
          </p:cNvPr>
          <p:cNvSpPr/>
          <p:nvPr/>
        </p:nvSpPr>
        <p:spPr>
          <a:xfrm>
            <a:off x="7875036" y="5575039"/>
            <a:ext cx="2267340" cy="298579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59B7D815-D9A2-20DF-721D-5E181CCB29AD}"/>
              </a:ext>
            </a:extLst>
          </p:cNvPr>
          <p:cNvSpPr/>
          <p:nvPr/>
        </p:nvSpPr>
        <p:spPr>
          <a:xfrm>
            <a:off x="905069" y="4683967"/>
            <a:ext cx="1716833" cy="73711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85324AD6-3B12-F2EF-9FEC-8077748899CE}"/>
              </a:ext>
            </a:extLst>
          </p:cNvPr>
          <p:cNvSpPr/>
          <p:nvPr/>
        </p:nvSpPr>
        <p:spPr>
          <a:xfrm>
            <a:off x="905069" y="5341775"/>
            <a:ext cx="1716833" cy="73711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6B87AB5A-3335-E805-33F0-417BC6647795}"/>
              </a:ext>
            </a:extLst>
          </p:cNvPr>
          <p:cNvSpPr/>
          <p:nvPr/>
        </p:nvSpPr>
        <p:spPr>
          <a:xfrm>
            <a:off x="905069" y="5999583"/>
            <a:ext cx="1716833" cy="73711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52D96F-9BA4-36A3-C152-46A59C3A4939}"/>
              </a:ext>
            </a:extLst>
          </p:cNvPr>
          <p:cNvSpPr txBox="1"/>
          <p:nvPr/>
        </p:nvSpPr>
        <p:spPr>
          <a:xfrm>
            <a:off x="447869" y="3867539"/>
            <a:ext cx="2864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Distributed Cache, Redis Cache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E91DD212-F1D3-CFD2-E3B6-5797A35A0098}"/>
              </a:ext>
            </a:extLst>
          </p:cNvPr>
          <p:cNvCxnSpPr>
            <a:cxnSpLocks/>
            <a:stCxn id="2" idx="1"/>
            <a:endCxn id="14" idx="0"/>
          </p:cNvCxnSpPr>
          <p:nvPr/>
        </p:nvCxnSpPr>
        <p:spPr>
          <a:xfrm rot="10800000" flipV="1">
            <a:off x="1880118" y="1301619"/>
            <a:ext cx="2869164" cy="2565919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6630A0E4-30EA-9893-39CD-C53C11EF35D0}"/>
              </a:ext>
            </a:extLst>
          </p:cNvPr>
          <p:cNvCxnSpPr>
            <a:cxnSpLocks/>
            <a:stCxn id="3" idx="1"/>
            <a:endCxn id="14" idx="0"/>
          </p:cNvCxnSpPr>
          <p:nvPr/>
        </p:nvCxnSpPr>
        <p:spPr>
          <a:xfrm rot="10800000" flipV="1">
            <a:off x="1880118" y="3638937"/>
            <a:ext cx="2869164" cy="228601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7F6CC89A-4DF1-A5E5-9D37-2D217E55986E}"/>
              </a:ext>
            </a:extLst>
          </p:cNvPr>
          <p:cNvCxnSpPr>
            <a:cxnSpLocks/>
            <a:stCxn id="4" idx="1"/>
            <a:endCxn id="14" idx="0"/>
          </p:cNvCxnSpPr>
          <p:nvPr/>
        </p:nvCxnSpPr>
        <p:spPr>
          <a:xfrm rot="10800000">
            <a:off x="1880119" y="3867539"/>
            <a:ext cx="2869163" cy="2052734"/>
          </a:xfrm>
          <a:prstGeom prst="curvedConnector4">
            <a:avLst>
              <a:gd name="adj1" fmla="val 25041"/>
              <a:gd name="adj2" fmla="val 11113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1B8437D-9332-7B8E-9BAC-0FB19750FC95}"/>
              </a:ext>
            </a:extLst>
          </p:cNvPr>
          <p:cNvSpPr/>
          <p:nvPr/>
        </p:nvSpPr>
        <p:spPr>
          <a:xfrm>
            <a:off x="5243803" y="1595535"/>
            <a:ext cx="2374643" cy="3545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Background Service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90AF0A7-B7C7-D806-D75D-80E687EF33FF}"/>
              </a:ext>
            </a:extLst>
          </p:cNvPr>
          <p:cNvSpPr/>
          <p:nvPr/>
        </p:nvSpPr>
        <p:spPr>
          <a:xfrm>
            <a:off x="5068077" y="3867539"/>
            <a:ext cx="2374643" cy="3545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Background Service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F948649-B179-36D3-2649-FB8183C03865}"/>
              </a:ext>
            </a:extLst>
          </p:cNvPr>
          <p:cNvSpPr/>
          <p:nvPr/>
        </p:nvSpPr>
        <p:spPr>
          <a:xfrm>
            <a:off x="5124836" y="6134878"/>
            <a:ext cx="2374643" cy="3545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Background Service</a:t>
            </a:r>
          </a:p>
        </p:txBody>
      </p:sp>
    </p:spTree>
    <p:extLst>
      <p:ext uri="{BB962C8B-B14F-4D97-AF65-F5344CB8AC3E}">
        <p14:creationId xmlns:p14="http://schemas.microsoft.com/office/powerpoint/2010/main" val="1195340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96162929-AFD3-7092-340D-1860206169EF}"/>
              </a:ext>
            </a:extLst>
          </p:cNvPr>
          <p:cNvSpPr/>
          <p:nvPr/>
        </p:nvSpPr>
        <p:spPr>
          <a:xfrm>
            <a:off x="6643396" y="2043404"/>
            <a:ext cx="5150498" cy="2034074"/>
          </a:xfrm>
          <a:prstGeom prst="ca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CBDD9FD-79D5-0D89-28C8-8818CCFD0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216022"/>
              </p:ext>
            </p:extLst>
          </p:nvPr>
        </p:nvGraphicFramePr>
        <p:xfrm>
          <a:off x="6905171" y="2903030"/>
          <a:ext cx="46269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737">
                  <a:extLst>
                    <a:ext uri="{9D8B030D-6E8A-4147-A177-3AD203B41FA5}">
                      <a16:colId xmlns:a16="http://schemas.microsoft.com/office/drawing/2014/main" val="961574895"/>
                    </a:ext>
                  </a:extLst>
                </a:gridCol>
                <a:gridCol w="1156737">
                  <a:extLst>
                    <a:ext uri="{9D8B030D-6E8A-4147-A177-3AD203B41FA5}">
                      <a16:colId xmlns:a16="http://schemas.microsoft.com/office/drawing/2014/main" val="3980113748"/>
                    </a:ext>
                  </a:extLst>
                </a:gridCol>
                <a:gridCol w="1156737">
                  <a:extLst>
                    <a:ext uri="{9D8B030D-6E8A-4147-A177-3AD203B41FA5}">
                      <a16:colId xmlns:a16="http://schemas.microsoft.com/office/drawing/2014/main" val="4010029351"/>
                    </a:ext>
                  </a:extLst>
                </a:gridCol>
                <a:gridCol w="1156737">
                  <a:extLst>
                    <a:ext uri="{9D8B030D-6E8A-4147-A177-3AD203B41FA5}">
                      <a16:colId xmlns:a16="http://schemas.microsoft.com/office/drawing/2014/main" val="211301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557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948205"/>
                  </a:ext>
                </a:extLst>
              </a:tr>
            </a:tbl>
          </a:graphicData>
        </a:graphic>
      </p:graphicFrame>
      <p:sp>
        <p:nvSpPr>
          <p:cNvPr id="4" name="Flowchart: Card 3">
            <a:extLst>
              <a:ext uri="{FF2B5EF4-FFF2-40B4-BE49-F238E27FC236}">
                <a16:creationId xmlns:a16="http://schemas.microsoft.com/office/drawing/2014/main" id="{3C395DBA-1A80-380D-2F60-06F767A4DDC7}"/>
              </a:ext>
            </a:extLst>
          </p:cNvPr>
          <p:cNvSpPr/>
          <p:nvPr/>
        </p:nvSpPr>
        <p:spPr>
          <a:xfrm>
            <a:off x="398106" y="1399592"/>
            <a:ext cx="4497355" cy="3750906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35E4B4-D108-A85E-193E-4D368152463B}"/>
              </a:ext>
            </a:extLst>
          </p:cNvPr>
          <p:cNvSpPr txBox="1"/>
          <p:nvPr/>
        </p:nvSpPr>
        <p:spPr>
          <a:xfrm>
            <a:off x="494522" y="559837"/>
            <a:ext cx="432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C# </a:t>
            </a:r>
            <a:r>
              <a:rPr lang="en-US"/>
              <a:t>Employee Entity Class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523F87-D829-B61D-C8EE-076D043CBD11}"/>
              </a:ext>
            </a:extLst>
          </p:cNvPr>
          <p:cNvSpPr txBox="1"/>
          <p:nvPr/>
        </p:nvSpPr>
        <p:spPr>
          <a:xfrm>
            <a:off x="8229600" y="2043404"/>
            <a:ext cx="208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Employee 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A86B8F-26F7-C08F-B14C-5A32C549D7F3}"/>
              </a:ext>
            </a:extLst>
          </p:cNvPr>
          <p:cNvSpPr txBox="1"/>
          <p:nvPr/>
        </p:nvSpPr>
        <p:spPr>
          <a:xfrm>
            <a:off x="811763" y="2174033"/>
            <a:ext cx="36482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Employee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rgbClr val="FFFF00"/>
                </a:solidFill>
              </a:rPr>
              <a:t>ENo</a:t>
            </a:r>
            <a:endParaRPr lang="en-US" dirty="0">
              <a:solidFill>
                <a:srgbClr val="FFFF00"/>
              </a:solidFill>
            </a:endParaRP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rgbClr val="FFFF00"/>
                </a:solidFill>
              </a:rPr>
              <a:t>Ename</a:t>
            </a:r>
            <a:endParaRPr lang="en-US" dirty="0">
              <a:solidFill>
                <a:srgbClr val="FFFF00"/>
              </a:solidFill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Dname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Sal</a:t>
            </a:r>
          </a:p>
          <a:p>
            <a:pPr marL="342900" indent="-342900">
              <a:buAutoNum type="arabicPeriod"/>
            </a:pP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D08AB70D-446E-1B0F-9715-BE76A0DA4324}"/>
              </a:ext>
            </a:extLst>
          </p:cNvPr>
          <p:cNvSpPr/>
          <p:nvPr/>
        </p:nvSpPr>
        <p:spPr>
          <a:xfrm>
            <a:off x="2416629" y="2174033"/>
            <a:ext cx="1147665" cy="2031325"/>
          </a:xfrm>
          <a:prstGeom prst="rightBrac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53217F9-072D-D7E5-835C-7B0CE38935CC}"/>
              </a:ext>
            </a:extLst>
          </p:cNvPr>
          <p:cNvCxnSpPr>
            <a:endCxn id="3" idx="1"/>
          </p:cNvCxnSpPr>
          <p:nvPr/>
        </p:nvCxnSpPr>
        <p:spPr>
          <a:xfrm>
            <a:off x="3564294" y="3200400"/>
            <a:ext cx="3340877" cy="73470"/>
          </a:xfrm>
          <a:prstGeom prst="bentConnector3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D56558A-FDC5-F6C4-B4D9-D01BD3447E93}"/>
              </a:ext>
            </a:extLst>
          </p:cNvPr>
          <p:cNvSpPr txBox="1"/>
          <p:nvPr/>
        </p:nvSpPr>
        <p:spPr>
          <a:xfrm>
            <a:off x="6578081" y="4302622"/>
            <a:ext cx="432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Queries for Read /  Write Operations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100572-7ED5-986D-BAA0-F334DC029CA5}"/>
              </a:ext>
            </a:extLst>
          </p:cNvPr>
          <p:cNvSpPr txBox="1"/>
          <p:nvPr/>
        </p:nvSpPr>
        <p:spPr>
          <a:xfrm>
            <a:off x="494522" y="5477069"/>
            <a:ext cx="4105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 Based Code for Read /  Write Operations on Entity Class</a:t>
            </a:r>
          </a:p>
        </p:txBody>
      </p:sp>
    </p:spTree>
    <p:extLst>
      <p:ext uri="{BB962C8B-B14F-4D97-AF65-F5344CB8AC3E}">
        <p14:creationId xmlns:p14="http://schemas.microsoft.com/office/powerpoint/2010/main" val="106126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EC6C82-B22C-963E-9737-D9FB80DCA352}"/>
              </a:ext>
            </a:extLst>
          </p:cNvPr>
          <p:cNvSpPr/>
          <p:nvPr/>
        </p:nvSpPr>
        <p:spPr>
          <a:xfrm>
            <a:off x="5486400" y="671804"/>
            <a:ext cx="4683967" cy="47399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B0B6E1-DD00-655C-8E21-41426B2BE9B6}"/>
              </a:ext>
            </a:extLst>
          </p:cNvPr>
          <p:cNvSpPr txBox="1"/>
          <p:nvPr/>
        </p:nvSpPr>
        <p:spPr>
          <a:xfrm>
            <a:off x="5738327" y="886408"/>
            <a:ext cx="4217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ASP.NET Core</a:t>
            </a:r>
          </a:p>
          <a:p>
            <a:pPr algn="ctr"/>
            <a:r>
              <a:rPr lang="en-US" b="1" dirty="0" err="1"/>
              <a:t>Microsoft.AspNetCore.App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A0B3B0-9676-E08B-BA90-B4052D503D53}"/>
              </a:ext>
            </a:extLst>
          </p:cNvPr>
          <p:cNvSpPr/>
          <p:nvPr/>
        </p:nvSpPr>
        <p:spPr>
          <a:xfrm>
            <a:off x="5663682" y="1800808"/>
            <a:ext cx="4376057" cy="102636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Dependency Injection Container for Dependency Registration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BF4D9F-9CEF-7C54-95DF-C1B19C1FE2C2}"/>
              </a:ext>
            </a:extLst>
          </p:cNvPr>
          <p:cNvSpPr/>
          <p:nvPr/>
        </p:nvSpPr>
        <p:spPr>
          <a:xfrm>
            <a:off x="5640354" y="3004457"/>
            <a:ext cx="4376057" cy="102636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Middleware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E5D634-852F-E1DA-361E-87924E08E163}"/>
              </a:ext>
            </a:extLst>
          </p:cNvPr>
          <p:cNvSpPr/>
          <p:nvPr/>
        </p:nvSpPr>
        <p:spPr>
          <a:xfrm>
            <a:off x="5626359" y="4244169"/>
            <a:ext cx="4376057" cy="102636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Actual Execution of Request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692F51D-204A-4522-D226-9B0E6CB1123E}"/>
              </a:ext>
            </a:extLst>
          </p:cNvPr>
          <p:cNvSpPr/>
          <p:nvPr/>
        </p:nvSpPr>
        <p:spPr>
          <a:xfrm>
            <a:off x="653143" y="671804"/>
            <a:ext cx="4833257" cy="7744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 Request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361A805C-ABB2-8ACD-D6F9-85E470B738E7}"/>
              </a:ext>
            </a:extLst>
          </p:cNvPr>
          <p:cNvSpPr/>
          <p:nvPr/>
        </p:nvSpPr>
        <p:spPr>
          <a:xfrm>
            <a:off x="438539" y="4516016"/>
            <a:ext cx="5047861" cy="774441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 response</a:t>
            </a:r>
          </a:p>
        </p:txBody>
      </p:sp>
    </p:spTree>
    <p:extLst>
      <p:ext uri="{BB962C8B-B14F-4D97-AF65-F5344CB8AC3E}">
        <p14:creationId xmlns:p14="http://schemas.microsoft.com/office/powerpoint/2010/main" val="345883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E3FC02-E8B3-1EB9-A449-719135B6165C}"/>
              </a:ext>
            </a:extLst>
          </p:cNvPr>
          <p:cNvSpPr txBox="1"/>
          <p:nvPr/>
        </p:nvSpPr>
        <p:spPr>
          <a:xfrm>
            <a:off x="149291" y="195943"/>
            <a:ext cx="283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 i = 10; // The Value Type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55C47C-5EC1-6F46-C39A-0805B2FBD37D}"/>
              </a:ext>
            </a:extLst>
          </p:cNvPr>
          <p:cNvSpPr txBox="1"/>
          <p:nvPr/>
        </p:nvSpPr>
        <p:spPr>
          <a:xfrm>
            <a:off x="429208" y="933061"/>
            <a:ext cx="126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4EC9EE-CACF-E6CD-A46D-5EF9CE9B30B4}"/>
              </a:ext>
            </a:extLst>
          </p:cNvPr>
          <p:cNvSpPr/>
          <p:nvPr/>
        </p:nvSpPr>
        <p:spPr>
          <a:xfrm>
            <a:off x="625151" y="1371600"/>
            <a:ext cx="839755" cy="485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D7806C-013D-6815-BAC6-BD32D6982F30}"/>
              </a:ext>
            </a:extLst>
          </p:cNvPr>
          <p:cNvSpPr txBox="1"/>
          <p:nvPr/>
        </p:nvSpPr>
        <p:spPr>
          <a:xfrm>
            <a:off x="690465" y="2006082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FE6BC9-9F11-F571-10B3-91C155E59F3A}"/>
              </a:ext>
            </a:extLst>
          </p:cNvPr>
          <p:cNvSpPr txBox="1"/>
          <p:nvPr/>
        </p:nvSpPr>
        <p:spPr>
          <a:xfrm>
            <a:off x="149291" y="5046316"/>
            <a:ext cx="672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 str = “Mahesh”; // With Initial Value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956D00-50DE-FC0A-2204-586554C187F7}"/>
              </a:ext>
            </a:extLst>
          </p:cNvPr>
          <p:cNvSpPr txBox="1"/>
          <p:nvPr/>
        </p:nvSpPr>
        <p:spPr>
          <a:xfrm>
            <a:off x="251926" y="5608472"/>
            <a:ext cx="126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2B2B9F-0303-475D-1820-36A291DF67EE}"/>
              </a:ext>
            </a:extLst>
          </p:cNvPr>
          <p:cNvSpPr/>
          <p:nvPr/>
        </p:nvSpPr>
        <p:spPr>
          <a:xfrm>
            <a:off x="447869" y="6047011"/>
            <a:ext cx="839755" cy="485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0EB990-DFF9-08B3-283E-8A848CB457C9}"/>
              </a:ext>
            </a:extLst>
          </p:cNvPr>
          <p:cNvSpPr txBox="1"/>
          <p:nvPr/>
        </p:nvSpPr>
        <p:spPr>
          <a:xfrm>
            <a:off x="3390121" y="5648887"/>
            <a:ext cx="126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6B6980-F889-598E-C877-C4044EA9D0BD}"/>
              </a:ext>
            </a:extLst>
          </p:cNvPr>
          <p:cNvSpPr/>
          <p:nvPr/>
        </p:nvSpPr>
        <p:spPr>
          <a:xfrm>
            <a:off x="3488093" y="6031443"/>
            <a:ext cx="1073020" cy="485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Mahesh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1F1BC9C-490C-B45D-A60B-33813589AA37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1287624" y="6274039"/>
            <a:ext cx="2200469" cy="155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3667E1C-B615-4D0B-F760-6EF0917E5E58}"/>
              </a:ext>
            </a:extLst>
          </p:cNvPr>
          <p:cNvSpPr txBox="1"/>
          <p:nvPr/>
        </p:nvSpPr>
        <p:spPr>
          <a:xfrm>
            <a:off x="251925" y="2572889"/>
            <a:ext cx="700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 o = i; // Boxing: Value type is stored in Ref Type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E9D4C12-9015-8E20-17C4-2C24647959D1}"/>
              </a:ext>
            </a:extLst>
          </p:cNvPr>
          <p:cNvSpPr/>
          <p:nvPr/>
        </p:nvSpPr>
        <p:spPr>
          <a:xfrm>
            <a:off x="6876661" y="566041"/>
            <a:ext cx="1436912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1</a:t>
            </a:r>
          </a:p>
          <a:p>
            <a:pPr algn="ctr"/>
            <a:r>
              <a:rPr lang="en-US" dirty="0"/>
              <a:t>In Process 1</a:t>
            </a:r>
          </a:p>
          <a:p>
            <a:pPr algn="ctr"/>
            <a:r>
              <a:rPr lang="en-US" dirty="0"/>
              <a:t>.NET 6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FBCE960-5369-9B55-9C42-0215522DE7AC}"/>
              </a:ext>
            </a:extLst>
          </p:cNvPr>
          <p:cNvSpPr/>
          <p:nvPr/>
        </p:nvSpPr>
        <p:spPr>
          <a:xfrm>
            <a:off x="10325880" y="603363"/>
            <a:ext cx="1436912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2</a:t>
            </a:r>
          </a:p>
          <a:p>
            <a:pPr algn="ctr"/>
            <a:r>
              <a:rPr lang="en-US" dirty="0"/>
              <a:t>In Process 2</a:t>
            </a:r>
          </a:p>
          <a:p>
            <a:pPr algn="ctr"/>
            <a:r>
              <a:rPr lang="en-US" dirty="0"/>
              <a:t>.NET 7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F6A2BE8E-E877-B6D3-67A1-4996316B1AB5}"/>
              </a:ext>
            </a:extLst>
          </p:cNvPr>
          <p:cNvCxnSpPr>
            <a:stCxn id="16" idx="0"/>
            <a:endCxn id="17" idx="0"/>
          </p:cNvCxnSpPr>
          <p:nvPr/>
        </p:nvCxnSpPr>
        <p:spPr>
          <a:xfrm rot="16200000" flipH="1">
            <a:off x="9301065" y="-1139907"/>
            <a:ext cx="37322" cy="3449219"/>
          </a:xfrm>
          <a:prstGeom prst="bentConnector3">
            <a:avLst>
              <a:gd name="adj1" fmla="val -612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E89F3C3-07E6-AA11-4E4E-001045A44601}"/>
              </a:ext>
            </a:extLst>
          </p:cNvPr>
          <p:cNvSpPr txBox="1"/>
          <p:nvPr/>
        </p:nvSpPr>
        <p:spPr>
          <a:xfrm>
            <a:off x="8397552" y="111967"/>
            <a:ext cx="192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Send Value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F0C84D8-328A-B747-F8FB-BF1C97AB8975}"/>
              </a:ext>
            </a:extLst>
          </p:cNvPr>
          <p:cNvSpPr/>
          <p:nvPr/>
        </p:nvSpPr>
        <p:spPr>
          <a:xfrm>
            <a:off x="8686800" y="1623527"/>
            <a:ext cx="1166327" cy="7518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Wrap Value in Object and Send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DC55B31-E467-C6BD-D525-9DA9BE4CE668}"/>
              </a:ext>
            </a:extLst>
          </p:cNvPr>
          <p:cNvCxnSpPr>
            <a:stCxn id="16" idx="2"/>
            <a:endCxn id="21" idx="1"/>
          </p:cNvCxnSpPr>
          <p:nvPr/>
        </p:nvCxnSpPr>
        <p:spPr>
          <a:xfrm rot="16200000" flipH="1">
            <a:off x="7881443" y="1194114"/>
            <a:ext cx="519030" cy="10916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E17D055-7AC8-37D7-6325-2BD6D760ADEC}"/>
              </a:ext>
            </a:extLst>
          </p:cNvPr>
          <p:cNvCxnSpPr>
            <a:stCxn id="21" idx="3"/>
            <a:endCxn id="17" idx="2"/>
          </p:cNvCxnSpPr>
          <p:nvPr/>
        </p:nvCxnSpPr>
        <p:spPr>
          <a:xfrm flipV="1">
            <a:off x="9853127" y="1517763"/>
            <a:ext cx="1191209" cy="4817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EA52912-5F41-97A7-4DD0-3F60196EDB2D}"/>
              </a:ext>
            </a:extLst>
          </p:cNvPr>
          <p:cNvSpPr txBox="1"/>
          <p:nvPr/>
        </p:nvSpPr>
        <p:spPr>
          <a:xfrm>
            <a:off x="307910" y="2872283"/>
            <a:ext cx="126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F015555-D80D-AD78-B739-BFFD085F5F59}"/>
              </a:ext>
            </a:extLst>
          </p:cNvPr>
          <p:cNvSpPr/>
          <p:nvPr/>
        </p:nvSpPr>
        <p:spPr>
          <a:xfrm>
            <a:off x="503853" y="3301492"/>
            <a:ext cx="839755" cy="485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3DFAF1-24EB-A50D-E01A-875BBB2CB5C9}"/>
              </a:ext>
            </a:extLst>
          </p:cNvPr>
          <p:cNvSpPr txBox="1"/>
          <p:nvPr/>
        </p:nvSpPr>
        <p:spPr>
          <a:xfrm>
            <a:off x="3598505" y="2872283"/>
            <a:ext cx="126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332EC57-1A83-99DD-522F-932F2445F33C}"/>
              </a:ext>
            </a:extLst>
          </p:cNvPr>
          <p:cNvSpPr/>
          <p:nvPr/>
        </p:nvSpPr>
        <p:spPr>
          <a:xfrm>
            <a:off x="3696476" y="3390333"/>
            <a:ext cx="1073020" cy="9578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221A01-C4DD-EB10-3B59-5C219A0AC935}"/>
              </a:ext>
            </a:extLst>
          </p:cNvPr>
          <p:cNvSpPr/>
          <p:nvPr/>
        </p:nvSpPr>
        <p:spPr>
          <a:xfrm>
            <a:off x="3696477" y="3786684"/>
            <a:ext cx="1073020" cy="4571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736E39-561F-C8E3-28F8-AE2CCFCD6E45}"/>
              </a:ext>
            </a:extLst>
          </p:cNvPr>
          <p:cNvSpPr txBox="1"/>
          <p:nvPr/>
        </p:nvSpPr>
        <p:spPr>
          <a:xfrm>
            <a:off x="3696477" y="3429000"/>
            <a:ext cx="1073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System.Int32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6F837A-B921-992E-46C3-2781C5BE4129}"/>
              </a:ext>
            </a:extLst>
          </p:cNvPr>
          <p:cNvSpPr txBox="1"/>
          <p:nvPr/>
        </p:nvSpPr>
        <p:spPr>
          <a:xfrm>
            <a:off x="3862873" y="3974841"/>
            <a:ext cx="796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ACA0D04-F6BA-386E-5E89-22E8AE297CB1}"/>
              </a:ext>
            </a:extLst>
          </p:cNvPr>
          <p:cNvCxnSpPr>
            <a:stCxn id="27" idx="3"/>
            <a:endCxn id="31" idx="1"/>
          </p:cNvCxnSpPr>
          <p:nvPr/>
        </p:nvCxnSpPr>
        <p:spPr>
          <a:xfrm>
            <a:off x="1343608" y="3544088"/>
            <a:ext cx="2352869" cy="2654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2807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25420B-AA3E-A871-FC4D-C14B2D5DFD29}"/>
              </a:ext>
            </a:extLst>
          </p:cNvPr>
          <p:cNvSpPr/>
          <p:nvPr/>
        </p:nvSpPr>
        <p:spPr>
          <a:xfrm>
            <a:off x="130629" y="139959"/>
            <a:ext cx="11971175" cy="65687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F9E271-7E96-2989-BE46-51E073B1885D}"/>
              </a:ext>
            </a:extLst>
          </p:cNvPr>
          <p:cNvSpPr txBox="1"/>
          <p:nvPr/>
        </p:nvSpPr>
        <p:spPr>
          <a:xfrm>
            <a:off x="5449078" y="149290"/>
            <a:ext cx="211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ASP.NET Core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C11E29-F70F-F782-342F-55C354367B95}"/>
              </a:ext>
            </a:extLst>
          </p:cNvPr>
          <p:cNvSpPr/>
          <p:nvPr/>
        </p:nvSpPr>
        <p:spPr>
          <a:xfrm>
            <a:off x="130629" y="821094"/>
            <a:ext cx="11930742" cy="29904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25915-A480-633D-86CA-FCEDC5A1EC8A}"/>
              </a:ext>
            </a:extLst>
          </p:cNvPr>
          <p:cNvSpPr txBox="1"/>
          <p:nvPr/>
        </p:nvSpPr>
        <p:spPr>
          <a:xfrm>
            <a:off x="279918" y="527953"/>
            <a:ext cx="599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Service Registrations in Dependency Injection Container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E0D4D-A18F-7401-0E34-764C1D902C69}"/>
              </a:ext>
            </a:extLst>
          </p:cNvPr>
          <p:cNvSpPr/>
          <p:nvPr/>
        </p:nvSpPr>
        <p:spPr>
          <a:xfrm>
            <a:off x="205273" y="897285"/>
            <a:ext cx="1576874" cy="4836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DbContext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1BD3BC-519C-2E7A-AAA9-B2C58FA29997}"/>
              </a:ext>
            </a:extLst>
          </p:cNvPr>
          <p:cNvSpPr/>
          <p:nvPr/>
        </p:nvSpPr>
        <p:spPr>
          <a:xfrm>
            <a:off x="2037182" y="906616"/>
            <a:ext cx="1576874" cy="48364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4E3019-7FAE-A1E0-97C0-4FC273759F09}"/>
              </a:ext>
            </a:extLst>
          </p:cNvPr>
          <p:cNvSpPr/>
          <p:nvPr/>
        </p:nvSpPr>
        <p:spPr>
          <a:xfrm>
            <a:off x="5565709" y="856069"/>
            <a:ext cx="1576874" cy="4836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Sessions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1EC14CD-7751-07D9-4735-30ADDF49A3E5}"/>
              </a:ext>
            </a:extLst>
          </p:cNvPr>
          <p:cNvCxnSpPr>
            <a:stCxn id="7" idx="2"/>
            <a:endCxn id="6" idx="2"/>
          </p:cNvCxnSpPr>
          <p:nvPr/>
        </p:nvCxnSpPr>
        <p:spPr>
          <a:xfrm rot="5400000" flipH="1">
            <a:off x="1904999" y="469643"/>
            <a:ext cx="9331" cy="1831909"/>
          </a:xfrm>
          <a:prstGeom prst="bentConnector3">
            <a:avLst>
              <a:gd name="adj1" fmla="val -2449898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2C2B5C1-FA6C-7455-BE97-27E8ADC195DD}"/>
              </a:ext>
            </a:extLst>
          </p:cNvPr>
          <p:cNvSpPr/>
          <p:nvPr/>
        </p:nvSpPr>
        <p:spPr>
          <a:xfrm>
            <a:off x="3801445" y="875507"/>
            <a:ext cx="1576874" cy="4836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Caching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872A232-CAA5-442B-C2E5-9FD334F6A987}"/>
              </a:ext>
            </a:extLst>
          </p:cNvPr>
          <p:cNvCxnSpPr>
            <a:cxnSpLocks/>
            <a:stCxn id="8" idx="2"/>
            <a:endCxn id="11" idx="2"/>
          </p:cNvCxnSpPr>
          <p:nvPr/>
        </p:nvCxnSpPr>
        <p:spPr>
          <a:xfrm rot="5400000">
            <a:off x="5462295" y="467302"/>
            <a:ext cx="19438" cy="1764264"/>
          </a:xfrm>
          <a:prstGeom prst="bentConnector3">
            <a:avLst>
              <a:gd name="adj1" fmla="val 1276047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5020F50-398F-0FAA-0B61-31BF33D172B6}"/>
              </a:ext>
            </a:extLst>
          </p:cNvPr>
          <p:cNvSpPr/>
          <p:nvPr/>
        </p:nvSpPr>
        <p:spPr>
          <a:xfrm>
            <a:off x="7510363" y="875507"/>
            <a:ext cx="1576874" cy="48364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262841-FC69-C5B9-1925-226868DE4D88}"/>
              </a:ext>
            </a:extLst>
          </p:cNvPr>
          <p:cNvSpPr/>
          <p:nvPr/>
        </p:nvSpPr>
        <p:spPr>
          <a:xfrm>
            <a:off x="9366381" y="865788"/>
            <a:ext cx="1576874" cy="4836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Swagger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A2A6B6-A69E-365E-D3F4-F479861A2123}"/>
              </a:ext>
            </a:extLst>
          </p:cNvPr>
          <p:cNvSpPr/>
          <p:nvPr/>
        </p:nvSpPr>
        <p:spPr>
          <a:xfrm>
            <a:off x="185831" y="1873911"/>
            <a:ext cx="11682707" cy="10932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Resources Services For ASP.NET Core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FA38FC-D354-47C4-2581-2FF8ECAB192C}"/>
              </a:ext>
            </a:extLst>
          </p:cNvPr>
          <p:cNvSpPr/>
          <p:nvPr/>
        </p:nvSpPr>
        <p:spPr>
          <a:xfrm>
            <a:off x="279918" y="2062066"/>
            <a:ext cx="1903445" cy="646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MVC View And Controller with API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C16854-BC3B-7928-9E88-913C9066B72B}"/>
              </a:ext>
            </a:extLst>
          </p:cNvPr>
          <p:cNvSpPr/>
          <p:nvPr/>
        </p:nvSpPr>
        <p:spPr>
          <a:xfrm>
            <a:off x="2513045" y="2062066"/>
            <a:ext cx="1903445" cy="646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API Controller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8882A8-E5F3-7A87-579B-2E6D905E655E}"/>
              </a:ext>
            </a:extLst>
          </p:cNvPr>
          <p:cNvSpPr/>
          <p:nvPr/>
        </p:nvSpPr>
        <p:spPr>
          <a:xfrm>
            <a:off x="4967775" y="2099760"/>
            <a:ext cx="1903445" cy="646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Razor Pages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02C4AB-2061-F01C-B983-5CDA155DBB91}"/>
              </a:ext>
            </a:extLst>
          </p:cNvPr>
          <p:cNvSpPr/>
          <p:nvPr/>
        </p:nvSpPr>
        <p:spPr>
          <a:xfrm>
            <a:off x="7142583" y="2099760"/>
            <a:ext cx="1903445" cy="646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gRPC</a:t>
            </a:r>
            <a:endParaRPr lang="en-US" sz="16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AAED39-958A-276A-8ECF-9AC6FE1CAC9B}"/>
              </a:ext>
            </a:extLst>
          </p:cNvPr>
          <p:cNvSpPr/>
          <p:nvPr/>
        </p:nvSpPr>
        <p:spPr>
          <a:xfrm>
            <a:off x="9655632" y="1923073"/>
            <a:ext cx="1903445" cy="5022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SignalR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05994A-D03A-C36E-5774-B9C433121C7E}"/>
              </a:ext>
            </a:extLst>
          </p:cNvPr>
          <p:cNvSpPr/>
          <p:nvPr/>
        </p:nvSpPr>
        <p:spPr>
          <a:xfrm>
            <a:off x="279918" y="3066280"/>
            <a:ext cx="1903445" cy="646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Custom Services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CBC230-2130-06D4-03BD-418F4A57F546}"/>
              </a:ext>
            </a:extLst>
          </p:cNvPr>
          <p:cNvSpPr/>
          <p:nvPr/>
        </p:nvSpPr>
        <p:spPr>
          <a:xfrm>
            <a:off x="2686437" y="3060413"/>
            <a:ext cx="1903445" cy="646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Third Party Services</a:t>
            </a:r>
          </a:p>
          <a:p>
            <a:pPr algn="ctr"/>
            <a:r>
              <a:rPr lang="en-US" sz="1600" b="1" dirty="0"/>
              <a:t>e.g. </a:t>
            </a:r>
            <a:r>
              <a:rPr lang="en-US" sz="1600" b="1" dirty="0" err="1"/>
              <a:t>RedisCache</a:t>
            </a:r>
            <a:endParaRPr lang="en-US" sz="1600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7B958D-BADC-9443-8C31-FFA355BC0963}"/>
              </a:ext>
            </a:extLst>
          </p:cNvPr>
          <p:cNvSpPr/>
          <p:nvPr/>
        </p:nvSpPr>
        <p:spPr>
          <a:xfrm>
            <a:off x="9101230" y="2441532"/>
            <a:ext cx="2741647" cy="5022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Background Hosted Service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137261-60B7-D571-5208-1F799A9BA260}"/>
              </a:ext>
            </a:extLst>
          </p:cNvPr>
          <p:cNvSpPr/>
          <p:nvPr/>
        </p:nvSpPr>
        <p:spPr>
          <a:xfrm>
            <a:off x="193609" y="3892412"/>
            <a:ext cx="11875540" cy="271520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E6CA0C-2656-95A3-09A3-86EDE9ADA34A}"/>
              </a:ext>
            </a:extLst>
          </p:cNvPr>
          <p:cNvSpPr txBox="1"/>
          <p:nvPr/>
        </p:nvSpPr>
        <p:spPr>
          <a:xfrm>
            <a:off x="10161037" y="3999739"/>
            <a:ext cx="1900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Middlewares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A75482-80A7-2D71-8CFE-1152D9A0DCDC}"/>
              </a:ext>
            </a:extLst>
          </p:cNvPr>
          <p:cNvSpPr/>
          <p:nvPr/>
        </p:nvSpPr>
        <p:spPr>
          <a:xfrm>
            <a:off x="205273" y="3943761"/>
            <a:ext cx="1576874" cy="4836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Exception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5E3C3E4-B126-0C66-FB50-A09C930E1E1B}"/>
              </a:ext>
            </a:extLst>
          </p:cNvPr>
          <p:cNvSpPr/>
          <p:nvPr/>
        </p:nvSpPr>
        <p:spPr>
          <a:xfrm>
            <a:off x="2183363" y="3943761"/>
            <a:ext cx="1576874" cy="4836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HTTPS Redirection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7EE73B1-1796-C71E-7ADA-F2FA8C5CA246}"/>
              </a:ext>
            </a:extLst>
          </p:cNvPr>
          <p:cNvSpPr/>
          <p:nvPr/>
        </p:nvSpPr>
        <p:spPr>
          <a:xfrm>
            <a:off x="3988835" y="3943761"/>
            <a:ext cx="1576874" cy="4836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HSTS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6229447-DFA5-128A-91DF-D2A95503191E}"/>
              </a:ext>
            </a:extLst>
          </p:cNvPr>
          <p:cNvSpPr/>
          <p:nvPr/>
        </p:nvSpPr>
        <p:spPr>
          <a:xfrm>
            <a:off x="5719665" y="3943761"/>
            <a:ext cx="1576874" cy="4836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C2C7CDE-8BF7-9F4F-EE18-B108F297E387}"/>
              </a:ext>
            </a:extLst>
          </p:cNvPr>
          <p:cNvSpPr/>
          <p:nvPr/>
        </p:nvSpPr>
        <p:spPr>
          <a:xfrm>
            <a:off x="7641770" y="3942582"/>
            <a:ext cx="1576874" cy="48364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5DE957-6303-E311-C173-FAC318314C09}"/>
              </a:ext>
            </a:extLst>
          </p:cNvPr>
          <p:cNvSpPr/>
          <p:nvPr/>
        </p:nvSpPr>
        <p:spPr>
          <a:xfrm>
            <a:off x="443203" y="4776501"/>
            <a:ext cx="1576874" cy="4836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Files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8E94714-1D51-1CF9-77B7-0A322C363786}"/>
              </a:ext>
            </a:extLst>
          </p:cNvPr>
          <p:cNvSpPr/>
          <p:nvPr/>
        </p:nvSpPr>
        <p:spPr>
          <a:xfrm>
            <a:off x="2411960" y="4683967"/>
            <a:ext cx="6433459" cy="9050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744268C-FC48-E2B4-0852-DCFC6F73FA7B}"/>
              </a:ext>
            </a:extLst>
          </p:cNvPr>
          <p:cNvSpPr txBox="1"/>
          <p:nvPr/>
        </p:nvSpPr>
        <p:spPr>
          <a:xfrm>
            <a:off x="4273420" y="4776501"/>
            <a:ext cx="279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Custom Middlewares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3A50AD4-6375-B5CA-D5F6-5D9F8FFDF884}"/>
              </a:ext>
            </a:extLst>
          </p:cNvPr>
          <p:cNvSpPr/>
          <p:nvPr/>
        </p:nvSpPr>
        <p:spPr>
          <a:xfrm>
            <a:off x="2603241" y="5145833"/>
            <a:ext cx="1629746" cy="36933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CM1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BD24765-C798-AE27-D195-FE55BD4BE494}"/>
              </a:ext>
            </a:extLst>
          </p:cNvPr>
          <p:cNvSpPr/>
          <p:nvPr/>
        </p:nvSpPr>
        <p:spPr>
          <a:xfrm>
            <a:off x="7050834" y="5160814"/>
            <a:ext cx="1629746" cy="36933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CMn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AC68BB8-F8C7-0F07-9FED-D4C431A280EC}"/>
              </a:ext>
            </a:extLst>
          </p:cNvPr>
          <p:cNvSpPr/>
          <p:nvPr/>
        </p:nvSpPr>
        <p:spPr>
          <a:xfrm>
            <a:off x="4416490" y="5260147"/>
            <a:ext cx="304800" cy="14224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6724DE-325B-0C60-D582-139171E01AB9}"/>
              </a:ext>
            </a:extLst>
          </p:cNvPr>
          <p:cNvSpPr/>
          <p:nvPr/>
        </p:nvSpPr>
        <p:spPr>
          <a:xfrm>
            <a:off x="5323889" y="5280294"/>
            <a:ext cx="304800" cy="14224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E208631-B2C2-BF6E-4AB9-B9EFB17413D2}"/>
              </a:ext>
            </a:extLst>
          </p:cNvPr>
          <p:cNvSpPr/>
          <p:nvPr/>
        </p:nvSpPr>
        <p:spPr>
          <a:xfrm>
            <a:off x="6209522" y="5290398"/>
            <a:ext cx="304800" cy="14224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B214042-D83D-D4DE-8425-417155EBC0A4}"/>
              </a:ext>
            </a:extLst>
          </p:cNvPr>
          <p:cNvSpPr/>
          <p:nvPr/>
        </p:nvSpPr>
        <p:spPr>
          <a:xfrm>
            <a:off x="9314288" y="4885661"/>
            <a:ext cx="1576874" cy="48364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8026E13-673C-8B82-CB5C-FC35678926A5}"/>
              </a:ext>
            </a:extLst>
          </p:cNvPr>
          <p:cNvSpPr/>
          <p:nvPr/>
        </p:nvSpPr>
        <p:spPr>
          <a:xfrm>
            <a:off x="443203" y="5846401"/>
            <a:ext cx="1576874" cy="48364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Authorization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A14BFEF-0D3B-4E60-193E-506D591157E8}"/>
              </a:ext>
            </a:extLst>
          </p:cNvPr>
          <p:cNvCxnSpPr>
            <a:endCxn id="29" idx="1"/>
          </p:cNvCxnSpPr>
          <p:nvPr/>
        </p:nvCxnSpPr>
        <p:spPr>
          <a:xfrm>
            <a:off x="1782147" y="4184405"/>
            <a:ext cx="401216" cy="1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3F37FED-44AD-8E3B-5A4B-57B3E2ED7395}"/>
              </a:ext>
            </a:extLst>
          </p:cNvPr>
          <p:cNvCxnSpPr>
            <a:stCxn id="29" idx="3"/>
            <a:endCxn id="30" idx="1"/>
          </p:cNvCxnSpPr>
          <p:nvPr/>
        </p:nvCxnSpPr>
        <p:spPr>
          <a:xfrm>
            <a:off x="3760237" y="4185584"/>
            <a:ext cx="228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09D9700-5BE5-8E8F-D48A-2BE23A435082}"/>
              </a:ext>
            </a:extLst>
          </p:cNvPr>
          <p:cNvCxnSpPr>
            <a:stCxn id="30" idx="3"/>
            <a:endCxn id="31" idx="1"/>
          </p:cNvCxnSpPr>
          <p:nvPr/>
        </p:nvCxnSpPr>
        <p:spPr>
          <a:xfrm>
            <a:off x="5565709" y="4185584"/>
            <a:ext cx="1539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0DC43BA-4006-087C-4784-9C8410AD0853}"/>
              </a:ext>
            </a:extLst>
          </p:cNvPr>
          <p:cNvCxnSpPr>
            <a:endCxn id="32" idx="1"/>
          </p:cNvCxnSpPr>
          <p:nvPr/>
        </p:nvCxnSpPr>
        <p:spPr>
          <a:xfrm>
            <a:off x="7296539" y="4184405"/>
            <a:ext cx="345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FD21921-696D-4740-C652-993DF383F6B9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H="1">
            <a:off x="443203" y="4184405"/>
            <a:ext cx="8775441" cy="833919"/>
          </a:xfrm>
          <a:prstGeom prst="bentConnector5">
            <a:avLst>
              <a:gd name="adj1" fmla="val -2605"/>
              <a:gd name="adj2" fmla="val 50000"/>
              <a:gd name="adj3" fmla="val 1026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7440ACC-7E62-A282-6084-BA6654826D86}"/>
              </a:ext>
            </a:extLst>
          </p:cNvPr>
          <p:cNvCxnSpPr>
            <a:stCxn id="33" idx="3"/>
            <a:endCxn id="34" idx="1"/>
          </p:cNvCxnSpPr>
          <p:nvPr/>
        </p:nvCxnSpPr>
        <p:spPr>
          <a:xfrm>
            <a:off x="2020077" y="5018324"/>
            <a:ext cx="391883" cy="109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1329287-ADD1-B67B-B994-1F3A2019C479}"/>
              </a:ext>
            </a:extLst>
          </p:cNvPr>
          <p:cNvCxnSpPr>
            <a:stCxn id="34" idx="3"/>
            <a:endCxn id="41" idx="1"/>
          </p:cNvCxnSpPr>
          <p:nvPr/>
        </p:nvCxnSpPr>
        <p:spPr>
          <a:xfrm flipV="1">
            <a:off x="8845419" y="5127484"/>
            <a:ext cx="468869" cy="9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4A90B060-FE57-98F0-BEBA-DB2A4ADB9C5C}"/>
              </a:ext>
            </a:extLst>
          </p:cNvPr>
          <p:cNvCxnSpPr>
            <a:stCxn id="41" idx="3"/>
            <a:endCxn id="42" idx="1"/>
          </p:cNvCxnSpPr>
          <p:nvPr/>
        </p:nvCxnSpPr>
        <p:spPr>
          <a:xfrm flipH="1">
            <a:off x="443203" y="5127484"/>
            <a:ext cx="10447959" cy="960740"/>
          </a:xfrm>
          <a:prstGeom prst="bentConnector5">
            <a:avLst>
              <a:gd name="adj1" fmla="val -2188"/>
              <a:gd name="adj2" fmla="val 50000"/>
              <a:gd name="adj3" fmla="val 1021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9BA3DDF-96B9-1086-AD76-21EA69E59390}"/>
              </a:ext>
            </a:extLst>
          </p:cNvPr>
          <p:cNvCxnSpPr>
            <a:stCxn id="42" idx="2"/>
          </p:cNvCxnSpPr>
          <p:nvPr/>
        </p:nvCxnSpPr>
        <p:spPr>
          <a:xfrm>
            <a:off x="1231640" y="6330047"/>
            <a:ext cx="0" cy="527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CBFB3DA-5E8E-51A6-B739-6DED1A4A6E2D}"/>
              </a:ext>
            </a:extLst>
          </p:cNvPr>
          <p:cNvSpPr txBox="1"/>
          <p:nvPr/>
        </p:nvSpPr>
        <p:spPr>
          <a:xfrm>
            <a:off x="1220753" y="6405710"/>
            <a:ext cx="342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Further Execution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4D577067-989D-5654-6B82-89B99D6448A4}"/>
              </a:ext>
            </a:extLst>
          </p:cNvPr>
          <p:cNvCxnSpPr>
            <a:stCxn id="42" idx="0"/>
            <a:endCxn id="41" idx="2"/>
          </p:cNvCxnSpPr>
          <p:nvPr/>
        </p:nvCxnSpPr>
        <p:spPr>
          <a:xfrm rot="5400000" flipH="1" flipV="1">
            <a:off x="5428635" y="1172312"/>
            <a:ext cx="477094" cy="887108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D3BE3A0F-6E18-FB10-D486-F062331345AA}"/>
              </a:ext>
            </a:extLst>
          </p:cNvPr>
          <p:cNvCxnSpPr>
            <a:endCxn id="34" idx="0"/>
          </p:cNvCxnSpPr>
          <p:nvPr/>
        </p:nvCxnSpPr>
        <p:spPr>
          <a:xfrm rot="10800000">
            <a:off x="5628691" y="4683967"/>
            <a:ext cx="4474035" cy="201694"/>
          </a:xfrm>
          <a:prstGeom prst="bentConnector4">
            <a:avLst>
              <a:gd name="adj1" fmla="val 14051"/>
              <a:gd name="adj2" fmla="val 21334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4A68F5B3-D9AD-64BB-767D-E2A2D1932040}"/>
              </a:ext>
            </a:extLst>
          </p:cNvPr>
          <p:cNvCxnSpPr>
            <a:stCxn id="34" idx="1"/>
            <a:endCxn id="33" idx="2"/>
          </p:cNvCxnSpPr>
          <p:nvPr/>
        </p:nvCxnSpPr>
        <p:spPr>
          <a:xfrm rot="10800000" flipV="1">
            <a:off x="1231640" y="5136501"/>
            <a:ext cx="1180320" cy="123645"/>
          </a:xfrm>
          <a:prstGeom prst="bentConnector4">
            <a:avLst>
              <a:gd name="adj1" fmla="val 16601"/>
              <a:gd name="adj2" fmla="val 55088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0C8A71B9-816D-0A7B-AF92-0D06FBDF8895}"/>
              </a:ext>
            </a:extLst>
          </p:cNvPr>
          <p:cNvCxnSpPr>
            <a:stCxn id="33" idx="0"/>
            <a:endCxn id="32" idx="2"/>
          </p:cNvCxnSpPr>
          <p:nvPr/>
        </p:nvCxnSpPr>
        <p:spPr>
          <a:xfrm rot="5400000" flipH="1" flipV="1">
            <a:off x="4655787" y="1002082"/>
            <a:ext cx="350273" cy="719856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06C52FA3-9D67-3BC9-E80C-2EA7F6FDB4D4}"/>
              </a:ext>
            </a:extLst>
          </p:cNvPr>
          <p:cNvCxnSpPr>
            <a:stCxn id="32" idx="2"/>
            <a:endCxn id="31" idx="2"/>
          </p:cNvCxnSpPr>
          <p:nvPr/>
        </p:nvCxnSpPr>
        <p:spPr>
          <a:xfrm rot="5400000">
            <a:off x="7468566" y="3465765"/>
            <a:ext cx="1179" cy="1922105"/>
          </a:xfrm>
          <a:prstGeom prst="bentConnector3">
            <a:avLst>
              <a:gd name="adj1" fmla="val 19489313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D68E0F5F-44A0-7670-4241-B20F4554BCF2}"/>
              </a:ext>
            </a:extLst>
          </p:cNvPr>
          <p:cNvCxnSpPr>
            <a:stCxn id="30" idx="2"/>
            <a:endCxn id="29" idx="2"/>
          </p:cNvCxnSpPr>
          <p:nvPr/>
        </p:nvCxnSpPr>
        <p:spPr>
          <a:xfrm rot="5400000">
            <a:off x="3874536" y="3524671"/>
            <a:ext cx="12700" cy="180547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5D075AEF-0D5B-326D-D565-32B77FC0A144}"/>
              </a:ext>
            </a:extLst>
          </p:cNvPr>
          <p:cNvCxnSpPr>
            <a:stCxn id="29" idx="2"/>
            <a:endCxn id="28" idx="2"/>
          </p:cNvCxnSpPr>
          <p:nvPr/>
        </p:nvCxnSpPr>
        <p:spPr>
          <a:xfrm rot="5400000">
            <a:off x="1982755" y="3438362"/>
            <a:ext cx="12700" cy="197809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5D79C56A-BB0C-D5DE-FAB7-E481F2F3A5FD}"/>
              </a:ext>
            </a:extLst>
          </p:cNvPr>
          <p:cNvSpPr txBox="1"/>
          <p:nvPr/>
        </p:nvSpPr>
        <p:spPr>
          <a:xfrm>
            <a:off x="5635687" y="5839247"/>
            <a:ext cx="3410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HTTP Pipeline</a:t>
            </a:r>
          </a:p>
        </p:txBody>
      </p:sp>
    </p:spTree>
    <p:extLst>
      <p:ext uri="{BB962C8B-B14F-4D97-AF65-F5344CB8AC3E}">
        <p14:creationId xmlns:p14="http://schemas.microsoft.com/office/powerpoint/2010/main" val="110414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7C53EC-6A99-0F62-1260-E8D70266F8F5}"/>
              </a:ext>
            </a:extLst>
          </p:cNvPr>
          <p:cNvSpPr/>
          <p:nvPr/>
        </p:nvSpPr>
        <p:spPr>
          <a:xfrm>
            <a:off x="2976465" y="494522"/>
            <a:ext cx="5393094" cy="10263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ASP.NET Core App Runtime</a:t>
            </a:r>
          </a:p>
          <a:p>
            <a:pPr algn="ctr"/>
            <a:r>
              <a:rPr lang="en-US" b="1" dirty="0" err="1"/>
              <a:t>Microsoft.AspNetCore.App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C9A8B7-2797-9E6E-553E-5A1E5AFA5AD5}"/>
              </a:ext>
            </a:extLst>
          </p:cNvPr>
          <p:cNvSpPr/>
          <p:nvPr/>
        </p:nvSpPr>
        <p:spPr>
          <a:xfrm>
            <a:off x="432318" y="3156856"/>
            <a:ext cx="2021633" cy="10263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RazorView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AE0FEF-3B85-B7D5-064F-8A91BD5A80A9}"/>
              </a:ext>
            </a:extLst>
          </p:cNvPr>
          <p:cNvSpPr/>
          <p:nvPr/>
        </p:nvSpPr>
        <p:spPr>
          <a:xfrm>
            <a:off x="3072881" y="3156856"/>
            <a:ext cx="2021633" cy="10263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MVC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984385-CB89-674F-EB80-011DB95C7972}"/>
              </a:ext>
            </a:extLst>
          </p:cNvPr>
          <p:cNvSpPr/>
          <p:nvPr/>
        </p:nvSpPr>
        <p:spPr>
          <a:xfrm>
            <a:off x="5970037" y="3156856"/>
            <a:ext cx="2021633" cy="10263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A52247-493F-3A65-FFD2-4A331A088B35}"/>
              </a:ext>
            </a:extLst>
          </p:cNvPr>
          <p:cNvSpPr/>
          <p:nvPr/>
        </p:nvSpPr>
        <p:spPr>
          <a:xfrm>
            <a:off x="9035144" y="3156856"/>
            <a:ext cx="2110273" cy="10263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Blazor</a:t>
            </a:r>
          </a:p>
          <a:p>
            <a:pPr algn="ctr"/>
            <a:r>
              <a:rPr lang="en-US" b="1" dirty="0"/>
              <a:t>Server-Side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F6CD3E77-59F4-E928-BA11-FF1A43104C6A}"/>
              </a:ext>
            </a:extLst>
          </p:cNvPr>
          <p:cNvCxnSpPr>
            <a:stCxn id="2" idx="1"/>
            <a:endCxn id="3" idx="0"/>
          </p:cNvCxnSpPr>
          <p:nvPr/>
        </p:nvCxnSpPr>
        <p:spPr>
          <a:xfrm rot="10800000" flipV="1">
            <a:off x="1443135" y="1007706"/>
            <a:ext cx="1533330" cy="21491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E23B9AD3-5C6E-1D1C-0F81-00C574EB8561}"/>
              </a:ext>
            </a:extLst>
          </p:cNvPr>
          <p:cNvCxnSpPr>
            <a:stCxn id="2" idx="2"/>
            <a:endCxn id="4" idx="0"/>
          </p:cNvCxnSpPr>
          <p:nvPr/>
        </p:nvCxnSpPr>
        <p:spPr>
          <a:xfrm rot="5400000">
            <a:off x="4060372" y="1544216"/>
            <a:ext cx="1635966" cy="158931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659ED7C5-BF6E-2FDB-CBAF-E5998D07DD12}"/>
              </a:ext>
            </a:extLst>
          </p:cNvPr>
          <p:cNvCxnSpPr>
            <a:stCxn id="2" idx="2"/>
            <a:endCxn id="5" idx="0"/>
          </p:cNvCxnSpPr>
          <p:nvPr/>
        </p:nvCxnSpPr>
        <p:spPr>
          <a:xfrm rot="16200000" flipH="1">
            <a:off x="5508950" y="1684952"/>
            <a:ext cx="1635966" cy="130784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47C831CD-1D49-67D4-0EC4-78F2A364739C}"/>
              </a:ext>
            </a:extLst>
          </p:cNvPr>
          <p:cNvCxnSpPr>
            <a:stCxn id="2" idx="3"/>
            <a:endCxn id="6" idx="0"/>
          </p:cNvCxnSpPr>
          <p:nvPr/>
        </p:nvCxnSpPr>
        <p:spPr>
          <a:xfrm>
            <a:off x="8369559" y="1007706"/>
            <a:ext cx="1720722" cy="21491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6E8FA7C-4221-C95C-EEFE-7526B72BBDFA}"/>
              </a:ext>
            </a:extLst>
          </p:cNvPr>
          <p:cNvSpPr txBox="1"/>
          <p:nvPr/>
        </p:nvSpPr>
        <p:spPr>
          <a:xfrm>
            <a:off x="317241" y="4413380"/>
            <a:ext cx="2136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Routing + Page Resource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1248AB-FE67-F2B4-1746-9F9D805741FB}"/>
              </a:ext>
            </a:extLst>
          </p:cNvPr>
          <p:cNvSpPr txBox="1"/>
          <p:nvPr/>
        </p:nvSpPr>
        <p:spPr>
          <a:xfrm>
            <a:off x="3013786" y="4413379"/>
            <a:ext cx="2136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Routing + Controller + View Resource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B5A766-1E0B-DF10-C1AC-B953F36BEE31}"/>
              </a:ext>
            </a:extLst>
          </p:cNvPr>
          <p:cNvSpPr txBox="1"/>
          <p:nvPr/>
        </p:nvSpPr>
        <p:spPr>
          <a:xfrm>
            <a:off x="5912498" y="4413378"/>
            <a:ext cx="2136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Routing + Controller Resource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05D78E-3D4B-614F-7A94-9E6CCE0FDA09}"/>
              </a:ext>
            </a:extLst>
          </p:cNvPr>
          <p:cNvSpPr txBox="1"/>
          <p:nvPr/>
        </p:nvSpPr>
        <p:spPr>
          <a:xfrm>
            <a:off x="9005597" y="4267198"/>
            <a:ext cx="2136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Routing + Components on HTML Page Resource</a:t>
            </a:r>
          </a:p>
        </p:txBody>
      </p:sp>
    </p:spTree>
    <p:extLst>
      <p:ext uri="{BB962C8B-B14F-4D97-AF65-F5344CB8AC3E}">
        <p14:creationId xmlns:p14="http://schemas.microsoft.com/office/powerpoint/2010/main" val="3342538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03813E0-6DEF-16A6-E48B-9C73B69CF4D5}"/>
              </a:ext>
            </a:extLst>
          </p:cNvPr>
          <p:cNvSpPr/>
          <p:nvPr/>
        </p:nvSpPr>
        <p:spPr>
          <a:xfrm>
            <a:off x="5514392" y="2093238"/>
            <a:ext cx="3778898" cy="23328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2446D1-C813-B98F-2128-BBF271A2044C}"/>
              </a:ext>
            </a:extLst>
          </p:cNvPr>
          <p:cNvSpPr/>
          <p:nvPr/>
        </p:nvSpPr>
        <p:spPr>
          <a:xfrm>
            <a:off x="195943" y="130629"/>
            <a:ext cx="2174033" cy="6064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Run for Controller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F3C985-B06D-7686-816B-EAE399F76427}"/>
              </a:ext>
            </a:extLst>
          </p:cNvPr>
          <p:cNvSpPr txBox="1"/>
          <p:nvPr/>
        </p:nvSpPr>
        <p:spPr>
          <a:xfrm>
            <a:off x="93306" y="951722"/>
            <a:ext cx="36202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https://MyServer/MyApp/MyCtrl</a:t>
            </a:r>
            <a:endParaRPr lang="en-US" dirty="0"/>
          </a:p>
          <a:p>
            <a:r>
              <a:rPr lang="en-US" dirty="0"/>
              <a:t>HTTP Request Type i.e. Get / Post /Put / Delete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C686EA-9FC7-D766-81DD-79C65E1B0968}"/>
              </a:ext>
            </a:extLst>
          </p:cNvPr>
          <p:cNvSpPr/>
          <p:nvPr/>
        </p:nvSpPr>
        <p:spPr>
          <a:xfrm>
            <a:off x="93306" y="1950098"/>
            <a:ext cx="3107094" cy="727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Locate the Controller and If exist Load it in ControllerContext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D14D3A-3236-409C-2AA3-09081493858A}"/>
              </a:ext>
            </a:extLst>
          </p:cNvPr>
          <p:cNvSpPr/>
          <p:nvPr/>
        </p:nvSpPr>
        <p:spPr>
          <a:xfrm>
            <a:off x="93306" y="2982686"/>
            <a:ext cx="3107094" cy="7277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Check for Authentication and Authorization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AEE278B-A2E5-3458-B46F-453D1FCFA234}"/>
              </a:ext>
            </a:extLst>
          </p:cNvPr>
          <p:cNvSpPr/>
          <p:nvPr/>
        </p:nvSpPr>
        <p:spPr>
          <a:xfrm>
            <a:off x="3200400" y="3172408"/>
            <a:ext cx="914400" cy="3265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C97AB8-EF56-3B81-C7DE-9927BD2376B8}"/>
              </a:ext>
            </a:extLst>
          </p:cNvPr>
          <p:cNvSpPr/>
          <p:nvPr/>
        </p:nvSpPr>
        <p:spPr>
          <a:xfrm>
            <a:off x="3489649" y="2575650"/>
            <a:ext cx="1530220" cy="5034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 Auth then 404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3C9164FA-8A8B-EF10-AE50-F1340D7E7AC5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1494453" y="2830286"/>
            <a:ext cx="30480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9AC42DE-CD73-2B31-4CD3-2CB20F117321}"/>
              </a:ext>
            </a:extLst>
          </p:cNvPr>
          <p:cNvSpPr/>
          <p:nvPr/>
        </p:nvSpPr>
        <p:spPr>
          <a:xfrm>
            <a:off x="99656" y="4018384"/>
            <a:ext cx="3107094" cy="72778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Injecting the Dependencies in Controller and also Initialize Filters (If filters are applied) 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D3D7B04-3EA4-787F-4CD0-0966D89EE5B9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rot="16200000" flipH="1">
            <a:off x="1496073" y="3861254"/>
            <a:ext cx="307910" cy="63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8EB617F-2C56-0171-2364-E1C0A9130CCA}"/>
              </a:ext>
            </a:extLst>
          </p:cNvPr>
          <p:cNvSpPr/>
          <p:nvPr/>
        </p:nvSpPr>
        <p:spPr>
          <a:xfrm>
            <a:off x="86956" y="5178490"/>
            <a:ext cx="3107094" cy="7277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Detect the HTTP request Type</a:t>
            </a:r>
          </a:p>
          <a:p>
            <a:pPr algn="ctr"/>
            <a:r>
              <a:rPr lang="en-US" sz="1600" b="1" dirty="0"/>
              <a:t>Get /  Post / Put / Delete and Map the Action Method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7303AA-CBCC-27BA-2B42-78C69CA0ABB1}"/>
              </a:ext>
            </a:extLst>
          </p:cNvPr>
          <p:cNvSpPr/>
          <p:nvPr/>
        </p:nvSpPr>
        <p:spPr>
          <a:xfrm>
            <a:off x="5772409" y="130629"/>
            <a:ext cx="3107094" cy="72778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ActionContext</a:t>
            </a:r>
          </a:p>
          <a:p>
            <a:pPr algn="ctr"/>
            <a:r>
              <a:rPr lang="en-US" sz="1600" b="1" dirty="0"/>
              <a:t>Check for Authentication and Authorization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4B7C293-E691-243E-F35B-A47E9EB561FD}"/>
              </a:ext>
            </a:extLst>
          </p:cNvPr>
          <p:cNvCxnSpPr>
            <a:stCxn id="13" idx="2"/>
            <a:endCxn id="14" idx="1"/>
          </p:cNvCxnSpPr>
          <p:nvPr/>
        </p:nvCxnSpPr>
        <p:spPr>
          <a:xfrm rot="5400000" flipH="1" flipV="1">
            <a:off x="1000578" y="1134448"/>
            <a:ext cx="5411755" cy="4131906"/>
          </a:xfrm>
          <a:prstGeom prst="bentConnector4">
            <a:avLst>
              <a:gd name="adj1" fmla="val -4224"/>
              <a:gd name="adj2" fmla="val 687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AEAA7CC-2855-A66C-722C-62BA5B62E09D}"/>
              </a:ext>
            </a:extLst>
          </p:cNvPr>
          <p:cNvCxnSpPr>
            <a:cxnSpLocks/>
            <a:stCxn id="14" idx="1"/>
            <a:endCxn id="7" idx="3"/>
          </p:cNvCxnSpPr>
          <p:nvPr/>
        </p:nvCxnSpPr>
        <p:spPr>
          <a:xfrm rot="10800000" flipV="1">
            <a:off x="5019869" y="494522"/>
            <a:ext cx="752540" cy="23328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BBAFDE1-1E7C-3310-115B-85A7C6DEA5AF}"/>
              </a:ext>
            </a:extLst>
          </p:cNvPr>
          <p:cNvSpPr/>
          <p:nvPr/>
        </p:nvSpPr>
        <p:spPr>
          <a:xfrm>
            <a:off x="5772409" y="1115108"/>
            <a:ext cx="3107094" cy="72778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Initialize Filters (If filters are applied) 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568072F-98F4-C36E-4974-B6902E1ACC97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 rot="5400000">
            <a:off x="7197611" y="986762"/>
            <a:ext cx="25669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56A8062-E9E8-D751-3D74-668A5CC4BD6F}"/>
              </a:ext>
            </a:extLst>
          </p:cNvPr>
          <p:cNvSpPr/>
          <p:nvPr/>
        </p:nvSpPr>
        <p:spPr>
          <a:xfrm>
            <a:off x="5850293" y="2563339"/>
            <a:ext cx="3107094" cy="1271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Execute Action Method</a:t>
            </a:r>
          </a:p>
          <a:p>
            <a:pPr algn="ctr"/>
            <a:r>
              <a:rPr lang="en-US" sz="1600" b="1" dirty="0"/>
              <a:t>Validation Check for Parameters in Case of POST and PUT Request. Also, Handle Exceptions if any 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8592B7-131D-903F-1448-3EA7447285F4}"/>
              </a:ext>
            </a:extLst>
          </p:cNvPr>
          <p:cNvSpPr txBox="1"/>
          <p:nvPr/>
        </p:nvSpPr>
        <p:spPr>
          <a:xfrm>
            <a:off x="5674698" y="2093238"/>
            <a:ext cx="3357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ActionExecutingContext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0EE783-3EB3-74E6-A434-8C9DA3FEA2F5}"/>
              </a:ext>
            </a:extLst>
          </p:cNvPr>
          <p:cNvSpPr txBox="1"/>
          <p:nvPr/>
        </p:nvSpPr>
        <p:spPr>
          <a:xfrm>
            <a:off x="5634587" y="3876619"/>
            <a:ext cx="3357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ActionExecutedContext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AC0A208B-F1F4-5223-1B49-58780EF8741F}"/>
              </a:ext>
            </a:extLst>
          </p:cNvPr>
          <p:cNvSpPr/>
          <p:nvPr/>
        </p:nvSpPr>
        <p:spPr>
          <a:xfrm>
            <a:off x="8957387" y="2989036"/>
            <a:ext cx="1418254" cy="4399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17D28E-BD6F-3B87-8287-2D5E02C10171}"/>
              </a:ext>
            </a:extLst>
          </p:cNvPr>
          <p:cNvSpPr/>
          <p:nvPr/>
        </p:nvSpPr>
        <p:spPr>
          <a:xfrm>
            <a:off x="9371174" y="2157952"/>
            <a:ext cx="2655985" cy="8247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If Exception then Error Response using Either Exception Filter or Exception Middleware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26441C7C-AA88-135D-8719-EA265879A4E4}"/>
              </a:ext>
            </a:extLst>
          </p:cNvPr>
          <p:cNvCxnSpPr>
            <a:stCxn id="2" idx="3"/>
            <a:endCxn id="4" idx="0"/>
          </p:cNvCxnSpPr>
          <p:nvPr/>
        </p:nvCxnSpPr>
        <p:spPr>
          <a:xfrm flipH="1">
            <a:off x="1646853" y="433874"/>
            <a:ext cx="723123" cy="1516224"/>
          </a:xfrm>
          <a:prstGeom prst="bentConnector4">
            <a:avLst>
              <a:gd name="adj1" fmla="val -180000"/>
              <a:gd name="adj2" fmla="val 76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row: Down 32">
            <a:extLst>
              <a:ext uri="{FF2B5EF4-FFF2-40B4-BE49-F238E27FC236}">
                <a16:creationId xmlns:a16="http://schemas.microsoft.com/office/drawing/2014/main" id="{A0957B94-DAD4-4DF3-4665-15B8BAD299A8}"/>
              </a:ext>
            </a:extLst>
          </p:cNvPr>
          <p:cNvSpPr/>
          <p:nvPr/>
        </p:nvSpPr>
        <p:spPr>
          <a:xfrm>
            <a:off x="7067939" y="4426092"/>
            <a:ext cx="765110" cy="58444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394F38C-32DA-D462-6D67-E49FAC00F9AA}"/>
              </a:ext>
            </a:extLst>
          </p:cNvPr>
          <p:cNvSpPr/>
          <p:nvPr/>
        </p:nvSpPr>
        <p:spPr>
          <a:xfrm>
            <a:off x="5186201" y="5010539"/>
            <a:ext cx="4528586" cy="1183405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Response with JSON Data /  Other Formatter /  File Download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872826B7-0B18-7D32-7C0B-1ADCA72C7FC1}"/>
              </a:ext>
            </a:extLst>
          </p:cNvPr>
          <p:cNvSpPr/>
          <p:nvPr/>
        </p:nvSpPr>
        <p:spPr>
          <a:xfrm>
            <a:off x="9714787" y="5350906"/>
            <a:ext cx="1202029" cy="5225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1791703-2112-A244-53E1-FEFAFEDFE25F}"/>
              </a:ext>
            </a:extLst>
          </p:cNvPr>
          <p:cNvSpPr txBox="1"/>
          <p:nvPr/>
        </p:nvSpPr>
        <p:spPr>
          <a:xfrm>
            <a:off x="9946433" y="4637314"/>
            <a:ext cx="1940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Go Back to Middleware Pipeline to Deliver Response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67D7046-A292-D21A-A620-1A7ECBCF8895}"/>
              </a:ext>
            </a:extLst>
          </p:cNvPr>
          <p:cNvSpPr txBox="1"/>
          <p:nvPr/>
        </p:nvSpPr>
        <p:spPr>
          <a:xfrm>
            <a:off x="7903028" y="4496649"/>
            <a:ext cx="1763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ControllerContext is Over</a:t>
            </a:r>
          </a:p>
        </p:txBody>
      </p:sp>
    </p:spTree>
    <p:extLst>
      <p:ext uri="{BB962C8B-B14F-4D97-AF65-F5344CB8AC3E}">
        <p14:creationId xmlns:p14="http://schemas.microsoft.com/office/powerpoint/2010/main" val="2708683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209E31F-64CC-203B-7FFF-919CDB1FE1B7}"/>
              </a:ext>
            </a:extLst>
          </p:cNvPr>
          <p:cNvSpPr/>
          <p:nvPr/>
        </p:nvSpPr>
        <p:spPr>
          <a:xfrm>
            <a:off x="7753739" y="1679510"/>
            <a:ext cx="2509934" cy="14928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App</a:t>
            </a:r>
          </a:p>
          <a:p>
            <a:pPr algn="ctr"/>
            <a:r>
              <a:rPr lang="en-US" dirty="0"/>
              <a:t>https:/localhost:7298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5C7D5C6-0718-FDA4-87E2-626CEC05F988}"/>
              </a:ext>
            </a:extLst>
          </p:cNvPr>
          <p:cNvSpPr/>
          <p:nvPr/>
        </p:nvSpPr>
        <p:spPr>
          <a:xfrm>
            <a:off x="1318727" y="1679510"/>
            <a:ext cx="2509934" cy="14928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  <a:p>
            <a:pPr algn="ctr"/>
            <a:r>
              <a:rPr lang="en-US" dirty="0"/>
              <a:t>https:/localhost:44322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46C56A-4C61-2D27-1858-DAD4038752D2}"/>
              </a:ext>
            </a:extLst>
          </p:cNvPr>
          <p:cNvSpPr txBox="1"/>
          <p:nvPr/>
        </p:nvSpPr>
        <p:spPr>
          <a:xfrm>
            <a:off x="3554963" y="354563"/>
            <a:ext cx="432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Cross-Domain Calls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A488DCA-3B72-C4D1-A1DD-8815E1F85657}"/>
              </a:ext>
            </a:extLst>
          </p:cNvPr>
          <p:cNvCxnSpPr>
            <a:stCxn id="3" idx="0"/>
            <a:endCxn id="2" idx="0"/>
          </p:cNvCxnSpPr>
          <p:nvPr/>
        </p:nvCxnSpPr>
        <p:spPr>
          <a:xfrm rot="5400000" flipH="1" flipV="1">
            <a:off x="5791200" y="-1537996"/>
            <a:ext cx="12700" cy="643501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73C8F589-A125-62FB-1877-A8F1297D59AF}"/>
              </a:ext>
            </a:extLst>
          </p:cNvPr>
          <p:cNvCxnSpPr>
            <a:stCxn id="2" idx="2"/>
            <a:endCxn id="3" idx="2"/>
          </p:cNvCxnSpPr>
          <p:nvPr/>
        </p:nvCxnSpPr>
        <p:spPr>
          <a:xfrm rot="5400000">
            <a:off x="5791200" y="-45098"/>
            <a:ext cx="12700" cy="643501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Summing Junction 8">
            <a:extLst>
              <a:ext uri="{FF2B5EF4-FFF2-40B4-BE49-F238E27FC236}">
                <a16:creationId xmlns:a16="http://schemas.microsoft.com/office/drawing/2014/main" id="{B7040D64-02B6-63D0-D6E5-DB3C0C0CCE5E}"/>
              </a:ext>
            </a:extLst>
          </p:cNvPr>
          <p:cNvSpPr/>
          <p:nvPr/>
        </p:nvSpPr>
        <p:spPr>
          <a:xfrm>
            <a:off x="4609322" y="1212980"/>
            <a:ext cx="2509934" cy="2466263"/>
          </a:xfrm>
          <a:prstGeom prst="flowChartSummingJunctio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D57E29-2128-2722-13D1-CA8D46F59F1F}"/>
              </a:ext>
            </a:extLst>
          </p:cNvPr>
          <p:cNvSpPr txBox="1"/>
          <p:nvPr/>
        </p:nvSpPr>
        <p:spPr>
          <a:xfrm>
            <a:off x="4609322" y="4655976"/>
            <a:ext cx="43387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Access Policies to Access REST APIs from JavaScript based Browser Clients Client Apps. This is not required for Managed Clients or </a:t>
            </a:r>
            <a:r>
              <a:rPr lang="en-US"/>
              <a:t>Desktop Clients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322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C1082C-B022-425F-AEBB-5B85DD6A2D87}"/>
              </a:ext>
            </a:extLst>
          </p:cNvPr>
          <p:cNvSpPr/>
          <p:nvPr/>
        </p:nvSpPr>
        <p:spPr>
          <a:xfrm>
            <a:off x="6540759" y="774441"/>
            <a:ext cx="3965510" cy="45999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DC5F64-2422-410D-76DC-61763E914F41}"/>
              </a:ext>
            </a:extLst>
          </p:cNvPr>
          <p:cNvSpPr txBox="1"/>
          <p:nvPr/>
        </p:nvSpPr>
        <p:spPr>
          <a:xfrm>
            <a:off x="6643396" y="933061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IIS Web Server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B059DF6-DDFB-8CE7-3AD6-E3625A4BDF73}"/>
              </a:ext>
            </a:extLst>
          </p:cNvPr>
          <p:cNvSpPr/>
          <p:nvPr/>
        </p:nvSpPr>
        <p:spPr>
          <a:xfrm>
            <a:off x="6540759" y="3526971"/>
            <a:ext cx="3965510" cy="1651519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ASP.NET Runtime</a:t>
            </a: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W3wp.exe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9F346A-B867-B7D3-1EFB-5FAE3A011A23}"/>
              </a:ext>
            </a:extLst>
          </p:cNvPr>
          <p:cNvSpPr/>
          <p:nvPr/>
        </p:nvSpPr>
        <p:spPr>
          <a:xfrm>
            <a:off x="6792686" y="2995127"/>
            <a:ext cx="3405673" cy="69979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 Handler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738657-7249-9841-C3A2-A027B35ED19A}"/>
              </a:ext>
            </a:extLst>
          </p:cNvPr>
          <p:cNvSpPr/>
          <p:nvPr/>
        </p:nvSpPr>
        <p:spPr>
          <a:xfrm>
            <a:off x="6769359" y="2211357"/>
            <a:ext cx="3405673" cy="6997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 Module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8432C9-7323-DDAE-29B8-AC05DB0D781A}"/>
              </a:ext>
            </a:extLst>
          </p:cNvPr>
          <p:cNvSpPr/>
          <p:nvPr/>
        </p:nvSpPr>
        <p:spPr>
          <a:xfrm>
            <a:off x="6769358" y="1469574"/>
            <a:ext cx="3405673" cy="69979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 Application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BCB2A621-B21D-29DF-B2EE-68A8B3783E9C}"/>
              </a:ext>
            </a:extLst>
          </p:cNvPr>
          <p:cNvSpPr/>
          <p:nvPr/>
        </p:nvSpPr>
        <p:spPr>
          <a:xfrm>
            <a:off x="6354147" y="1469574"/>
            <a:ext cx="289249" cy="2225348"/>
          </a:xfrm>
          <a:prstGeom prst="leftBrac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410B05-8AED-6FE1-5FEE-93CB78A2F4DD}"/>
              </a:ext>
            </a:extLst>
          </p:cNvPr>
          <p:cNvSpPr txBox="1"/>
          <p:nvPr/>
        </p:nvSpPr>
        <p:spPr>
          <a:xfrm>
            <a:off x="2491274" y="1679510"/>
            <a:ext cx="36047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These Global Objects are delegated to ASP.NET Runtime by IIS to manage the ASP.NET Framework (on .NET Frwk on Windows) for ASP.NET WebForms, ASP.NET MVC, and ASP.NET WEB API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F09B4C-A254-C800-613D-2E8A097C8A7D}"/>
              </a:ext>
            </a:extLst>
          </p:cNvPr>
          <p:cNvSpPr txBox="1"/>
          <p:nvPr/>
        </p:nvSpPr>
        <p:spPr>
          <a:xfrm>
            <a:off x="419876" y="3933941"/>
            <a:ext cx="53744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HttpApplication</a:t>
            </a:r>
            <a:r>
              <a:rPr lang="en-US" dirty="0"/>
              <a:t>: Initialize the HttpModule and then Handler</a:t>
            </a:r>
          </a:p>
          <a:p>
            <a:r>
              <a:rPr lang="en-US" b="1" dirty="0"/>
              <a:t>HttpModule </a:t>
            </a:r>
            <a:r>
              <a:rPr lang="en-US" dirty="0"/>
              <a:t>: Starts the Request Processing by initializing Session, Caching, DbConnection, Authentication, Authorization (i.e. All Global Objects for Application)</a:t>
            </a:r>
          </a:p>
          <a:p>
            <a:r>
              <a:rPr lang="en-US" b="1" dirty="0"/>
              <a:t>HttpHandler</a:t>
            </a:r>
            <a:r>
              <a:rPr lang="en-US" dirty="0"/>
              <a:t>: Manages the resource execution e.g. .aspx (WebForm). MVC and API Controller, custom handler by using global objects initialized an loaded by HttpModule</a:t>
            </a:r>
          </a:p>
        </p:txBody>
      </p:sp>
    </p:spTree>
    <p:extLst>
      <p:ext uri="{BB962C8B-B14F-4D97-AF65-F5344CB8AC3E}">
        <p14:creationId xmlns:p14="http://schemas.microsoft.com/office/powerpoint/2010/main" val="2534584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069DD4-45DF-F415-6A3A-59F482A17D20}"/>
              </a:ext>
            </a:extLst>
          </p:cNvPr>
          <p:cNvSpPr/>
          <p:nvPr/>
        </p:nvSpPr>
        <p:spPr>
          <a:xfrm>
            <a:off x="391886" y="5122507"/>
            <a:ext cx="11066106" cy="6064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Hosting App Server, IIS, Apache, Docker, Self-Hosted, etc..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EC5C78-21C5-9AE4-77FD-227C34B1FA31}"/>
              </a:ext>
            </a:extLst>
          </p:cNvPr>
          <p:cNvSpPr/>
          <p:nvPr/>
        </p:nvSpPr>
        <p:spPr>
          <a:xfrm>
            <a:off x="391886" y="5831633"/>
            <a:ext cx="11066106" cy="9050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Hosting ENV e.g. Windows, Linux, macOS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2AA403-B461-52D7-AAC4-1384033C633F}"/>
              </a:ext>
            </a:extLst>
          </p:cNvPr>
          <p:cNvSpPr/>
          <p:nvPr/>
        </p:nvSpPr>
        <p:spPr>
          <a:xfrm>
            <a:off x="391886" y="121299"/>
            <a:ext cx="11066106" cy="47819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9ABEB0-F576-9CDD-F403-F53D4595BC8B}"/>
              </a:ext>
            </a:extLst>
          </p:cNvPr>
          <p:cNvSpPr txBox="1"/>
          <p:nvPr/>
        </p:nvSpPr>
        <p:spPr>
          <a:xfrm>
            <a:off x="457200" y="242596"/>
            <a:ext cx="34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Dotnet.exe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A79CBBA-C524-5CF6-1D26-F37783A3C277}"/>
              </a:ext>
            </a:extLst>
          </p:cNvPr>
          <p:cNvSpPr/>
          <p:nvPr/>
        </p:nvSpPr>
        <p:spPr>
          <a:xfrm>
            <a:off x="457200" y="905069"/>
            <a:ext cx="10627567" cy="38068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E99F38-4FC5-0DD3-7EBB-6A3EAD16B9AC}"/>
              </a:ext>
            </a:extLst>
          </p:cNvPr>
          <p:cNvSpPr txBox="1"/>
          <p:nvPr/>
        </p:nvSpPr>
        <p:spPr>
          <a:xfrm>
            <a:off x="1107233" y="1129004"/>
            <a:ext cx="3772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ASP.NET Core App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B001C23-7291-0E3E-7A93-8AF160A7E5E5}"/>
              </a:ext>
            </a:extLst>
          </p:cNvPr>
          <p:cNvSpPr/>
          <p:nvPr/>
        </p:nvSpPr>
        <p:spPr>
          <a:xfrm>
            <a:off x="1231641" y="1660849"/>
            <a:ext cx="2425959" cy="24446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Code in </a:t>
            </a:r>
            <a:r>
              <a:rPr lang="en-US" dirty="0" err="1"/>
              <a:t>dll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FDE3292-2DAE-AABF-14DA-CD898750770A}"/>
              </a:ext>
            </a:extLst>
          </p:cNvPr>
          <p:cNvSpPr/>
          <p:nvPr/>
        </p:nvSpPr>
        <p:spPr>
          <a:xfrm>
            <a:off x="6973078" y="1586204"/>
            <a:ext cx="2425959" cy="24446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Additional Configuration</a:t>
            </a:r>
          </a:p>
        </p:txBody>
      </p:sp>
      <p:sp>
        <p:nvSpPr>
          <p:cNvPr id="10" name="Arrow: Up-Down 9">
            <a:extLst>
              <a:ext uri="{FF2B5EF4-FFF2-40B4-BE49-F238E27FC236}">
                <a16:creationId xmlns:a16="http://schemas.microsoft.com/office/drawing/2014/main" id="{4148499A-94AB-01C1-53CA-2F9892723A03}"/>
              </a:ext>
            </a:extLst>
          </p:cNvPr>
          <p:cNvSpPr/>
          <p:nvPr/>
        </p:nvSpPr>
        <p:spPr>
          <a:xfrm>
            <a:off x="9189098" y="4273420"/>
            <a:ext cx="419878" cy="877078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Up-Down 10">
            <a:extLst>
              <a:ext uri="{FF2B5EF4-FFF2-40B4-BE49-F238E27FC236}">
                <a16:creationId xmlns:a16="http://schemas.microsoft.com/office/drawing/2014/main" id="{173FEDB0-7762-C174-702C-A494D1BA2799}"/>
              </a:ext>
            </a:extLst>
          </p:cNvPr>
          <p:cNvSpPr/>
          <p:nvPr/>
        </p:nvSpPr>
        <p:spPr>
          <a:xfrm>
            <a:off x="2024742" y="5495729"/>
            <a:ext cx="419878" cy="877078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8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B9A6CF8A-6BCB-20AD-B410-C2F90FE8D97C}"/>
              </a:ext>
            </a:extLst>
          </p:cNvPr>
          <p:cNvSpPr/>
          <p:nvPr/>
        </p:nvSpPr>
        <p:spPr>
          <a:xfrm>
            <a:off x="102637" y="2034073"/>
            <a:ext cx="11793894" cy="3163077"/>
          </a:xfrm>
          <a:prstGeom prst="leftRightArrow">
            <a:avLst>
              <a:gd name="adj1" fmla="val 50000"/>
              <a:gd name="adj2" fmla="val 1312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7BA294-03E0-00B5-2BDA-7CCBEBA517B5}"/>
              </a:ext>
            </a:extLst>
          </p:cNvPr>
          <p:cNvSpPr txBox="1"/>
          <p:nvPr/>
        </p:nvSpPr>
        <p:spPr>
          <a:xfrm>
            <a:off x="821094" y="681135"/>
            <a:ext cx="10487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HTTP Request Pipeline and Response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9040A7C-FA40-E47B-EF1A-8FE2AA67A71B}"/>
              </a:ext>
            </a:extLst>
          </p:cNvPr>
          <p:cNvSpPr/>
          <p:nvPr/>
        </p:nvSpPr>
        <p:spPr>
          <a:xfrm>
            <a:off x="363894" y="3237722"/>
            <a:ext cx="1007706" cy="709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Exception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15CB0AE-0F9F-B5DF-BFA8-241A5872CE86}"/>
              </a:ext>
            </a:extLst>
          </p:cNvPr>
          <p:cNvSpPr/>
          <p:nvPr/>
        </p:nvSpPr>
        <p:spPr>
          <a:xfrm>
            <a:off x="1433804" y="3261047"/>
            <a:ext cx="1007706" cy="709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swagger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F93544B-D6BA-B418-AFA9-28ABE87D70B5}"/>
              </a:ext>
            </a:extLst>
          </p:cNvPr>
          <p:cNvSpPr/>
          <p:nvPr/>
        </p:nvSpPr>
        <p:spPr>
          <a:xfrm>
            <a:off x="2522375" y="3270377"/>
            <a:ext cx="1007706" cy="709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HTTPS</a:t>
            </a:r>
          </a:p>
          <a:p>
            <a:pPr algn="ctr"/>
            <a:r>
              <a:rPr lang="en-US" sz="1200" b="1" dirty="0"/>
              <a:t>Redirection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79B9EA5-ADE8-E5B1-EEC6-517E1F9BE653}"/>
              </a:ext>
            </a:extLst>
          </p:cNvPr>
          <p:cNvSpPr/>
          <p:nvPr/>
        </p:nvSpPr>
        <p:spPr>
          <a:xfrm>
            <a:off x="3610946" y="3261047"/>
            <a:ext cx="1007706" cy="709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HSTS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059B3B0-8A50-187F-947E-67B762DD5983}"/>
              </a:ext>
            </a:extLst>
          </p:cNvPr>
          <p:cNvSpPr/>
          <p:nvPr/>
        </p:nvSpPr>
        <p:spPr>
          <a:xfrm>
            <a:off x="4699517" y="3284374"/>
            <a:ext cx="1007706" cy="709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Routing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4F6C5A4-6FBE-B34D-D6AF-D67485412637}"/>
              </a:ext>
            </a:extLst>
          </p:cNvPr>
          <p:cNvSpPr/>
          <p:nvPr/>
        </p:nvSpPr>
        <p:spPr>
          <a:xfrm>
            <a:off x="5788088" y="3284374"/>
            <a:ext cx="1007706" cy="709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CORS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AE5870-DFD8-E524-1EB6-A469893C1A22}"/>
              </a:ext>
            </a:extLst>
          </p:cNvPr>
          <p:cNvSpPr/>
          <p:nvPr/>
        </p:nvSpPr>
        <p:spPr>
          <a:xfrm>
            <a:off x="6876659" y="3284374"/>
            <a:ext cx="1007706" cy="709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Static</a:t>
            </a:r>
          </a:p>
          <a:p>
            <a:pPr algn="ctr"/>
            <a:r>
              <a:rPr lang="en-US" sz="1400" b="1" dirty="0"/>
              <a:t>Files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D9E3977-7A2A-6692-CAFE-C1973BA39489}"/>
              </a:ext>
            </a:extLst>
          </p:cNvPr>
          <p:cNvSpPr/>
          <p:nvPr/>
        </p:nvSpPr>
        <p:spPr>
          <a:xfrm>
            <a:off x="7965230" y="3284374"/>
            <a:ext cx="1007706" cy="709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Session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52F066-D83E-3A81-0FBF-4742CBAD9BF5}"/>
              </a:ext>
            </a:extLst>
          </p:cNvPr>
          <p:cNvSpPr/>
          <p:nvPr/>
        </p:nvSpPr>
        <p:spPr>
          <a:xfrm>
            <a:off x="9053801" y="3289040"/>
            <a:ext cx="1007706" cy="709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Caching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5612B2D-C09E-EF4F-581E-A0647CC083DC}"/>
              </a:ext>
            </a:extLst>
          </p:cNvPr>
          <p:cNvSpPr/>
          <p:nvPr/>
        </p:nvSpPr>
        <p:spPr>
          <a:xfrm>
            <a:off x="10142372" y="3284374"/>
            <a:ext cx="1007706" cy="709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Custom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19EC2E6-AE0E-8676-60A4-2090436ACA83}"/>
              </a:ext>
            </a:extLst>
          </p:cNvPr>
          <p:cNvSpPr/>
          <p:nvPr/>
        </p:nvSpPr>
        <p:spPr>
          <a:xfrm>
            <a:off x="11212278" y="3312365"/>
            <a:ext cx="615828" cy="709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Auth/</a:t>
            </a:r>
            <a:r>
              <a:rPr lang="en-US" sz="1400" b="1" dirty="0" err="1"/>
              <a:t>Autho</a:t>
            </a:r>
            <a:endParaRPr lang="en-US" sz="1400" b="1" dirty="0"/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04D51910-504A-B7E9-F1F4-5C9050D8A871}"/>
              </a:ext>
            </a:extLst>
          </p:cNvPr>
          <p:cNvCxnSpPr>
            <a:stCxn id="6" idx="0"/>
            <a:endCxn id="7" idx="0"/>
          </p:cNvCxnSpPr>
          <p:nvPr/>
        </p:nvCxnSpPr>
        <p:spPr>
          <a:xfrm rot="16200000" flipH="1">
            <a:off x="1391039" y="2714429"/>
            <a:ext cx="23325" cy="1069910"/>
          </a:xfrm>
          <a:prstGeom prst="curvedConnector3">
            <a:avLst>
              <a:gd name="adj1" fmla="val -980064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B1BD5FCE-383D-5577-0E7F-5A4EEB6D9B6A}"/>
              </a:ext>
            </a:extLst>
          </p:cNvPr>
          <p:cNvCxnSpPr/>
          <p:nvPr/>
        </p:nvCxnSpPr>
        <p:spPr>
          <a:xfrm rot="16200000" flipH="1">
            <a:off x="2507602" y="2747086"/>
            <a:ext cx="23325" cy="1069910"/>
          </a:xfrm>
          <a:prstGeom prst="curvedConnector3">
            <a:avLst>
              <a:gd name="adj1" fmla="val -980064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3106A1A2-432A-DE17-660E-D3B57FFEF74C}"/>
              </a:ext>
            </a:extLst>
          </p:cNvPr>
          <p:cNvCxnSpPr/>
          <p:nvPr/>
        </p:nvCxnSpPr>
        <p:spPr>
          <a:xfrm rot="16200000" flipH="1">
            <a:off x="3583731" y="2742423"/>
            <a:ext cx="23325" cy="1069910"/>
          </a:xfrm>
          <a:prstGeom prst="curvedConnector3">
            <a:avLst>
              <a:gd name="adj1" fmla="val -980064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89198492-C092-8E42-1DA8-1C4BEDDE98EE}"/>
              </a:ext>
            </a:extLst>
          </p:cNvPr>
          <p:cNvCxnSpPr/>
          <p:nvPr/>
        </p:nvCxnSpPr>
        <p:spPr>
          <a:xfrm rot="16200000" flipH="1">
            <a:off x="4647423" y="2770413"/>
            <a:ext cx="23325" cy="1069910"/>
          </a:xfrm>
          <a:prstGeom prst="curvedConnector3">
            <a:avLst>
              <a:gd name="adj1" fmla="val -980064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0E7044DF-C1D8-6A4F-594D-926A484F9109}"/>
              </a:ext>
            </a:extLst>
          </p:cNvPr>
          <p:cNvCxnSpPr/>
          <p:nvPr/>
        </p:nvCxnSpPr>
        <p:spPr>
          <a:xfrm rot="16200000" flipH="1">
            <a:off x="5776422" y="2782077"/>
            <a:ext cx="23325" cy="1069910"/>
          </a:xfrm>
          <a:prstGeom prst="curvedConnector3">
            <a:avLst>
              <a:gd name="adj1" fmla="val -980064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F2D30846-CF0D-E682-1A34-112DC02A0917}"/>
              </a:ext>
            </a:extLst>
          </p:cNvPr>
          <p:cNvCxnSpPr/>
          <p:nvPr/>
        </p:nvCxnSpPr>
        <p:spPr>
          <a:xfrm rot="16200000" flipH="1">
            <a:off x="6905431" y="2765748"/>
            <a:ext cx="23325" cy="1069910"/>
          </a:xfrm>
          <a:prstGeom prst="curvedConnector3">
            <a:avLst>
              <a:gd name="adj1" fmla="val -980064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43958F60-BF8B-C62B-A317-308DBCC12180}"/>
              </a:ext>
            </a:extLst>
          </p:cNvPr>
          <p:cNvCxnSpPr/>
          <p:nvPr/>
        </p:nvCxnSpPr>
        <p:spPr>
          <a:xfrm rot="16200000" flipH="1">
            <a:off x="7994002" y="2805404"/>
            <a:ext cx="23325" cy="1069910"/>
          </a:xfrm>
          <a:prstGeom prst="curvedConnector3">
            <a:avLst>
              <a:gd name="adj1" fmla="val -980064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6D9D2583-1666-5525-2D1F-41D9B05E5697}"/>
              </a:ext>
            </a:extLst>
          </p:cNvPr>
          <p:cNvCxnSpPr/>
          <p:nvPr/>
        </p:nvCxnSpPr>
        <p:spPr>
          <a:xfrm rot="16200000" flipH="1">
            <a:off x="9063913" y="2828731"/>
            <a:ext cx="23325" cy="1069910"/>
          </a:xfrm>
          <a:prstGeom prst="curvedConnector3">
            <a:avLst>
              <a:gd name="adj1" fmla="val -980064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54DC69BB-79F6-0112-66E7-BEAA0C3D7CF6}"/>
              </a:ext>
            </a:extLst>
          </p:cNvPr>
          <p:cNvCxnSpPr/>
          <p:nvPr/>
        </p:nvCxnSpPr>
        <p:spPr>
          <a:xfrm rot="16200000" flipH="1">
            <a:off x="10121381" y="2821734"/>
            <a:ext cx="23325" cy="1069910"/>
          </a:xfrm>
          <a:prstGeom prst="curvedConnector3">
            <a:avLst>
              <a:gd name="adj1" fmla="val -980064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F8ADA176-7101-A447-3782-7FF52064A2B3}"/>
              </a:ext>
            </a:extLst>
          </p:cNvPr>
          <p:cNvCxnSpPr/>
          <p:nvPr/>
        </p:nvCxnSpPr>
        <p:spPr>
          <a:xfrm rot="16200000" flipH="1">
            <a:off x="11169516" y="2798409"/>
            <a:ext cx="23325" cy="1069910"/>
          </a:xfrm>
          <a:prstGeom prst="curvedConnector3">
            <a:avLst>
              <a:gd name="adj1" fmla="val -980064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F4F33444-7FA8-5007-DF10-042376EF72D8}"/>
              </a:ext>
            </a:extLst>
          </p:cNvPr>
          <p:cNvCxnSpPr>
            <a:stCxn id="16" idx="2"/>
            <a:endCxn id="15" idx="2"/>
          </p:cNvCxnSpPr>
          <p:nvPr/>
        </p:nvCxnSpPr>
        <p:spPr>
          <a:xfrm rot="5400000" flipH="1">
            <a:off x="11069213" y="3570514"/>
            <a:ext cx="27991" cy="873967"/>
          </a:xfrm>
          <a:prstGeom prst="curvedConnector3">
            <a:avLst>
              <a:gd name="adj1" fmla="val -816691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8BFBC74F-5C0A-2216-5554-4864CF296108}"/>
              </a:ext>
            </a:extLst>
          </p:cNvPr>
          <p:cNvCxnSpPr/>
          <p:nvPr/>
        </p:nvCxnSpPr>
        <p:spPr>
          <a:xfrm rot="5400000" flipH="1">
            <a:off x="9887332" y="3572842"/>
            <a:ext cx="27991" cy="873967"/>
          </a:xfrm>
          <a:prstGeom prst="curvedConnector3">
            <a:avLst>
              <a:gd name="adj1" fmla="val -816691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F57EF187-6575-CA4D-450A-2F714AA6A295}"/>
              </a:ext>
            </a:extLst>
          </p:cNvPr>
          <p:cNvCxnSpPr/>
          <p:nvPr/>
        </p:nvCxnSpPr>
        <p:spPr>
          <a:xfrm rot="5400000" flipH="1">
            <a:off x="8663466" y="3564681"/>
            <a:ext cx="27991" cy="873967"/>
          </a:xfrm>
          <a:prstGeom prst="curvedConnector3">
            <a:avLst>
              <a:gd name="adj1" fmla="val -816691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C2717006-FE15-B181-F470-7E6D7636FE54}"/>
              </a:ext>
            </a:extLst>
          </p:cNvPr>
          <p:cNvCxnSpPr/>
          <p:nvPr/>
        </p:nvCxnSpPr>
        <p:spPr>
          <a:xfrm rot="5400000" flipH="1">
            <a:off x="7725745" y="3520361"/>
            <a:ext cx="27991" cy="873967"/>
          </a:xfrm>
          <a:prstGeom prst="curvedConnector3">
            <a:avLst>
              <a:gd name="adj1" fmla="val -816691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2F6D4300-A022-2568-8CD0-0DFB525BAECE}"/>
              </a:ext>
            </a:extLst>
          </p:cNvPr>
          <p:cNvCxnSpPr/>
          <p:nvPr/>
        </p:nvCxnSpPr>
        <p:spPr>
          <a:xfrm rot="5400000" flipH="1">
            <a:off x="6725040" y="3542520"/>
            <a:ext cx="27991" cy="873967"/>
          </a:xfrm>
          <a:prstGeom prst="curvedConnector3">
            <a:avLst>
              <a:gd name="adj1" fmla="val -816691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B923F536-99C5-11E1-BB38-59754694991A}"/>
              </a:ext>
            </a:extLst>
          </p:cNvPr>
          <p:cNvCxnSpPr/>
          <p:nvPr/>
        </p:nvCxnSpPr>
        <p:spPr>
          <a:xfrm rot="5400000" flipH="1">
            <a:off x="5626358" y="3528524"/>
            <a:ext cx="27991" cy="873967"/>
          </a:xfrm>
          <a:prstGeom prst="curvedConnector3">
            <a:avLst>
              <a:gd name="adj1" fmla="val -816691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A8C1EE89-2DC8-12D1-934B-0DD5D2BCECD0}"/>
              </a:ext>
            </a:extLst>
          </p:cNvPr>
          <p:cNvCxnSpPr/>
          <p:nvPr/>
        </p:nvCxnSpPr>
        <p:spPr>
          <a:xfrm rot="5400000" flipH="1">
            <a:off x="4622153" y="3522691"/>
            <a:ext cx="27991" cy="873967"/>
          </a:xfrm>
          <a:prstGeom prst="curvedConnector3">
            <a:avLst>
              <a:gd name="adj1" fmla="val -816691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279389D1-E2BE-BA4C-8D1C-4EFFA3D738C5}"/>
              </a:ext>
            </a:extLst>
          </p:cNvPr>
          <p:cNvCxnSpPr/>
          <p:nvPr/>
        </p:nvCxnSpPr>
        <p:spPr>
          <a:xfrm rot="5400000" flipH="1">
            <a:off x="3581397" y="3542520"/>
            <a:ext cx="27991" cy="873967"/>
          </a:xfrm>
          <a:prstGeom prst="curvedConnector3">
            <a:avLst>
              <a:gd name="adj1" fmla="val -816691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7EB483C9-2635-FAD6-E132-AE7C16E2ED3A}"/>
              </a:ext>
            </a:extLst>
          </p:cNvPr>
          <p:cNvCxnSpPr/>
          <p:nvPr/>
        </p:nvCxnSpPr>
        <p:spPr>
          <a:xfrm rot="5400000" flipH="1">
            <a:off x="2363178" y="3508695"/>
            <a:ext cx="27991" cy="873967"/>
          </a:xfrm>
          <a:prstGeom prst="curvedConnector3">
            <a:avLst>
              <a:gd name="adj1" fmla="val -816691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71DAD104-B27C-B5C2-C0A9-5AB61C0D0833}"/>
              </a:ext>
            </a:extLst>
          </p:cNvPr>
          <p:cNvCxnSpPr/>
          <p:nvPr/>
        </p:nvCxnSpPr>
        <p:spPr>
          <a:xfrm rot="5400000" flipH="1">
            <a:off x="1059023" y="3492950"/>
            <a:ext cx="27991" cy="873967"/>
          </a:xfrm>
          <a:prstGeom prst="curvedConnector3">
            <a:avLst>
              <a:gd name="adj1" fmla="val -816691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ECCADB1C-C250-A2C6-9F07-1409A0399C6B}"/>
              </a:ext>
            </a:extLst>
          </p:cNvPr>
          <p:cNvSpPr/>
          <p:nvPr/>
        </p:nvSpPr>
        <p:spPr>
          <a:xfrm>
            <a:off x="1937657" y="1875453"/>
            <a:ext cx="8055429" cy="6811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HttpContext, Request</a:t>
            </a:r>
          </a:p>
        </p:txBody>
      </p:sp>
      <p:sp>
        <p:nvSpPr>
          <p:cNvPr id="45" name="Arrow: Left 44">
            <a:extLst>
              <a:ext uri="{FF2B5EF4-FFF2-40B4-BE49-F238E27FC236}">
                <a16:creationId xmlns:a16="http://schemas.microsoft.com/office/drawing/2014/main" id="{0DEBDE3A-FB5B-22F9-6DD4-35DDEC8551A3}"/>
              </a:ext>
            </a:extLst>
          </p:cNvPr>
          <p:cNvSpPr/>
          <p:nvPr/>
        </p:nvSpPr>
        <p:spPr>
          <a:xfrm>
            <a:off x="1937657" y="4814596"/>
            <a:ext cx="8055429" cy="70912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HttpContext, Response</a:t>
            </a:r>
          </a:p>
        </p:txBody>
      </p:sp>
    </p:spTree>
    <p:extLst>
      <p:ext uri="{BB962C8B-B14F-4D97-AF65-F5344CB8AC3E}">
        <p14:creationId xmlns:p14="http://schemas.microsoft.com/office/powerpoint/2010/main" val="27938858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9E0B576-E185-DA2A-1C5F-4DAD6E048F03}"/>
              </a:ext>
            </a:extLst>
          </p:cNvPr>
          <p:cNvSpPr/>
          <p:nvPr/>
        </p:nvSpPr>
        <p:spPr>
          <a:xfrm>
            <a:off x="4738395" y="2444620"/>
            <a:ext cx="2174033" cy="16701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Identity Platform</a:t>
            </a:r>
          </a:p>
          <a:p>
            <a:pPr algn="ctr"/>
            <a:r>
              <a:rPr lang="en-US" b="1" dirty="0"/>
              <a:t>Services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F98EEC1-2DA9-EE78-0919-EB2DAD8FBA5F}"/>
              </a:ext>
            </a:extLst>
          </p:cNvPr>
          <p:cNvSpPr/>
          <p:nvPr/>
        </p:nvSpPr>
        <p:spPr>
          <a:xfrm>
            <a:off x="94860" y="0"/>
            <a:ext cx="2174033" cy="16701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User-Based Authentication</a:t>
            </a: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83E69CF6-541C-B976-36FB-6F5B02078D71}"/>
              </a:ext>
            </a:extLst>
          </p:cNvPr>
          <p:cNvCxnSpPr>
            <a:stCxn id="2" idx="1"/>
            <a:endCxn id="3" idx="6"/>
          </p:cNvCxnSpPr>
          <p:nvPr/>
        </p:nvCxnSpPr>
        <p:spPr>
          <a:xfrm rot="16200000" flipV="1">
            <a:off x="2735773" y="368210"/>
            <a:ext cx="1854122" cy="278788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46CF0A6-234D-4B70-8B75-4D86A916397B}"/>
              </a:ext>
            </a:extLst>
          </p:cNvPr>
          <p:cNvSpPr/>
          <p:nvPr/>
        </p:nvSpPr>
        <p:spPr>
          <a:xfrm>
            <a:off x="9923107" y="-10665"/>
            <a:ext cx="2174033" cy="16701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User-Based  Authentication + Role Based</a:t>
            </a:r>
          </a:p>
          <a:p>
            <a:pPr algn="ctr"/>
            <a:r>
              <a:rPr lang="en-US" sz="1600" b="1" dirty="0"/>
              <a:t>Authorization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B1516F77-96C0-DB95-05AC-4B410F317335}"/>
              </a:ext>
            </a:extLst>
          </p:cNvPr>
          <p:cNvCxnSpPr>
            <a:stCxn id="2" idx="7"/>
            <a:endCxn id="6" idx="2"/>
          </p:cNvCxnSpPr>
          <p:nvPr/>
        </p:nvCxnSpPr>
        <p:spPr>
          <a:xfrm rot="5400000" flipH="1" flipV="1">
            <a:off x="7326184" y="92290"/>
            <a:ext cx="1864787" cy="33290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9EAA793-DC2F-1DF9-0267-69B04CC7B579}"/>
              </a:ext>
            </a:extLst>
          </p:cNvPr>
          <p:cNvSpPr/>
          <p:nvPr/>
        </p:nvSpPr>
        <p:spPr>
          <a:xfrm>
            <a:off x="9923107" y="5012315"/>
            <a:ext cx="2174033" cy="16701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User-Based  Authentication + Role Based</a:t>
            </a:r>
          </a:p>
          <a:p>
            <a:pPr algn="ctr"/>
            <a:r>
              <a:rPr lang="en-US" sz="1600" b="1" dirty="0"/>
              <a:t>Authorization +</a:t>
            </a:r>
          </a:p>
          <a:p>
            <a:pPr algn="ctr"/>
            <a:r>
              <a:rPr lang="en-US" sz="1600" b="1" dirty="0"/>
              <a:t>Policies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8318052A-9D42-7CCE-7C02-1FE3E82FE26E}"/>
              </a:ext>
            </a:extLst>
          </p:cNvPr>
          <p:cNvCxnSpPr>
            <a:stCxn id="2" idx="5"/>
            <a:endCxn id="11" idx="2"/>
          </p:cNvCxnSpPr>
          <p:nvPr/>
        </p:nvCxnSpPr>
        <p:spPr>
          <a:xfrm rot="16200000" flipH="1">
            <a:off x="7269979" y="3194276"/>
            <a:ext cx="1977197" cy="33290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BC24DFB1-800E-9494-38BE-DDEA1EC3D723}"/>
              </a:ext>
            </a:extLst>
          </p:cNvPr>
          <p:cNvSpPr/>
          <p:nvPr/>
        </p:nvSpPr>
        <p:spPr>
          <a:xfrm>
            <a:off x="94860" y="5000096"/>
            <a:ext cx="2174033" cy="16701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User + Role + Policies In the JSON Web Token</a:t>
            </a:r>
          </a:p>
          <a:p>
            <a:pPr algn="ctr"/>
            <a:r>
              <a:rPr lang="en-US" sz="1600" b="1" dirty="0"/>
              <a:t>Based</a:t>
            </a:r>
          </a:p>
          <a:p>
            <a:pPr algn="ctr"/>
            <a:r>
              <a:rPr lang="en-US" sz="1600" b="1" dirty="0"/>
              <a:t>Authorization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35ED31FE-240C-B545-CF68-6879D83F0120}"/>
              </a:ext>
            </a:extLst>
          </p:cNvPr>
          <p:cNvCxnSpPr>
            <a:stCxn id="2" idx="3"/>
            <a:endCxn id="14" idx="6"/>
          </p:cNvCxnSpPr>
          <p:nvPr/>
        </p:nvCxnSpPr>
        <p:spPr>
          <a:xfrm rot="5400000">
            <a:off x="2680345" y="3458756"/>
            <a:ext cx="1964978" cy="278788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23A3392-29D1-5C8B-E6B9-6D8B4A8D106E}"/>
              </a:ext>
            </a:extLst>
          </p:cNvPr>
          <p:cNvSpPr/>
          <p:nvPr/>
        </p:nvSpPr>
        <p:spPr>
          <a:xfrm>
            <a:off x="4738395" y="5012315"/>
            <a:ext cx="2174033" cy="16701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Azure AD</a:t>
            </a:r>
          </a:p>
          <a:p>
            <a:pPr algn="ctr"/>
            <a:r>
              <a:rPr lang="en-US" b="1" dirty="0"/>
              <a:t>Integration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8F8769F2-F6BD-F96D-82E5-C60B184D5D71}"/>
              </a:ext>
            </a:extLst>
          </p:cNvPr>
          <p:cNvCxnSpPr>
            <a:stCxn id="2" idx="4"/>
            <a:endCxn id="21" idx="0"/>
          </p:cNvCxnSpPr>
          <p:nvPr/>
        </p:nvCxnSpPr>
        <p:spPr>
          <a:xfrm rot="5400000">
            <a:off x="5376655" y="4563557"/>
            <a:ext cx="897515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965972E9-AA53-38CB-01E0-A80B9C5E244C}"/>
              </a:ext>
            </a:extLst>
          </p:cNvPr>
          <p:cNvSpPr/>
          <p:nvPr/>
        </p:nvSpPr>
        <p:spPr>
          <a:xfrm>
            <a:off x="4732045" y="0"/>
            <a:ext cx="2174033" cy="16701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OpenID with Third-Party</a:t>
            </a:r>
          </a:p>
          <a:p>
            <a:pPr algn="ctr"/>
            <a:r>
              <a:rPr lang="en-US" sz="1600" b="1" dirty="0"/>
              <a:t>Authentication</a:t>
            </a:r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FCC403B5-3D05-FFA7-D1AC-B9819CC4EFF8}"/>
              </a:ext>
            </a:extLst>
          </p:cNvPr>
          <p:cNvCxnSpPr>
            <a:cxnSpLocks/>
            <a:stCxn id="2" idx="0"/>
            <a:endCxn id="27" idx="4"/>
          </p:cNvCxnSpPr>
          <p:nvPr/>
        </p:nvCxnSpPr>
        <p:spPr>
          <a:xfrm rot="16200000" flipV="1">
            <a:off x="5435017" y="2054225"/>
            <a:ext cx="774440" cy="63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5231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D58AC6E-1C1C-09D0-A85C-A0158EB3F7C2}"/>
              </a:ext>
            </a:extLst>
          </p:cNvPr>
          <p:cNvSpPr/>
          <p:nvPr/>
        </p:nvSpPr>
        <p:spPr>
          <a:xfrm>
            <a:off x="233265" y="223935"/>
            <a:ext cx="1539551" cy="1222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298CBD6-84B3-CA70-46C8-28BAB85B2752}"/>
              </a:ext>
            </a:extLst>
          </p:cNvPr>
          <p:cNvSpPr/>
          <p:nvPr/>
        </p:nvSpPr>
        <p:spPr>
          <a:xfrm>
            <a:off x="2808514" y="466531"/>
            <a:ext cx="3545633" cy="35829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FA1F0A-31C7-17BE-C5A4-6E254AC5BF24}"/>
              </a:ext>
            </a:extLst>
          </p:cNvPr>
          <p:cNvSpPr txBox="1"/>
          <p:nvPr/>
        </p:nvSpPr>
        <p:spPr>
          <a:xfrm>
            <a:off x="3498980" y="104502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Roles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543FA8E-2179-E350-AACD-648750C21C39}"/>
              </a:ext>
            </a:extLst>
          </p:cNvPr>
          <p:cNvSpPr/>
          <p:nvPr/>
        </p:nvSpPr>
        <p:spPr>
          <a:xfrm>
            <a:off x="2855167" y="1509613"/>
            <a:ext cx="895739" cy="67375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User1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1954BA0-900A-B4EE-A8BA-FF2C7C8880A1}"/>
              </a:ext>
            </a:extLst>
          </p:cNvPr>
          <p:cNvSpPr/>
          <p:nvPr/>
        </p:nvSpPr>
        <p:spPr>
          <a:xfrm>
            <a:off x="3890865" y="1509613"/>
            <a:ext cx="895739" cy="67375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User2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EB99E61-2E6B-680E-8BBB-FF47E7F66CDE}"/>
              </a:ext>
            </a:extLst>
          </p:cNvPr>
          <p:cNvSpPr/>
          <p:nvPr/>
        </p:nvSpPr>
        <p:spPr>
          <a:xfrm>
            <a:off x="3679372" y="2552695"/>
            <a:ext cx="895739" cy="67375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User3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C9DB80-3272-F765-C370-4222D8D7B40B}"/>
              </a:ext>
            </a:extLst>
          </p:cNvPr>
          <p:cNvSpPr/>
          <p:nvPr/>
        </p:nvSpPr>
        <p:spPr>
          <a:xfrm>
            <a:off x="4715070" y="2552695"/>
            <a:ext cx="895739" cy="67375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User4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A82F762-2726-ACF6-662D-533F751B5577}"/>
              </a:ext>
            </a:extLst>
          </p:cNvPr>
          <p:cNvSpPr/>
          <p:nvPr/>
        </p:nvSpPr>
        <p:spPr>
          <a:xfrm>
            <a:off x="7081935" y="2093167"/>
            <a:ext cx="4155233" cy="37571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F0059F-B8EB-0F6A-FBEE-BBBCFD5152D4}"/>
              </a:ext>
            </a:extLst>
          </p:cNvPr>
          <p:cNvSpPr txBox="1"/>
          <p:nvPr/>
        </p:nvSpPr>
        <p:spPr>
          <a:xfrm>
            <a:off x="7988969" y="2671665"/>
            <a:ext cx="267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Policies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1B21BD9-3F87-D2D8-CED4-E2AF039F2874}"/>
              </a:ext>
            </a:extLst>
          </p:cNvPr>
          <p:cNvSpPr/>
          <p:nvPr/>
        </p:nvSpPr>
        <p:spPr>
          <a:xfrm>
            <a:off x="7408506" y="3297980"/>
            <a:ext cx="895739" cy="67375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Role1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DE37690-A753-3BF7-822D-C760334E71E3}"/>
              </a:ext>
            </a:extLst>
          </p:cNvPr>
          <p:cNvSpPr/>
          <p:nvPr/>
        </p:nvSpPr>
        <p:spPr>
          <a:xfrm>
            <a:off x="8711681" y="3326755"/>
            <a:ext cx="895739" cy="67375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Role2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1E993CA-8FC2-03D2-92DD-BEEAF756964C}"/>
              </a:ext>
            </a:extLst>
          </p:cNvPr>
          <p:cNvSpPr/>
          <p:nvPr/>
        </p:nvSpPr>
        <p:spPr>
          <a:xfrm>
            <a:off x="8092751" y="4315038"/>
            <a:ext cx="895739" cy="67375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Role3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5335FEA-3325-A98B-11BD-B8015076C7DB}"/>
              </a:ext>
            </a:extLst>
          </p:cNvPr>
          <p:cNvSpPr/>
          <p:nvPr/>
        </p:nvSpPr>
        <p:spPr>
          <a:xfrm>
            <a:off x="9395926" y="4343813"/>
            <a:ext cx="895739" cy="67375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Role4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4D0565-9451-B7ED-7629-A1DA979CF35A}"/>
              </a:ext>
            </a:extLst>
          </p:cNvPr>
          <p:cNvCxnSpPr/>
          <p:nvPr/>
        </p:nvCxnSpPr>
        <p:spPr>
          <a:xfrm>
            <a:off x="298580" y="1586204"/>
            <a:ext cx="7690389" cy="5094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47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3E9C4E-009D-6AD4-D2BF-F74BC6F3CAD8}"/>
              </a:ext>
            </a:extLst>
          </p:cNvPr>
          <p:cNvSpPr/>
          <p:nvPr/>
        </p:nvSpPr>
        <p:spPr>
          <a:xfrm>
            <a:off x="485192" y="858416"/>
            <a:ext cx="746449" cy="662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a:10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9D9300-AF1F-CEEF-A145-F5913A8444E8}"/>
              </a:ext>
            </a:extLst>
          </p:cNvPr>
          <p:cNvSpPr/>
          <p:nvPr/>
        </p:nvSpPr>
        <p:spPr>
          <a:xfrm>
            <a:off x="2606351" y="858416"/>
            <a:ext cx="746449" cy="662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b:20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60AC4-9D46-E7AB-9191-CA3ABFDCEF1F}"/>
              </a:ext>
            </a:extLst>
          </p:cNvPr>
          <p:cNvSpPr txBox="1"/>
          <p:nvPr/>
        </p:nvSpPr>
        <p:spPr>
          <a:xfrm>
            <a:off x="335903" y="2108718"/>
            <a:ext cx="362960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Xchange(int x, int y)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  int z = x;</a:t>
            </a:r>
          </a:p>
          <a:p>
            <a:r>
              <a:rPr lang="en-US" sz="2800" dirty="0"/>
              <a:t>    x = y;</a:t>
            </a:r>
          </a:p>
          <a:p>
            <a:r>
              <a:rPr lang="en-US" sz="2800" dirty="0"/>
              <a:t>    y = z;		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BBDD34-236A-B403-B5DD-F280FC6E5C11}"/>
              </a:ext>
            </a:extLst>
          </p:cNvPr>
          <p:cNvSpPr/>
          <p:nvPr/>
        </p:nvSpPr>
        <p:spPr>
          <a:xfrm>
            <a:off x="5573486" y="2046514"/>
            <a:ext cx="746449" cy="662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x:10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A9164D-F301-74DF-6252-1E0DAC3898C6}"/>
              </a:ext>
            </a:extLst>
          </p:cNvPr>
          <p:cNvSpPr/>
          <p:nvPr/>
        </p:nvSpPr>
        <p:spPr>
          <a:xfrm>
            <a:off x="7694645" y="2046514"/>
            <a:ext cx="746449" cy="662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y:20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2E60FB73-3211-0467-81D4-7D605C4E6856}"/>
              </a:ext>
            </a:extLst>
          </p:cNvPr>
          <p:cNvCxnSpPr>
            <a:stCxn id="2" idx="2"/>
            <a:endCxn id="5" idx="0"/>
          </p:cNvCxnSpPr>
          <p:nvPr/>
        </p:nvCxnSpPr>
        <p:spPr>
          <a:xfrm rot="16200000" flipH="1">
            <a:off x="3139752" y="-760445"/>
            <a:ext cx="525624" cy="50882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6C90C96-95B6-D024-DC5F-CFFCE4853B25}"/>
              </a:ext>
            </a:extLst>
          </p:cNvPr>
          <p:cNvCxnSpPr>
            <a:cxnSpLocks/>
            <a:stCxn id="3" idx="3"/>
            <a:endCxn id="6" idx="0"/>
          </p:cNvCxnSpPr>
          <p:nvPr/>
        </p:nvCxnSpPr>
        <p:spPr>
          <a:xfrm>
            <a:off x="3352800" y="1189653"/>
            <a:ext cx="4715070" cy="8568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D0CE223-0678-372C-D677-220FA66F940A}"/>
              </a:ext>
            </a:extLst>
          </p:cNvPr>
          <p:cNvSpPr/>
          <p:nvPr/>
        </p:nvSpPr>
        <p:spPr>
          <a:xfrm>
            <a:off x="5529944" y="3429000"/>
            <a:ext cx="746449" cy="662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z:10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B676C30-1D56-A9DC-C871-B0F4670D1CF6}"/>
              </a:ext>
            </a:extLst>
          </p:cNvPr>
          <p:cNvCxnSpPr>
            <a:endCxn id="12" idx="1"/>
          </p:cNvCxnSpPr>
          <p:nvPr/>
        </p:nvCxnSpPr>
        <p:spPr>
          <a:xfrm>
            <a:off x="2024743" y="3234613"/>
            <a:ext cx="3505201" cy="5256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>
            <a:extLst>
              <a:ext uri="{FF2B5EF4-FFF2-40B4-BE49-F238E27FC236}">
                <a16:creationId xmlns:a16="http://schemas.microsoft.com/office/drawing/2014/main" id="{2F327886-332C-040B-B759-D51BD0C4A235}"/>
              </a:ext>
            </a:extLst>
          </p:cNvPr>
          <p:cNvSpPr/>
          <p:nvPr/>
        </p:nvSpPr>
        <p:spPr>
          <a:xfrm>
            <a:off x="1735494" y="3592286"/>
            <a:ext cx="289249" cy="8210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EFCEE0-8471-6C24-97FD-1068E4A884F9}"/>
              </a:ext>
            </a:extLst>
          </p:cNvPr>
          <p:cNvSpPr/>
          <p:nvPr/>
        </p:nvSpPr>
        <p:spPr>
          <a:xfrm>
            <a:off x="6873551" y="3334139"/>
            <a:ext cx="746449" cy="662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x:20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CC9424-39C4-80C5-8C8D-DB1AC57D12B3}"/>
              </a:ext>
            </a:extLst>
          </p:cNvPr>
          <p:cNvSpPr/>
          <p:nvPr/>
        </p:nvSpPr>
        <p:spPr>
          <a:xfrm>
            <a:off x="6948196" y="4550122"/>
            <a:ext cx="746449" cy="662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y:20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04A0FAE-3E2C-CCF1-52D3-D45694D52C32}"/>
              </a:ext>
            </a:extLst>
          </p:cNvPr>
          <p:cNvCxnSpPr>
            <a:endCxn id="16" idx="0"/>
          </p:cNvCxnSpPr>
          <p:nvPr/>
        </p:nvCxnSpPr>
        <p:spPr>
          <a:xfrm flipV="1">
            <a:off x="1502229" y="3334139"/>
            <a:ext cx="5744547" cy="332792"/>
          </a:xfrm>
          <a:prstGeom prst="bentConnector4">
            <a:avLst>
              <a:gd name="adj1" fmla="val 46751"/>
              <a:gd name="adj2" fmla="val 1686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8B4E20E-59B7-0324-C7EA-13F2CC3F33B8}"/>
              </a:ext>
            </a:extLst>
          </p:cNvPr>
          <p:cNvCxnSpPr>
            <a:endCxn id="17" idx="1"/>
          </p:cNvCxnSpPr>
          <p:nvPr/>
        </p:nvCxnSpPr>
        <p:spPr>
          <a:xfrm>
            <a:off x="1502229" y="4110859"/>
            <a:ext cx="5445967" cy="7705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ight Brace 21">
            <a:extLst>
              <a:ext uri="{FF2B5EF4-FFF2-40B4-BE49-F238E27FC236}">
                <a16:creationId xmlns:a16="http://schemas.microsoft.com/office/drawing/2014/main" id="{A8947A90-B806-70A0-CCF4-EFCF94C69859}"/>
              </a:ext>
            </a:extLst>
          </p:cNvPr>
          <p:cNvSpPr/>
          <p:nvPr/>
        </p:nvSpPr>
        <p:spPr>
          <a:xfrm>
            <a:off x="7875037" y="3497425"/>
            <a:ext cx="936172" cy="16344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2E278A-091F-E1E8-F561-0147227AD3BD}"/>
              </a:ext>
            </a:extLst>
          </p:cNvPr>
          <p:cNvSpPr txBox="1"/>
          <p:nvPr/>
        </p:nvSpPr>
        <p:spPr>
          <a:xfrm>
            <a:off x="8700795" y="3996613"/>
            <a:ext cx="2460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Separate Memory Locations for x and y than a, b</a:t>
            </a:r>
          </a:p>
        </p:txBody>
      </p:sp>
    </p:spTree>
    <p:extLst>
      <p:ext uri="{BB962C8B-B14F-4D97-AF65-F5344CB8AC3E}">
        <p14:creationId xmlns:p14="http://schemas.microsoft.com/office/powerpoint/2010/main" val="37243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11791EB-8767-7149-B1EE-55ED1FE156B2}"/>
              </a:ext>
            </a:extLst>
          </p:cNvPr>
          <p:cNvSpPr/>
          <p:nvPr/>
        </p:nvSpPr>
        <p:spPr>
          <a:xfrm>
            <a:off x="4795934" y="2211354"/>
            <a:ext cx="2239347" cy="15862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Ecomm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50D8A07-68FE-D820-D1FB-76E911CA269E}"/>
              </a:ext>
            </a:extLst>
          </p:cNvPr>
          <p:cNvSpPr/>
          <p:nvPr/>
        </p:nvSpPr>
        <p:spPr>
          <a:xfrm>
            <a:off x="541176" y="410547"/>
            <a:ext cx="2164702" cy="18008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BFE2EF1-EC1F-EE3E-1EF7-F16F8DD20B56}"/>
              </a:ext>
            </a:extLst>
          </p:cNvPr>
          <p:cNvSpPr/>
          <p:nvPr/>
        </p:nvSpPr>
        <p:spPr>
          <a:xfrm>
            <a:off x="9697617" y="410546"/>
            <a:ext cx="2164702" cy="18008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1E3CE68-02DD-8486-E1C6-A6D2989FB441}"/>
              </a:ext>
            </a:extLst>
          </p:cNvPr>
          <p:cNvSpPr/>
          <p:nvPr/>
        </p:nvSpPr>
        <p:spPr>
          <a:xfrm>
            <a:off x="4795934" y="4743060"/>
            <a:ext cx="2164702" cy="18008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53FB4E5-EECA-DD03-EED2-372F4C72E8B2}"/>
              </a:ext>
            </a:extLst>
          </p:cNvPr>
          <p:cNvSpPr/>
          <p:nvPr/>
        </p:nvSpPr>
        <p:spPr>
          <a:xfrm>
            <a:off x="398107" y="2845840"/>
            <a:ext cx="2164702" cy="18008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Manufacturer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1707C3C-4C7A-5BE6-8E60-CF231DF770BE}"/>
              </a:ext>
            </a:extLst>
          </p:cNvPr>
          <p:cNvCxnSpPr>
            <a:stCxn id="6" idx="0"/>
            <a:endCxn id="3" idx="4"/>
          </p:cNvCxnSpPr>
          <p:nvPr/>
        </p:nvCxnSpPr>
        <p:spPr>
          <a:xfrm rot="5400000" flipH="1" flipV="1">
            <a:off x="1234749" y="2457063"/>
            <a:ext cx="634486" cy="1430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17EC96F-3E42-2427-E44D-A2F7F3D7DD6F}"/>
              </a:ext>
            </a:extLst>
          </p:cNvPr>
          <p:cNvCxnSpPr>
            <a:stCxn id="4" idx="4"/>
            <a:endCxn id="5" idx="6"/>
          </p:cNvCxnSpPr>
          <p:nvPr/>
        </p:nvCxnSpPr>
        <p:spPr>
          <a:xfrm rot="5400000">
            <a:off x="7154247" y="2017742"/>
            <a:ext cx="3432111" cy="38193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AF295FC-82D9-76D5-9350-F3EC001CF81A}"/>
              </a:ext>
            </a:extLst>
          </p:cNvPr>
          <p:cNvCxnSpPr>
            <a:stCxn id="5" idx="2"/>
            <a:endCxn id="3" idx="6"/>
          </p:cNvCxnSpPr>
          <p:nvPr/>
        </p:nvCxnSpPr>
        <p:spPr>
          <a:xfrm rot="10800000">
            <a:off x="2705878" y="1310952"/>
            <a:ext cx="2090056" cy="43325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253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C54A50-A634-7362-273F-FD8592A81E45}"/>
              </a:ext>
            </a:extLst>
          </p:cNvPr>
          <p:cNvSpPr txBox="1"/>
          <p:nvPr/>
        </p:nvSpPr>
        <p:spPr>
          <a:xfrm>
            <a:off x="382555" y="289249"/>
            <a:ext cx="226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Entities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216B0E5-9ECD-6103-A617-3C4A8811511F}"/>
              </a:ext>
            </a:extLst>
          </p:cNvPr>
          <p:cNvSpPr/>
          <p:nvPr/>
        </p:nvSpPr>
        <p:spPr>
          <a:xfrm>
            <a:off x="1045029" y="867747"/>
            <a:ext cx="1138334" cy="9797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98DE919-1796-EA96-0BCF-229495C3EF20}"/>
              </a:ext>
            </a:extLst>
          </p:cNvPr>
          <p:cNvSpPr/>
          <p:nvPr/>
        </p:nvSpPr>
        <p:spPr>
          <a:xfrm>
            <a:off x="59095" y="2152261"/>
            <a:ext cx="1138334" cy="9797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7E11893-6CA5-AB49-692B-4AA49DBE9C8D}"/>
              </a:ext>
            </a:extLst>
          </p:cNvPr>
          <p:cNvSpPr/>
          <p:nvPr/>
        </p:nvSpPr>
        <p:spPr>
          <a:xfrm>
            <a:off x="1891005" y="2152261"/>
            <a:ext cx="1138334" cy="9797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MGR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72208D96-C5BF-EAF8-3BCD-F4B957830B84}"/>
              </a:ext>
            </a:extLst>
          </p:cNvPr>
          <p:cNvCxnSpPr>
            <a:stCxn id="4" idx="0"/>
            <a:endCxn id="3" idx="2"/>
          </p:cNvCxnSpPr>
          <p:nvPr/>
        </p:nvCxnSpPr>
        <p:spPr>
          <a:xfrm rot="5400000" flipH="1" flipV="1">
            <a:off x="439317" y="1546550"/>
            <a:ext cx="794657" cy="4167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A533866-5799-D540-36C4-330D35EC0B7F}"/>
              </a:ext>
            </a:extLst>
          </p:cNvPr>
          <p:cNvCxnSpPr>
            <a:stCxn id="5" idx="0"/>
            <a:endCxn id="3" idx="6"/>
          </p:cNvCxnSpPr>
          <p:nvPr/>
        </p:nvCxnSpPr>
        <p:spPr>
          <a:xfrm rot="16200000" flipV="1">
            <a:off x="1924440" y="1616528"/>
            <a:ext cx="794657" cy="2768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CACC03-3AA4-9EEC-1C2D-BFA4601851AF}"/>
              </a:ext>
            </a:extLst>
          </p:cNvPr>
          <p:cNvSpPr txBox="1"/>
          <p:nvPr/>
        </p:nvSpPr>
        <p:spPr>
          <a:xfrm>
            <a:off x="7119257" y="186612"/>
            <a:ext cx="299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Logic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3012AD6-E479-9963-D7F9-5F3E7892C3AA}"/>
              </a:ext>
            </a:extLst>
          </p:cNvPr>
          <p:cNvSpPr/>
          <p:nvPr/>
        </p:nvSpPr>
        <p:spPr>
          <a:xfrm>
            <a:off x="7305869" y="775218"/>
            <a:ext cx="2320213" cy="13770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EmployeeLogic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C963725-4A77-D5E0-55BC-5125B8E2B8DD}"/>
              </a:ext>
            </a:extLst>
          </p:cNvPr>
          <p:cNvSpPr/>
          <p:nvPr/>
        </p:nvSpPr>
        <p:spPr>
          <a:xfrm>
            <a:off x="5265575" y="2924369"/>
            <a:ext cx="2320213" cy="13770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DirectorLogic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EFF65AC-3D6A-0AB0-88D1-7ECFE7CD0AD1}"/>
              </a:ext>
            </a:extLst>
          </p:cNvPr>
          <p:cNvSpPr/>
          <p:nvPr/>
        </p:nvSpPr>
        <p:spPr>
          <a:xfrm>
            <a:off x="9504783" y="2924369"/>
            <a:ext cx="2320213" cy="13770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ManagerLogic</a:t>
            </a:r>
            <a:endParaRPr lang="en-US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5756D4E-C67D-E9DE-E975-FCD399ED0FCD}"/>
              </a:ext>
            </a:extLst>
          </p:cNvPr>
          <p:cNvCxnSpPr>
            <a:stCxn id="14" idx="0"/>
            <a:endCxn id="13" idx="2"/>
          </p:cNvCxnSpPr>
          <p:nvPr/>
        </p:nvCxnSpPr>
        <p:spPr>
          <a:xfrm rot="5400000" flipH="1" flipV="1">
            <a:off x="6135461" y="1753962"/>
            <a:ext cx="1460629" cy="8801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F53C0CC1-F0AD-7624-636E-57B5E22A1293}"/>
              </a:ext>
            </a:extLst>
          </p:cNvPr>
          <p:cNvCxnSpPr>
            <a:stCxn id="15" idx="0"/>
            <a:endCxn id="13" idx="6"/>
          </p:cNvCxnSpPr>
          <p:nvPr/>
        </p:nvCxnSpPr>
        <p:spPr>
          <a:xfrm rot="16200000" flipV="1">
            <a:off x="9415172" y="1674651"/>
            <a:ext cx="1460629" cy="10388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B0DA768-56C2-B875-7FE5-911D19650696}"/>
              </a:ext>
            </a:extLst>
          </p:cNvPr>
          <p:cNvSpPr txBox="1"/>
          <p:nvPr/>
        </p:nvSpPr>
        <p:spPr>
          <a:xfrm>
            <a:off x="270588" y="5290457"/>
            <a:ext cx="4994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Is-a Relationship</a:t>
            </a: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1D977A10-BEE5-58BD-AFA3-7E7DE1290BEA}"/>
              </a:ext>
            </a:extLst>
          </p:cNvPr>
          <p:cNvSpPr/>
          <p:nvPr/>
        </p:nvSpPr>
        <p:spPr>
          <a:xfrm>
            <a:off x="4142792" y="457200"/>
            <a:ext cx="842864" cy="6176865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H</a:t>
            </a:r>
          </a:p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S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V</a:t>
            </a:r>
          </a:p>
          <a:p>
            <a:pPr algn="ctr"/>
            <a:r>
              <a:rPr lang="en-US" dirty="0"/>
              <a:t>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4E08AC-86AB-4C6B-6D4C-D1648E28C887}"/>
              </a:ext>
            </a:extLst>
          </p:cNvPr>
          <p:cNvSpPr txBox="1"/>
          <p:nvPr/>
        </p:nvSpPr>
        <p:spPr>
          <a:xfrm>
            <a:off x="5589037" y="4989934"/>
            <a:ext cx="5393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Abstract class provides fast lookup from Derive to base type as well as from Base to Derive type using the derived class instance defined using the Base class Reference</a:t>
            </a:r>
          </a:p>
        </p:txBody>
      </p:sp>
    </p:spTree>
    <p:extLst>
      <p:ext uri="{BB962C8B-B14F-4D97-AF65-F5344CB8AC3E}">
        <p14:creationId xmlns:p14="http://schemas.microsoft.com/office/powerpoint/2010/main" val="1188233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153629-058B-0003-68D3-D534D3BEFD4C}"/>
              </a:ext>
            </a:extLst>
          </p:cNvPr>
          <p:cNvSpPr/>
          <p:nvPr/>
        </p:nvSpPr>
        <p:spPr>
          <a:xfrm>
            <a:off x="709127" y="2211355"/>
            <a:ext cx="3088432" cy="20247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Laptop</a:t>
            </a:r>
          </a:p>
        </p:txBody>
      </p:sp>
      <p:sp>
        <p:nvSpPr>
          <p:cNvPr id="3" name="Flowchart: Direct Access Storage 2">
            <a:extLst>
              <a:ext uri="{FF2B5EF4-FFF2-40B4-BE49-F238E27FC236}">
                <a16:creationId xmlns:a16="http://schemas.microsoft.com/office/drawing/2014/main" id="{A3A50FF3-0D70-8D96-06A6-61756B0BCA2A}"/>
              </a:ext>
            </a:extLst>
          </p:cNvPr>
          <p:cNvSpPr/>
          <p:nvPr/>
        </p:nvSpPr>
        <p:spPr>
          <a:xfrm>
            <a:off x="3442996" y="2929812"/>
            <a:ext cx="1530220" cy="811764"/>
          </a:xfrm>
          <a:prstGeom prst="flowChartMagneticDrum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USB / C-Type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CBABC1E-F0B9-4ECD-36C6-E3B6E8BB2213}"/>
              </a:ext>
            </a:extLst>
          </p:cNvPr>
          <p:cNvSpPr/>
          <p:nvPr/>
        </p:nvSpPr>
        <p:spPr>
          <a:xfrm>
            <a:off x="6531428" y="363894"/>
            <a:ext cx="2659225" cy="10356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Keyboard</a:t>
            </a:r>
          </a:p>
          <a:p>
            <a:pPr algn="ctr"/>
            <a:r>
              <a:rPr lang="en-US" dirty="0"/>
              <a:t>Typings Input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00B45D1-2B8B-DCCD-ACEE-D74BF3EC565B}"/>
              </a:ext>
            </a:extLst>
          </p:cNvPr>
          <p:cNvCxnSpPr>
            <a:stCxn id="4" idx="1"/>
            <a:endCxn id="3" idx="4"/>
          </p:cNvCxnSpPr>
          <p:nvPr/>
        </p:nvCxnSpPr>
        <p:spPr>
          <a:xfrm rot="10800000" flipV="1">
            <a:off x="4973216" y="881742"/>
            <a:ext cx="1558212" cy="245395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66CC077-4ED8-8271-B3A2-889B24E09A22}"/>
              </a:ext>
            </a:extLst>
          </p:cNvPr>
          <p:cNvSpPr/>
          <p:nvPr/>
        </p:nvSpPr>
        <p:spPr>
          <a:xfrm>
            <a:off x="8354008" y="1524000"/>
            <a:ext cx="2659225" cy="10356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Mouse Pointing Input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52E0D81-AAAE-35E9-E9EB-89E07647F3A1}"/>
              </a:ext>
            </a:extLst>
          </p:cNvPr>
          <p:cNvCxnSpPr>
            <a:stCxn id="7" idx="1"/>
            <a:endCxn id="3" idx="4"/>
          </p:cNvCxnSpPr>
          <p:nvPr/>
        </p:nvCxnSpPr>
        <p:spPr>
          <a:xfrm rot="10800000" flipV="1">
            <a:off x="4973216" y="2041848"/>
            <a:ext cx="3380792" cy="129384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0AF0D1-8A81-759F-7EB2-659EC4EAC06F}"/>
              </a:ext>
            </a:extLst>
          </p:cNvPr>
          <p:cNvSpPr/>
          <p:nvPr/>
        </p:nvSpPr>
        <p:spPr>
          <a:xfrm>
            <a:off x="8354007" y="3004459"/>
            <a:ext cx="2659225" cy="10356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Audio Device</a:t>
            </a:r>
          </a:p>
          <a:p>
            <a:pPr algn="ctr"/>
            <a:r>
              <a:rPr lang="en-US" dirty="0"/>
              <a:t>Play Sound or accept Speech Sound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73DD05-D2B3-09B7-D44C-A1F6A83C2310}"/>
              </a:ext>
            </a:extLst>
          </p:cNvPr>
          <p:cNvCxnSpPr>
            <a:stCxn id="10" idx="1"/>
            <a:endCxn id="3" idx="4"/>
          </p:cNvCxnSpPr>
          <p:nvPr/>
        </p:nvCxnSpPr>
        <p:spPr>
          <a:xfrm rot="10800000">
            <a:off x="4973217" y="3335694"/>
            <a:ext cx="3380791" cy="18661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0C17383-24CD-6E62-7B1C-D1FE98C234CC}"/>
              </a:ext>
            </a:extLst>
          </p:cNvPr>
          <p:cNvSpPr/>
          <p:nvPr/>
        </p:nvSpPr>
        <p:spPr>
          <a:xfrm>
            <a:off x="8354006" y="4298302"/>
            <a:ext cx="2659225" cy="10356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Projector</a:t>
            </a:r>
          </a:p>
          <a:p>
            <a:pPr algn="ctr"/>
            <a:r>
              <a:rPr lang="en-US" dirty="0"/>
              <a:t>Output screen from Laptop to External Screen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A8F4B26-EADF-3C97-45A1-BCC667FB02CD}"/>
              </a:ext>
            </a:extLst>
          </p:cNvPr>
          <p:cNvSpPr/>
          <p:nvPr/>
        </p:nvSpPr>
        <p:spPr>
          <a:xfrm>
            <a:off x="6531427" y="5458410"/>
            <a:ext cx="2659225" cy="10356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SSD / HDD /  PEN Drive</a:t>
            </a:r>
          </a:p>
          <a:p>
            <a:pPr algn="ctr"/>
            <a:r>
              <a:rPr lang="en-US" dirty="0"/>
              <a:t>Read/Write Data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20CE5B5-0D17-DD2F-7C08-0F4010DD854A}"/>
              </a:ext>
            </a:extLst>
          </p:cNvPr>
          <p:cNvCxnSpPr>
            <a:stCxn id="13" idx="1"/>
            <a:endCxn id="3" idx="4"/>
          </p:cNvCxnSpPr>
          <p:nvPr/>
        </p:nvCxnSpPr>
        <p:spPr>
          <a:xfrm rot="10800000">
            <a:off x="4973216" y="3335695"/>
            <a:ext cx="3380790" cy="148045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0E1702D-806A-B242-ED93-76184D1F8E35}"/>
              </a:ext>
            </a:extLst>
          </p:cNvPr>
          <p:cNvCxnSpPr>
            <a:cxnSpLocks/>
            <a:stCxn id="14" idx="1"/>
            <a:endCxn id="3" idx="4"/>
          </p:cNvCxnSpPr>
          <p:nvPr/>
        </p:nvCxnSpPr>
        <p:spPr>
          <a:xfrm rot="10800000">
            <a:off x="4973217" y="3335695"/>
            <a:ext cx="1558211" cy="264056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D6E7188-B51D-A547-22BE-6F0028D4ECB1}"/>
              </a:ext>
            </a:extLst>
          </p:cNvPr>
          <p:cNvSpPr/>
          <p:nvPr/>
        </p:nvSpPr>
        <p:spPr>
          <a:xfrm>
            <a:off x="2382415" y="5529944"/>
            <a:ext cx="2659225" cy="10356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Charging</a:t>
            </a:r>
          </a:p>
          <a:p>
            <a:pPr algn="ctr"/>
            <a:r>
              <a:rPr lang="en-US" dirty="0"/>
              <a:t>Power / Data Transfer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996AAA3-3280-D139-4357-EB473A73748C}"/>
              </a:ext>
            </a:extLst>
          </p:cNvPr>
          <p:cNvCxnSpPr>
            <a:stCxn id="20" idx="0"/>
            <a:endCxn id="3" idx="4"/>
          </p:cNvCxnSpPr>
          <p:nvPr/>
        </p:nvCxnSpPr>
        <p:spPr>
          <a:xfrm rot="5400000" flipH="1" flipV="1">
            <a:off x="3245497" y="3802225"/>
            <a:ext cx="2194250" cy="1261188"/>
          </a:xfrm>
          <a:prstGeom prst="bentConnector4">
            <a:avLst>
              <a:gd name="adj1" fmla="val 40751"/>
              <a:gd name="adj2" fmla="val 11812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142D70B-954A-20F8-01BE-373DAF25FD6B}"/>
              </a:ext>
            </a:extLst>
          </p:cNvPr>
          <p:cNvSpPr txBox="1"/>
          <p:nvPr/>
        </p:nvSpPr>
        <p:spPr>
          <a:xfrm>
            <a:off x="1352939" y="268265"/>
            <a:ext cx="36156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Horizontal Adapter Interface for Heterogeneous Behavioral / Functional Devices, provided that all these devices uses similar circuit for connection 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CCBFA90-2AB7-02EB-FA54-51D0D19866A2}"/>
              </a:ext>
            </a:extLst>
          </p:cNvPr>
          <p:cNvCxnSpPr>
            <a:cxnSpLocks/>
            <a:stCxn id="3" idx="0"/>
            <a:endCxn id="23" idx="3"/>
          </p:cNvCxnSpPr>
          <p:nvPr/>
        </p:nvCxnSpPr>
        <p:spPr>
          <a:xfrm rot="5400000" flipH="1" flipV="1">
            <a:off x="3626886" y="1588150"/>
            <a:ext cx="1922883" cy="760443"/>
          </a:xfrm>
          <a:prstGeom prst="bentConnector4">
            <a:avLst>
              <a:gd name="adj1" fmla="val 30793"/>
              <a:gd name="adj2" fmla="val 1300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C43868D-BB93-8225-91C4-F9CB4DB3DE30}"/>
              </a:ext>
            </a:extLst>
          </p:cNvPr>
          <p:cNvSpPr txBox="1"/>
          <p:nvPr/>
        </p:nvSpPr>
        <p:spPr>
          <a:xfrm>
            <a:off x="93306" y="4572000"/>
            <a:ext cx="24819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Interface: A Type that is used to establish communication (Horizontal) across system </a:t>
            </a:r>
          </a:p>
        </p:txBody>
      </p:sp>
    </p:spTree>
    <p:extLst>
      <p:ext uri="{BB962C8B-B14F-4D97-AF65-F5344CB8AC3E}">
        <p14:creationId xmlns:p14="http://schemas.microsoft.com/office/powerpoint/2010/main" val="607870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94AB06D-866D-FCDA-5964-A25E4876EB9B}"/>
              </a:ext>
            </a:extLst>
          </p:cNvPr>
          <p:cNvSpPr/>
          <p:nvPr/>
        </p:nvSpPr>
        <p:spPr>
          <a:xfrm>
            <a:off x="755780" y="1054360"/>
            <a:ext cx="2976465" cy="3442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 Management System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  <a:r>
              <a:rPr lang="en-US" dirty="0" err="1"/>
              <a:t>WriteLogForUser</a:t>
            </a:r>
            <a:r>
              <a:rPr lang="en-US" dirty="0"/>
              <a:t>()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4701AF41-69C7-50CE-CA36-703C50A00B90}"/>
              </a:ext>
            </a:extLst>
          </p:cNvPr>
          <p:cNvSpPr/>
          <p:nvPr/>
        </p:nvSpPr>
        <p:spPr>
          <a:xfrm>
            <a:off x="1968759" y="4497355"/>
            <a:ext cx="559837" cy="139959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610922-8A12-68AA-A4B0-56F748BB98BD}"/>
              </a:ext>
            </a:extLst>
          </p:cNvPr>
          <p:cNvSpPr txBox="1"/>
          <p:nvPr/>
        </p:nvSpPr>
        <p:spPr>
          <a:xfrm>
            <a:off x="755780" y="5906277"/>
            <a:ext cx="297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00D90E8-5831-9A07-38C6-609D7E479332}"/>
              </a:ext>
            </a:extLst>
          </p:cNvPr>
          <p:cNvSpPr/>
          <p:nvPr/>
        </p:nvSpPr>
        <p:spPr>
          <a:xfrm>
            <a:off x="3508310" y="2509935"/>
            <a:ext cx="1632857" cy="83975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WriteLog</a:t>
            </a:r>
            <a:r>
              <a:rPr lang="en-US" dirty="0"/>
              <a:t>()</a:t>
            </a:r>
          </a:p>
          <a:p>
            <a:pPr algn="ctr"/>
            <a:r>
              <a:rPr lang="en-US" dirty="0" err="1"/>
              <a:t>ReadLog</a:t>
            </a:r>
            <a:r>
              <a:rPr lang="en-US" dirty="0"/>
              <a:t>()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4117D5-86AE-B1E5-F0D7-595A618C95F2}"/>
              </a:ext>
            </a:extLst>
          </p:cNvPr>
          <p:cNvSpPr/>
          <p:nvPr/>
        </p:nvSpPr>
        <p:spPr>
          <a:xfrm>
            <a:off x="7865706" y="298580"/>
            <a:ext cx="2239347" cy="6811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TextFile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91071C-BDAD-66B9-6DA2-7AC2AF669505}"/>
              </a:ext>
            </a:extLst>
          </p:cNvPr>
          <p:cNvSpPr/>
          <p:nvPr/>
        </p:nvSpPr>
        <p:spPr>
          <a:xfrm>
            <a:off x="7865704" y="1744825"/>
            <a:ext cx="2239347" cy="6811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XmlFile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5D7B976-BA00-BA20-1723-8992C8E2DAB3}"/>
              </a:ext>
            </a:extLst>
          </p:cNvPr>
          <p:cNvSpPr/>
          <p:nvPr/>
        </p:nvSpPr>
        <p:spPr>
          <a:xfrm>
            <a:off x="7865705" y="3191070"/>
            <a:ext cx="2239347" cy="6811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JsonFile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C3C383C-97E2-BC53-F35A-A187D995D03A}"/>
              </a:ext>
            </a:extLst>
          </p:cNvPr>
          <p:cNvSpPr/>
          <p:nvPr/>
        </p:nvSpPr>
        <p:spPr>
          <a:xfrm>
            <a:off x="7865705" y="5026091"/>
            <a:ext cx="2239347" cy="6811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EventLog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E13AF8-0F51-E54D-F207-EE3C52A08684}"/>
              </a:ext>
            </a:extLst>
          </p:cNvPr>
          <p:cNvSpPr txBox="1"/>
          <p:nvPr/>
        </p:nvSpPr>
        <p:spPr>
          <a:xfrm>
            <a:off x="6096000" y="289249"/>
            <a:ext cx="159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TextLogger</a:t>
            </a:r>
            <a:r>
              <a:rPr lang="en-US" dirty="0"/>
              <a:t>{}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226F64-DE00-D4E3-4A55-7B671AB666F7}"/>
              </a:ext>
            </a:extLst>
          </p:cNvPr>
          <p:cNvSpPr txBox="1"/>
          <p:nvPr/>
        </p:nvSpPr>
        <p:spPr>
          <a:xfrm>
            <a:off x="6096000" y="1900726"/>
            <a:ext cx="159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XmlLogger</a:t>
            </a:r>
            <a:r>
              <a:rPr lang="en-US" dirty="0"/>
              <a:t>{}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37B003-B834-6336-376E-2A8EF4B6BFC6}"/>
              </a:ext>
            </a:extLst>
          </p:cNvPr>
          <p:cNvSpPr txBox="1"/>
          <p:nvPr/>
        </p:nvSpPr>
        <p:spPr>
          <a:xfrm>
            <a:off x="6096000" y="3214397"/>
            <a:ext cx="159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JsonLogger</a:t>
            </a:r>
            <a:r>
              <a:rPr lang="en-US" dirty="0"/>
              <a:t>{}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FFC801-C511-F51C-E9CB-DDB4E809D9A1}"/>
              </a:ext>
            </a:extLst>
          </p:cNvPr>
          <p:cNvSpPr txBox="1"/>
          <p:nvPr/>
        </p:nvSpPr>
        <p:spPr>
          <a:xfrm>
            <a:off x="6096000" y="5181992"/>
            <a:ext cx="159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EventLogger</a:t>
            </a:r>
            <a:r>
              <a:rPr lang="en-US" dirty="0"/>
              <a:t>{}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0EE3FC-A4D7-080D-5ACD-218BD8D711A7}"/>
              </a:ext>
            </a:extLst>
          </p:cNvPr>
          <p:cNvSpPr txBox="1"/>
          <p:nvPr/>
        </p:nvSpPr>
        <p:spPr>
          <a:xfrm>
            <a:off x="3974841" y="878651"/>
            <a:ext cx="11663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Ilogger</a:t>
            </a:r>
            <a:endParaRPr lang="en-US" sz="1400" dirty="0"/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WriteLog</a:t>
            </a:r>
            <a:r>
              <a:rPr lang="en-US" sz="1400" dirty="0"/>
              <a:t>();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ReadLog</a:t>
            </a:r>
            <a:r>
              <a:rPr lang="en-US" sz="1400" dirty="0"/>
              <a:t>()</a:t>
            </a:r>
          </a:p>
          <a:p>
            <a:r>
              <a:rPr lang="en-US" sz="1400" dirty="0"/>
              <a:t>}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013E58E-B0E0-E517-3D85-AA85D6A20B9B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 flipV="1">
            <a:off x="5141167" y="473915"/>
            <a:ext cx="954833" cy="9895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3FB104A-3D06-C2A1-D21C-9985E9EB9435}"/>
              </a:ext>
            </a:extLst>
          </p:cNvPr>
          <p:cNvCxnSpPr>
            <a:stCxn id="14" idx="3"/>
            <a:endCxn id="11" idx="1"/>
          </p:cNvCxnSpPr>
          <p:nvPr/>
        </p:nvCxnSpPr>
        <p:spPr>
          <a:xfrm>
            <a:off x="5141167" y="1463427"/>
            <a:ext cx="954833" cy="6219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6910EEA-0FBD-37D0-34F7-E1ED8E552D5E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>
            <a:off x="5141167" y="1463427"/>
            <a:ext cx="954833" cy="19356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16E8FBE-C352-FE53-29E8-C56D04569E15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>
            <a:off x="5141167" y="1463427"/>
            <a:ext cx="954833" cy="3903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161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92FB9FF8-E850-1F50-0D10-1FF05C31570D}"/>
              </a:ext>
            </a:extLst>
          </p:cNvPr>
          <p:cNvSpPr/>
          <p:nvPr/>
        </p:nvSpPr>
        <p:spPr>
          <a:xfrm>
            <a:off x="10105052" y="2304661"/>
            <a:ext cx="1847461" cy="170750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FFA1C8-A4A8-53BD-25DD-F9F0473D1DD3}"/>
              </a:ext>
            </a:extLst>
          </p:cNvPr>
          <p:cNvSpPr/>
          <p:nvPr/>
        </p:nvSpPr>
        <p:spPr>
          <a:xfrm>
            <a:off x="6783356" y="345233"/>
            <a:ext cx="2267339" cy="35549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Access Layer</a:t>
            </a:r>
          </a:p>
          <a:p>
            <a:pPr algn="ctr"/>
            <a:r>
              <a:rPr lang="en-US" dirty="0"/>
              <a:t>Infrastructure</a:t>
            </a:r>
          </a:p>
          <a:p>
            <a:pPr algn="ctr"/>
            <a:endParaRPr lang="en-US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3C88F571-328F-5219-A0D7-746F0F220E0A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>
            <a:off x="9050695" y="2122715"/>
            <a:ext cx="1978088" cy="18194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C8E87B4-1D6F-D686-D3A3-EB1D77B38988}"/>
              </a:ext>
            </a:extLst>
          </p:cNvPr>
          <p:cNvSpPr/>
          <p:nvPr/>
        </p:nvSpPr>
        <p:spPr>
          <a:xfrm>
            <a:off x="4030825" y="354563"/>
            <a:ext cx="2267339" cy="39375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/ Domain Layer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6254D2B-1F76-7C81-5508-4C7B3643D22C}"/>
              </a:ext>
            </a:extLst>
          </p:cNvPr>
          <p:cNvCxnSpPr>
            <a:cxnSpLocks/>
            <a:stCxn id="6" idx="3"/>
            <a:endCxn id="3" idx="1"/>
          </p:cNvCxnSpPr>
          <p:nvPr/>
        </p:nvCxnSpPr>
        <p:spPr>
          <a:xfrm flipV="1">
            <a:off x="6298164" y="2122715"/>
            <a:ext cx="485192" cy="20060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ylinder 9">
            <a:extLst>
              <a:ext uri="{FF2B5EF4-FFF2-40B4-BE49-F238E27FC236}">
                <a16:creationId xmlns:a16="http://schemas.microsoft.com/office/drawing/2014/main" id="{87718535-0709-67F3-9813-8B67EAF4DE3A}"/>
              </a:ext>
            </a:extLst>
          </p:cNvPr>
          <p:cNvSpPr/>
          <p:nvPr/>
        </p:nvSpPr>
        <p:spPr>
          <a:xfrm>
            <a:off x="5508172" y="4497355"/>
            <a:ext cx="2065175" cy="122231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In-memory Data Persistence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50EF892-EDF0-DCA8-9C33-AB15A9E3EC21}"/>
              </a:ext>
            </a:extLst>
          </p:cNvPr>
          <p:cNvCxnSpPr>
            <a:stCxn id="6" idx="2"/>
            <a:endCxn id="10" idx="1"/>
          </p:cNvCxnSpPr>
          <p:nvPr/>
        </p:nvCxnSpPr>
        <p:spPr>
          <a:xfrm rot="16200000" flipH="1">
            <a:off x="5749991" y="3706585"/>
            <a:ext cx="205273" cy="137626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D1B8808-80AE-94B5-CCAB-94C67D204FB2}"/>
              </a:ext>
            </a:extLst>
          </p:cNvPr>
          <p:cNvSpPr/>
          <p:nvPr/>
        </p:nvSpPr>
        <p:spPr>
          <a:xfrm>
            <a:off x="4131907" y="3419670"/>
            <a:ext cx="1964093" cy="59249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Object Query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AF1BF8-2D27-5371-482C-8F968F4D0E0C}"/>
              </a:ext>
            </a:extLst>
          </p:cNvPr>
          <p:cNvSpPr/>
          <p:nvPr/>
        </p:nvSpPr>
        <p:spPr>
          <a:xfrm>
            <a:off x="1278294" y="923731"/>
            <a:ext cx="2267339" cy="19687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2A1114D-EFB4-82C5-F296-8D66952DE88F}"/>
              </a:ext>
            </a:extLst>
          </p:cNvPr>
          <p:cNvSpPr/>
          <p:nvPr/>
        </p:nvSpPr>
        <p:spPr>
          <a:xfrm>
            <a:off x="1483567" y="5924939"/>
            <a:ext cx="7567128" cy="727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 Container To Register all Dependencies 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2A490A4-B1FA-F0FD-1697-3BA60A1796CB}"/>
              </a:ext>
            </a:extLst>
          </p:cNvPr>
          <p:cNvCxnSpPr>
            <a:stCxn id="3" idx="2"/>
            <a:endCxn id="17" idx="3"/>
          </p:cNvCxnSpPr>
          <p:nvPr/>
        </p:nvCxnSpPr>
        <p:spPr>
          <a:xfrm rot="16200000" flipH="1">
            <a:off x="7289542" y="4527679"/>
            <a:ext cx="2388637" cy="1133669"/>
          </a:xfrm>
          <a:prstGeom prst="bentConnector4">
            <a:avLst>
              <a:gd name="adj1" fmla="val 42383"/>
              <a:gd name="adj2" fmla="val 1201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F807A2B-3C6D-2C10-FE1E-FEDA3A6A3954}"/>
              </a:ext>
            </a:extLst>
          </p:cNvPr>
          <p:cNvCxnSpPr>
            <a:stCxn id="6" idx="2"/>
            <a:endCxn id="17" idx="0"/>
          </p:cNvCxnSpPr>
          <p:nvPr/>
        </p:nvCxnSpPr>
        <p:spPr>
          <a:xfrm rot="16200000" flipH="1">
            <a:off x="4399385" y="5057192"/>
            <a:ext cx="1632857" cy="102636"/>
          </a:xfrm>
          <a:prstGeom prst="bentConnector3">
            <a:avLst>
              <a:gd name="adj1" fmla="val 597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D4C5420B-059C-0AF4-E608-A57638EF1ED1}"/>
              </a:ext>
            </a:extLst>
          </p:cNvPr>
          <p:cNvCxnSpPr>
            <a:stCxn id="17" idx="1"/>
            <a:endCxn id="4" idx="2"/>
          </p:cNvCxnSpPr>
          <p:nvPr/>
        </p:nvCxnSpPr>
        <p:spPr>
          <a:xfrm rot="10800000" flipH="1">
            <a:off x="1483566" y="2892491"/>
            <a:ext cx="928397" cy="3396343"/>
          </a:xfrm>
          <a:prstGeom prst="bentConnector4">
            <a:avLst>
              <a:gd name="adj1" fmla="val -24623"/>
              <a:gd name="adj2" fmla="val 553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33C64FF-322F-A986-EB1E-F2C79D375748}"/>
              </a:ext>
            </a:extLst>
          </p:cNvPr>
          <p:cNvSpPr txBox="1"/>
          <p:nvPr/>
        </p:nvSpPr>
        <p:spPr>
          <a:xfrm>
            <a:off x="8627704" y="5309118"/>
            <a:ext cx="2041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Registration in DI Container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C14BBD-D236-BE75-C7AA-852EC48FA278}"/>
              </a:ext>
            </a:extLst>
          </p:cNvPr>
          <p:cNvSpPr txBox="1"/>
          <p:nvPr/>
        </p:nvSpPr>
        <p:spPr>
          <a:xfrm flipH="1">
            <a:off x="4416490" y="4369846"/>
            <a:ext cx="9283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Registration in DI Container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4A6214-3D97-F418-1155-E387FC546321}"/>
              </a:ext>
            </a:extLst>
          </p:cNvPr>
          <p:cNvSpPr txBox="1"/>
          <p:nvPr/>
        </p:nvSpPr>
        <p:spPr>
          <a:xfrm>
            <a:off x="807095" y="4852806"/>
            <a:ext cx="2041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Injecting an Object from DI Container to Controller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F29B0973-0611-BDC7-2611-FFDE40260D4E}"/>
              </a:ext>
            </a:extLst>
          </p:cNvPr>
          <p:cNvCxnSpPr>
            <a:endCxn id="6" idx="1"/>
          </p:cNvCxnSpPr>
          <p:nvPr/>
        </p:nvCxnSpPr>
        <p:spPr>
          <a:xfrm rot="16200000" flipV="1">
            <a:off x="2848171" y="3505978"/>
            <a:ext cx="3601615" cy="1236306"/>
          </a:xfrm>
          <a:prstGeom prst="bentConnector4">
            <a:avLst>
              <a:gd name="adj1" fmla="val 22668"/>
              <a:gd name="adj2" fmla="val 1184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97C83F4-D5C9-0EAE-FC56-A12C029BA351}"/>
              </a:ext>
            </a:extLst>
          </p:cNvPr>
          <p:cNvSpPr txBox="1"/>
          <p:nvPr/>
        </p:nvSpPr>
        <p:spPr>
          <a:xfrm>
            <a:off x="3082213" y="3272483"/>
            <a:ext cx="958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Inject DAL in Domain Layer</a:t>
            </a:r>
          </a:p>
        </p:txBody>
      </p:sp>
    </p:spTree>
    <p:extLst>
      <p:ext uri="{BB962C8B-B14F-4D97-AF65-F5344CB8AC3E}">
        <p14:creationId xmlns:p14="http://schemas.microsoft.com/office/powerpoint/2010/main" val="3332877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7D80D4A-212B-D9AB-12A9-32A002425305}"/>
              </a:ext>
            </a:extLst>
          </p:cNvPr>
          <p:cNvSpPr/>
          <p:nvPr/>
        </p:nvSpPr>
        <p:spPr>
          <a:xfrm>
            <a:off x="5551714" y="867747"/>
            <a:ext cx="5868955" cy="474928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68FCB4E-255E-4B29-7868-A5D446F01167}"/>
              </a:ext>
            </a:extLst>
          </p:cNvPr>
          <p:cNvSpPr/>
          <p:nvPr/>
        </p:nvSpPr>
        <p:spPr>
          <a:xfrm>
            <a:off x="7819053" y="1287624"/>
            <a:ext cx="1418253" cy="12969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943EA2C-6209-7C3E-22E6-D59BAF364D7C}"/>
              </a:ext>
            </a:extLst>
          </p:cNvPr>
          <p:cNvSpPr/>
          <p:nvPr/>
        </p:nvSpPr>
        <p:spPr>
          <a:xfrm>
            <a:off x="9772261" y="2998235"/>
            <a:ext cx="1418253" cy="12969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Mgr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77378CA-BECC-662C-81FD-9DD290064734}"/>
              </a:ext>
            </a:extLst>
          </p:cNvPr>
          <p:cNvSpPr/>
          <p:nvPr/>
        </p:nvSpPr>
        <p:spPr>
          <a:xfrm>
            <a:off x="6096000" y="2886269"/>
            <a:ext cx="1418253" cy="12969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F67D6DA-59CB-3402-F54E-412CC0339DAC}"/>
              </a:ext>
            </a:extLst>
          </p:cNvPr>
          <p:cNvCxnSpPr>
            <a:stCxn id="5" idx="0"/>
            <a:endCxn id="3" idx="2"/>
          </p:cNvCxnSpPr>
          <p:nvPr/>
        </p:nvCxnSpPr>
        <p:spPr>
          <a:xfrm rot="5400000" flipH="1" flipV="1">
            <a:off x="6837007" y="1904223"/>
            <a:ext cx="950167" cy="10139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B441C62-EC23-4A2C-1190-DCE04E48EE63}"/>
              </a:ext>
            </a:extLst>
          </p:cNvPr>
          <p:cNvCxnSpPr>
            <a:stCxn id="4" idx="0"/>
            <a:endCxn id="3" idx="6"/>
          </p:cNvCxnSpPr>
          <p:nvPr/>
        </p:nvCxnSpPr>
        <p:spPr>
          <a:xfrm rot="16200000" flipV="1">
            <a:off x="9328281" y="1845128"/>
            <a:ext cx="1062133" cy="12440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54C7E65-130E-47F5-32F7-D35D19A8E338}"/>
              </a:ext>
            </a:extLst>
          </p:cNvPr>
          <p:cNvSpPr txBox="1"/>
          <p:nvPr/>
        </p:nvSpPr>
        <p:spPr>
          <a:xfrm>
            <a:off x="7688424" y="3312367"/>
            <a:ext cx="1950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Data Members</a:t>
            </a:r>
          </a:p>
          <a:p>
            <a:r>
              <a:rPr lang="en-US" dirty="0"/>
              <a:t>+ Logic Methods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4E48A1F-B437-E301-9C95-425373D9F453}"/>
              </a:ext>
            </a:extLst>
          </p:cNvPr>
          <p:cNvSpPr/>
          <p:nvPr/>
        </p:nvSpPr>
        <p:spPr>
          <a:xfrm>
            <a:off x="410547" y="5075853"/>
            <a:ext cx="1520890" cy="14275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End-User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974523C-52F3-55DA-ED76-940639D6F25D}"/>
              </a:ext>
            </a:extLst>
          </p:cNvPr>
          <p:cNvCxnSpPr>
            <a:stCxn id="11" idx="6"/>
            <a:endCxn id="2" idx="4"/>
          </p:cNvCxnSpPr>
          <p:nvPr/>
        </p:nvCxnSpPr>
        <p:spPr>
          <a:xfrm flipV="1">
            <a:off x="1931437" y="5617029"/>
            <a:ext cx="6554755" cy="1726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2258CB2-71E7-8482-EE9F-B882DC45DDCD}"/>
              </a:ext>
            </a:extLst>
          </p:cNvPr>
          <p:cNvSpPr/>
          <p:nvPr/>
        </p:nvSpPr>
        <p:spPr>
          <a:xfrm>
            <a:off x="410546" y="662473"/>
            <a:ext cx="2755641" cy="254725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Accounting</a:t>
            </a:r>
          </a:p>
          <a:p>
            <a:pPr algn="ctr"/>
            <a:r>
              <a:rPr lang="en-US" sz="1600" b="1" dirty="0"/>
              <a:t>+</a:t>
            </a:r>
            <a:r>
              <a:rPr lang="en-US" sz="1600" b="1" dirty="0" err="1"/>
              <a:t>CalculateIncome</a:t>
            </a:r>
            <a:r>
              <a:rPr lang="en-US" sz="1600" b="1" dirty="0"/>
              <a:t>()</a:t>
            </a:r>
          </a:p>
          <a:p>
            <a:pPr algn="ctr"/>
            <a:r>
              <a:rPr lang="en-US" sz="1600" b="1" dirty="0"/>
              <a:t>+TDS</a:t>
            </a:r>
          </a:p>
          <a:p>
            <a:pPr algn="ctr"/>
            <a:r>
              <a:rPr lang="en-US" sz="1600" b="1" dirty="0"/>
              <a:t>+Deductions</a:t>
            </a:r>
          </a:p>
          <a:p>
            <a:pPr algn="ctr"/>
            <a:r>
              <a:rPr lang="en-US" sz="1600" b="1" dirty="0"/>
              <a:t>+ </a:t>
            </a:r>
            <a:r>
              <a:rPr lang="en-US" sz="1600" b="1" dirty="0" err="1"/>
              <a:t>NetIncome</a:t>
            </a:r>
            <a:endParaRPr lang="en-US" sz="1600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E6577CF-9D44-F583-9D7C-801D8E6383A7}"/>
              </a:ext>
            </a:extLst>
          </p:cNvPr>
          <p:cNvSpPr/>
          <p:nvPr/>
        </p:nvSpPr>
        <p:spPr>
          <a:xfrm>
            <a:off x="3806891" y="354563"/>
            <a:ext cx="1828800" cy="14182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Employee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1DF460D-D365-1857-1D77-484C21F2AA82}"/>
              </a:ext>
            </a:extLst>
          </p:cNvPr>
          <p:cNvCxnSpPr>
            <a:stCxn id="14" idx="0"/>
            <a:endCxn id="15" idx="2"/>
          </p:cNvCxnSpPr>
          <p:nvPr/>
        </p:nvCxnSpPr>
        <p:spPr>
          <a:xfrm rot="16200000" flipH="1">
            <a:off x="2597020" y="-146181"/>
            <a:ext cx="401217" cy="2018524"/>
          </a:xfrm>
          <a:prstGeom prst="bentConnector4">
            <a:avLst>
              <a:gd name="adj1" fmla="val -56977"/>
              <a:gd name="adj2" fmla="val 841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DC16C82-79C0-EA6F-C6A7-323DB08E9D85}"/>
              </a:ext>
            </a:extLst>
          </p:cNvPr>
          <p:cNvCxnSpPr>
            <a:stCxn id="15" idx="6"/>
            <a:endCxn id="2" idx="0"/>
          </p:cNvCxnSpPr>
          <p:nvPr/>
        </p:nvCxnSpPr>
        <p:spPr>
          <a:xfrm flipV="1">
            <a:off x="5635691" y="867747"/>
            <a:ext cx="2850501" cy="195943"/>
          </a:xfrm>
          <a:prstGeom prst="bentConnector4">
            <a:avLst>
              <a:gd name="adj1" fmla="val 210966"/>
              <a:gd name="adj2" fmla="val 4785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C3D6BD2-B94A-1675-378F-9B73CEFB744D}"/>
              </a:ext>
            </a:extLst>
          </p:cNvPr>
          <p:cNvCxnSpPr>
            <a:stCxn id="2" idx="2"/>
            <a:endCxn id="15" idx="4"/>
          </p:cNvCxnSpPr>
          <p:nvPr/>
        </p:nvCxnSpPr>
        <p:spPr>
          <a:xfrm rot="10800000">
            <a:off x="4721292" y="1772816"/>
            <a:ext cx="830423" cy="14695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8780C0E-3997-58D9-14AA-B4635FC3E06E}"/>
              </a:ext>
            </a:extLst>
          </p:cNvPr>
          <p:cNvSpPr txBox="1"/>
          <p:nvPr/>
        </p:nvSpPr>
        <p:spPr>
          <a:xfrm>
            <a:off x="3345024" y="2144003"/>
            <a:ext cx="2326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TotalIncome</a:t>
            </a:r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317531-415B-C955-2D8A-436C1BAE6D4D}"/>
              </a:ext>
            </a:extLst>
          </p:cNvPr>
          <p:cNvSpPr txBox="1"/>
          <p:nvPr/>
        </p:nvSpPr>
        <p:spPr>
          <a:xfrm>
            <a:off x="5943599" y="413657"/>
            <a:ext cx="2326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Using Employee Get Income</a:t>
            </a:r>
          </a:p>
        </p:txBody>
      </p:sp>
    </p:spTree>
    <p:extLst>
      <p:ext uri="{BB962C8B-B14F-4D97-AF65-F5344CB8AC3E}">
        <p14:creationId xmlns:p14="http://schemas.microsoft.com/office/powerpoint/2010/main" val="788183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2025</TotalTime>
  <Words>1419</Words>
  <Application>Microsoft Office PowerPoint</Application>
  <PresentationFormat>Widescreen</PresentationFormat>
  <Paragraphs>418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217</cp:revision>
  <dcterms:created xsi:type="dcterms:W3CDTF">2023-11-30T05:57:04Z</dcterms:created>
  <dcterms:modified xsi:type="dcterms:W3CDTF">2023-12-14T04:54:28Z</dcterms:modified>
</cp:coreProperties>
</file>