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1084-D36F-FCA1-A462-79AB58E5D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4CEE4-9B8B-ABA3-82B3-18FD7720B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3430-05A0-EC61-FAAB-0950F6FE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E30E-DAA3-B17F-9809-5A8D1464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52183-680A-DBB7-152B-BC3B20AD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7AE9-257B-5954-DAA7-11F78956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E078F-13EF-4AC5-5493-3F35F3C31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852C-0087-3958-1B3C-BE9DB4C5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37A4E-2D18-5D67-F712-AB380157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77781-CFCA-37A9-250B-F9E98649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4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0991D-78CB-CDDA-FAF3-FF9CA80A7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0746A-6505-1849-6909-13BCB8ED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3C2C-B83F-5D0A-76C5-A9AE31D1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74548-D819-F785-0A03-8BF787E4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E8B5-0639-1A75-227D-374EEB20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8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4BED-C5A7-EF9D-CA7E-4B8DADE3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CC0C7-5B5B-0F5D-1623-02607075B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FDB12-73CF-5C26-11D9-4DC4CD69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41404-7619-64E0-7DC8-61AA51E9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77F6E-E2D8-86F0-77D2-9A25F941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3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334B-5AA8-5401-EC82-274108CD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4D64B-7914-30B8-8679-99C248C4B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B593A-2F25-5C48-70BD-63413428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6CCE1-DEF5-9307-10BF-C63FFE34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15B1-E84C-3BFF-317D-D5215B1C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8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EBB8-7DC8-317D-2142-593AAD89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187BE-AF2D-38DD-1192-33A256498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6628F-A3A9-7748-1734-DAA4C1F26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21409-7D81-6C36-DE00-035067FE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34C2D-7507-42EC-7D67-B591A6AE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47F8E-FE16-0044-D126-F7B1211F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5B9D-3EE4-0105-0141-9F56705E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D8035-F33B-FB60-747A-81677DA3C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B8F1A-07F7-5426-F315-DBBA8705C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E805B-494F-B1B3-2ACF-3FFF5306D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7133C-B8A2-7820-2978-7D7468522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596E5-6103-3D69-5433-7E9BD107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19AB1-A049-FBC3-2D98-8C4E0ACC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D10BC-AFEB-19AB-533D-F361D408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7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2BF6-4D90-2688-2107-B4C8B788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7CD3A-5EDF-E1C2-6E4F-03A26C23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39D57-7E7B-A814-AFBD-3C103327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8F705-0AB0-C86E-7E66-E232481C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2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BF50B-DD77-C1CB-6994-ECFBC59F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A8115-0AE6-AC23-05D3-E5F58F3E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A41BE-B931-ED6A-6E69-37B88817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0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8BD1-2677-F9F1-47AA-ED32A8A2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85BC-9142-532F-FC33-7C5155AA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DFD8B-050E-6AA8-8851-3C0A6406D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DCFE3-16A1-8A5D-5F7C-4783F4DA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3993-11E3-82A3-800D-C8E20B08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E8BAE-FC2D-C6D0-509B-D7C139F9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9AC8-3AB1-CE12-DFA9-F439C968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63A3C-625C-6C8D-E1DD-1284AB8CF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78A08-C975-DFB8-CB06-557431C12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DD3CF-B73C-697C-0135-4485A333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CD26D-1861-7847-4168-DC95461E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F5F39-8230-07E3-2D24-1C5E94C8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5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AC528-0941-7CF8-782B-A0C51DC1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B4DEB-9D8E-A64A-8C3A-9C70D3D41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066F3-896C-491C-5642-44CA3D096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DC84C-F051-4A33-86E9-8969F11E21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E6F07-1818-B07A-227B-4B45A14CC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83C8-1783-51EF-5821-AAE5C5159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8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7AD012-81B9-CD92-C004-233B1EC3005B}"/>
              </a:ext>
            </a:extLst>
          </p:cNvPr>
          <p:cNvSpPr/>
          <p:nvPr/>
        </p:nvSpPr>
        <p:spPr>
          <a:xfrm>
            <a:off x="615820" y="896139"/>
            <a:ext cx="11019453" cy="57010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E5BE7-5498-7B01-83CB-B727224D10B0}"/>
              </a:ext>
            </a:extLst>
          </p:cNvPr>
          <p:cNvSpPr txBox="1"/>
          <p:nvPr/>
        </p:nvSpPr>
        <p:spPr>
          <a:xfrm>
            <a:off x="556727" y="363894"/>
            <a:ext cx="2830285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.NET Runtime, dotnet.exe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25DE8-27B4-0916-2963-68AC20A1E689}"/>
              </a:ext>
            </a:extLst>
          </p:cNvPr>
          <p:cNvSpPr/>
          <p:nvPr/>
        </p:nvSpPr>
        <p:spPr>
          <a:xfrm>
            <a:off x="755780" y="4963886"/>
            <a:ext cx="10820400" cy="1530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AD436-7DC2-B920-4F00-970CF62C2C11}"/>
              </a:ext>
            </a:extLst>
          </p:cNvPr>
          <p:cNvSpPr txBox="1"/>
          <p:nvPr/>
        </p:nvSpPr>
        <p:spPr>
          <a:xfrm>
            <a:off x="830424" y="5086614"/>
            <a:ext cx="1013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Runtime Component, Set of Standard Classes</a:t>
            </a:r>
          </a:p>
          <a:p>
            <a:endParaRPr lang="en-US" dirty="0"/>
          </a:p>
          <a:p>
            <a:r>
              <a:rPr lang="en-US" dirty="0" err="1"/>
              <a:t>Microsoft.NETCore.App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2138A5-49E7-4FF9-8A32-667291381401}"/>
              </a:ext>
            </a:extLst>
          </p:cNvPr>
          <p:cNvSpPr/>
          <p:nvPr/>
        </p:nvSpPr>
        <p:spPr>
          <a:xfrm>
            <a:off x="7716416" y="970383"/>
            <a:ext cx="3732245" cy="38068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35ECE2-C02C-2629-F2E5-7CF87E80C908}"/>
              </a:ext>
            </a:extLst>
          </p:cNvPr>
          <p:cNvSpPr txBox="1"/>
          <p:nvPr/>
        </p:nvSpPr>
        <p:spPr>
          <a:xfrm>
            <a:off x="7847045" y="1175657"/>
            <a:ext cx="35176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Dependencies and Runtime Configuration JSON Files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Target Runtime Version</a:t>
            </a:r>
          </a:p>
          <a:p>
            <a:pPr marL="342900" indent="-342900">
              <a:buAutoNum type="arabicPeriod"/>
            </a:pPr>
            <a:r>
              <a:rPr lang="en-US" dirty="0"/>
              <a:t>Target OS and its CPU Architecture</a:t>
            </a:r>
          </a:p>
          <a:p>
            <a:pPr marL="342900" indent="-342900">
              <a:buAutoNum type="arabicPeriod"/>
            </a:pPr>
            <a:r>
              <a:rPr lang="en-US" dirty="0"/>
              <a:t>The Entry Point Assembly to be loaded for the Execution</a:t>
            </a:r>
          </a:p>
          <a:p>
            <a:pPr marL="342900" indent="-342900">
              <a:buAutoNum type="arabicPeriod"/>
            </a:pPr>
            <a:r>
              <a:rPr lang="en-US" dirty="0"/>
              <a:t>The Host Runtime Configuration that nis used in Production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B3600C-25A8-8E6E-44FD-164686EAEE4F}"/>
              </a:ext>
            </a:extLst>
          </p:cNvPr>
          <p:cNvSpPr/>
          <p:nvPr/>
        </p:nvSpPr>
        <p:spPr>
          <a:xfrm>
            <a:off x="970384" y="1035698"/>
            <a:ext cx="6410130" cy="380689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24695-E90E-A861-2322-B243BF122D94}"/>
              </a:ext>
            </a:extLst>
          </p:cNvPr>
          <p:cNvSpPr txBox="1"/>
          <p:nvPr/>
        </p:nvSpPr>
        <p:spPr>
          <a:xfrm>
            <a:off x="1184988" y="1175657"/>
            <a:ext cx="429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Application Code starts from the Entry Point 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19BF109-55CE-D364-45FD-984BEE3100B0}"/>
              </a:ext>
            </a:extLst>
          </p:cNvPr>
          <p:cNvSpPr/>
          <p:nvPr/>
        </p:nvSpPr>
        <p:spPr>
          <a:xfrm>
            <a:off x="9246637" y="4441572"/>
            <a:ext cx="690465" cy="11008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E058C63-E252-50D9-7124-A60B0FE23DC9}"/>
              </a:ext>
            </a:extLst>
          </p:cNvPr>
          <p:cNvSpPr/>
          <p:nvPr/>
        </p:nvSpPr>
        <p:spPr>
          <a:xfrm>
            <a:off x="5477069" y="1821988"/>
            <a:ext cx="1101013" cy="40003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  <a:p>
            <a:pPr algn="ctr"/>
            <a:r>
              <a:rPr lang="en-US" sz="2800" dirty="0"/>
              <a:t>X</a:t>
            </a:r>
          </a:p>
          <a:p>
            <a:pPr algn="ctr"/>
            <a:r>
              <a:rPr lang="en-US" sz="2800" dirty="0"/>
              <a:t>E</a:t>
            </a:r>
          </a:p>
          <a:p>
            <a:pPr algn="ctr"/>
            <a:r>
              <a:rPr lang="en-US" sz="2800" dirty="0"/>
              <a:t>CUT</a:t>
            </a:r>
          </a:p>
          <a:p>
            <a:pPr algn="ctr"/>
            <a:r>
              <a:rPr lang="en-US" sz="2800" dirty="0"/>
              <a:t>I</a:t>
            </a:r>
          </a:p>
          <a:p>
            <a:pPr algn="ctr"/>
            <a:r>
              <a:rPr lang="en-US" sz="2800" dirty="0"/>
              <a:t>ON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0FF1DD2C-F6F8-0A27-60DA-103C2EA563F9}"/>
              </a:ext>
            </a:extLst>
          </p:cNvPr>
          <p:cNvSpPr/>
          <p:nvPr/>
        </p:nvSpPr>
        <p:spPr>
          <a:xfrm>
            <a:off x="1324947" y="2435290"/>
            <a:ext cx="998375" cy="272453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18271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C2EC79-EF47-B869-55B0-FC0C4DE2D8DF}"/>
              </a:ext>
            </a:extLst>
          </p:cNvPr>
          <p:cNvSpPr/>
          <p:nvPr/>
        </p:nvSpPr>
        <p:spPr>
          <a:xfrm>
            <a:off x="802433" y="802433"/>
            <a:ext cx="2967134" cy="3554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4AFE3-3C9D-6AD5-AFF2-0E22E28A3931}"/>
              </a:ext>
            </a:extLst>
          </p:cNvPr>
          <p:cNvSpPr txBox="1"/>
          <p:nvPr/>
        </p:nvSpPr>
        <p:spPr>
          <a:xfrm>
            <a:off x="951722" y="1082351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Caller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FE201-CD64-1500-D73B-7D51122E5B6C}"/>
              </a:ext>
            </a:extLst>
          </p:cNvPr>
          <p:cNvSpPr/>
          <p:nvPr/>
        </p:nvSpPr>
        <p:spPr>
          <a:xfrm>
            <a:off x="8089640" y="802433"/>
            <a:ext cx="2967134" cy="3554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51487-A0E5-970D-AB7F-5CD836EB86E3}"/>
              </a:ext>
            </a:extLst>
          </p:cNvPr>
          <p:cNvSpPr txBox="1"/>
          <p:nvPr/>
        </p:nvSpPr>
        <p:spPr>
          <a:xfrm>
            <a:off x="8257590" y="1082351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Called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EC0AC-41A2-6B04-8400-3DB95248FB48}"/>
              </a:ext>
            </a:extLst>
          </p:cNvPr>
          <p:cNvSpPr/>
          <p:nvPr/>
        </p:nvSpPr>
        <p:spPr>
          <a:xfrm>
            <a:off x="8220269" y="1819469"/>
            <a:ext cx="272453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+M1(string)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AD6EB8-42BF-04D7-5723-2472DCEA2E24}"/>
              </a:ext>
            </a:extLst>
          </p:cNvPr>
          <p:cNvSpPr/>
          <p:nvPr/>
        </p:nvSpPr>
        <p:spPr>
          <a:xfrm>
            <a:off x="8210936" y="2766526"/>
            <a:ext cx="272453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+M2(decimal)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60F67-D51A-DDB3-F568-53EBAAACCE3F}"/>
              </a:ext>
            </a:extLst>
          </p:cNvPr>
          <p:cNvSpPr txBox="1"/>
          <p:nvPr/>
        </p:nvSpPr>
        <p:spPr>
          <a:xfrm>
            <a:off x="951722" y="1539551"/>
            <a:ext cx="2631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CalledClass</a:t>
            </a:r>
            <a:r>
              <a:rPr lang="en-US" dirty="0"/>
              <a:t> c = new </a:t>
            </a:r>
            <a:r>
              <a:rPr lang="en-US" dirty="0" err="1"/>
              <a:t>CalledClass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c.M1(“</a:t>
            </a:r>
            <a:r>
              <a:rPr lang="en-US" dirty="0" err="1"/>
              <a:t>ddd</a:t>
            </a:r>
            <a:r>
              <a:rPr lang="en-US" dirty="0"/>
              <a:t>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C163E-6CD1-54E8-3704-339E43BE72E9}"/>
              </a:ext>
            </a:extLst>
          </p:cNvPr>
          <p:cNvSpPr txBox="1"/>
          <p:nvPr/>
        </p:nvSpPr>
        <p:spPr>
          <a:xfrm>
            <a:off x="1101012" y="205273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72AAC-F4C5-FB00-8D86-A18EC8A521F6}"/>
              </a:ext>
            </a:extLst>
          </p:cNvPr>
          <p:cNvSpPr txBox="1"/>
          <p:nvPr/>
        </p:nvSpPr>
        <p:spPr>
          <a:xfrm>
            <a:off x="8411543" y="333184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9CEDAC4-6EBB-8F7A-2673-D577B4C9E91A}"/>
              </a:ext>
            </a:extLst>
          </p:cNvPr>
          <p:cNvCxnSpPr/>
          <p:nvPr/>
        </p:nvCxnSpPr>
        <p:spPr>
          <a:xfrm flipV="1">
            <a:off x="2901820" y="1147665"/>
            <a:ext cx="5187820" cy="671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F8B09A-9FE3-7EAD-C288-C8521136A182}"/>
              </a:ext>
            </a:extLst>
          </p:cNvPr>
          <p:cNvSpPr txBox="1"/>
          <p:nvPr/>
        </p:nvSpPr>
        <p:spPr>
          <a:xfrm>
            <a:off x="4450702" y="714565"/>
            <a:ext cx="2967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Jump to Address to invoke Constructor, Lookup for Address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3B843BF-6111-7718-4A3C-F0F9AC41F45E}"/>
              </a:ext>
            </a:extLst>
          </p:cNvPr>
          <p:cNvCxnSpPr>
            <a:endCxn id="6" idx="1"/>
          </p:cNvCxnSpPr>
          <p:nvPr/>
        </p:nvCxnSpPr>
        <p:spPr>
          <a:xfrm flipV="1">
            <a:off x="2304661" y="2150706"/>
            <a:ext cx="5915608" cy="3312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FCD766-4B90-7CF4-5C91-4D0B47752C7E}"/>
              </a:ext>
            </a:extLst>
          </p:cNvPr>
          <p:cNvSpPr txBox="1"/>
          <p:nvPr/>
        </p:nvSpPr>
        <p:spPr>
          <a:xfrm>
            <a:off x="4441371" y="2532479"/>
            <a:ext cx="2967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Jump to Address to invoke Method M1() Lookup for the address</a:t>
            </a:r>
          </a:p>
        </p:txBody>
      </p:sp>
    </p:spTree>
    <p:extLst>
      <p:ext uri="{BB962C8B-B14F-4D97-AF65-F5344CB8AC3E}">
        <p14:creationId xmlns:p14="http://schemas.microsoft.com/office/powerpoint/2010/main" val="3743772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2B2A8B-5A8C-ED50-5A44-D8525EFACC22}"/>
              </a:ext>
            </a:extLst>
          </p:cNvPr>
          <p:cNvSpPr/>
          <p:nvPr/>
        </p:nvSpPr>
        <p:spPr>
          <a:xfrm>
            <a:off x="7781731" y="447870"/>
            <a:ext cx="3526971" cy="3722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D7873-1B2B-CB98-B155-CEE8AA27FA56}"/>
              </a:ext>
            </a:extLst>
          </p:cNvPr>
          <p:cNvSpPr txBox="1"/>
          <p:nvPr/>
        </p:nvSpPr>
        <p:spPr>
          <a:xfrm>
            <a:off x="7987004" y="643812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Banking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DBAB5-1A02-69FA-E598-2BCA6373234E}"/>
              </a:ext>
            </a:extLst>
          </p:cNvPr>
          <p:cNvSpPr txBox="1"/>
          <p:nvPr/>
        </p:nvSpPr>
        <p:spPr>
          <a:xfrm>
            <a:off x="7912359" y="1492898"/>
            <a:ext cx="3247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+Deposit()</a:t>
            </a:r>
          </a:p>
          <a:p>
            <a:endParaRPr lang="en-US" dirty="0"/>
          </a:p>
          <a:p>
            <a:r>
              <a:rPr lang="en-US" dirty="0"/>
              <a:t>+Withdrawal()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D25C2E-E7C2-B9AF-2A3F-AC7ECF266677}"/>
              </a:ext>
            </a:extLst>
          </p:cNvPr>
          <p:cNvSpPr/>
          <p:nvPr/>
        </p:nvSpPr>
        <p:spPr>
          <a:xfrm>
            <a:off x="261257" y="1287624"/>
            <a:ext cx="2593910" cy="18847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11245D3-2E08-CF4D-0D36-50D39CC707BB}"/>
              </a:ext>
            </a:extLst>
          </p:cNvPr>
          <p:cNvCxnSpPr>
            <a:stCxn id="5" idx="3"/>
          </p:cNvCxnSpPr>
          <p:nvPr/>
        </p:nvCxnSpPr>
        <p:spPr>
          <a:xfrm flipV="1">
            <a:off x="2855167" y="1698171"/>
            <a:ext cx="5057192" cy="5318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7F06B18-D986-2437-BB4B-30BDC77A906C}"/>
              </a:ext>
            </a:extLst>
          </p:cNvPr>
          <p:cNvCxnSpPr>
            <a:stCxn id="5" idx="3"/>
          </p:cNvCxnSpPr>
          <p:nvPr/>
        </p:nvCxnSpPr>
        <p:spPr>
          <a:xfrm flipV="1">
            <a:off x="2855167" y="2202024"/>
            <a:ext cx="5131837" cy="27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16E5D50-9440-CCE8-13D8-B464F147FFD0}"/>
              </a:ext>
            </a:extLst>
          </p:cNvPr>
          <p:cNvSpPr/>
          <p:nvPr/>
        </p:nvSpPr>
        <p:spPr>
          <a:xfrm>
            <a:off x="3312368" y="4637314"/>
            <a:ext cx="3489649" cy="1707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Notifier</a:t>
            </a:r>
          </a:p>
          <a:p>
            <a:pPr algn="ctr"/>
            <a:r>
              <a:rPr lang="en-US" dirty="0"/>
              <a:t>+SMS</a:t>
            </a:r>
          </a:p>
          <a:p>
            <a:pPr algn="ctr"/>
            <a:r>
              <a:rPr lang="en-US" dirty="0"/>
              <a:t>+Email</a:t>
            </a:r>
          </a:p>
          <a:p>
            <a:pPr algn="ctr"/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2659CCC-E377-034D-F5DC-DC73C77C17C4}"/>
              </a:ext>
            </a:extLst>
          </p:cNvPr>
          <p:cNvCxnSpPr>
            <a:stCxn id="4" idx="2"/>
            <a:endCxn id="10" idx="3"/>
          </p:cNvCxnSpPr>
          <p:nvPr/>
        </p:nvCxnSpPr>
        <p:spPr>
          <a:xfrm rot="5400000">
            <a:off x="6631534" y="2586712"/>
            <a:ext cx="3074837" cy="2733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4140BC-3A5C-C31D-0497-4F5E9A88A229}"/>
              </a:ext>
            </a:extLst>
          </p:cNvPr>
          <p:cNvSpPr txBox="1"/>
          <p:nvPr/>
        </p:nvSpPr>
        <p:spPr>
          <a:xfrm>
            <a:off x="8341567" y="4376057"/>
            <a:ext cx="3293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 Information:</a:t>
            </a:r>
          </a:p>
          <a:p>
            <a:endParaRPr lang="en-US" dirty="0"/>
          </a:p>
          <a:p>
            <a:r>
              <a:rPr lang="en-US" dirty="0" err="1"/>
              <a:t>AccountNo</a:t>
            </a:r>
            <a:r>
              <a:rPr lang="en-US" dirty="0"/>
              <a:t>, Date, Transaction Type,  Transaction </a:t>
            </a:r>
            <a:r>
              <a:rPr lang="en-US" dirty="0" err="1"/>
              <a:t>Amout</a:t>
            </a:r>
            <a:r>
              <a:rPr lang="en-US" dirty="0"/>
              <a:t>, </a:t>
            </a:r>
            <a:r>
              <a:rPr lang="en-US" dirty="0" err="1"/>
              <a:t>Netbalalce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06C6A52-68DC-FF3F-A4B9-8E07FE7087EF}"/>
              </a:ext>
            </a:extLst>
          </p:cNvPr>
          <p:cNvCxnSpPr>
            <a:stCxn id="10" idx="1"/>
            <a:endCxn id="5" idx="2"/>
          </p:cNvCxnSpPr>
          <p:nvPr/>
        </p:nvCxnSpPr>
        <p:spPr>
          <a:xfrm rot="10800000">
            <a:off x="1558212" y="3172409"/>
            <a:ext cx="1754156" cy="2318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D746B870-125D-DBB2-4409-4D393A2D4772}"/>
              </a:ext>
            </a:extLst>
          </p:cNvPr>
          <p:cNvSpPr/>
          <p:nvPr/>
        </p:nvSpPr>
        <p:spPr>
          <a:xfrm>
            <a:off x="8910735" y="2733869"/>
            <a:ext cx="1723054" cy="1436915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60DDEE-193C-D8FA-501C-977EEEE501E7}"/>
              </a:ext>
            </a:extLst>
          </p:cNvPr>
          <p:cNvSpPr txBox="1"/>
          <p:nvPr/>
        </p:nvSpPr>
        <p:spPr>
          <a:xfrm>
            <a:off x="139959" y="4273420"/>
            <a:ext cx="27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Notify to Client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D9125A-A2A3-6949-6654-C841B986ADDD}"/>
              </a:ext>
            </a:extLst>
          </p:cNvPr>
          <p:cNvCxnSpPr>
            <a:stCxn id="5" idx="3"/>
            <a:endCxn id="10" idx="0"/>
          </p:cNvCxnSpPr>
          <p:nvPr/>
        </p:nvCxnSpPr>
        <p:spPr>
          <a:xfrm>
            <a:off x="2855167" y="2230016"/>
            <a:ext cx="2202026" cy="24072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7A95F7-5FB9-ACC5-A9BE-EA8CD8020CE8}"/>
              </a:ext>
            </a:extLst>
          </p:cNvPr>
          <p:cNvSpPr txBox="1"/>
          <p:nvPr/>
        </p:nvSpPr>
        <p:spPr>
          <a:xfrm>
            <a:off x="4609322" y="3377681"/>
            <a:ext cx="220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Subscription</a:t>
            </a:r>
          </a:p>
        </p:txBody>
      </p:sp>
    </p:spTree>
    <p:extLst>
      <p:ext uri="{BB962C8B-B14F-4D97-AF65-F5344CB8AC3E}">
        <p14:creationId xmlns:p14="http://schemas.microsoft.com/office/powerpoint/2010/main" val="20004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E3FC02-E8B3-1EB9-A449-719135B6165C}"/>
              </a:ext>
            </a:extLst>
          </p:cNvPr>
          <p:cNvSpPr txBox="1"/>
          <p:nvPr/>
        </p:nvSpPr>
        <p:spPr>
          <a:xfrm>
            <a:off x="149291" y="195943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i = 10; // The Value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5C47C-5EC1-6F46-C39A-0805B2FBD37D}"/>
              </a:ext>
            </a:extLst>
          </p:cNvPr>
          <p:cNvSpPr txBox="1"/>
          <p:nvPr/>
        </p:nvSpPr>
        <p:spPr>
          <a:xfrm>
            <a:off x="429208" y="933061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4EC9EE-CACF-E6CD-A46D-5EF9CE9B30B4}"/>
              </a:ext>
            </a:extLst>
          </p:cNvPr>
          <p:cNvSpPr/>
          <p:nvPr/>
        </p:nvSpPr>
        <p:spPr>
          <a:xfrm>
            <a:off x="625151" y="1371600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7806C-013D-6815-BAC6-BD32D6982F30}"/>
              </a:ext>
            </a:extLst>
          </p:cNvPr>
          <p:cNvSpPr txBox="1"/>
          <p:nvPr/>
        </p:nvSpPr>
        <p:spPr>
          <a:xfrm>
            <a:off x="690465" y="200608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E6BC9-9F11-F571-10B3-91C155E59F3A}"/>
              </a:ext>
            </a:extLst>
          </p:cNvPr>
          <p:cNvSpPr txBox="1"/>
          <p:nvPr/>
        </p:nvSpPr>
        <p:spPr>
          <a:xfrm>
            <a:off x="149291" y="5046316"/>
            <a:ext cx="672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str = “Mahesh”; // With Initial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56D00-50DE-FC0A-2204-586554C187F7}"/>
              </a:ext>
            </a:extLst>
          </p:cNvPr>
          <p:cNvSpPr txBox="1"/>
          <p:nvPr/>
        </p:nvSpPr>
        <p:spPr>
          <a:xfrm>
            <a:off x="251926" y="5608472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2B2B9F-0303-475D-1820-36A291DF67EE}"/>
              </a:ext>
            </a:extLst>
          </p:cNvPr>
          <p:cNvSpPr/>
          <p:nvPr/>
        </p:nvSpPr>
        <p:spPr>
          <a:xfrm>
            <a:off x="447869" y="6047011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0EB990-DFF9-08B3-283E-8A848CB457C9}"/>
              </a:ext>
            </a:extLst>
          </p:cNvPr>
          <p:cNvSpPr txBox="1"/>
          <p:nvPr/>
        </p:nvSpPr>
        <p:spPr>
          <a:xfrm>
            <a:off x="3390121" y="5648887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6B6980-F889-598E-C877-C4044EA9D0BD}"/>
              </a:ext>
            </a:extLst>
          </p:cNvPr>
          <p:cNvSpPr/>
          <p:nvPr/>
        </p:nvSpPr>
        <p:spPr>
          <a:xfrm>
            <a:off x="3488093" y="6031443"/>
            <a:ext cx="1073020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Mahesh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1F1BC9C-490C-B45D-A60B-33813589AA37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1287624" y="6274039"/>
            <a:ext cx="2200469" cy="15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667E1C-B615-4D0B-F760-6EF0917E5E58}"/>
              </a:ext>
            </a:extLst>
          </p:cNvPr>
          <p:cNvSpPr txBox="1"/>
          <p:nvPr/>
        </p:nvSpPr>
        <p:spPr>
          <a:xfrm>
            <a:off x="251925" y="2572889"/>
            <a:ext cx="700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o = i; // Boxing: Value type is stored in Ref Type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E9D4C12-9015-8E20-17C4-2C24647959D1}"/>
              </a:ext>
            </a:extLst>
          </p:cNvPr>
          <p:cNvSpPr/>
          <p:nvPr/>
        </p:nvSpPr>
        <p:spPr>
          <a:xfrm>
            <a:off x="6876661" y="566041"/>
            <a:ext cx="143691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  <a:p>
            <a:pPr algn="ctr"/>
            <a:r>
              <a:rPr lang="en-US" dirty="0"/>
              <a:t>In Process 1</a:t>
            </a:r>
          </a:p>
          <a:p>
            <a:pPr algn="ctr"/>
            <a:r>
              <a:rPr lang="en-US" dirty="0"/>
              <a:t>.NET 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BCE960-5369-9B55-9C42-0215522DE7AC}"/>
              </a:ext>
            </a:extLst>
          </p:cNvPr>
          <p:cNvSpPr/>
          <p:nvPr/>
        </p:nvSpPr>
        <p:spPr>
          <a:xfrm>
            <a:off x="10325880" y="603363"/>
            <a:ext cx="143691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  <a:p>
            <a:pPr algn="ctr"/>
            <a:r>
              <a:rPr lang="en-US" dirty="0"/>
              <a:t>In Process 2</a:t>
            </a:r>
          </a:p>
          <a:p>
            <a:pPr algn="ctr"/>
            <a:r>
              <a:rPr lang="en-US" dirty="0"/>
              <a:t>.NET 7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6A2BE8E-E877-B6D3-67A1-4996316B1AB5}"/>
              </a:ext>
            </a:extLst>
          </p:cNvPr>
          <p:cNvCxnSpPr>
            <a:stCxn id="16" idx="0"/>
            <a:endCxn id="17" idx="0"/>
          </p:cNvCxnSpPr>
          <p:nvPr/>
        </p:nvCxnSpPr>
        <p:spPr>
          <a:xfrm rot="16200000" flipH="1">
            <a:off x="9301065" y="-1139907"/>
            <a:ext cx="37322" cy="3449219"/>
          </a:xfrm>
          <a:prstGeom prst="bentConnector3">
            <a:avLst>
              <a:gd name="adj1" fmla="val -612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89F3C3-07E6-AA11-4E4E-001045A44601}"/>
              </a:ext>
            </a:extLst>
          </p:cNvPr>
          <p:cNvSpPr txBox="1"/>
          <p:nvPr/>
        </p:nvSpPr>
        <p:spPr>
          <a:xfrm>
            <a:off x="8397552" y="111967"/>
            <a:ext cx="192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Value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F0C84D8-328A-B747-F8FB-BF1C97AB8975}"/>
              </a:ext>
            </a:extLst>
          </p:cNvPr>
          <p:cNvSpPr/>
          <p:nvPr/>
        </p:nvSpPr>
        <p:spPr>
          <a:xfrm>
            <a:off x="8686800" y="1623527"/>
            <a:ext cx="1166327" cy="751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Wrap Value in Object and Send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DC55B31-E467-C6BD-D525-9DA9BE4CE668}"/>
              </a:ext>
            </a:extLst>
          </p:cNvPr>
          <p:cNvCxnSpPr>
            <a:stCxn id="16" idx="2"/>
            <a:endCxn id="21" idx="1"/>
          </p:cNvCxnSpPr>
          <p:nvPr/>
        </p:nvCxnSpPr>
        <p:spPr>
          <a:xfrm rot="16200000" flipH="1">
            <a:off x="7881443" y="1194114"/>
            <a:ext cx="519030" cy="1091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E17D055-7AC8-37D7-6325-2BD6D760ADEC}"/>
              </a:ext>
            </a:extLst>
          </p:cNvPr>
          <p:cNvCxnSpPr>
            <a:stCxn id="21" idx="3"/>
            <a:endCxn id="17" idx="2"/>
          </p:cNvCxnSpPr>
          <p:nvPr/>
        </p:nvCxnSpPr>
        <p:spPr>
          <a:xfrm flipV="1">
            <a:off x="9853127" y="1517763"/>
            <a:ext cx="1191209" cy="481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EA52912-5F41-97A7-4DD0-3F60196EDB2D}"/>
              </a:ext>
            </a:extLst>
          </p:cNvPr>
          <p:cNvSpPr txBox="1"/>
          <p:nvPr/>
        </p:nvSpPr>
        <p:spPr>
          <a:xfrm>
            <a:off x="307910" y="2872283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015555-D80D-AD78-B739-BFFD085F5F59}"/>
              </a:ext>
            </a:extLst>
          </p:cNvPr>
          <p:cNvSpPr/>
          <p:nvPr/>
        </p:nvSpPr>
        <p:spPr>
          <a:xfrm>
            <a:off x="503853" y="3301492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3DFAF1-24EB-A50D-E01A-875BBB2CB5C9}"/>
              </a:ext>
            </a:extLst>
          </p:cNvPr>
          <p:cNvSpPr txBox="1"/>
          <p:nvPr/>
        </p:nvSpPr>
        <p:spPr>
          <a:xfrm>
            <a:off x="3598505" y="2872283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32EC57-1A83-99DD-522F-932F2445F33C}"/>
              </a:ext>
            </a:extLst>
          </p:cNvPr>
          <p:cNvSpPr/>
          <p:nvPr/>
        </p:nvSpPr>
        <p:spPr>
          <a:xfrm>
            <a:off x="3696476" y="3390333"/>
            <a:ext cx="1073020" cy="9578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221A01-C4DD-EB10-3B59-5C219A0AC935}"/>
              </a:ext>
            </a:extLst>
          </p:cNvPr>
          <p:cNvSpPr/>
          <p:nvPr/>
        </p:nvSpPr>
        <p:spPr>
          <a:xfrm>
            <a:off x="3696477" y="3786684"/>
            <a:ext cx="1073020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736E39-561F-C8E3-28F8-AE2CCFCD6E45}"/>
              </a:ext>
            </a:extLst>
          </p:cNvPr>
          <p:cNvSpPr txBox="1"/>
          <p:nvPr/>
        </p:nvSpPr>
        <p:spPr>
          <a:xfrm>
            <a:off x="3696477" y="3429000"/>
            <a:ext cx="107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System.Int32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F837A-B921-992E-46C3-2781C5BE4129}"/>
              </a:ext>
            </a:extLst>
          </p:cNvPr>
          <p:cNvSpPr txBox="1"/>
          <p:nvPr/>
        </p:nvSpPr>
        <p:spPr>
          <a:xfrm>
            <a:off x="3862873" y="3974841"/>
            <a:ext cx="796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ACA0D04-F6BA-386E-5E89-22E8AE297CB1}"/>
              </a:ext>
            </a:extLst>
          </p:cNvPr>
          <p:cNvCxnSpPr>
            <a:stCxn id="27" idx="3"/>
            <a:endCxn id="31" idx="1"/>
          </p:cNvCxnSpPr>
          <p:nvPr/>
        </p:nvCxnSpPr>
        <p:spPr>
          <a:xfrm>
            <a:off x="1343608" y="3544088"/>
            <a:ext cx="2352869" cy="2654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8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3E9C4E-009D-6AD4-D2BF-F74BC6F3CAD8}"/>
              </a:ext>
            </a:extLst>
          </p:cNvPr>
          <p:cNvSpPr/>
          <p:nvPr/>
        </p:nvSpPr>
        <p:spPr>
          <a:xfrm>
            <a:off x="485192" y="858416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9D9300-AF1F-CEEF-A145-F5913A8444E8}"/>
              </a:ext>
            </a:extLst>
          </p:cNvPr>
          <p:cNvSpPr/>
          <p:nvPr/>
        </p:nvSpPr>
        <p:spPr>
          <a:xfrm>
            <a:off x="2606351" y="858416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60AC4-9D46-E7AB-9191-CA3ABFDCEF1F}"/>
              </a:ext>
            </a:extLst>
          </p:cNvPr>
          <p:cNvSpPr txBox="1"/>
          <p:nvPr/>
        </p:nvSpPr>
        <p:spPr>
          <a:xfrm>
            <a:off x="335903" y="2108718"/>
            <a:ext cx="36296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Xchange(int x, int y)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int z = x;</a:t>
            </a:r>
          </a:p>
          <a:p>
            <a:r>
              <a:rPr lang="en-US" sz="2800" dirty="0"/>
              <a:t>    x = y;</a:t>
            </a:r>
          </a:p>
          <a:p>
            <a:r>
              <a:rPr lang="en-US" sz="2800" dirty="0"/>
              <a:t>    y = z;		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BBDD34-236A-B403-B5DD-F280FC6E5C11}"/>
              </a:ext>
            </a:extLst>
          </p:cNvPr>
          <p:cNvSpPr/>
          <p:nvPr/>
        </p:nvSpPr>
        <p:spPr>
          <a:xfrm>
            <a:off x="5573486" y="2046514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164D-F301-74DF-6252-1E0DAC3898C6}"/>
              </a:ext>
            </a:extLst>
          </p:cNvPr>
          <p:cNvSpPr/>
          <p:nvPr/>
        </p:nvSpPr>
        <p:spPr>
          <a:xfrm>
            <a:off x="7694645" y="2046514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y:20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E60FB73-3211-0467-81D4-7D605C4E6856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3139752" y="-760445"/>
            <a:ext cx="525624" cy="5088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6C90C96-95B6-D024-DC5F-CFFCE4853B25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3352800" y="1189653"/>
            <a:ext cx="4715070" cy="856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CE223-0678-372C-D677-220FA66F940A}"/>
              </a:ext>
            </a:extLst>
          </p:cNvPr>
          <p:cNvSpPr/>
          <p:nvPr/>
        </p:nvSpPr>
        <p:spPr>
          <a:xfrm>
            <a:off x="5529944" y="3429000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z:10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B676C30-1D56-A9DC-C871-B0F4670D1CF6}"/>
              </a:ext>
            </a:extLst>
          </p:cNvPr>
          <p:cNvCxnSpPr>
            <a:endCxn id="12" idx="1"/>
          </p:cNvCxnSpPr>
          <p:nvPr/>
        </p:nvCxnSpPr>
        <p:spPr>
          <a:xfrm>
            <a:off x="2024743" y="3234613"/>
            <a:ext cx="3505201" cy="525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2F327886-332C-040B-B759-D51BD0C4A235}"/>
              </a:ext>
            </a:extLst>
          </p:cNvPr>
          <p:cNvSpPr/>
          <p:nvPr/>
        </p:nvSpPr>
        <p:spPr>
          <a:xfrm>
            <a:off x="1735494" y="3592286"/>
            <a:ext cx="289249" cy="8210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EFCEE0-8471-6C24-97FD-1068E4A884F9}"/>
              </a:ext>
            </a:extLst>
          </p:cNvPr>
          <p:cNvSpPr/>
          <p:nvPr/>
        </p:nvSpPr>
        <p:spPr>
          <a:xfrm>
            <a:off x="6873551" y="3334139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CC9424-39C4-80C5-8C8D-DB1AC57D12B3}"/>
              </a:ext>
            </a:extLst>
          </p:cNvPr>
          <p:cNvSpPr/>
          <p:nvPr/>
        </p:nvSpPr>
        <p:spPr>
          <a:xfrm>
            <a:off x="6948196" y="4550122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y:20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04A0FAE-3E2C-CCF1-52D3-D45694D52C32}"/>
              </a:ext>
            </a:extLst>
          </p:cNvPr>
          <p:cNvCxnSpPr>
            <a:endCxn id="16" idx="0"/>
          </p:cNvCxnSpPr>
          <p:nvPr/>
        </p:nvCxnSpPr>
        <p:spPr>
          <a:xfrm flipV="1">
            <a:off x="1502229" y="3334139"/>
            <a:ext cx="5744547" cy="332792"/>
          </a:xfrm>
          <a:prstGeom prst="bentConnector4">
            <a:avLst>
              <a:gd name="adj1" fmla="val 46751"/>
              <a:gd name="adj2" fmla="val 168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8B4E20E-59B7-0324-C7EA-13F2CC3F33B8}"/>
              </a:ext>
            </a:extLst>
          </p:cNvPr>
          <p:cNvCxnSpPr>
            <a:endCxn id="17" idx="1"/>
          </p:cNvCxnSpPr>
          <p:nvPr/>
        </p:nvCxnSpPr>
        <p:spPr>
          <a:xfrm>
            <a:off x="1502229" y="4110859"/>
            <a:ext cx="5445967" cy="770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A8947A90-B806-70A0-CCF4-EFCF94C69859}"/>
              </a:ext>
            </a:extLst>
          </p:cNvPr>
          <p:cNvSpPr/>
          <p:nvPr/>
        </p:nvSpPr>
        <p:spPr>
          <a:xfrm>
            <a:off x="7875037" y="3497425"/>
            <a:ext cx="936172" cy="16344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2E278A-091F-E1E8-F561-0147227AD3BD}"/>
              </a:ext>
            </a:extLst>
          </p:cNvPr>
          <p:cNvSpPr txBox="1"/>
          <p:nvPr/>
        </p:nvSpPr>
        <p:spPr>
          <a:xfrm>
            <a:off x="8700795" y="3996613"/>
            <a:ext cx="2460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Memory Locations for x and y than a, b</a:t>
            </a:r>
          </a:p>
        </p:txBody>
      </p:sp>
    </p:spTree>
    <p:extLst>
      <p:ext uri="{BB962C8B-B14F-4D97-AF65-F5344CB8AC3E}">
        <p14:creationId xmlns:p14="http://schemas.microsoft.com/office/powerpoint/2010/main" val="3724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11791EB-8767-7149-B1EE-55ED1FE156B2}"/>
              </a:ext>
            </a:extLst>
          </p:cNvPr>
          <p:cNvSpPr/>
          <p:nvPr/>
        </p:nvSpPr>
        <p:spPr>
          <a:xfrm>
            <a:off x="4795934" y="2211354"/>
            <a:ext cx="2239347" cy="15862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Ecomm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0D8A07-68FE-D820-D1FB-76E911CA269E}"/>
              </a:ext>
            </a:extLst>
          </p:cNvPr>
          <p:cNvSpPr/>
          <p:nvPr/>
        </p:nvSpPr>
        <p:spPr>
          <a:xfrm>
            <a:off x="541176" y="410547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FE2EF1-EC1F-EE3E-1EF7-F16F8DD20B56}"/>
              </a:ext>
            </a:extLst>
          </p:cNvPr>
          <p:cNvSpPr/>
          <p:nvPr/>
        </p:nvSpPr>
        <p:spPr>
          <a:xfrm>
            <a:off x="9697617" y="410546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E3CE68-02DD-8486-E1C6-A6D2989FB441}"/>
              </a:ext>
            </a:extLst>
          </p:cNvPr>
          <p:cNvSpPr/>
          <p:nvPr/>
        </p:nvSpPr>
        <p:spPr>
          <a:xfrm>
            <a:off x="4795934" y="4743060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3FB4E5-EECA-DD03-EED2-372F4C72E8B2}"/>
              </a:ext>
            </a:extLst>
          </p:cNvPr>
          <p:cNvSpPr/>
          <p:nvPr/>
        </p:nvSpPr>
        <p:spPr>
          <a:xfrm>
            <a:off x="398107" y="2845840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1707C3C-4C7A-5BE6-8E60-CF231DF770BE}"/>
              </a:ext>
            </a:extLst>
          </p:cNvPr>
          <p:cNvCxnSpPr>
            <a:stCxn id="6" idx="0"/>
            <a:endCxn id="3" idx="4"/>
          </p:cNvCxnSpPr>
          <p:nvPr/>
        </p:nvCxnSpPr>
        <p:spPr>
          <a:xfrm rot="5400000" flipH="1" flipV="1">
            <a:off x="1234749" y="2457063"/>
            <a:ext cx="634486" cy="143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17EC96F-3E42-2427-E44D-A2F7F3D7DD6F}"/>
              </a:ext>
            </a:extLst>
          </p:cNvPr>
          <p:cNvCxnSpPr>
            <a:stCxn id="4" idx="4"/>
            <a:endCxn id="5" idx="6"/>
          </p:cNvCxnSpPr>
          <p:nvPr/>
        </p:nvCxnSpPr>
        <p:spPr>
          <a:xfrm rot="5400000">
            <a:off x="7154247" y="2017742"/>
            <a:ext cx="3432111" cy="3819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AF295FC-82D9-76D5-9350-F3EC001CF81A}"/>
              </a:ext>
            </a:extLst>
          </p:cNvPr>
          <p:cNvCxnSpPr>
            <a:stCxn id="5" idx="2"/>
            <a:endCxn id="3" idx="6"/>
          </p:cNvCxnSpPr>
          <p:nvPr/>
        </p:nvCxnSpPr>
        <p:spPr>
          <a:xfrm rot="10800000">
            <a:off x="2705878" y="1310952"/>
            <a:ext cx="2090056" cy="4332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5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54A50-A634-7362-273F-FD8592A81E45}"/>
              </a:ext>
            </a:extLst>
          </p:cNvPr>
          <p:cNvSpPr txBox="1"/>
          <p:nvPr/>
        </p:nvSpPr>
        <p:spPr>
          <a:xfrm>
            <a:off x="382555" y="289249"/>
            <a:ext cx="22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Entities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16B0E5-9ECD-6103-A617-3C4A8811511F}"/>
              </a:ext>
            </a:extLst>
          </p:cNvPr>
          <p:cNvSpPr/>
          <p:nvPr/>
        </p:nvSpPr>
        <p:spPr>
          <a:xfrm>
            <a:off x="1045029" y="867747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8DE919-1796-EA96-0BCF-229495C3EF20}"/>
              </a:ext>
            </a:extLst>
          </p:cNvPr>
          <p:cNvSpPr/>
          <p:nvPr/>
        </p:nvSpPr>
        <p:spPr>
          <a:xfrm>
            <a:off x="59095" y="2152261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E11893-6CA5-AB49-692B-4AA49DBE9C8D}"/>
              </a:ext>
            </a:extLst>
          </p:cNvPr>
          <p:cNvSpPr/>
          <p:nvPr/>
        </p:nvSpPr>
        <p:spPr>
          <a:xfrm>
            <a:off x="1891005" y="2152261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MGR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2208D96-C5BF-EAF8-3BCD-F4B957830B84}"/>
              </a:ext>
            </a:extLst>
          </p:cNvPr>
          <p:cNvCxnSpPr>
            <a:stCxn id="4" idx="0"/>
            <a:endCxn id="3" idx="2"/>
          </p:cNvCxnSpPr>
          <p:nvPr/>
        </p:nvCxnSpPr>
        <p:spPr>
          <a:xfrm rot="5400000" flipH="1" flipV="1">
            <a:off x="439317" y="1546550"/>
            <a:ext cx="794657" cy="416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A533866-5799-D540-36C4-330D35EC0B7F}"/>
              </a:ext>
            </a:extLst>
          </p:cNvPr>
          <p:cNvCxnSpPr>
            <a:stCxn id="5" idx="0"/>
            <a:endCxn id="3" idx="6"/>
          </p:cNvCxnSpPr>
          <p:nvPr/>
        </p:nvCxnSpPr>
        <p:spPr>
          <a:xfrm rot="16200000" flipV="1">
            <a:off x="1924440" y="1616528"/>
            <a:ext cx="794657" cy="2768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CACC03-3AA4-9EEC-1C2D-BFA4601851AF}"/>
              </a:ext>
            </a:extLst>
          </p:cNvPr>
          <p:cNvSpPr txBox="1"/>
          <p:nvPr/>
        </p:nvSpPr>
        <p:spPr>
          <a:xfrm>
            <a:off x="7119257" y="186612"/>
            <a:ext cx="299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012AD6-E479-9963-D7F9-5F3E7892C3AA}"/>
              </a:ext>
            </a:extLst>
          </p:cNvPr>
          <p:cNvSpPr/>
          <p:nvPr/>
        </p:nvSpPr>
        <p:spPr>
          <a:xfrm>
            <a:off x="7305869" y="775218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EmployeeLogic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963725-4A77-D5E0-55BC-5125B8E2B8DD}"/>
              </a:ext>
            </a:extLst>
          </p:cNvPr>
          <p:cNvSpPr/>
          <p:nvPr/>
        </p:nvSpPr>
        <p:spPr>
          <a:xfrm>
            <a:off x="5265575" y="2924369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DirectorLogic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FF65AC-3D6A-0AB0-88D1-7ECFE7CD0AD1}"/>
              </a:ext>
            </a:extLst>
          </p:cNvPr>
          <p:cNvSpPr/>
          <p:nvPr/>
        </p:nvSpPr>
        <p:spPr>
          <a:xfrm>
            <a:off x="9504783" y="2924369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ManagerLogic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5756D4E-C67D-E9DE-E975-FCD399ED0FCD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rot="5400000" flipH="1" flipV="1">
            <a:off x="6135461" y="1753962"/>
            <a:ext cx="1460629" cy="880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53C0CC1-F0AD-7624-636E-57B5E22A1293}"/>
              </a:ext>
            </a:extLst>
          </p:cNvPr>
          <p:cNvCxnSpPr>
            <a:stCxn id="15" idx="0"/>
            <a:endCxn id="13" idx="6"/>
          </p:cNvCxnSpPr>
          <p:nvPr/>
        </p:nvCxnSpPr>
        <p:spPr>
          <a:xfrm rot="16200000" flipV="1">
            <a:off x="9415172" y="1674651"/>
            <a:ext cx="1460629" cy="1038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0DA768-56C2-B875-7FE5-911D19650696}"/>
              </a:ext>
            </a:extLst>
          </p:cNvPr>
          <p:cNvSpPr txBox="1"/>
          <p:nvPr/>
        </p:nvSpPr>
        <p:spPr>
          <a:xfrm>
            <a:off x="270588" y="5290457"/>
            <a:ext cx="499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118823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2FB9FF8-E850-1F50-0D10-1FF05C31570D}"/>
              </a:ext>
            </a:extLst>
          </p:cNvPr>
          <p:cNvSpPr/>
          <p:nvPr/>
        </p:nvSpPr>
        <p:spPr>
          <a:xfrm>
            <a:off x="10105052" y="2304661"/>
            <a:ext cx="1847461" cy="17075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FFA1C8-A4A8-53BD-25DD-F9F0473D1DD3}"/>
              </a:ext>
            </a:extLst>
          </p:cNvPr>
          <p:cNvSpPr/>
          <p:nvPr/>
        </p:nvSpPr>
        <p:spPr>
          <a:xfrm>
            <a:off x="6811347" y="345233"/>
            <a:ext cx="2267339" cy="6148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</a:t>
            </a:r>
          </a:p>
          <a:p>
            <a:pPr algn="ctr"/>
            <a:r>
              <a:rPr lang="en-US" dirty="0"/>
              <a:t>Infrastructure</a:t>
            </a:r>
          </a:p>
          <a:p>
            <a:pPr algn="ctr"/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C88F571-328F-5219-A0D7-746F0F220E0A}"/>
              </a:ext>
            </a:extLst>
          </p:cNvPr>
          <p:cNvCxnSpPr>
            <a:stCxn id="3" idx="3"/>
            <a:endCxn id="2" idx="1"/>
          </p:cNvCxnSpPr>
          <p:nvPr/>
        </p:nvCxnSpPr>
        <p:spPr>
          <a:xfrm flipV="1">
            <a:off x="9078686" y="2304661"/>
            <a:ext cx="1950097" cy="1115009"/>
          </a:xfrm>
          <a:prstGeom prst="bentConnector4">
            <a:avLst>
              <a:gd name="adj1" fmla="val 26316"/>
              <a:gd name="adj2" fmla="val 29623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C8E87B4-1D6F-D686-D3A3-EB1D77B38988}"/>
              </a:ext>
            </a:extLst>
          </p:cNvPr>
          <p:cNvSpPr/>
          <p:nvPr/>
        </p:nvSpPr>
        <p:spPr>
          <a:xfrm>
            <a:off x="4030825" y="354563"/>
            <a:ext cx="2267339" cy="3937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/ Domain Layer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6254D2B-1F76-7C81-5508-4C7B3643D22C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6298164" y="2323323"/>
            <a:ext cx="513183" cy="10963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ylinder 9">
            <a:extLst>
              <a:ext uri="{FF2B5EF4-FFF2-40B4-BE49-F238E27FC236}">
                <a16:creationId xmlns:a16="http://schemas.microsoft.com/office/drawing/2014/main" id="{87718535-0709-67F3-9813-8B67EAF4DE3A}"/>
              </a:ext>
            </a:extLst>
          </p:cNvPr>
          <p:cNvSpPr/>
          <p:nvPr/>
        </p:nvSpPr>
        <p:spPr>
          <a:xfrm>
            <a:off x="4030825" y="4842588"/>
            <a:ext cx="2065175" cy="122231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In-memory Data Persistence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50EF892-EDF0-DCA8-9C33-AB15A9E3EC21}"/>
              </a:ext>
            </a:extLst>
          </p:cNvPr>
          <p:cNvCxnSpPr>
            <a:stCxn id="6" idx="2"/>
            <a:endCxn id="10" idx="1"/>
          </p:cNvCxnSpPr>
          <p:nvPr/>
        </p:nvCxnSpPr>
        <p:spPr>
          <a:xfrm rot="5400000">
            <a:off x="4838701" y="4516794"/>
            <a:ext cx="550506" cy="1010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1B8808-80AE-94B5-CCAB-94C67D204FB2}"/>
              </a:ext>
            </a:extLst>
          </p:cNvPr>
          <p:cNvSpPr/>
          <p:nvPr/>
        </p:nvSpPr>
        <p:spPr>
          <a:xfrm>
            <a:off x="4131907" y="3419670"/>
            <a:ext cx="1964093" cy="59249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Object Query</a:t>
            </a:r>
          </a:p>
        </p:txBody>
      </p:sp>
    </p:spTree>
    <p:extLst>
      <p:ext uri="{BB962C8B-B14F-4D97-AF65-F5344CB8AC3E}">
        <p14:creationId xmlns:p14="http://schemas.microsoft.com/office/powerpoint/2010/main" val="333287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D80D4A-212B-D9AB-12A9-32A002425305}"/>
              </a:ext>
            </a:extLst>
          </p:cNvPr>
          <p:cNvSpPr/>
          <p:nvPr/>
        </p:nvSpPr>
        <p:spPr>
          <a:xfrm>
            <a:off x="5551714" y="867747"/>
            <a:ext cx="5868955" cy="47492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68FCB4E-255E-4B29-7868-A5D446F01167}"/>
              </a:ext>
            </a:extLst>
          </p:cNvPr>
          <p:cNvSpPr/>
          <p:nvPr/>
        </p:nvSpPr>
        <p:spPr>
          <a:xfrm>
            <a:off x="7819053" y="1287624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3EA2C-6209-7C3E-22E6-D59BAF364D7C}"/>
              </a:ext>
            </a:extLst>
          </p:cNvPr>
          <p:cNvSpPr/>
          <p:nvPr/>
        </p:nvSpPr>
        <p:spPr>
          <a:xfrm>
            <a:off x="9772261" y="2998235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Mgr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7378CA-BECC-662C-81FD-9DD290064734}"/>
              </a:ext>
            </a:extLst>
          </p:cNvPr>
          <p:cNvSpPr/>
          <p:nvPr/>
        </p:nvSpPr>
        <p:spPr>
          <a:xfrm>
            <a:off x="6096000" y="2886269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F67D6DA-59CB-3402-F54E-412CC0339DAC}"/>
              </a:ext>
            </a:extLst>
          </p:cNvPr>
          <p:cNvCxnSpPr>
            <a:stCxn id="5" idx="0"/>
            <a:endCxn id="3" idx="2"/>
          </p:cNvCxnSpPr>
          <p:nvPr/>
        </p:nvCxnSpPr>
        <p:spPr>
          <a:xfrm rot="5400000" flipH="1" flipV="1">
            <a:off x="6837007" y="1904223"/>
            <a:ext cx="950167" cy="1013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B441C62-EC23-4A2C-1190-DCE04E48EE63}"/>
              </a:ext>
            </a:extLst>
          </p:cNvPr>
          <p:cNvCxnSpPr>
            <a:stCxn id="4" idx="0"/>
            <a:endCxn id="3" idx="6"/>
          </p:cNvCxnSpPr>
          <p:nvPr/>
        </p:nvCxnSpPr>
        <p:spPr>
          <a:xfrm rot="16200000" flipV="1">
            <a:off x="9328281" y="1845128"/>
            <a:ext cx="1062133" cy="1244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4C7E65-130E-47F5-32F7-D35D19A8E338}"/>
              </a:ext>
            </a:extLst>
          </p:cNvPr>
          <p:cNvSpPr txBox="1"/>
          <p:nvPr/>
        </p:nvSpPr>
        <p:spPr>
          <a:xfrm>
            <a:off x="7688424" y="3312367"/>
            <a:ext cx="195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Data Members</a:t>
            </a:r>
          </a:p>
          <a:p>
            <a:r>
              <a:rPr lang="en-US" dirty="0"/>
              <a:t>+ Logic Methods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E48A1F-B437-E301-9C95-425373D9F453}"/>
              </a:ext>
            </a:extLst>
          </p:cNvPr>
          <p:cNvSpPr/>
          <p:nvPr/>
        </p:nvSpPr>
        <p:spPr>
          <a:xfrm>
            <a:off x="410547" y="5075853"/>
            <a:ext cx="1520890" cy="14275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End-User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974523C-52F3-55DA-ED76-940639D6F25D}"/>
              </a:ext>
            </a:extLst>
          </p:cNvPr>
          <p:cNvCxnSpPr>
            <a:stCxn id="11" idx="6"/>
            <a:endCxn id="2" idx="4"/>
          </p:cNvCxnSpPr>
          <p:nvPr/>
        </p:nvCxnSpPr>
        <p:spPr>
          <a:xfrm flipV="1">
            <a:off x="1931437" y="5617029"/>
            <a:ext cx="6554755" cy="1726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2258CB2-71E7-8482-EE9F-B882DC45DDCD}"/>
              </a:ext>
            </a:extLst>
          </p:cNvPr>
          <p:cNvSpPr/>
          <p:nvPr/>
        </p:nvSpPr>
        <p:spPr>
          <a:xfrm>
            <a:off x="410546" y="662473"/>
            <a:ext cx="2755641" cy="2547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Accounting</a:t>
            </a:r>
          </a:p>
          <a:p>
            <a:pPr algn="ctr"/>
            <a:r>
              <a:rPr lang="en-US" sz="1600" b="1" dirty="0"/>
              <a:t>+</a:t>
            </a:r>
            <a:r>
              <a:rPr lang="en-US" sz="1600" b="1" dirty="0" err="1"/>
              <a:t>CalculateIncome</a:t>
            </a:r>
            <a:r>
              <a:rPr lang="en-US" sz="1600" b="1" dirty="0"/>
              <a:t>()</a:t>
            </a:r>
          </a:p>
          <a:p>
            <a:pPr algn="ctr"/>
            <a:r>
              <a:rPr lang="en-US" sz="1600" b="1" dirty="0"/>
              <a:t>+TDS</a:t>
            </a:r>
          </a:p>
          <a:p>
            <a:pPr algn="ctr"/>
            <a:r>
              <a:rPr lang="en-US" sz="1600" b="1" dirty="0"/>
              <a:t>+Deductions</a:t>
            </a:r>
          </a:p>
          <a:p>
            <a:pPr algn="ctr"/>
            <a:r>
              <a:rPr lang="en-US" sz="1600" b="1" dirty="0"/>
              <a:t>+ </a:t>
            </a:r>
            <a:r>
              <a:rPr lang="en-US" sz="1600" b="1" dirty="0" err="1"/>
              <a:t>NetIncome</a:t>
            </a:r>
            <a:endParaRPr lang="en-US" sz="16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6577CF-9D44-F583-9D7C-801D8E6383A7}"/>
              </a:ext>
            </a:extLst>
          </p:cNvPr>
          <p:cNvSpPr/>
          <p:nvPr/>
        </p:nvSpPr>
        <p:spPr>
          <a:xfrm>
            <a:off x="3806891" y="354563"/>
            <a:ext cx="1828800" cy="14182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Employee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1DF460D-D365-1857-1D77-484C21F2AA82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rot="16200000" flipH="1">
            <a:off x="2597020" y="-146181"/>
            <a:ext cx="401217" cy="2018524"/>
          </a:xfrm>
          <a:prstGeom prst="bentConnector4">
            <a:avLst>
              <a:gd name="adj1" fmla="val -56977"/>
              <a:gd name="adj2" fmla="val 84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DC16C82-79C0-EA6F-C6A7-323DB08E9D85}"/>
              </a:ext>
            </a:extLst>
          </p:cNvPr>
          <p:cNvCxnSpPr>
            <a:stCxn id="15" idx="6"/>
            <a:endCxn id="2" idx="0"/>
          </p:cNvCxnSpPr>
          <p:nvPr/>
        </p:nvCxnSpPr>
        <p:spPr>
          <a:xfrm flipV="1">
            <a:off x="5635691" y="867747"/>
            <a:ext cx="2850501" cy="195943"/>
          </a:xfrm>
          <a:prstGeom prst="bentConnector4">
            <a:avLst>
              <a:gd name="adj1" fmla="val 210966"/>
              <a:gd name="adj2" fmla="val 478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C3D6BD2-B94A-1675-378F-9B73CEFB744D}"/>
              </a:ext>
            </a:extLst>
          </p:cNvPr>
          <p:cNvCxnSpPr>
            <a:stCxn id="2" idx="2"/>
            <a:endCxn id="15" idx="4"/>
          </p:cNvCxnSpPr>
          <p:nvPr/>
        </p:nvCxnSpPr>
        <p:spPr>
          <a:xfrm rot="10800000">
            <a:off x="4721292" y="1772816"/>
            <a:ext cx="830423" cy="1469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8780C0E-3997-58D9-14AA-B4635FC3E06E}"/>
              </a:ext>
            </a:extLst>
          </p:cNvPr>
          <p:cNvSpPr txBox="1"/>
          <p:nvPr/>
        </p:nvSpPr>
        <p:spPr>
          <a:xfrm>
            <a:off x="3345024" y="2144003"/>
            <a:ext cx="232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TotalIncome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17531-415B-C955-2D8A-436C1BAE6D4D}"/>
              </a:ext>
            </a:extLst>
          </p:cNvPr>
          <p:cNvSpPr txBox="1"/>
          <p:nvPr/>
        </p:nvSpPr>
        <p:spPr>
          <a:xfrm>
            <a:off x="5943599" y="413657"/>
            <a:ext cx="232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Using Employee Get Income</a:t>
            </a:r>
          </a:p>
        </p:txBody>
      </p:sp>
    </p:spTree>
    <p:extLst>
      <p:ext uri="{BB962C8B-B14F-4D97-AF65-F5344CB8AC3E}">
        <p14:creationId xmlns:p14="http://schemas.microsoft.com/office/powerpoint/2010/main" val="78818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81D601-BC6A-1B9B-1486-21B0F24AC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16268"/>
              </p:ext>
            </p:extLst>
          </p:nvPr>
        </p:nvGraphicFramePr>
        <p:xfrm>
          <a:off x="641739" y="794310"/>
          <a:ext cx="47233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682">
                  <a:extLst>
                    <a:ext uri="{9D8B030D-6E8A-4147-A177-3AD203B41FA5}">
                      <a16:colId xmlns:a16="http://schemas.microsoft.com/office/drawing/2014/main" val="3135900913"/>
                    </a:ext>
                  </a:extLst>
                </a:gridCol>
                <a:gridCol w="2361682">
                  <a:extLst>
                    <a:ext uri="{9D8B030D-6E8A-4147-A177-3AD203B41FA5}">
                      <a16:colId xmlns:a16="http://schemas.microsoft.com/office/drawing/2014/main" val="386921706"/>
                    </a:ext>
                  </a:extLst>
                </a:gridCol>
              </a:tblGrid>
              <a:tr h="36329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63952"/>
                  </a:ext>
                </a:extLst>
              </a:tr>
              <a:tr h="363290">
                <a:tc>
                  <a:txBody>
                    <a:bodyPr/>
                    <a:lstStyle/>
                    <a:p>
                      <a:r>
                        <a:rPr lang="en-US" dirty="0"/>
                        <a:t>Int, string,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Type OR Reference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1174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281DF3-55D4-85C8-FC15-E96C71716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44934"/>
              </p:ext>
            </p:extLst>
          </p:nvPr>
        </p:nvGraphicFramePr>
        <p:xfrm>
          <a:off x="6658947" y="1158205"/>
          <a:ext cx="33331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51">
                  <a:extLst>
                    <a:ext uri="{9D8B030D-6E8A-4147-A177-3AD203B41FA5}">
                      <a16:colId xmlns:a16="http://schemas.microsoft.com/office/drawing/2014/main" val="1296892977"/>
                    </a:ext>
                  </a:extLst>
                </a:gridCol>
                <a:gridCol w="1666551">
                  <a:extLst>
                    <a:ext uri="{9D8B030D-6E8A-4147-A177-3AD203B41FA5}">
                      <a16:colId xmlns:a16="http://schemas.microsoft.com/office/drawing/2014/main" val="644316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0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159669"/>
                  </a:ext>
                </a:extLst>
              </a:tr>
            </a:tbl>
          </a:graphicData>
        </a:graphic>
      </p:graphicFrame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9A60AD7-F657-5666-8DB4-7157B32A4F66}"/>
              </a:ext>
            </a:extLst>
          </p:cNvPr>
          <p:cNvCxnSpPr>
            <a:endCxn id="3" idx="1"/>
          </p:cNvCxnSpPr>
          <p:nvPr/>
        </p:nvCxnSpPr>
        <p:spPr>
          <a:xfrm>
            <a:off x="5159829" y="1446245"/>
            <a:ext cx="1499118" cy="82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FBFB5A-7AD0-98DD-D177-CF1D9BC6DCEC}"/>
              </a:ext>
            </a:extLst>
          </p:cNvPr>
          <p:cNvSpPr txBox="1"/>
          <p:nvPr/>
        </p:nvSpPr>
        <p:spPr>
          <a:xfrm>
            <a:off x="641739" y="2883159"/>
            <a:ext cx="1081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Dictionary, The Key/Value Pair Data Storage, Key is Primitive type and value can be Reference Type or Collection</a:t>
            </a:r>
          </a:p>
          <a:p>
            <a:r>
              <a:rPr lang="en-US" dirty="0"/>
              <a:t>The Key is always Unique, if duplicate Key is used then </a:t>
            </a:r>
            <a:r>
              <a:rPr lang="en-US"/>
              <a:t>it will be an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1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290BA6-8C19-DEEB-4722-17C80588C0B1}"/>
              </a:ext>
            </a:extLst>
          </p:cNvPr>
          <p:cNvSpPr/>
          <p:nvPr/>
        </p:nvSpPr>
        <p:spPr>
          <a:xfrm>
            <a:off x="513184" y="550507"/>
            <a:ext cx="2892489" cy="21553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Accounting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GetTDS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GetPT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GetGST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GetST</a:t>
            </a:r>
            <a:r>
              <a:rPr lang="en-US" dirty="0"/>
              <a:t>()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9B06C-EB79-3A80-9787-B3E5A8888DE6}"/>
              </a:ext>
            </a:extLst>
          </p:cNvPr>
          <p:cNvSpPr txBox="1"/>
          <p:nvPr/>
        </p:nvSpPr>
        <p:spPr>
          <a:xfrm>
            <a:off x="7464489" y="550507"/>
            <a:ext cx="335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EE985-B394-B6A9-EA1C-5C1506346321}"/>
              </a:ext>
            </a:extLst>
          </p:cNvPr>
          <p:cNvSpPr txBox="1"/>
          <p:nvPr/>
        </p:nvSpPr>
        <p:spPr>
          <a:xfrm>
            <a:off x="432318" y="3128865"/>
            <a:ext cx="335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B570E-A92D-88A9-48A6-FBA1C12955FD}"/>
              </a:ext>
            </a:extLst>
          </p:cNvPr>
          <p:cNvSpPr/>
          <p:nvPr/>
        </p:nvSpPr>
        <p:spPr>
          <a:xfrm>
            <a:off x="7287208" y="989045"/>
            <a:ext cx="3816221" cy="3069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9D57E-88D9-F005-3B32-74718F1318C7}"/>
              </a:ext>
            </a:extLst>
          </p:cNvPr>
          <p:cNvSpPr txBox="1"/>
          <p:nvPr/>
        </p:nvSpPr>
        <p:spPr>
          <a:xfrm>
            <a:off x="7380514" y="1119673"/>
            <a:ext cx="350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Payroll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C180A-D9E8-778A-7D49-04B8004FE34E}"/>
              </a:ext>
            </a:extLst>
          </p:cNvPr>
          <p:cNvSpPr txBox="1"/>
          <p:nvPr/>
        </p:nvSpPr>
        <p:spPr>
          <a:xfrm>
            <a:off x="7380514" y="1595535"/>
            <a:ext cx="3722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 err="1">
                <a:solidFill>
                  <a:srgbClr val="FFFF00"/>
                </a:solidFill>
              </a:rPr>
              <a:t>GetSalary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 err="1">
                <a:solidFill>
                  <a:srgbClr val="FFFF00"/>
                </a:solidFill>
              </a:rPr>
              <a:t>GetOT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 err="1">
                <a:solidFill>
                  <a:srgbClr val="FFFF00"/>
                </a:solidFill>
              </a:rPr>
              <a:t>GetAllowances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8E92CB5-A0E6-5564-89D7-4ADFED0216D6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405673" y="1628193"/>
            <a:ext cx="3881535" cy="895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C0E6BB-25A4-4F52-5FAC-DB60F79031F1}"/>
              </a:ext>
            </a:extLst>
          </p:cNvPr>
          <p:cNvSpPr txBox="1"/>
          <p:nvPr/>
        </p:nvSpPr>
        <p:spPr>
          <a:xfrm>
            <a:off x="3928187" y="919839"/>
            <a:ext cx="274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Payroll uses the Accounting System for Taxes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2D9E4F-E016-51F0-9A65-0D79E419F859}"/>
              </a:ext>
            </a:extLst>
          </p:cNvPr>
          <p:cNvSpPr txBox="1"/>
          <p:nvPr/>
        </p:nvSpPr>
        <p:spPr>
          <a:xfrm>
            <a:off x="7380514" y="2780522"/>
            <a:ext cx="3610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HourlyWadges</a:t>
            </a:r>
            <a:r>
              <a:rPr lang="en-US" dirty="0"/>
              <a:t> Employees</a:t>
            </a:r>
          </a:p>
          <a:p>
            <a:r>
              <a:rPr lang="en-US" dirty="0"/>
              <a:t>+</a:t>
            </a:r>
            <a:r>
              <a:rPr lang="en-US" dirty="0" err="1"/>
              <a:t>PayPerHour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DeductTax</a:t>
            </a:r>
            <a:r>
              <a:rPr lang="en-US" dirty="0"/>
              <a:t>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7BDC79-6DC8-F732-FA5A-FCC63FDCF4D6}"/>
              </a:ext>
            </a:extLst>
          </p:cNvPr>
          <p:cNvCxnSpPr/>
          <p:nvPr/>
        </p:nvCxnSpPr>
        <p:spPr>
          <a:xfrm flipH="1">
            <a:off x="5374433" y="3592286"/>
            <a:ext cx="2298441" cy="74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C3B310-4736-DE70-F84D-D89AE6ABFB18}"/>
              </a:ext>
            </a:extLst>
          </p:cNvPr>
          <p:cNvSpPr txBox="1"/>
          <p:nvPr/>
        </p:nvSpPr>
        <p:spPr>
          <a:xfrm>
            <a:off x="3949959" y="4488024"/>
            <a:ext cx="281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GetFixedTaxDeduction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GetServiceTaxByServType</a:t>
            </a:r>
            <a:r>
              <a:rPr lang="en-US" dirty="0"/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A89519-C143-518D-5591-0F4DF090B82C}"/>
              </a:ext>
            </a:extLst>
          </p:cNvPr>
          <p:cNvCxnSpPr>
            <a:stCxn id="2" idx="2"/>
          </p:cNvCxnSpPr>
          <p:nvPr/>
        </p:nvCxnSpPr>
        <p:spPr>
          <a:xfrm>
            <a:off x="1959429" y="2705879"/>
            <a:ext cx="3247053" cy="163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4C6923-4984-34E0-2699-53FD660D3AF4}"/>
              </a:ext>
            </a:extLst>
          </p:cNvPr>
          <p:cNvSpPr txBox="1"/>
          <p:nvPr/>
        </p:nvSpPr>
        <p:spPr>
          <a:xfrm>
            <a:off x="2908041" y="3265714"/>
            <a:ext cx="2018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Extended Accounting Behavior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0EEF4D-FF34-72C4-1446-966CC23F6D33}"/>
              </a:ext>
            </a:extLst>
          </p:cNvPr>
          <p:cNvSpPr txBox="1"/>
          <p:nvPr/>
        </p:nvSpPr>
        <p:spPr>
          <a:xfrm>
            <a:off x="345233" y="5375634"/>
            <a:ext cx="4861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 B says to extend the Accounting class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AddOnAccounting</a:t>
            </a:r>
            <a:r>
              <a:rPr lang="en-US" dirty="0"/>
              <a:t> : </a:t>
            </a:r>
            <a:r>
              <a:rPr lang="en-US" dirty="0" err="1"/>
              <a:t>Accouting</a:t>
            </a:r>
            <a:r>
              <a:rPr lang="en-US" dirty="0"/>
              <a:t> {……}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ED8DF7-EB8F-F19B-7118-761590853124}"/>
              </a:ext>
            </a:extLst>
          </p:cNvPr>
          <p:cNvCxnSpPr/>
          <p:nvPr/>
        </p:nvCxnSpPr>
        <p:spPr>
          <a:xfrm flipH="1">
            <a:off x="3517641" y="5000808"/>
            <a:ext cx="1763486" cy="107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1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461</Words>
  <Application>Microsoft Office PowerPoint</Application>
  <PresentationFormat>Widescreen</PresentationFormat>
  <Paragraphs>146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85</cp:revision>
  <dcterms:created xsi:type="dcterms:W3CDTF">2023-11-30T05:57:04Z</dcterms:created>
  <dcterms:modified xsi:type="dcterms:W3CDTF">2023-12-05T06:07:26Z</dcterms:modified>
</cp:coreProperties>
</file>