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9" r:id="rId7"/>
    <p:sldId id="270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084-D36F-FCA1-A462-79AB58E5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EE4-9B8B-ABA3-82B3-18FD7720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3430-05A0-EC61-FAAB-0950F6F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E30E-DAA3-B17F-9809-5A8D146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183-680A-DBB7-152B-BC3B20A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AE9-257B-5954-DAA7-11F78956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078F-13EF-4AC5-5493-3F35F3C31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52C-0087-3958-1B3C-BE9DB4C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7A4E-2D18-5D67-F712-AB38015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7781-CFCA-37A9-250B-F9E98649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991D-78CB-CDDA-FAF3-FF9CA80A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746A-6505-1849-6909-13BCB8ED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3C2C-B83F-5D0A-76C5-A9AE31D1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4548-D819-F785-0A03-8BF787E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E8B5-0639-1A75-227D-374EEB20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ED-C5A7-EF9D-CA7E-4B8DADE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C0C7-5B5B-0F5D-1623-0260707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DB12-73CF-5C26-11D9-4DC4CD69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1404-7619-64E0-7DC8-61AA51E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7F6E-E2D8-86F0-77D2-9A25F94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34B-5AA8-5401-EC82-274108CD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D64B-7914-30B8-8679-99C248C4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93A-2F25-5C48-70BD-63413428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CCE1-DEF5-9307-10BF-C63FFE3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15B1-E84C-3BFF-317D-D5215B1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EBB8-7DC8-317D-2142-593AAD8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7BE-AF2D-38DD-1192-33A25649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628F-A3A9-7748-1734-DAA4C1F2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21409-7D81-6C36-DE00-035067FE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4C2D-7507-42EC-7D67-B591A6AE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7F8E-FE16-0044-D126-F7B1211F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B9D-3EE4-0105-0141-9F56705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8035-F33B-FB60-747A-81677DA3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B8F1A-07F7-5426-F315-DBBA8705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E805B-494F-B1B3-2ACF-3FFF5306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7133C-B8A2-7820-2978-7D7468522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596E5-6103-3D69-5433-7E9BD107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9AB1-A049-FBC3-2D98-8C4E0AC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10BC-AFEB-19AB-533D-F361D40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BF6-4D90-2688-2107-B4C8B788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CD3A-5EDF-E1C2-6E4F-03A26C2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39D57-7E7B-A814-AFBD-3C103327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8F705-0AB0-C86E-7E66-E232481C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F50B-DD77-C1CB-6994-ECFBC59F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A8115-0AE6-AC23-05D3-E5F58F3E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41BE-B931-ED6A-6E69-37B88817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BD1-2677-F9F1-47AA-ED32A8A2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85BC-9142-532F-FC33-7C5155AA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FD8B-050E-6AA8-8851-3C0A6406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CFE3-16A1-8A5D-5F7C-4783F4DA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3993-11E3-82A3-800D-C8E20B08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BAE-FC2D-C6D0-509B-D7C139F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AC8-3AB1-CE12-DFA9-F439C96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63A3C-625C-6C8D-E1DD-1284AB8CF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A08-C975-DFB8-CB06-557431C1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D3CF-B73C-697C-0135-4485A333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D26D-1861-7847-4168-DC95461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5F39-8230-07E3-2D24-1C5E94C8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AC528-0941-7CF8-782B-A0C51DC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4DEB-9D8E-A64A-8C3A-9C70D3D4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66F3-896C-491C-5642-44CA3D09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C84C-F051-4A33-86E9-8969F11E21B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6F07-1818-B07A-227B-4B45A14C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83C8-1783-51EF-5821-AAE5C5159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952F-E753-452D-871C-3DF616D9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7AD012-81B9-CD92-C004-233B1EC3005B}"/>
              </a:ext>
            </a:extLst>
          </p:cNvPr>
          <p:cNvSpPr/>
          <p:nvPr/>
        </p:nvSpPr>
        <p:spPr>
          <a:xfrm>
            <a:off x="615820" y="896139"/>
            <a:ext cx="11019453" cy="5701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E5BE7-5498-7B01-83CB-B727224D10B0}"/>
              </a:ext>
            </a:extLst>
          </p:cNvPr>
          <p:cNvSpPr txBox="1"/>
          <p:nvPr/>
        </p:nvSpPr>
        <p:spPr>
          <a:xfrm>
            <a:off x="556727" y="363894"/>
            <a:ext cx="28302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Runtime, dotnet.exe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5DE8-27B4-0916-2963-68AC20A1E689}"/>
              </a:ext>
            </a:extLst>
          </p:cNvPr>
          <p:cNvSpPr/>
          <p:nvPr/>
        </p:nvSpPr>
        <p:spPr>
          <a:xfrm>
            <a:off x="755780" y="4963886"/>
            <a:ext cx="10820400" cy="1530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AD436-7DC2-B920-4F00-970CF62C2C11}"/>
              </a:ext>
            </a:extLst>
          </p:cNvPr>
          <p:cNvSpPr txBox="1"/>
          <p:nvPr/>
        </p:nvSpPr>
        <p:spPr>
          <a:xfrm>
            <a:off x="830424" y="5086614"/>
            <a:ext cx="1013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Component, Set of Standard Classes</a:t>
            </a:r>
          </a:p>
          <a:p>
            <a:endParaRPr lang="en-US" dirty="0"/>
          </a:p>
          <a:p>
            <a:r>
              <a:rPr lang="en-US" dirty="0" err="1"/>
              <a:t>Microsoft.NETCore.App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138A5-49E7-4FF9-8A32-667291381401}"/>
              </a:ext>
            </a:extLst>
          </p:cNvPr>
          <p:cNvSpPr/>
          <p:nvPr/>
        </p:nvSpPr>
        <p:spPr>
          <a:xfrm>
            <a:off x="7716416" y="970383"/>
            <a:ext cx="3732245" cy="38068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5ECE2-C02C-2629-F2E5-7CF87E80C908}"/>
              </a:ext>
            </a:extLst>
          </p:cNvPr>
          <p:cNvSpPr txBox="1"/>
          <p:nvPr/>
        </p:nvSpPr>
        <p:spPr>
          <a:xfrm>
            <a:off x="7847045" y="1175657"/>
            <a:ext cx="3517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Dependencies and Runtime Configuration JSON Files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Runtime Version</a:t>
            </a:r>
          </a:p>
          <a:p>
            <a:pPr marL="342900" indent="-342900">
              <a:buAutoNum type="arabicPeriod"/>
            </a:pPr>
            <a:r>
              <a:rPr lang="en-US" dirty="0"/>
              <a:t>Target OS and its CPU Architecture</a:t>
            </a:r>
          </a:p>
          <a:p>
            <a:pPr marL="342900" indent="-342900">
              <a:buAutoNum type="arabicPeriod"/>
            </a:pPr>
            <a:r>
              <a:rPr lang="en-US" dirty="0"/>
              <a:t>The Entry Point Assembly to be loaded for the Execution</a:t>
            </a:r>
          </a:p>
          <a:p>
            <a:pPr marL="342900" indent="-342900">
              <a:buAutoNum type="arabicPeriod"/>
            </a:pPr>
            <a:r>
              <a:rPr lang="en-US" dirty="0"/>
              <a:t>The Host Runtime Configuration that nis used in Production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600C-25A8-8E6E-44FD-164686EAEE4F}"/>
              </a:ext>
            </a:extLst>
          </p:cNvPr>
          <p:cNvSpPr/>
          <p:nvPr/>
        </p:nvSpPr>
        <p:spPr>
          <a:xfrm>
            <a:off x="970384" y="1035698"/>
            <a:ext cx="6410130" cy="38068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24695-E90E-A861-2322-B243BF122D94}"/>
              </a:ext>
            </a:extLst>
          </p:cNvPr>
          <p:cNvSpPr txBox="1"/>
          <p:nvPr/>
        </p:nvSpPr>
        <p:spPr>
          <a:xfrm>
            <a:off x="1184988" y="1175657"/>
            <a:ext cx="429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Application Code starts from the Entry Point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19BF109-55CE-D364-45FD-984BEE3100B0}"/>
              </a:ext>
            </a:extLst>
          </p:cNvPr>
          <p:cNvSpPr/>
          <p:nvPr/>
        </p:nvSpPr>
        <p:spPr>
          <a:xfrm>
            <a:off x="9246637" y="4441572"/>
            <a:ext cx="690465" cy="110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8C63-E252-50D9-7124-A60B0FE23DC9}"/>
              </a:ext>
            </a:extLst>
          </p:cNvPr>
          <p:cNvSpPr/>
          <p:nvPr/>
        </p:nvSpPr>
        <p:spPr>
          <a:xfrm>
            <a:off x="5477069" y="1821988"/>
            <a:ext cx="1101013" cy="4000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X</a:t>
            </a:r>
          </a:p>
          <a:p>
            <a:pPr algn="ctr"/>
            <a:r>
              <a:rPr lang="en-US" sz="2800" dirty="0"/>
              <a:t>E</a:t>
            </a:r>
          </a:p>
          <a:p>
            <a:pPr algn="ctr"/>
            <a:r>
              <a:rPr lang="en-US" sz="2800" dirty="0"/>
              <a:t>CUT</a:t>
            </a:r>
          </a:p>
          <a:p>
            <a:pPr algn="ctr"/>
            <a:r>
              <a:rPr lang="en-US" sz="2800" dirty="0"/>
              <a:t>I</a:t>
            </a:r>
          </a:p>
          <a:p>
            <a:pPr algn="ctr"/>
            <a:r>
              <a:rPr lang="en-US" sz="2800" dirty="0"/>
              <a:t>ON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FF1DD2C-F6F8-0A27-60DA-103C2EA563F9}"/>
              </a:ext>
            </a:extLst>
          </p:cNvPr>
          <p:cNvSpPr/>
          <p:nvPr/>
        </p:nvSpPr>
        <p:spPr>
          <a:xfrm>
            <a:off x="1324947" y="2435290"/>
            <a:ext cx="998375" cy="27245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8271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1D601-BC6A-1B9B-1486-21B0F24A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16268"/>
              </p:ext>
            </p:extLst>
          </p:nvPr>
        </p:nvGraphicFramePr>
        <p:xfrm>
          <a:off x="641739" y="794310"/>
          <a:ext cx="47233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682">
                  <a:extLst>
                    <a:ext uri="{9D8B030D-6E8A-4147-A177-3AD203B41FA5}">
                      <a16:colId xmlns:a16="http://schemas.microsoft.com/office/drawing/2014/main" val="3135900913"/>
                    </a:ext>
                  </a:extLst>
                </a:gridCol>
                <a:gridCol w="2361682">
                  <a:extLst>
                    <a:ext uri="{9D8B030D-6E8A-4147-A177-3AD203B41FA5}">
                      <a16:colId xmlns:a16="http://schemas.microsoft.com/office/drawing/2014/main" val="386921706"/>
                    </a:ext>
                  </a:extLst>
                </a:gridCol>
              </a:tblGrid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63952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en-US" dirty="0"/>
                        <a:t>Int, string,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 OR Reference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17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81DF3-55D4-85C8-FC15-E96C71716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934"/>
              </p:ext>
            </p:extLst>
          </p:nvPr>
        </p:nvGraphicFramePr>
        <p:xfrm>
          <a:off x="6658947" y="1158205"/>
          <a:ext cx="33331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51">
                  <a:extLst>
                    <a:ext uri="{9D8B030D-6E8A-4147-A177-3AD203B41FA5}">
                      <a16:colId xmlns:a16="http://schemas.microsoft.com/office/drawing/2014/main" val="1296892977"/>
                    </a:ext>
                  </a:extLst>
                </a:gridCol>
                <a:gridCol w="1666551">
                  <a:extLst>
                    <a:ext uri="{9D8B030D-6E8A-4147-A177-3AD203B41FA5}">
                      <a16:colId xmlns:a16="http://schemas.microsoft.com/office/drawing/2014/main" val="64431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59669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9A60AD7-F657-5666-8DB4-7157B32A4F66}"/>
              </a:ext>
            </a:extLst>
          </p:cNvPr>
          <p:cNvCxnSpPr>
            <a:endCxn id="3" idx="1"/>
          </p:cNvCxnSpPr>
          <p:nvPr/>
        </p:nvCxnSpPr>
        <p:spPr>
          <a:xfrm>
            <a:off x="5159829" y="1446245"/>
            <a:ext cx="1499118" cy="82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FBFB5A-7AD0-98DD-D177-CF1D9BC6DCEC}"/>
              </a:ext>
            </a:extLst>
          </p:cNvPr>
          <p:cNvSpPr txBox="1"/>
          <p:nvPr/>
        </p:nvSpPr>
        <p:spPr>
          <a:xfrm>
            <a:off x="641739" y="2883159"/>
            <a:ext cx="1081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Dictionary, The Key/Value Pair Data Storage, Key is Primitive type and value can be Reference Type or Collection</a:t>
            </a:r>
          </a:p>
          <a:p>
            <a:r>
              <a:rPr lang="en-US" dirty="0"/>
              <a:t>The Key is always Unique, if duplicate Key is used then </a:t>
            </a:r>
            <a:r>
              <a:rPr lang="en-US"/>
              <a:t>it will be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90BA6-8C19-DEEB-4722-17C80588C0B1}"/>
              </a:ext>
            </a:extLst>
          </p:cNvPr>
          <p:cNvSpPr/>
          <p:nvPr/>
        </p:nvSpPr>
        <p:spPr>
          <a:xfrm>
            <a:off x="513184" y="550507"/>
            <a:ext cx="2892489" cy="2155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GetPT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+</a:t>
            </a:r>
            <a:r>
              <a:rPr lang="en-US" dirty="0" err="1"/>
              <a:t>GetST</a:t>
            </a:r>
            <a:r>
              <a:rPr lang="en-US" dirty="0"/>
              <a:t>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9B06C-EB79-3A80-9787-B3E5A8888DE6}"/>
              </a:ext>
            </a:extLst>
          </p:cNvPr>
          <p:cNvSpPr txBox="1"/>
          <p:nvPr/>
        </p:nvSpPr>
        <p:spPr>
          <a:xfrm>
            <a:off x="7464489" y="550507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EE985-B394-B6A9-EA1C-5C1506346321}"/>
              </a:ext>
            </a:extLst>
          </p:cNvPr>
          <p:cNvSpPr txBox="1"/>
          <p:nvPr/>
        </p:nvSpPr>
        <p:spPr>
          <a:xfrm>
            <a:off x="432318" y="3128865"/>
            <a:ext cx="33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B570E-A92D-88A9-48A6-FBA1C12955FD}"/>
              </a:ext>
            </a:extLst>
          </p:cNvPr>
          <p:cNvSpPr/>
          <p:nvPr/>
        </p:nvSpPr>
        <p:spPr>
          <a:xfrm>
            <a:off x="7287208" y="989045"/>
            <a:ext cx="3816221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9D57E-88D9-F005-3B32-74718F1318C7}"/>
              </a:ext>
            </a:extLst>
          </p:cNvPr>
          <p:cNvSpPr txBox="1"/>
          <p:nvPr/>
        </p:nvSpPr>
        <p:spPr>
          <a:xfrm>
            <a:off x="7380514" y="111967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180A-D9E8-778A-7D49-04B8004FE34E}"/>
              </a:ext>
            </a:extLst>
          </p:cNvPr>
          <p:cNvSpPr txBox="1"/>
          <p:nvPr/>
        </p:nvSpPr>
        <p:spPr>
          <a:xfrm>
            <a:off x="7380514" y="1595535"/>
            <a:ext cx="372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GetSalary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GetOT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 err="1">
                <a:solidFill>
                  <a:srgbClr val="FFFF00"/>
                </a:solidFill>
              </a:rPr>
              <a:t>GetAllowances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92CB5-A0E6-5564-89D7-4ADFED0216D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405673" y="1628193"/>
            <a:ext cx="3881535" cy="895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C0E6BB-25A4-4F52-5FAC-DB60F79031F1}"/>
              </a:ext>
            </a:extLst>
          </p:cNvPr>
          <p:cNvSpPr txBox="1"/>
          <p:nvPr/>
        </p:nvSpPr>
        <p:spPr>
          <a:xfrm>
            <a:off x="3928187" y="91983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 uses the Accounting System for Taxes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D9E4F-E016-51F0-9A65-0D79E419F859}"/>
              </a:ext>
            </a:extLst>
          </p:cNvPr>
          <p:cNvSpPr txBox="1"/>
          <p:nvPr/>
        </p:nvSpPr>
        <p:spPr>
          <a:xfrm>
            <a:off x="7380514" y="2780522"/>
            <a:ext cx="3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HourlyWadges</a:t>
            </a:r>
            <a:r>
              <a:rPr lang="en-US" dirty="0"/>
              <a:t> Employees</a:t>
            </a:r>
          </a:p>
          <a:p>
            <a:r>
              <a:rPr lang="en-US" dirty="0"/>
              <a:t>+</a:t>
            </a:r>
            <a:r>
              <a:rPr lang="en-US" dirty="0" err="1"/>
              <a:t>PayPerHour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DeductTax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7BDC79-6DC8-F732-FA5A-FCC63FDCF4D6}"/>
              </a:ext>
            </a:extLst>
          </p:cNvPr>
          <p:cNvCxnSpPr/>
          <p:nvPr/>
        </p:nvCxnSpPr>
        <p:spPr>
          <a:xfrm flipH="1">
            <a:off x="5374433" y="3592286"/>
            <a:ext cx="2298441" cy="74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3B310-4736-DE70-F84D-D89AE6ABFB18}"/>
              </a:ext>
            </a:extLst>
          </p:cNvPr>
          <p:cNvSpPr txBox="1"/>
          <p:nvPr/>
        </p:nvSpPr>
        <p:spPr>
          <a:xfrm>
            <a:off x="3949959" y="4488024"/>
            <a:ext cx="28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GetFixedTaxDeduction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GetServiceTaxByServType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A89519-C143-518D-5591-0F4DF090B82C}"/>
              </a:ext>
            </a:extLst>
          </p:cNvPr>
          <p:cNvCxnSpPr>
            <a:stCxn id="2" idx="2"/>
          </p:cNvCxnSpPr>
          <p:nvPr/>
        </p:nvCxnSpPr>
        <p:spPr>
          <a:xfrm>
            <a:off x="1959429" y="2705879"/>
            <a:ext cx="3247053" cy="163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4C6923-4984-34E0-2699-53FD660D3AF4}"/>
              </a:ext>
            </a:extLst>
          </p:cNvPr>
          <p:cNvSpPr txBox="1"/>
          <p:nvPr/>
        </p:nvSpPr>
        <p:spPr>
          <a:xfrm>
            <a:off x="2908041" y="3265714"/>
            <a:ext cx="201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Accounting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EF4D-FF34-72C4-1446-966CC23F6D33}"/>
              </a:ext>
            </a:extLst>
          </p:cNvPr>
          <p:cNvSpPr txBox="1"/>
          <p:nvPr/>
        </p:nvSpPr>
        <p:spPr>
          <a:xfrm>
            <a:off x="345233" y="5375634"/>
            <a:ext cx="486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B says to extend the Accounting class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AddOnAccounting</a:t>
            </a:r>
            <a:r>
              <a:rPr lang="en-US" dirty="0"/>
              <a:t> : </a:t>
            </a:r>
            <a:r>
              <a:rPr lang="en-US" dirty="0" err="1"/>
              <a:t>Accouting</a:t>
            </a:r>
            <a:r>
              <a:rPr lang="en-US" dirty="0"/>
              <a:t> {……}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ED8DF7-EB8F-F19B-7118-761590853124}"/>
              </a:ext>
            </a:extLst>
          </p:cNvPr>
          <p:cNvCxnSpPr/>
          <p:nvPr/>
        </p:nvCxnSpPr>
        <p:spPr>
          <a:xfrm flipH="1">
            <a:off x="3517641" y="5000808"/>
            <a:ext cx="1763486" cy="1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C2EC79-EF47-B869-55B0-FC0C4DE2D8DF}"/>
              </a:ext>
            </a:extLst>
          </p:cNvPr>
          <p:cNvSpPr/>
          <p:nvPr/>
        </p:nvSpPr>
        <p:spPr>
          <a:xfrm>
            <a:off x="802433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4AFE3-3C9D-6AD5-AFF2-0E22E28A3931}"/>
              </a:ext>
            </a:extLst>
          </p:cNvPr>
          <p:cNvSpPr txBox="1"/>
          <p:nvPr/>
        </p:nvSpPr>
        <p:spPr>
          <a:xfrm>
            <a:off x="951722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FE201-CD64-1500-D73B-7D51122E5B6C}"/>
              </a:ext>
            </a:extLst>
          </p:cNvPr>
          <p:cNvSpPr/>
          <p:nvPr/>
        </p:nvSpPr>
        <p:spPr>
          <a:xfrm>
            <a:off x="8089640" y="802433"/>
            <a:ext cx="2967134" cy="3554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51487-A0E5-970D-AB7F-5CD836EB86E3}"/>
              </a:ext>
            </a:extLst>
          </p:cNvPr>
          <p:cNvSpPr txBox="1"/>
          <p:nvPr/>
        </p:nvSpPr>
        <p:spPr>
          <a:xfrm>
            <a:off x="8257590" y="108235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Called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EC0AC-41A2-6B04-8400-3DB95248FB48}"/>
              </a:ext>
            </a:extLst>
          </p:cNvPr>
          <p:cNvSpPr/>
          <p:nvPr/>
        </p:nvSpPr>
        <p:spPr>
          <a:xfrm>
            <a:off x="8220269" y="1819469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+M1(string)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D6EB8-42BF-04D7-5723-2472DCEA2E24}"/>
              </a:ext>
            </a:extLst>
          </p:cNvPr>
          <p:cNvSpPr/>
          <p:nvPr/>
        </p:nvSpPr>
        <p:spPr>
          <a:xfrm>
            <a:off x="8210936" y="2766526"/>
            <a:ext cx="272453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+M2(decimal)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60F67-D51A-DDB3-F568-53EBAAACCE3F}"/>
              </a:ext>
            </a:extLst>
          </p:cNvPr>
          <p:cNvSpPr txBox="1"/>
          <p:nvPr/>
        </p:nvSpPr>
        <p:spPr>
          <a:xfrm>
            <a:off x="951722" y="1539551"/>
            <a:ext cx="2631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CalledClass</a:t>
            </a:r>
            <a:r>
              <a:rPr lang="en-US" dirty="0"/>
              <a:t> c = new </a:t>
            </a:r>
            <a:r>
              <a:rPr lang="en-US" dirty="0" err="1"/>
              <a:t>CalledClass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c.M1(“</a:t>
            </a:r>
            <a:r>
              <a:rPr lang="en-US" dirty="0" err="1"/>
              <a:t>ddd</a:t>
            </a:r>
            <a:r>
              <a:rPr lang="en-US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C163E-6CD1-54E8-3704-339E43BE72E9}"/>
              </a:ext>
            </a:extLst>
          </p:cNvPr>
          <p:cNvSpPr txBox="1"/>
          <p:nvPr/>
        </p:nvSpPr>
        <p:spPr>
          <a:xfrm>
            <a:off x="1101012" y="205273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72AAC-F4C5-FB00-8D86-A18EC8A521F6}"/>
              </a:ext>
            </a:extLst>
          </p:cNvPr>
          <p:cNvSpPr txBox="1"/>
          <p:nvPr/>
        </p:nvSpPr>
        <p:spPr>
          <a:xfrm>
            <a:off x="8411543" y="333184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CEDAC4-6EBB-8F7A-2673-D577B4C9E91A}"/>
              </a:ext>
            </a:extLst>
          </p:cNvPr>
          <p:cNvCxnSpPr/>
          <p:nvPr/>
        </p:nvCxnSpPr>
        <p:spPr>
          <a:xfrm flipV="1">
            <a:off x="2901820" y="1147665"/>
            <a:ext cx="5187820" cy="671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F8B09A-9FE3-7EAD-C288-C8521136A182}"/>
              </a:ext>
            </a:extLst>
          </p:cNvPr>
          <p:cNvSpPr txBox="1"/>
          <p:nvPr/>
        </p:nvSpPr>
        <p:spPr>
          <a:xfrm>
            <a:off x="4450702" y="714565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Constructor, Lookup for Address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B843BF-6111-7718-4A3C-F0F9AC41F45E}"/>
              </a:ext>
            </a:extLst>
          </p:cNvPr>
          <p:cNvCxnSpPr>
            <a:endCxn id="6" idx="1"/>
          </p:cNvCxnSpPr>
          <p:nvPr/>
        </p:nvCxnSpPr>
        <p:spPr>
          <a:xfrm flipV="1">
            <a:off x="2304661" y="2150706"/>
            <a:ext cx="5915608" cy="331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FCD766-4B90-7CF4-5C91-4D0B47752C7E}"/>
              </a:ext>
            </a:extLst>
          </p:cNvPr>
          <p:cNvSpPr txBox="1"/>
          <p:nvPr/>
        </p:nvSpPr>
        <p:spPr>
          <a:xfrm>
            <a:off x="4441371" y="2532479"/>
            <a:ext cx="29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to Address to invoke Method M1() Lookup for the address</a:t>
            </a:r>
          </a:p>
        </p:txBody>
      </p:sp>
    </p:spTree>
    <p:extLst>
      <p:ext uri="{BB962C8B-B14F-4D97-AF65-F5344CB8AC3E}">
        <p14:creationId xmlns:p14="http://schemas.microsoft.com/office/powerpoint/2010/main" val="374377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B2A8B-5A8C-ED50-5A44-D8525EFACC22}"/>
              </a:ext>
            </a:extLst>
          </p:cNvPr>
          <p:cNvSpPr/>
          <p:nvPr/>
        </p:nvSpPr>
        <p:spPr>
          <a:xfrm>
            <a:off x="7781731" y="447870"/>
            <a:ext cx="3526971" cy="3722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D7873-1B2B-CB98-B155-CEE8AA27FA56}"/>
              </a:ext>
            </a:extLst>
          </p:cNvPr>
          <p:cNvSpPr txBox="1"/>
          <p:nvPr/>
        </p:nvSpPr>
        <p:spPr>
          <a:xfrm>
            <a:off x="7987004" y="64381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Banking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BAB5-1A02-69FA-E598-2BCA6373234E}"/>
              </a:ext>
            </a:extLst>
          </p:cNvPr>
          <p:cNvSpPr txBox="1"/>
          <p:nvPr/>
        </p:nvSpPr>
        <p:spPr>
          <a:xfrm>
            <a:off x="7912359" y="1492898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+Deposit()</a:t>
            </a:r>
          </a:p>
          <a:p>
            <a:endParaRPr lang="en-US" dirty="0"/>
          </a:p>
          <a:p>
            <a:r>
              <a:rPr lang="en-US" dirty="0"/>
              <a:t>+Withdrawal()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D25C2E-E7C2-B9AF-2A3F-AC7ECF266677}"/>
              </a:ext>
            </a:extLst>
          </p:cNvPr>
          <p:cNvSpPr/>
          <p:nvPr/>
        </p:nvSpPr>
        <p:spPr>
          <a:xfrm>
            <a:off x="261257" y="1287624"/>
            <a:ext cx="2593910" cy="1884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1245D3-2E08-CF4D-0D36-50D39CC707BB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1698171"/>
            <a:ext cx="5057192" cy="53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F06B18-D986-2437-BB4B-30BDC77A906C}"/>
              </a:ext>
            </a:extLst>
          </p:cNvPr>
          <p:cNvCxnSpPr>
            <a:stCxn id="5" idx="3"/>
          </p:cNvCxnSpPr>
          <p:nvPr/>
        </p:nvCxnSpPr>
        <p:spPr>
          <a:xfrm flipV="1">
            <a:off x="2855167" y="2202024"/>
            <a:ext cx="5131837" cy="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6E5D50-9440-CCE8-13D8-B464F147FFD0}"/>
              </a:ext>
            </a:extLst>
          </p:cNvPr>
          <p:cNvSpPr/>
          <p:nvPr/>
        </p:nvSpPr>
        <p:spPr>
          <a:xfrm>
            <a:off x="3312368" y="4637314"/>
            <a:ext cx="3489649" cy="1707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Notifier</a:t>
            </a:r>
          </a:p>
          <a:p>
            <a:pPr algn="ctr"/>
            <a:r>
              <a:rPr lang="en-US" dirty="0"/>
              <a:t>+SMS</a:t>
            </a:r>
          </a:p>
          <a:p>
            <a:pPr algn="ctr"/>
            <a:r>
              <a:rPr lang="en-US" dirty="0"/>
              <a:t>+Email</a:t>
            </a:r>
          </a:p>
          <a:p>
            <a:pPr algn="ctr"/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659CCC-E377-034D-F5DC-DC73C77C17C4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rot="5400000">
            <a:off x="6631534" y="2586712"/>
            <a:ext cx="3074837" cy="273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4140BC-3A5C-C31D-0497-4F5E9A88A229}"/>
              </a:ext>
            </a:extLst>
          </p:cNvPr>
          <p:cNvSpPr txBox="1"/>
          <p:nvPr/>
        </p:nvSpPr>
        <p:spPr>
          <a:xfrm>
            <a:off x="8341567" y="4376057"/>
            <a:ext cx="329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Information:</a:t>
            </a:r>
          </a:p>
          <a:p>
            <a:endParaRPr lang="en-US" dirty="0"/>
          </a:p>
          <a:p>
            <a:r>
              <a:rPr lang="en-US" dirty="0" err="1"/>
              <a:t>AccountNo</a:t>
            </a:r>
            <a:r>
              <a:rPr lang="en-US" dirty="0"/>
              <a:t>, Date, Transaction Type,  Transaction </a:t>
            </a:r>
            <a:r>
              <a:rPr lang="en-US" dirty="0" err="1"/>
              <a:t>Amout</a:t>
            </a:r>
            <a:r>
              <a:rPr lang="en-US" dirty="0"/>
              <a:t>, </a:t>
            </a:r>
            <a:r>
              <a:rPr lang="en-US" dirty="0" err="1"/>
              <a:t>Netbalalce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6C6A52-68DC-FF3F-A4B9-8E07FE7087EF}"/>
              </a:ext>
            </a:extLst>
          </p:cNvPr>
          <p:cNvCxnSpPr>
            <a:stCxn id="10" idx="1"/>
            <a:endCxn id="5" idx="2"/>
          </p:cNvCxnSpPr>
          <p:nvPr/>
        </p:nvCxnSpPr>
        <p:spPr>
          <a:xfrm rot="10800000">
            <a:off x="1558212" y="3172409"/>
            <a:ext cx="1754156" cy="2318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D746B870-125D-DBB2-4409-4D393A2D4772}"/>
              </a:ext>
            </a:extLst>
          </p:cNvPr>
          <p:cNvSpPr/>
          <p:nvPr/>
        </p:nvSpPr>
        <p:spPr>
          <a:xfrm>
            <a:off x="8910735" y="2733869"/>
            <a:ext cx="1723054" cy="143691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0DDEE-193C-D8FA-501C-977EEEE501E7}"/>
              </a:ext>
            </a:extLst>
          </p:cNvPr>
          <p:cNvSpPr txBox="1"/>
          <p:nvPr/>
        </p:nvSpPr>
        <p:spPr>
          <a:xfrm>
            <a:off x="139959" y="4273420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 to Client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D9125A-A2A3-6949-6654-C841B986ADDD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2855167" y="2230016"/>
            <a:ext cx="2202026" cy="2407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A95F7-5FB9-ACC5-A9BE-EA8CD8020CE8}"/>
              </a:ext>
            </a:extLst>
          </p:cNvPr>
          <p:cNvSpPr txBox="1"/>
          <p:nvPr/>
        </p:nvSpPr>
        <p:spPr>
          <a:xfrm>
            <a:off x="4338736" y="3598896"/>
            <a:ext cx="22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0045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4A43C-9C5E-5A0C-C44B-A0E69D36D282}"/>
              </a:ext>
            </a:extLst>
          </p:cNvPr>
          <p:cNvSpPr/>
          <p:nvPr/>
        </p:nvSpPr>
        <p:spPr>
          <a:xfrm>
            <a:off x="503853" y="447869"/>
            <a:ext cx="811763" cy="56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724C9-7B79-5943-D7CB-07E4298BEDCB}"/>
              </a:ext>
            </a:extLst>
          </p:cNvPr>
          <p:cNvSpPr/>
          <p:nvPr/>
        </p:nvSpPr>
        <p:spPr>
          <a:xfrm>
            <a:off x="4441371" y="839755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5E874-2B5A-CD4A-92E7-693DEA316F8F}"/>
              </a:ext>
            </a:extLst>
          </p:cNvPr>
          <p:cNvSpPr/>
          <p:nvPr/>
        </p:nvSpPr>
        <p:spPr>
          <a:xfrm>
            <a:off x="4441370" y="3166188"/>
            <a:ext cx="3508311" cy="83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085356F-CB02-47D9-42FF-F8A133CB6D84}"/>
              </a:ext>
            </a:extLst>
          </p:cNvPr>
          <p:cNvCxnSpPr>
            <a:endCxn id="4" idx="1"/>
          </p:cNvCxnSpPr>
          <p:nvPr/>
        </p:nvCxnSpPr>
        <p:spPr>
          <a:xfrm flipV="1">
            <a:off x="1315616" y="1254968"/>
            <a:ext cx="3125755" cy="536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0F8103-4234-6493-0F55-42E3569AE768}"/>
              </a:ext>
            </a:extLst>
          </p:cNvPr>
          <p:cNvCxnSpPr>
            <a:endCxn id="5" idx="1"/>
          </p:cNvCxnSpPr>
          <p:nvPr/>
        </p:nvCxnSpPr>
        <p:spPr>
          <a:xfrm>
            <a:off x="1315616" y="2668555"/>
            <a:ext cx="3125754" cy="912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68DF75C-5728-2906-0670-2F283F372517}"/>
              </a:ext>
            </a:extLst>
          </p:cNvPr>
          <p:cNvCxnSpPr>
            <a:stCxn id="4" idx="2"/>
          </p:cNvCxnSpPr>
          <p:nvPr/>
        </p:nvCxnSpPr>
        <p:spPr>
          <a:xfrm rot="5400000">
            <a:off x="3429001" y="-443204"/>
            <a:ext cx="653142" cy="4879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CF93A4-D480-A6F4-2FFB-B6A51092FF75}"/>
              </a:ext>
            </a:extLst>
          </p:cNvPr>
          <p:cNvSpPr txBox="1"/>
          <p:nvPr/>
        </p:nvSpPr>
        <p:spPr>
          <a:xfrm>
            <a:off x="3461657" y="215226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CCD530-4677-7F33-4C8B-962DCC6CFCB4}"/>
              </a:ext>
            </a:extLst>
          </p:cNvPr>
          <p:cNvCxnSpPr>
            <a:stCxn id="5" idx="2"/>
          </p:cNvCxnSpPr>
          <p:nvPr/>
        </p:nvCxnSpPr>
        <p:spPr>
          <a:xfrm rot="5400000">
            <a:off x="3486539" y="1825690"/>
            <a:ext cx="538065" cy="487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78AA32-52B4-1709-B606-851772B63960}"/>
              </a:ext>
            </a:extLst>
          </p:cNvPr>
          <p:cNvSpPr txBox="1"/>
          <p:nvPr/>
        </p:nvSpPr>
        <p:spPr>
          <a:xfrm>
            <a:off x="3461657" y="4350013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</a:t>
            </a: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E181CD36-B48E-175D-093A-9DECC2D457E3}"/>
              </a:ext>
            </a:extLst>
          </p:cNvPr>
          <p:cNvSpPr/>
          <p:nvPr/>
        </p:nvSpPr>
        <p:spPr>
          <a:xfrm>
            <a:off x="7287208" y="1156996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26C62-FEDB-4F64-6879-C45D55BBC4C0}"/>
              </a:ext>
            </a:extLst>
          </p:cNvPr>
          <p:cNvSpPr txBox="1"/>
          <p:nvPr/>
        </p:nvSpPr>
        <p:spPr>
          <a:xfrm>
            <a:off x="8556171" y="1321836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9FCF49B3-411B-CA66-F2A7-796E4E3B69D5}"/>
              </a:ext>
            </a:extLst>
          </p:cNvPr>
          <p:cNvSpPr/>
          <p:nvPr/>
        </p:nvSpPr>
        <p:spPr>
          <a:xfrm>
            <a:off x="7225006" y="3451163"/>
            <a:ext cx="1054361" cy="9952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5B725-8911-8D73-C6E8-20EB36B44135}"/>
              </a:ext>
            </a:extLst>
          </p:cNvPr>
          <p:cNvSpPr txBox="1"/>
          <p:nvPr/>
        </p:nvSpPr>
        <p:spPr>
          <a:xfrm>
            <a:off x="8493969" y="3616003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80261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9BAC3-689D-6B56-27D1-9EF5DD4FCBA1}"/>
              </a:ext>
            </a:extLst>
          </p:cNvPr>
          <p:cNvSpPr/>
          <p:nvPr/>
        </p:nvSpPr>
        <p:spPr>
          <a:xfrm>
            <a:off x="665586" y="1287624"/>
            <a:ext cx="3620277" cy="3788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Runtime</a:t>
            </a:r>
          </a:p>
          <a:p>
            <a:pPr algn="ctr"/>
            <a:r>
              <a:rPr lang="en-US" dirty="0"/>
              <a:t>Managed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19A45A8-26D2-FD49-2D40-BBA1649D162E}"/>
              </a:ext>
            </a:extLst>
          </p:cNvPr>
          <p:cNvSpPr/>
          <p:nvPr/>
        </p:nvSpPr>
        <p:spPr>
          <a:xfrm>
            <a:off x="7651102" y="513184"/>
            <a:ext cx="2071396" cy="1782147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A3F88C5-A156-F608-447D-94B4F71A98D4}"/>
              </a:ext>
            </a:extLst>
          </p:cNvPr>
          <p:cNvSpPr/>
          <p:nvPr/>
        </p:nvSpPr>
        <p:spPr>
          <a:xfrm>
            <a:off x="7573349" y="2864499"/>
            <a:ext cx="1940767" cy="152088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1088BBFA-2173-6588-904E-5B356D3A5C6D}"/>
              </a:ext>
            </a:extLst>
          </p:cNvPr>
          <p:cNvSpPr/>
          <p:nvPr/>
        </p:nvSpPr>
        <p:spPr>
          <a:xfrm>
            <a:off x="7455159" y="4777273"/>
            <a:ext cx="1940767" cy="176348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EB0E3-96FD-544D-71C3-4A1E5505E33A}"/>
              </a:ext>
            </a:extLst>
          </p:cNvPr>
          <p:cNvSpPr/>
          <p:nvPr/>
        </p:nvSpPr>
        <p:spPr>
          <a:xfrm>
            <a:off x="494522" y="5309118"/>
            <a:ext cx="4180115" cy="1054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624D121-245E-0E75-51D8-714900179494}"/>
              </a:ext>
            </a:extLst>
          </p:cNvPr>
          <p:cNvSpPr/>
          <p:nvPr/>
        </p:nvSpPr>
        <p:spPr>
          <a:xfrm>
            <a:off x="2435289" y="4581331"/>
            <a:ext cx="513184" cy="71845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7FEF2-2550-75C6-8586-B5D9D8659CE2}"/>
              </a:ext>
            </a:extLst>
          </p:cNvPr>
          <p:cNvSpPr/>
          <p:nvPr/>
        </p:nvSpPr>
        <p:spPr>
          <a:xfrm>
            <a:off x="5598366" y="83976"/>
            <a:ext cx="914400" cy="6447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CDC051E-C344-2824-9015-00D8EAA3CAA3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4285863" y="3181739"/>
            <a:ext cx="1312503" cy="125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7967230-D9F0-975D-1035-2B200FCB572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6512766" y="1404258"/>
            <a:ext cx="1138336" cy="1903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656245-CF7E-7C4B-B42E-06BF7E483508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6512766" y="3307703"/>
            <a:ext cx="1060583" cy="3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972326D-D5D8-2613-5EA0-A8BE2DF06B70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6512766" y="3307703"/>
            <a:ext cx="942393" cy="2351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4988A-8C8E-B63F-B34E-2B19A0D260A5}"/>
              </a:ext>
            </a:extLst>
          </p:cNvPr>
          <p:cNvSpPr/>
          <p:nvPr/>
        </p:nvSpPr>
        <p:spPr>
          <a:xfrm>
            <a:off x="4571999" y="3918857"/>
            <a:ext cx="908177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OS</a:t>
            </a:r>
          </a:p>
          <a:p>
            <a:pPr algn="ctr"/>
            <a:r>
              <a:rPr lang="en-US" sz="1600" b="1" dirty="0"/>
              <a:t>Threads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0AA30EA-4961-EDD3-C1BA-9F4CF38F7A3F}"/>
              </a:ext>
            </a:extLst>
          </p:cNvPr>
          <p:cNvCxnSpPr>
            <a:stCxn id="6" idx="3"/>
            <a:endCxn id="18" idx="2"/>
          </p:cNvCxnSpPr>
          <p:nvPr/>
        </p:nvCxnSpPr>
        <p:spPr>
          <a:xfrm flipV="1">
            <a:off x="4674637" y="5299788"/>
            <a:ext cx="351451" cy="536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56DACC8-CE36-C573-2150-878B50278C9C}"/>
              </a:ext>
            </a:extLst>
          </p:cNvPr>
          <p:cNvCxnSpPr>
            <a:stCxn id="2" idx="3"/>
            <a:endCxn id="18" idx="0"/>
          </p:cNvCxnSpPr>
          <p:nvPr/>
        </p:nvCxnSpPr>
        <p:spPr>
          <a:xfrm>
            <a:off x="4285863" y="3181739"/>
            <a:ext cx="740225" cy="737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9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770C363-E2FB-5C35-7864-74537145E51A}"/>
              </a:ext>
            </a:extLst>
          </p:cNvPr>
          <p:cNvSpPr/>
          <p:nvPr/>
        </p:nvSpPr>
        <p:spPr>
          <a:xfrm>
            <a:off x="10422293" y="1082351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B9012AE-FDDC-2EEC-C6B5-1872C7010126}"/>
              </a:ext>
            </a:extLst>
          </p:cNvPr>
          <p:cNvSpPr/>
          <p:nvPr/>
        </p:nvSpPr>
        <p:spPr>
          <a:xfrm>
            <a:off x="10422293" y="3082212"/>
            <a:ext cx="1520890" cy="12503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0B2717CE-A1D7-4760-27CE-F123F8725BAD}"/>
              </a:ext>
            </a:extLst>
          </p:cNvPr>
          <p:cNvSpPr/>
          <p:nvPr/>
        </p:nvSpPr>
        <p:spPr>
          <a:xfrm>
            <a:off x="10422293" y="5019869"/>
            <a:ext cx="1390262" cy="140892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9B82F-975C-B2FD-6181-CF5295481B08}"/>
              </a:ext>
            </a:extLst>
          </p:cNvPr>
          <p:cNvSpPr/>
          <p:nvPr/>
        </p:nvSpPr>
        <p:spPr>
          <a:xfrm>
            <a:off x="3797559" y="139959"/>
            <a:ext cx="6307494" cy="62888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8148B-E61B-B412-E19C-CDDA457A9D45}"/>
              </a:ext>
            </a:extLst>
          </p:cNvPr>
          <p:cNvSpPr txBox="1"/>
          <p:nvPr/>
        </p:nvSpPr>
        <p:spPr>
          <a:xfrm>
            <a:off x="4702629" y="233265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 / Application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B91C5-98F6-3630-CF07-28F21F8C4026}"/>
              </a:ext>
            </a:extLst>
          </p:cNvPr>
          <p:cNvSpPr txBox="1"/>
          <p:nvPr/>
        </p:nvSpPr>
        <p:spPr>
          <a:xfrm>
            <a:off x="4366728" y="6013585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 to offer Hosting Env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9A6D8-A0F5-0F06-5288-C705D78FDA9C}"/>
              </a:ext>
            </a:extLst>
          </p:cNvPr>
          <p:cNvSpPr/>
          <p:nvPr/>
        </p:nvSpPr>
        <p:spPr>
          <a:xfrm>
            <a:off x="3974841" y="1240972"/>
            <a:ext cx="6027575" cy="4726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DD7DC1-877E-6E72-A47E-58FCEA67E016}"/>
              </a:ext>
            </a:extLst>
          </p:cNvPr>
          <p:cNvSpPr/>
          <p:nvPr/>
        </p:nvSpPr>
        <p:spPr>
          <a:xfrm>
            <a:off x="3822442" y="602597"/>
            <a:ext cx="6282611" cy="4797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74AF8-71E3-6831-C1B1-62236CAC7263}"/>
              </a:ext>
            </a:extLst>
          </p:cNvPr>
          <p:cNvSpPr txBox="1"/>
          <p:nvPr/>
        </p:nvSpPr>
        <p:spPr>
          <a:xfrm>
            <a:off x="5239139" y="1335452"/>
            <a:ext cx="5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96B39-6601-8B51-1B5E-8E186B13E989}"/>
              </a:ext>
            </a:extLst>
          </p:cNvPr>
          <p:cNvSpPr/>
          <p:nvPr/>
        </p:nvSpPr>
        <p:spPr>
          <a:xfrm>
            <a:off x="4702629" y="4469363"/>
            <a:ext cx="5234473" cy="699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 using EF Core / Dapper</a:t>
            </a:r>
          </a:p>
          <a:p>
            <a:pPr algn="ctr"/>
            <a:r>
              <a:rPr lang="en-US" b="1" dirty="0"/>
              <a:t>Access RDBMS / NoSQL / 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C286AB-4080-38FD-249A-48525CBE6DC2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9937102" y="1707502"/>
            <a:ext cx="485191" cy="311175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674730-C53D-5954-25FC-47C1901A91D0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9937102" y="3707363"/>
            <a:ext cx="485191" cy="1111898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C00A9F-F6ED-AD7F-25DA-0930D043723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9937102" y="4819261"/>
            <a:ext cx="485191" cy="905070"/>
          </a:xfrm>
          <a:prstGeom prst="bentConnector3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0CC3E-A3B6-9730-9B96-82EDF44B33E8}"/>
              </a:ext>
            </a:extLst>
          </p:cNvPr>
          <p:cNvSpPr/>
          <p:nvPr/>
        </p:nvSpPr>
        <p:spPr>
          <a:xfrm>
            <a:off x="4702629" y="3618722"/>
            <a:ext cx="5234473" cy="6997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 /  Domain Logic </a:t>
            </a:r>
          </a:p>
          <a:p>
            <a:pPr algn="ctr"/>
            <a:r>
              <a:rPr lang="en-US" b="1" dirty="0"/>
              <a:t>App Core Logic and Call to Third Party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F4283FC-44B3-CE46-566A-6CCB840F44AF}"/>
              </a:ext>
            </a:extLst>
          </p:cNvPr>
          <p:cNvSpPr/>
          <p:nvPr/>
        </p:nvSpPr>
        <p:spPr>
          <a:xfrm>
            <a:off x="7249886" y="4225990"/>
            <a:ext cx="242596" cy="369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9BAB6F-D6F6-844F-E4B8-3B65DB14090B}"/>
              </a:ext>
            </a:extLst>
          </p:cNvPr>
          <p:cNvSpPr/>
          <p:nvPr/>
        </p:nvSpPr>
        <p:spPr>
          <a:xfrm>
            <a:off x="4898572" y="2919703"/>
            <a:ext cx="4842588" cy="5645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Repository Interfaces for Decoupling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78065FFD-3670-D30D-9682-492FF4186F13}"/>
              </a:ext>
            </a:extLst>
          </p:cNvPr>
          <p:cNvSpPr/>
          <p:nvPr/>
        </p:nvSpPr>
        <p:spPr>
          <a:xfrm>
            <a:off x="7254551" y="3351243"/>
            <a:ext cx="242596" cy="34989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C0345B-6E47-20E0-ADEF-92AB9ED3D3A6}"/>
              </a:ext>
            </a:extLst>
          </p:cNvPr>
          <p:cNvSpPr/>
          <p:nvPr/>
        </p:nvSpPr>
        <p:spPr>
          <a:xfrm>
            <a:off x="5103846" y="1814027"/>
            <a:ext cx="4296748" cy="9171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UI Resources </a:t>
            </a:r>
          </a:p>
          <a:p>
            <a:pPr algn="ctr"/>
            <a:r>
              <a:rPr lang="en-US" dirty="0"/>
              <a:t>e.g. Razor Views, HTML + CSS + JavaScript on server</a:t>
            </a: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2D74C93F-A886-A2FB-11A9-5ECDBA10F72E}"/>
              </a:ext>
            </a:extLst>
          </p:cNvPr>
          <p:cNvSpPr/>
          <p:nvPr/>
        </p:nvSpPr>
        <p:spPr>
          <a:xfrm>
            <a:off x="7249886" y="2677886"/>
            <a:ext cx="242596" cy="365447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D704AA-FC2E-F60E-C2C0-DEFC2179E986}"/>
              </a:ext>
            </a:extLst>
          </p:cNvPr>
          <p:cNvSpPr/>
          <p:nvPr/>
        </p:nvSpPr>
        <p:spPr>
          <a:xfrm>
            <a:off x="139959" y="139959"/>
            <a:ext cx="2114939" cy="11010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9540C1-DB1E-7453-44F9-63CAE43A4CE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54898" y="690466"/>
            <a:ext cx="1567544" cy="186612"/>
          </a:xfrm>
          <a:prstGeom prst="bentConnector3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8822DF-FB7F-FED9-7C86-B86F6E29E0FA}"/>
              </a:ext>
            </a:extLst>
          </p:cNvPr>
          <p:cNvSpPr txBox="1"/>
          <p:nvPr/>
        </p:nvSpPr>
        <p:spPr>
          <a:xfrm>
            <a:off x="2397967" y="139959"/>
            <a:ext cx="181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Request and HTML response from Server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94276C-48F0-3181-8666-A82991855DA9}"/>
              </a:ext>
            </a:extLst>
          </p:cNvPr>
          <p:cNvSpPr/>
          <p:nvPr/>
        </p:nvSpPr>
        <p:spPr>
          <a:xfrm>
            <a:off x="1509228" y="2880427"/>
            <a:ext cx="1567544" cy="12114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Third Party App</a:t>
            </a:r>
          </a:p>
          <a:p>
            <a:pPr algn="ctr"/>
            <a:r>
              <a:rPr lang="en-US" sz="1400" b="1" dirty="0"/>
              <a:t>Node.js + Angular , React, Vue, for UI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581C80-8307-17B9-4919-2091749F6916}"/>
              </a:ext>
            </a:extLst>
          </p:cNvPr>
          <p:cNvSpPr/>
          <p:nvPr/>
        </p:nvSpPr>
        <p:spPr>
          <a:xfrm>
            <a:off x="139959" y="1471165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0AD3238-943D-C1AA-21EC-4E985E5DE6F9}"/>
              </a:ext>
            </a:extLst>
          </p:cNvPr>
          <p:cNvCxnSpPr>
            <a:stCxn id="34" idx="3"/>
            <a:endCxn id="32" idx="0"/>
          </p:cNvCxnSpPr>
          <p:nvPr/>
        </p:nvCxnSpPr>
        <p:spPr>
          <a:xfrm>
            <a:off x="1455576" y="1850591"/>
            <a:ext cx="837424" cy="1029836"/>
          </a:xfrm>
          <a:prstGeom prst="bentConnector2">
            <a:avLst/>
          </a:prstGeom>
          <a:ln w="762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087376B-BAFF-C815-4C46-18FA4C44927D}"/>
              </a:ext>
            </a:extLst>
          </p:cNvPr>
          <p:cNvSpPr/>
          <p:nvPr/>
        </p:nvSpPr>
        <p:spPr>
          <a:xfrm>
            <a:off x="4139682" y="1814027"/>
            <a:ext cx="861526" cy="917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</a:p>
          <a:p>
            <a:pPr algn="ctr"/>
            <a:r>
              <a:rPr lang="en-US" dirty="0"/>
              <a:t>API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F1F4BF9-36DD-7EEE-DBB8-D74E4720EF57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6730483" y="1315616"/>
            <a:ext cx="731676" cy="265146"/>
          </a:xfrm>
          <a:prstGeom prst="bentConnector3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F924A9C-D3A2-553E-02C1-3762F4827F4D}"/>
              </a:ext>
            </a:extLst>
          </p:cNvPr>
          <p:cNvCxnSpPr>
            <a:endCxn id="22" idx="1"/>
          </p:cNvCxnSpPr>
          <p:nvPr/>
        </p:nvCxnSpPr>
        <p:spPr>
          <a:xfrm rot="16200000" flipH="1">
            <a:off x="4512320" y="2815701"/>
            <a:ext cx="470815" cy="301690"/>
          </a:xfrm>
          <a:prstGeom prst="bentConnector2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2ACF45-4A48-FBE4-6845-132870D3761A}"/>
              </a:ext>
            </a:extLst>
          </p:cNvPr>
          <p:cNvCxnSpPr>
            <a:cxnSpLocks/>
            <a:stCxn id="34" idx="0"/>
            <a:endCxn id="39" idx="1"/>
          </p:cNvCxnSpPr>
          <p:nvPr/>
        </p:nvCxnSpPr>
        <p:spPr>
          <a:xfrm rot="16200000" flipH="1">
            <a:off x="2068016" y="200917"/>
            <a:ext cx="801418" cy="3341914"/>
          </a:xfrm>
          <a:prstGeom prst="bentConnector4">
            <a:avLst>
              <a:gd name="adj1" fmla="val -18046"/>
              <a:gd name="adj2" fmla="val 59842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B97F5A-441D-8EF5-3050-ECE35FAD92A1}"/>
              </a:ext>
            </a:extLst>
          </p:cNvPr>
          <p:cNvSpPr txBox="1"/>
          <p:nvPr/>
        </p:nvSpPr>
        <p:spPr>
          <a:xfrm>
            <a:off x="139959" y="2397967"/>
            <a:ext cx="183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UI + CSS + JS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5BBE7AC6-2079-2640-5E11-3AC35807CC0B}"/>
              </a:ext>
            </a:extLst>
          </p:cNvPr>
          <p:cNvSpPr/>
          <p:nvPr/>
        </p:nvSpPr>
        <p:spPr>
          <a:xfrm>
            <a:off x="186613" y="4855998"/>
            <a:ext cx="1723053" cy="1722084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 Apps</a:t>
            </a:r>
          </a:p>
          <a:p>
            <a:pPr algn="ctr"/>
            <a:r>
              <a:rPr lang="en-US" sz="1400" b="1" dirty="0"/>
              <a:t>.NET MAUI / React Native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94DAEE5-8936-892F-5CDE-30B646DCE235}"/>
              </a:ext>
            </a:extLst>
          </p:cNvPr>
          <p:cNvCxnSpPr>
            <a:stCxn id="49" idx="5"/>
            <a:endCxn id="39" idx="1"/>
          </p:cNvCxnSpPr>
          <p:nvPr/>
        </p:nvCxnSpPr>
        <p:spPr>
          <a:xfrm flipV="1">
            <a:off x="1909664" y="2272583"/>
            <a:ext cx="2230018" cy="3241191"/>
          </a:xfrm>
          <a:prstGeom prst="bentConnector3">
            <a:avLst>
              <a:gd name="adj1" fmla="val 59205"/>
            </a:avLst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4A7390D-094E-6113-93C0-FD4E12F252E3}"/>
              </a:ext>
            </a:extLst>
          </p:cNvPr>
          <p:cNvSpPr/>
          <p:nvPr/>
        </p:nvSpPr>
        <p:spPr>
          <a:xfrm>
            <a:off x="135296" y="4041716"/>
            <a:ext cx="1315617" cy="758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Blazor Web Assembly</a:t>
            </a:r>
          </a:p>
          <a:p>
            <a:pPr algn="ctr"/>
            <a:r>
              <a:rPr lang="en-US" sz="1200" b="1" dirty="0"/>
              <a:t>App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882A9AE-7F7E-DB8E-C75F-1A0AB640046B}"/>
              </a:ext>
            </a:extLst>
          </p:cNvPr>
          <p:cNvCxnSpPr>
            <a:stCxn id="53" idx="3"/>
          </p:cNvCxnSpPr>
          <p:nvPr/>
        </p:nvCxnSpPr>
        <p:spPr>
          <a:xfrm flipV="1">
            <a:off x="1450913" y="2230016"/>
            <a:ext cx="2688769" cy="2191126"/>
          </a:xfrm>
          <a:prstGeom prst="bentConnector3">
            <a:avLst>
              <a:gd name="adj1" fmla="val 79497"/>
            </a:avLst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12CA722-E2DA-B2B9-C811-DE5D071C8A20}"/>
              </a:ext>
            </a:extLst>
          </p:cNvPr>
          <p:cNvSpPr/>
          <p:nvPr/>
        </p:nvSpPr>
        <p:spPr>
          <a:xfrm>
            <a:off x="4898572" y="5386836"/>
            <a:ext cx="4721290" cy="388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Cache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9449322-E76C-7103-3A9C-9C0B1BB2B30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 rot="5400000">
            <a:off x="7180704" y="5247673"/>
            <a:ext cx="217677" cy="60649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FAC85A0-CB81-C6D0-3A5F-51E9B364FA37}"/>
              </a:ext>
            </a:extLst>
          </p:cNvPr>
          <p:cNvCxnSpPr>
            <a:cxnSpLocks/>
            <a:stCxn id="57" idx="1"/>
            <a:endCxn id="20" idx="1"/>
          </p:cNvCxnSpPr>
          <p:nvPr/>
        </p:nvCxnSpPr>
        <p:spPr>
          <a:xfrm rot="10800000">
            <a:off x="4702630" y="3968621"/>
            <a:ext cx="195943" cy="1612623"/>
          </a:xfrm>
          <a:prstGeom prst="bentConnector3">
            <a:avLst>
              <a:gd name="adj1" fmla="val 216667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9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3928FB-CEB3-FACC-BA33-49599329922B}"/>
              </a:ext>
            </a:extLst>
          </p:cNvPr>
          <p:cNvSpPr/>
          <p:nvPr/>
        </p:nvSpPr>
        <p:spPr>
          <a:xfrm>
            <a:off x="4749282" y="587828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CD085-11CE-E2AE-BBEF-E0615BEA2276}"/>
              </a:ext>
            </a:extLst>
          </p:cNvPr>
          <p:cNvSpPr/>
          <p:nvPr/>
        </p:nvSpPr>
        <p:spPr>
          <a:xfrm>
            <a:off x="4749282" y="2925146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0B916-3808-234E-37F6-A24FC53FF368}"/>
              </a:ext>
            </a:extLst>
          </p:cNvPr>
          <p:cNvSpPr/>
          <p:nvPr/>
        </p:nvSpPr>
        <p:spPr>
          <a:xfrm>
            <a:off x="4749281" y="5206481"/>
            <a:ext cx="3125755" cy="1427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CE76CA-061B-8C65-157F-FCF420973A9C}"/>
              </a:ext>
            </a:extLst>
          </p:cNvPr>
          <p:cNvSpPr/>
          <p:nvPr/>
        </p:nvSpPr>
        <p:spPr>
          <a:xfrm>
            <a:off x="10142376" y="653143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E5DA188-B26B-F5F3-FD2E-FD5E5CBB7E3F}"/>
              </a:ext>
            </a:extLst>
          </p:cNvPr>
          <p:cNvSpPr/>
          <p:nvPr/>
        </p:nvSpPr>
        <p:spPr>
          <a:xfrm>
            <a:off x="7875036" y="979714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F304686-229A-82B3-1D42-71A052DC8173}"/>
              </a:ext>
            </a:extLst>
          </p:cNvPr>
          <p:cNvSpPr/>
          <p:nvPr/>
        </p:nvSpPr>
        <p:spPr>
          <a:xfrm>
            <a:off x="10142376" y="2925147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Db2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A6281B8-016F-ADC0-68C8-1BD2EF2358AB}"/>
              </a:ext>
            </a:extLst>
          </p:cNvPr>
          <p:cNvSpPr/>
          <p:nvPr/>
        </p:nvSpPr>
        <p:spPr>
          <a:xfrm>
            <a:off x="7875036" y="3251718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1FCA4F5-9B51-5891-B324-54AB14C3B555}"/>
              </a:ext>
            </a:extLst>
          </p:cNvPr>
          <p:cNvSpPr/>
          <p:nvPr/>
        </p:nvSpPr>
        <p:spPr>
          <a:xfrm>
            <a:off x="10142376" y="5192486"/>
            <a:ext cx="1399591" cy="9423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Db3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C1B251FA-184E-8462-337F-1274FE43A041}"/>
              </a:ext>
            </a:extLst>
          </p:cNvPr>
          <p:cNvSpPr/>
          <p:nvPr/>
        </p:nvSpPr>
        <p:spPr>
          <a:xfrm>
            <a:off x="7875036" y="5575039"/>
            <a:ext cx="2267340" cy="2985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9B7D815-D9A2-20DF-721D-5E181CCB29AD}"/>
              </a:ext>
            </a:extLst>
          </p:cNvPr>
          <p:cNvSpPr/>
          <p:nvPr/>
        </p:nvSpPr>
        <p:spPr>
          <a:xfrm>
            <a:off x="905069" y="4683967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85324AD6-3B12-F2EF-9FEC-8077748899CE}"/>
              </a:ext>
            </a:extLst>
          </p:cNvPr>
          <p:cNvSpPr/>
          <p:nvPr/>
        </p:nvSpPr>
        <p:spPr>
          <a:xfrm>
            <a:off x="905069" y="5341775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6B87AB5A-3335-E805-33F0-417BC6647795}"/>
              </a:ext>
            </a:extLst>
          </p:cNvPr>
          <p:cNvSpPr/>
          <p:nvPr/>
        </p:nvSpPr>
        <p:spPr>
          <a:xfrm>
            <a:off x="905069" y="5999583"/>
            <a:ext cx="1716833" cy="7371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2D96F-9BA4-36A3-C152-46A59C3A4939}"/>
              </a:ext>
            </a:extLst>
          </p:cNvPr>
          <p:cNvSpPr txBox="1"/>
          <p:nvPr/>
        </p:nvSpPr>
        <p:spPr>
          <a:xfrm>
            <a:off x="447869" y="3867539"/>
            <a:ext cx="286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Distributed Cache, Redis Cache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91DD212-F1D3-CFD2-E3B6-5797A35A0098}"/>
              </a:ext>
            </a:extLst>
          </p:cNvPr>
          <p:cNvCxnSpPr>
            <a:cxnSpLocks/>
            <a:stCxn id="2" idx="1"/>
            <a:endCxn id="14" idx="0"/>
          </p:cNvCxnSpPr>
          <p:nvPr/>
        </p:nvCxnSpPr>
        <p:spPr>
          <a:xfrm rot="10800000" flipV="1">
            <a:off x="1880118" y="1301619"/>
            <a:ext cx="2869164" cy="25659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630A0E4-30EA-9893-39CD-C53C11EF35D0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1880118" y="3638937"/>
            <a:ext cx="2869164" cy="2286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F6CC89A-4DF1-A5E5-9D37-2D217E55986E}"/>
              </a:ext>
            </a:extLst>
          </p:cNvPr>
          <p:cNvCxnSpPr>
            <a:cxnSpLocks/>
            <a:stCxn id="4" idx="1"/>
            <a:endCxn id="14" idx="0"/>
          </p:cNvCxnSpPr>
          <p:nvPr/>
        </p:nvCxnSpPr>
        <p:spPr>
          <a:xfrm rot="10800000">
            <a:off x="1880119" y="3867539"/>
            <a:ext cx="2869163" cy="2052734"/>
          </a:xfrm>
          <a:prstGeom prst="curvedConnector4">
            <a:avLst>
              <a:gd name="adj1" fmla="val 25041"/>
              <a:gd name="adj2" fmla="val 11113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B8437D-9332-7B8E-9BAC-0FB19750FC95}"/>
              </a:ext>
            </a:extLst>
          </p:cNvPr>
          <p:cNvSpPr/>
          <p:nvPr/>
        </p:nvSpPr>
        <p:spPr>
          <a:xfrm>
            <a:off x="5243803" y="1595535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0AF0A7-B7C7-D806-D75D-80E687EF33FF}"/>
              </a:ext>
            </a:extLst>
          </p:cNvPr>
          <p:cNvSpPr/>
          <p:nvPr/>
        </p:nvSpPr>
        <p:spPr>
          <a:xfrm>
            <a:off x="5068077" y="3867539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F948649-B179-36D3-2649-FB8183C03865}"/>
              </a:ext>
            </a:extLst>
          </p:cNvPr>
          <p:cNvSpPr/>
          <p:nvPr/>
        </p:nvSpPr>
        <p:spPr>
          <a:xfrm>
            <a:off x="5124836" y="6134878"/>
            <a:ext cx="2374643" cy="35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</a:t>
            </a:r>
          </a:p>
        </p:txBody>
      </p:sp>
    </p:spTree>
    <p:extLst>
      <p:ext uri="{BB962C8B-B14F-4D97-AF65-F5344CB8AC3E}">
        <p14:creationId xmlns:p14="http://schemas.microsoft.com/office/powerpoint/2010/main" val="119534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6162929-AFD3-7092-340D-1860206169EF}"/>
              </a:ext>
            </a:extLst>
          </p:cNvPr>
          <p:cNvSpPr/>
          <p:nvPr/>
        </p:nvSpPr>
        <p:spPr>
          <a:xfrm>
            <a:off x="6643396" y="2043404"/>
            <a:ext cx="5150498" cy="2034074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BDD9FD-79D5-0D89-28C8-8818CCFD0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16022"/>
              </p:ext>
            </p:extLst>
          </p:nvPr>
        </p:nvGraphicFramePr>
        <p:xfrm>
          <a:off x="6905171" y="2903030"/>
          <a:ext cx="4626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37">
                  <a:extLst>
                    <a:ext uri="{9D8B030D-6E8A-4147-A177-3AD203B41FA5}">
                      <a16:colId xmlns:a16="http://schemas.microsoft.com/office/drawing/2014/main" val="961574895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3980113748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4010029351"/>
                    </a:ext>
                  </a:extLst>
                </a:gridCol>
                <a:gridCol w="1156737">
                  <a:extLst>
                    <a:ext uri="{9D8B030D-6E8A-4147-A177-3AD203B41FA5}">
                      <a16:colId xmlns:a16="http://schemas.microsoft.com/office/drawing/2014/main" val="211301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5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48205"/>
                  </a:ext>
                </a:extLst>
              </a:tr>
            </a:tbl>
          </a:graphicData>
        </a:graphic>
      </p:graphicFrame>
      <p:sp>
        <p:nvSpPr>
          <p:cNvPr id="4" name="Flowchart: Card 3">
            <a:extLst>
              <a:ext uri="{FF2B5EF4-FFF2-40B4-BE49-F238E27FC236}">
                <a16:creationId xmlns:a16="http://schemas.microsoft.com/office/drawing/2014/main" id="{3C395DBA-1A80-380D-2F60-06F767A4DDC7}"/>
              </a:ext>
            </a:extLst>
          </p:cNvPr>
          <p:cNvSpPr/>
          <p:nvPr/>
        </p:nvSpPr>
        <p:spPr>
          <a:xfrm>
            <a:off x="398106" y="1399592"/>
            <a:ext cx="4497355" cy="37509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5E4B4-D108-A85E-193E-4D368152463B}"/>
              </a:ext>
            </a:extLst>
          </p:cNvPr>
          <p:cNvSpPr txBox="1"/>
          <p:nvPr/>
        </p:nvSpPr>
        <p:spPr>
          <a:xfrm>
            <a:off x="494522" y="559837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 </a:t>
            </a:r>
            <a:r>
              <a:rPr lang="en-US"/>
              <a:t>Employee Entity 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3F87-D829-B61D-C8EE-076D043CBD11}"/>
              </a:ext>
            </a:extLst>
          </p:cNvPr>
          <p:cNvSpPr txBox="1"/>
          <p:nvPr/>
        </p:nvSpPr>
        <p:spPr>
          <a:xfrm>
            <a:off x="8229600" y="2043404"/>
            <a:ext cx="20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Employee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6B8F-26F7-C08F-B14C-5A32C549D7F3}"/>
              </a:ext>
            </a:extLst>
          </p:cNvPr>
          <p:cNvSpPr txBox="1"/>
          <p:nvPr/>
        </p:nvSpPr>
        <p:spPr>
          <a:xfrm>
            <a:off x="811763" y="2174033"/>
            <a:ext cx="3648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Employee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ENo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Ename</a:t>
            </a:r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Dname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Sal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8AB70D-446E-1B0F-9715-BE76A0DA4324}"/>
              </a:ext>
            </a:extLst>
          </p:cNvPr>
          <p:cNvSpPr/>
          <p:nvPr/>
        </p:nvSpPr>
        <p:spPr>
          <a:xfrm>
            <a:off x="2416629" y="2174033"/>
            <a:ext cx="1147665" cy="2031325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53217F9-072D-D7E5-835C-7B0CE38935CC}"/>
              </a:ext>
            </a:extLst>
          </p:cNvPr>
          <p:cNvCxnSpPr>
            <a:endCxn id="3" idx="1"/>
          </p:cNvCxnSpPr>
          <p:nvPr/>
        </p:nvCxnSpPr>
        <p:spPr>
          <a:xfrm>
            <a:off x="3564294" y="3200400"/>
            <a:ext cx="3340877" cy="73470"/>
          </a:xfrm>
          <a:prstGeom prst="bentConnector3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56558A-FDC5-F6C4-B4D9-D01BD3447E93}"/>
              </a:ext>
            </a:extLst>
          </p:cNvPr>
          <p:cNvSpPr txBox="1"/>
          <p:nvPr/>
        </p:nvSpPr>
        <p:spPr>
          <a:xfrm>
            <a:off x="6578081" y="4302622"/>
            <a:ext cx="43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Queries for Read /  Write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0572-7ED5-986D-BAA0-F334DC029CA5}"/>
              </a:ext>
            </a:extLst>
          </p:cNvPr>
          <p:cNvSpPr txBox="1"/>
          <p:nvPr/>
        </p:nvSpPr>
        <p:spPr>
          <a:xfrm>
            <a:off x="494522" y="5477069"/>
            <a:ext cx="410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Based Code for Read /  Write Operations on Entity Class</a:t>
            </a:r>
          </a:p>
        </p:txBody>
      </p:sp>
    </p:spTree>
    <p:extLst>
      <p:ext uri="{BB962C8B-B14F-4D97-AF65-F5344CB8AC3E}">
        <p14:creationId xmlns:p14="http://schemas.microsoft.com/office/powerpoint/2010/main" val="10612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3FC02-E8B3-1EB9-A449-719135B6165C}"/>
              </a:ext>
            </a:extLst>
          </p:cNvPr>
          <p:cNvSpPr txBox="1"/>
          <p:nvPr/>
        </p:nvSpPr>
        <p:spPr>
          <a:xfrm>
            <a:off x="149291" y="1959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i = 10; // The Value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5C47C-5EC1-6F46-C39A-0805B2FBD37D}"/>
              </a:ext>
            </a:extLst>
          </p:cNvPr>
          <p:cNvSpPr txBox="1"/>
          <p:nvPr/>
        </p:nvSpPr>
        <p:spPr>
          <a:xfrm>
            <a:off x="429208" y="93306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EC9EE-CACF-E6CD-A46D-5EF9CE9B30B4}"/>
              </a:ext>
            </a:extLst>
          </p:cNvPr>
          <p:cNvSpPr/>
          <p:nvPr/>
        </p:nvSpPr>
        <p:spPr>
          <a:xfrm>
            <a:off x="625151" y="1371600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806C-013D-6815-BAC6-BD32D6982F30}"/>
              </a:ext>
            </a:extLst>
          </p:cNvPr>
          <p:cNvSpPr txBox="1"/>
          <p:nvPr/>
        </p:nvSpPr>
        <p:spPr>
          <a:xfrm>
            <a:off x="690465" y="200608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6BC9-9F11-F571-10B3-91C155E59F3A}"/>
              </a:ext>
            </a:extLst>
          </p:cNvPr>
          <p:cNvSpPr txBox="1"/>
          <p:nvPr/>
        </p:nvSpPr>
        <p:spPr>
          <a:xfrm>
            <a:off x="149291" y="5046316"/>
            <a:ext cx="67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str = “Mahesh”; // With Initial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6D00-50DE-FC0A-2204-586554C187F7}"/>
              </a:ext>
            </a:extLst>
          </p:cNvPr>
          <p:cNvSpPr txBox="1"/>
          <p:nvPr/>
        </p:nvSpPr>
        <p:spPr>
          <a:xfrm>
            <a:off x="251926" y="5608472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2B9F-0303-475D-1820-36A291DF67EE}"/>
              </a:ext>
            </a:extLst>
          </p:cNvPr>
          <p:cNvSpPr/>
          <p:nvPr/>
        </p:nvSpPr>
        <p:spPr>
          <a:xfrm>
            <a:off x="447869" y="6047011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EB990-DFF9-08B3-283E-8A848CB457C9}"/>
              </a:ext>
            </a:extLst>
          </p:cNvPr>
          <p:cNvSpPr txBox="1"/>
          <p:nvPr/>
        </p:nvSpPr>
        <p:spPr>
          <a:xfrm>
            <a:off x="3390121" y="5648887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B6980-F889-598E-C877-C4044EA9D0BD}"/>
              </a:ext>
            </a:extLst>
          </p:cNvPr>
          <p:cNvSpPr/>
          <p:nvPr/>
        </p:nvSpPr>
        <p:spPr>
          <a:xfrm>
            <a:off x="3488093" y="6031443"/>
            <a:ext cx="1073020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Mahesh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1F1BC9C-490C-B45D-A60B-33813589AA3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287624" y="6274039"/>
            <a:ext cx="2200469" cy="1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667E1C-B615-4D0B-F760-6EF0917E5E58}"/>
              </a:ext>
            </a:extLst>
          </p:cNvPr>
          <p:cNvSpPr txBox="1"/>
          <p:nvPr/>
        </p:nvSpPr>
        <p:spPr>
          <a:xfrm>
            <a:off x="251925" y="2572889"/>
            <a:ext cx="7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 = i; // Boxing: Value type is stored in Ref 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9D4C12-9015-8E20-17C4-2C24647959D1}"/>
              </a:ext>
            </a:extLst>
          </p:cNvPr>
          <p:cNvSpPr/>
          <p:nvPr/>
        </p:nvSpPr>
        <p:spPr>
          <a:xfrm>
            <a:off x="6876661" y="566041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  <a:p>
            <a:pPr algn="ctr"/>
            <a:r>
              <a:rPr lang="en-US" dirty="0"/>
              <a:t>In Process 1</a:t>
            </a:r>
          </a:p>
          <a:p>
            <a:pPr algn="ctr"/>
            <a:r>
              <a:rPr lang="en-US" dirty="0"/>
              <a:t>.NET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CE960-5369-9B55-9C42-0215522DE7AC}"/>
              </a:ext>
            </a:extLst>
          </p:cNvPr>
          <p:cNvSpPr/>
          <p:nvPr/>
        </p:nvSpPr>
        <p:spPr>
          <a:xfrm>
            <a:off x="10325880" y="603363"/>
            <a:ext cx="143691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  <a:p>
            <a:pPr algn="ctr"/>
            <a:r>
              <a:rPr lang="en-US" dirty="0"/>
              <a:t>In Process 2</a:t>
            </a:r>
          </a:p>
          <a:p>
            <a:pPr algn="ctr"/>
            <a:r>
              <a:rPr lang="en-US" dirty="0"/>
              <a:t>.NET 7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A2BE8E-E877-B6D3-67A1-4996316B1AB5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16200000" flipH="1">
            <a:off x="9301065" y="-1139907"/>
            <a:ext cx="37322" cy="3449219"/>
          </a:xfrm>
          <a:prstGeom prst="bentConnector3">
            <a:avLst>
              <a:gd name="adj1" fmla="val -612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89F3C3-07E6-AA11-4E4E-001045A44601}"/>
              </a:ext>
            </a:extLst>
          </p:cNvPr>
          <p:cNvSpPr txBox="1"/>
          <p:nvPr/>
        </p:nvSpPr>
        <p:spPr>
          <a:xfrm>
            <a:off x="8397552" y="111967"/>
            <a:ext cx="19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Value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0C84D8-328A-B747-F8FB-BF1C97AB8975}"/>
              </a:ext>
            </a:extLst>
          </p:cNvPr>
          <p:cNvSpPr/>
          <p:nvPr/>
        </p:nvSpPr>
        <p:spPr>
          <a:xfrm>
            <a:off x="8686800" y="1623527"/>
            <a:ext cx="1166327" cy="75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Value in Object and Send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C55B31-E467-C6BD-D525-9DA9BE4CE668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7881443" y="1194114"/>
            <a:ext cx="519030" cy="109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17D055-7AC8-37D7-6325-2BD6D760ADEC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9853127" y="1517763"/>
            <a:ext cx="1191209" cy="481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A52912-5F41-97A7-4DD0-3F60196EDB2D}"/>
              </a:ext>
            </a:extLst>
          </p:cNvPr>
          <p:cNvSpPr txBox="1"/>
          <p:nvPr/>
        </p:nvSpPr>
        <p:spPr>
          <a:xfrm>
            <a:off x="307910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15555-D80D-AD78-B739-BFFD085F5F59}"/>
              </a:ext>
            </a:extLst>
          </p:cNvPr>
          <p:cNvSpPr/>
          <p:nvPr/>
        </p:nvSpPr>
        <p:spPr>
          <a:xfrm>
            <a:off x="503853" y="3301492"/>
            <a:ext cx="839755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DFAF1-24EB-A50D-E01A-875BBB2CB5C9}"/>
              </a:ext>
            </a:extLst>
          </p:cNvPr>
          <p:cNvSpPr txBox="1"/>
          <p:nvPr/>
        </p:nvSpPr>
        <p:spPr>
          <a:xfrm>
            <a:off x="3598505" y="2872283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32EC57-1A83-99DD-522F-932F2445F33C}"/>
              </a:ext>
            </a:extLst>
          </p:cNvPr>
          <p:cNvSpPr/>
          <p:nvPr/>
        </p:nvSpPr>
        <p:spPr>
          <a:xfrm>
            <a:off x="3696476" y="3390333"/>
            <a:ext cx="1073020" cy="95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221A01-C4DD-EB10-3B59-5C219A0AC935}"/>
              </a:ext>
            </a:extLst>
          </p:cNvPr>
          <p:cNvSpPr/>
          <p:nvPr/>
        </p:nvSpPr>
        <p:spPr>
          <a:xfrm>
            <a:off x="3696477" y="3786684"/>
            <a:ext cx="107302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36E39-561F-C8E3-28F8-AE2CCFCD6E45}"/>
              </a:ext>
            </a:extLst>
          </p:cNvPr>
          <p:cNvSpPr txBox="1"/>
          <p:nvPr/>
        </p:nvSpPr>
        <p:spPr>
          <a:xfrm>
            <a:off x="3696477" y="3429000"/>
            <a:ext cx="107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System.Int32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F837A-B921-992E-46C3-2781C5BE4129}"/>
              </a:ext>
            </a:extLst>
          </p:cNvPr>
          <p:cNvSpPr txBox="1"/>
          <p:nvPr/>
        </p:nvSpPr>
        <p:spPr>
          <a:xfrm>
            <a:off x="3862873" y="3974841"/>
            <a:ext cx="79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CA0D04-F6BA-386E-5E89-22E8AE297CB1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1343608" y="3544088"/>
            <a:ext cx="2352869" cy="265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3E9C4E-009D-6AD4-D2BF-F74BC6F3CAD8}"/>
              </a:ext>
            </a:extLst>
          </p:cNvPr>
          <p:cNvSpPr/>
          <p:nvPr/>
        </p:nvSpPr>
        <p:spPr>
          <a:xfrm>
            <a:off x="485192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D9300-AF1F-CEEF-A145-F5913A8444E8}"/>
              </a:ext>
            </a:extLst>
          </p:cNvPr>
          <p:cNvSpPr/>
          <p:nvPr/>
        </p:nvSpPr>
        <p:spPr>
          <a:xfrm>
            <a:off x="2606351" y="858416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60AC4-9D46-E7AB-9191-CA3ABFDCEF1F}"/>
              </a:ext>
            </a:extLst>
          </p:cNvPr>
          <p:cNvSpPr txBox="1"/>
          <p:nvPr/>
        </p:nvSpPr>
        <p:spPr>
          <a:xfrm>
            <a:off x="335903" y="2108718"/>
            <a:ext cx="3629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Xchange(int x, int 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int z = x;</a:t>
            </a:r>
          </a:p>
          <a:p>
            <a:r>
              <a:rPr lang="en-US" sz="2800" dirty="0"/>
              <a:t>    x = y;</a:t>
            </a:r>
          </a:p>
          <a:p>
            <a:r>
              <a:rPr lang="en-US" sz="2800" dirty="0"/>
              <a:t>    y = z;		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BDD34-236A-B403-B5DD-F280FC6E5C11}"/>
              </a:ext>
            </a:extLst>
          </p:cNvPr>
          <p:cNvSpPr/>
          <p:nvPr/>
        </p:nvSpPr>
        <p:spPr>
          <a:xfrm>
            <a:off x="5573486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164D-F301-74DF-6252-1E0DAC3898C6}"/>
              </a:ext>
            </a:extLst>
          </p:cNvPr>
          <p:cNvSpPr/>
          <p:nvPr/>
        </p:nvSpPr>
        <p:spPr>
          <a:xfrm>
            <a:off x="7694645" y="2046514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E60FB73-3211-0467-81D4-7D605C4E685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3139752" y="-760445"/>
            <a:ext cx="525624" cy="5088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C90C96-95B6-D024-DC5F-CFFCE4853B25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3352800" y="1189653"/>
            <a:ext cx="4715070" cy="8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CE223-0678-372C-D677-220FA66F940A}"/>
              </a:ext>
            </a:extLst>
          </p:cNvPr>
          <p:cNvSpPr/>
          <p:nvPr/>
        </p:nvSpPr>
        <p:spPr>
          <a:xfrm>
            <a:off x="5529944" y="3429000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z:10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B676C30-1D56-A9DC-C871-B0F4670D1CF6}"/>
              </a:ext>
            </a:extLst>
          </p:cNvPr>
          <p:cNvCxnSpPr>
            <a:endCxn id="12" idx="1"/>
          </p:cNvCxnSpPr>
          <p:nvPr/>
        </p:nvCxnSpPr>
        <p:spPr>
          <a:xfrm>
            <a:off x="2024743" y="3234613"/>
            <a:ext cx="3505201" cy="525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327886-332C-040B-B759-D51BD0C4A235}"/>
              </a:ext>
            </a:extLst>
          </p:cNvPr>
          <p:cNvSpPr/>
          <p:nvPr/>
        </p:nvSpPr>
        <p:spPr>
          <a:xfrm>
            <a:off x="1735494" y="3592286"/>
            <a:ext cx="289249" cy="82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FCEE0-8471-6C24-97FD-1068E4A884F9}"/>
              </a:ext>
            </a:extLst>
          </p:cNvPr>
          <p:cNvSpPr/>
          <p:nvPr/>
        </p:nvSpPr>
        <p:spPr>
          <a:xfrm>
            <a:off x="6873551" y="3334139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C9424-39C4-80C5-8C8D-DB1AC57D12B3}"/>
              </a:ext>
            </a:extLst>
          </p:cNvPr>
          <p:cNvSpPr/>
          <p:nvPr/>
        </p:nvSpPr>
        <p:spPr>
          <a:xfrm>
            <a:off x="6948196" y="4550122"/>
            <a:ext cx="746449" cy="66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y:20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4A0FAE-3E2C-CCF1-52D3-D45694D52C32}"/>
              </a:ext>
            </a:extLst>
          </p:cNvPr>
          <p:cNvCxnSpPr>
            <a:endCxn id="16" idx="0"/>
          </p:cNvCxnSpPr>
          <p:nvPr/>
        </p:nvCxnSpPr>
        <p:spPr>
          <a:xfrm flipV="1">
            <a:off x="1502229" y="3334139"/>
            <a:ext cx="5744547" cy="332792"/>
          </a:xfrm>
          <a:prstGeom prst="bentConnector4">
            <a:avLst>
              <a:gd name="adj1" fmla="val 46751"/>
              <a:gd name="adj2" fmla="val 168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B4E20E-59B7-0324-C7EA-13F2CC3F33B8}"/>
              </a:ext>
            </a:extLst>
          </p:cNvPr>
          <p:cNvCxnSpPr>
            <a:endCxn id="17" idx="1"/>
          </p:cNvCxnSpPr>
          <p:nvPr/>
        </p:nvCxnSpPr>
        <p:spPr>
          <a:xfrm>
            <a:off x="1502229" y="4110859"/>
            <a:ext cx="5445967" cy="77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947A90-B806-70A0-CCF4-EFCF94C69859}"/>
              </a:ext>
            </a:extLst>
          </p:cNvPr>
          <p:cNvSpPr/>
          <p:nvPr/>
        </p:nvSpPr>
        <p:spPr>
          <a:xfrm>
            <a:off x="7875037" y="3497425"/>
            <a:ext cx="936172" cy="1634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E278A-091F-E1E8-F561-0147227AD3BD}"/>
              </a:ext>
            </a:extLst>
          </p:cNvPr>
          <p:cNvSpPr txBox="1"/>
          <p:nvPr/>
        </p:nvSpPr>
        <p:spPr>
          <a:xfrm>
            <a:off x="8700795" y="3996613"/>
            <a:ext cx="246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Memory Locations for x and y than a, b</a:t>
            </a:r>
          </a:p>
        </p:txBody>
      </p:sp>
    </p:spTree>
    <p:extLst>
      <p:ext uri="{BB962C8B-B14F-4D97-AF65-F5344CB8AC3E}">
        <p14:creationId xmlns:p14="http://schemas.microsoft.com/office/powerpoint/2010/main" val="3724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791EB-8767-7149-B1EE-55ED1FE156B2}"/>
              </a:ext>
            </a:extLst>
          </p:cNvPr>
          <p:cNvSpPr/>
          <p:nvPr/>
        </p:nvSpPr>
        <p:spPr>
          <a:xfrm>
            <a:off x="4795934" y="2211354"/>
            <a:ext cx="2239347" cy="1586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Ecomm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D8A07-68FE-D820-D1FB-76E911CA269E}"/>
              </a:ext>
            </a:extLst>
          </p:cNvPr>
          <p:cNvSpPr/>
          <p:nvPr/>
        </p:nvSpPr>
        <p:spPr>
          <a:xfrm>
            <a:off x="541176" y="410547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FE2EF1-EC1F-EE3E-1EF7-F16F8DD20B56}"/>
              </a:ext>
            </a:extLst>
          </p:cNvPr>
          <p:cNvSpPr/>
          <p:nvPr/>
        </p:nvSpPr>
        <p:spPr>
          <a:xfrm>
            <a:off x="9697617" y="410546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3CE68-02DD-8486-E1C6-A6D2989FB441}"/>
              </a:ext>
            </a:extLst>
          </p:cNvPr>
          <p:cNvSpPr/>
          <p:nvPr/>
        </p:nvSpPr>
        <p:spPr>
          <a:xfrm>
            <a:off x="4795934" y="474306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FB4E5-EECA-DD03-EED2-372F4C72E8B2}"/>
              </a:ext>
            </a:extLst>
          </p:cNvPr>
          <p:cNvSpPr/>
          <p:nvPr/>
        </p:nvSpPr>
        <p:spPr>
          <a:xfrm>
            <a:off x="398107" y="2845840"/>
            <a:ext cx="2164702" cy="1800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707C3C-4C7A-5BE6-8E60-CF231DF770BE}"/>
              </a:ext>
            </a:extLst>
          </p:cNvPr>
          <p:cNvCxnSpPr>
            <a:stCxn id="6" idx="0"/>
            <a:endCxn id="3" idx="4"/>
          </p:cNvCxnSpPr>
          <p:nvPr/>
        </p:nvCxnSpPr>
        <p:spPr>
          <a:xfrm rot="5400000" flipH="1" flipV="1">
            <a:off x="1234749" y="2457063"/>
            <a:ext cx="634486" cy="143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7EC96F-3E42-2427-E44D-A2F7F3D7DD6F}"/>
              </a:ext>
            </a:extLst>
          </p:cNvPr>
          <p:cNvCxnSpPr>
            <a:stCxn id="4" idx="4"/>
            <a:endCxn id="5" idx="6"/>
          </p:cNvCxnSpPr>
          <p:nvPr/>
        </p:nvCxnSpPr>
        <p:spPr>
          <a:xfrm rot="5400000">
            <a:off x="7154247" y="2017742"/>
            <a:ext cx="3432111" cy="381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AF295FC-82D9-76D5-9350-F3EC001CF81A}"/>
              </a:ext>
            </a:extLst>
          </p:cNvPr>
          <p:cNvCxnSpPr>
            <a:stCxn id="5" idx="2"/>
            <a:endCxn id="3" idx="6"/>
          </p:cNvCxnSpPr>
          <p:nvPr/>
        </p:nvCxnSpPr>
        <p:spPr>
          <a:xfrm rot="10800000">
            <a:off x="2705878" y="1310952"/>
            <a:ext cx="2090056" cy="433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54A50-A634-7362-273F-FD8592A81E45}"/>
              </a:ext>
            </a:extLst>
          </p:cNvPr>
          <p:cNvSpPr txBox="1"/>
          <p:nvPr/>
        </p:nvSpPr>
        <p:spPr>
          <a:xfrm>
            <a:off x="382555" y="289249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16B0E5-9ECD-6103-A617-3C4A8811511F}"/>
              </a:ext>
            </a:extLst>
          </p:cNvPr>
          <p:cNvSpPr/>
          <p:nvPr/>
        </p:nvSpPr>
        <p:spPr>
          <a:xfrm>
            <a:off x="1045029" y="867747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8DE919-1796-EA96-0BCF-229495C3EF20}"/>
              </a:ext>
            </a:extLst>
          </p:cNvPr>
          <p:cNvSpPr/>
          <p:nvPr/>
        </p:nvSpPr>
        <p:spPr>
          <a:xfrm>
            <a:off x="5909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E11893-6CA5-AB49-692B-4AA49DBE9C8D}"/>
              </a:ext>
            </a:extLst>
          </p:cNvPr>
          <p:cNvSpPr/>
          <p:nvPr/>
        </p:nvSpPr>
        <p:spPr>
          <a:xfrm>
            <a:off x="1891005" y="2152261"/>
            <a:ext cx="1138334" cy="979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MGR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208D96-C5BF-EAF8-3BCD-F4B957830B84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439317" y="1546550"/>
            <a:ext cx="794657" cy="416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533866-5799-D540-36C4-330D35EC0B7F}"/>
              </a:ext>
            </a:extLst>
          </p:cNvPr>
          <p:cNvCxnSpPr>
            <a:stCxn id="5" idx="0"/>
            <a:endCxn id="3" idx="6"/>
          </p:cNvCxnSpPr>
          <p:nvPr/>
        </p:nvCxnSpPr>
        <p:spPr>
          <a:xfrm rot="16200000" flipV="1">
            <a:off x="1924440" y="1616528"/>
            <a:ext cx="794657" cy="276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ACC03-3AA4-9EEC-1C2D-BFA4601851AF}"/>
              </a:ext>
            </a:extLst>
          </p:cNvPr>
          <p:cNvSpPr txBox="1"/>
          <p:nvPr/>
        </p:nvSpPr>
        <p:spPr>
          <a:xfrm>
            <a:off x="7119257" y="18661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12AD6-E479-9963-D7F9-5F3E7892C3AA}"/>
              </a:ext>
            </a:extLst>
          </p:cNvPr>
          <p:cNvSpPr/>
          <p:nvPr/>
        </p:nvSpPr>
        <p:spPr>
          <a:xfrm>
            <a:off x="7305869" y="775218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963725-4A77-D5E0-55BC-5125B8E2B8DD}"/>
              </a:ext>
            </a:extLst>
          </p:cNvPr>
          <p:cNvSpPr/>
          <p:nvPr/>
        </p:nvSpPr>
        <p:spPr>
          <a:xfrm>
            <a:off x="5265575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FF65AC-3D6A-0AB0-88D1-7ECFE7CD0AD1}"/>
              </a:ext>
            </a:extLst>
          </p:cNvPr>
          <p:cNvSpPr/>
          <p:nvPr/>
        </p:nvSpPr>
        <p:spPr>
          <a:xfrm>
            <a:off x="9504783" y="2924369"/>
            <a:ext cx="2320213" cy="13770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756D4E-C67D-E9DE-E975-FCD399ED0FC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5400000" flipH="1" flipV="1">
            <a:off x="6135461" y="1753962"/>
            <a:ext cx="1460629" cy="8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3C0CC1-F0AD-7624-636E-57B5E22A1293}"/>
              </a:ext>
            </a:extLst>
          </p:cNvPr>
          <p:cNvCxnSpPr>
            <a:stCxn id="15" idx="0"/>
            <a:endCxn id="13" idx="6"/>
          </p:cNvCxnSpPr>
          <p:nvPr/>
        </p:nvCxnSpPr>
        <p:spPr>
          <a:xfrm rot="16200000" flipV="1">
            <a:off x="9415172" y="1674651"/>
            <a:ext cx="1460629" cy="1038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0DA768-56C2-B875-7FE5-911D19650696}"/>
              </a:ext>
            </a:extLst>
          </p:cNvPr>
          <p:cNvSpPr txBox="1"/>
          <p:nvPr/>
        </p:nvSpPr>
        <p:spPr>
          <a:xfrm>
            <a:off x="270588" y="5290457"/>
            <a:ext cx="49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D977A10-BEE5-58BD-AFA3-7E7DE1290BEA}"/>
              </a:ext>
            </a:extLst>
          </p:cNvPr>
          <p:cNvSpPr/>
          <p:nvPr/>
        </p:nvSpPr>
        <p:spPr>
          <a:xfrm>
            <a:off x="4142792" y="457200"/>
            <a:ext cx="842864" cy="61768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08AC-86AB-4C6B-6D4C-D1648E28C887}"/>
              </a:ext>
            </a:extLst>
          </p:cNvPr>
          <p:cNvSpPr txBox="1"/>
          <p:nvPr/>
        </p:nvSpPr>
        <p:spPr>
          <a:xfrm>
            <a:off x="5589037" y="4989934"/>
            <a:ext cx="539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provides fast lookup from Derive to base type as well as from Base to Derive type using the derived class instance defined using the Base class Reference</a:t>
            </a:r>
          </a:p>
        </p:txBody>
      </p:sp>
    </p:spTree>
    <p:extLst>
      <p:ext uri="{BB962C8B-B14F-4D97-AF65-F5344CB8AC3E}">
        <p14:creationId xmlns:p14="http://schemas.microsoft.com/office/powerpoint/2010/main" val="118823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153629-058B-0003-68D3-D534D3BEFD4C}"/>
              </a:ext>
            </a:extLst>
          </p:cNvPr>
          <p:cNvSpPr/>
          <p:nvPr/>
        </p:nvSpPr>
        <p:spPr>
          <a:xfrm>
            <a:off x="709127" y="2211355"/>
            <a:ext cx="3088432" cy="2024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A3A50FF3-0D70-8D96-06A6-61756B0BCA2A}"/>
              </a:ext>
            </a:extLst>
          </p:cNvPr>
          <p:cNvSpPr/>
          <p:nvPr/>
        </p:nvSpPr>
        <p:spPr>
          <a:xfrm>
            <a:off x="3442996" y="2929812"/>
            <a:ext cx="1530220" cy="811764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/ C-Type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BABC1E-F0B9-4ECD-36C6-E3B6E8BB2213}"/>
              </a:ext>
            </a:extLst>
          </p:cNvPr>
          <p:cNvSpPr/>
          <p:nvPr/>
        </p:nvSpPr>
        <p:spPr>
          <a:xfrm>
            <a:off x="6531428" y="36389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  <a:p>
            <a:pPr algn="ctr"/>
            <a:r>
              <a:rPr lang="en-US" dirty="0"/>
              <a:t>Typings Input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00B45D1-2B8B-DCCD-ACEE-D74BF3EC565B}"/>
              </a:ext>
            </a:extLst>
          </p:cNvPr>
          <p:cNvCxnSpPr>
            <a:stCxn id="4" idx="1"/>
            <a:endCxn id="3" idx="4"/>
          </p:cNvCxnSpPr>
          <p:nvPr/>
        </p:nvCxnSpPr>
        <p:spPr>
          <a:xfrm rot="10800000" flipV="1">
            <a:off x="4973216" y="881742"/>
            <a:ext cx="1558212" cy="24539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6CC077-4ED8-8271-B3A2-889B24E09A22}"/>
              </a:ext>
            </a:extLst>
          </p:cNvPr>
          <p:cNvSpPr/>
          <p:nvPr/>
        </p:nvSpPr>
        <p:spPr>
          <a:xfrm>
            <a:off x="8354008" y="152400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Pointing Input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52E0D81-AAAE-35E9-E9EB-89E07647F3A1}"/>
              </a:ext>
            </a:extLst>
          </p:cNvPr>
          <p:cNvCxnSpPr>
            <a:stCxn id="7" idx="1"/>
            <a:endCxn id="3" idx="4"/>
          </p:cNvCxnSpPr>
          <p:nvPr/>
        </p:nvCxnSpPr>
        <p:spPr>
          <a:xfrm rot="10800000" flipV="1">
            <a:off x="4973216" y="2041848"/>
            <a:ext cx="3380792" cy="12938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0AF0D1-8A81-759F-7EB2-659EC4EAC06F}"/>
              </a:ext>
            </a:extLst>
          </p:cNvPr>
          <p:cNvSpPr/>
          <p:nvPr/>
        </p:nvSpPr>
        <p:spPr>
          <a:xfrm>
            <a:off x="8354007" y="3004459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Device</a:t>
            </a:r>
          </a:p>
          <a:p>
            <a:pPr algn="ctr"/>
            <a:r>
              <a:rPr lang="en-US" dirty="0"/>
              <a:t>Play Sound or accept Speech Sound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73DD05-D2B3-09B7-D44C-A1F6A83C2310}"/>
              </a:ext>
            </a:extLst>
          </p:cNvPr>
          <p:cNvCxnSpPr>
            <a:stCxn id="10" idx="1"/>
            <a:endCxn id="3" idx="4"/>
          </p:cNvCxnSpPr>
          <p:nvPr/>
        </p:nvCxnSpPr>
        <p:spPr>
          <a:xfrm rot="10800000">
            <a:off x="4973217" y="3335694"/>
            <a:ext cx="3380791" cy="1866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C17383-24CD-6E62-7B1C-D1FE98C234CC}"/>
              </a:ext>
            </a:extLst>
          </p:cNvPr>
          <p:cNvSpPr/>
          <p:nvPr/>
        </p:nvSpPr>
        <p:spPr>
          <a:xfrm>
            <a:off x="8354006" y="4298302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Projector</a:t>
            </a:r>
          </a:p>
          <a:p>
            <a:pPr algn="ctr"/>
            <a:r>
              <a:rPr lang="en-US" dirty="0"/>
              <a:t>Output screen from Laptop to External Screen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8F4B26-EADF-3C97-45A1-BCC667FB02CD}"/>
              </a:ext>
            </a:extLst>
          </p:cNvPr>
          <p:cNvSpPr/>
          <p:nvPr/>
        </p:nvSpPr>
        <p:spPr>
          <a:xfrm>
            <a:off x="6531427" y="5458410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/ HDD /  PEN Drive</a:t>
            </a:r>
          </a:p>
          <a:p>
            <a:pPr algn="ctr"/>
            <a:r>
              <a:rPr lang="en-US" dirty="0"/>
              <a:t>Read/Write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0CE5B5-0D17-DD2F-7C08-0F4010DD854A}"/>
              </a:ext>
            </a:extLst>
          </p:cNvPr>
          <p:cNvCxnSpPr>
            <a:stCxn id="13" idx="1"/>
            <a:endCxn id="3" idx="4"/>
          </p:cNvCxnSpPr>
          <p:nvPr/>
        </p:nvCxnSpPr>
        <p:spPr>
          <a:xfrm rot="10800000">
            <a:off x="4973216" y="3335695"/>
            <a:ext cx="3380790" cy="14804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0E1702D-806A-B242-ED93-76184D1F8E35}"/>
              </a:ext>
            </a:extLst>
          </p:cNvPr>
          <p:cNvCxnSpPr>
            <a:cxnSpLocks/>
            <a:stCxn id="14" idx="1"/>
            <a:endCxn id="3" idx="4"/>
          </p:cNvCxnSpPr>
          <p:nvPr/>
        </p:nvCxnSpPr>
        <p:spPr>
          <a:xfrm rot="10800000">
            <a:off x="4973217" y="3335695"/>
            <a:ext cx="1558211" cy="26405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6E7188-B51D-A547-22BE-6F0028D4ECB1}"/>
              </a:ext>
            </a:extLst>
          </p:cNvPr>
          <p:cNvSpPr/>
          <p:nvPr/>
        </p:nvSpPr>
        <p:spPr>
          <a:xfrm>
            <a:off x="2382415" y="5529944"/>
            <a:ext cx="2659225" cy="1035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Charging</a:t>
            </a:r>
          </a:p>
          <a:p>
            <a:pPr algn="ctr"/>
            <a:r>
              <a:rPr lang="en-US" dirty="0"/>
              <a:t>Power / Data Transfer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996AAA3-3280-D139-4357-EB473A73748C}"/>
              </a:ext>
            </a:extLst>
          </p:cNvPr>
          <p:cNvCxnSpPr>
            <a:stCxn id="20" idx="0"/>
            <a:endCxn id="3" idx="4"/>
          </p:cNvCxnSpPr>
          <p:nvPr/>
        </p:nvCxnSpPr>
        <p:spPr>
          <a:xfrm rot="5400000" flipH="1" flipV="1">
            <a:off x="3245497" y="3802225"/>
            <a:ext cx="2194250" cy="1261188"/>
          </a:xfrm>
          <a:prstGeom prst="bentConnector4">
            <a:avLst>
              <a:gd name="adj1" fmla="val 40751"/>
              <a:gd name="adj2" fmla="val 1181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42D70B-954A-20F8-01BE-373DAF25FD6B}"/>
              </a:ext>
            </a:extLst>
          </p:cNvPr>
          <p:cNvSpPr txBox="1"/>
          <p:nvPr/>
        </p:nvSpPr>
        <p:spPr>
          <a:xfrm>
            <a:off x="1352939" y="268265"/>
            <a:ext cx="3615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Adapter Interface for Heterogeneous Behavioral / Functional Devices, provided that all these devices uses similar circuit for connection 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CBFA90-2AB7-02EB-FA54-51D0D19866A2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626886" y="1588150"/>
            <a:ext cx="1922883" cy="760443"/>
          </a:xfrm>
          <a:prstGeom prst="bentConnector4">
            <a:avLst>
              <a:gd name="adj1" fmla="val 30793"/>
              <a:gd name="adj2" fmla="val 13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43868D-BB93-8225-91C4-F9CB4DB3DE30}"/>
              </a:ext>
            </a:extLst>
          </p:cNvPr>
          <p:cNvSpPr txBox="1"/>
          <p:nvPr/>
        </p:nvSpPr>
        <p:spPr>
          <a:xfrm>
            <a:off x="93306" y="4572000"/>
            <a:ext cx="248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Interface: A Type that is used to establish communication (Horizontal) across system </a:t>
            </a:r>
          </a:p>
        </p:txBody>
      </p:sp>
    </p:spTree>
    <p:extLst>
      <p:ext uri="{BB962C8B-B14F-4D97-AF65-F5344CB8AC3E}">
        <p14:creationId xmlns:p14="http://schemas.microsoft.com/office/powerpoint/2010/main" val="6078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4AB06D-866D-FCDA-5964-A25E4876EB9B}"/>
              </a:ext>
            </a:extLst>
          </p:cNvPr>
          <p:cNvSpPr/>
          <p:nvPr/>
        </p:nvSpPr>
        <p:spPr>
          <a:xfrm>
            <a:off x="755780" y="1054360"/>
            <a:ext cx="2976465" cy="3442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Management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WriteLogForUser</a:t>
            </a:r>
            <a:r>
              <a:rPr lang="en-US" dirty="0"/>
              <a:t>()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4701AF41-69C7-50CE-CA36-703C50A00B90}"/>
              </a:ext>
            </a:extLst>
          </p:cNvPr>
          <p:cNvSpPr/>
          <p:nvPr/>
        </p:nvSpPr>
        <p:spPr>
          <a:xfrm>
            <a:off x="1968759" y="4497355"/>
            <a:ext cx="559837" cy="13995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10922-8A12-68AA-A4B0-56F748BB98BD}"/>
              </a:ext>
            </a:extLst>
          </p:cNvPr>
          <p:cNvSpPr txBox="1"/>
          <p:nvPr/>
        </p:nvSpPr>
        <p:spPr>
          <a:xfrm>
            <a:off x="755780" y="5906277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0D90E8-5831-9A07-38C6-609D7E479332}"/>
              </a:ext>
            </a:extLst>
          </p:cNvPr>
          <p:cNvSpPr/>
          <p:nvPr/>
        </p:nvSpPr>
        <p:spPr>
          <a:xfrm>
            <a:off x="3508310" y="2509935"/>
            <a:ext cx="1632857" cy="8397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WriteLog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ReadLog</a:t>
            </a:r>
            <a:r>
              <a:rPr lang="en-US" dirty="0"/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4117D5-86AE-B1E5-F0D7-595A618C95F2}"/>
              </a:ext>
            </a:extLst>
          </p:cNvPr>
          <p:cNvSpPr/>
          <p:nvPr/>
        </p:nvSpPr>
        <p:spPr>
          <a:xfrm>
            <a:off x="7865706" y="29858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TextFile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1071C-BDAD-66B9-6DA2-7AC2AF669505}"/>
              </a:ext>
            </a:extLst>
          </p:cNvPr>
          <p:cNvSpPr/>
          <p:nvPr/>
        </p:nvSpPr>
        <p:spPr>
          <a:xfrm>
            <a:off x="7865704" y="1744825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XmlFile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D7B976-BA00-BA20-1723-8992C8E2DAB3}"/>
              </a:ext>
            </a:extLst>
          </p:cNvPr>
          <p:cNvSpPr/>
          <p:nvPr/>
        </p:nvSpPr>
        <p:spPr>
          <a:xfrm>
            <a:off x="7865705" y="3191070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JsonFile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3C383C-97E2-BC53-F35A-A187D995D03A}"/>
              </a:ext>
            </a:extLst>
          </p:cNvPr>
          <p:cNvSpPr/>
          <p:nvPr/>
        </p:nvSpPr>
        <p:spPr>
          <a:xfrm>
            <a:off x="7865705" y="5026091"/>
            <a:ext cx="2239347" cy="681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EventLog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13AF8-0F51-E54D-F207-EE3C52A08684}"/>
              </a:ext>
            </a:extLst>
          </p:cNvPr>
          <p:cNvSpPr txBox="1"/>
          <p:nvPr/>
        </p:nvSpPr>
        <p:spPr>
          <a:xfrm>
            <a:off x="6096000" y="289249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TextLogger</a:t>
            </a:r>
            <a:r>
              <a:rPr lang="en-US" dirty="0"/>
              <a:t>{}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26F64-DE00-D4E3-4A55-7B671AB666F7}"/>
              </a:ext>
            </a:extLst>
          </p:cNvPr>
          <p:cNvSpPr txBox="1"/>
          <p:nvPr/>
        </p:nvSpPr>
        <p:spPr>
          <a:xfrm>
            <a:off x="6096000" y="1900726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XmlLogger</a:t>
            </a:r>
            <a:r>
              <a:rPr lang="en-US" dirty="0"/>
              <a:t>{}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7B003-B834-6336-376E-2A8EF4B6BFC6}"/>
              </a:ext>
            </a:extLst>
          </p:cNvPr>
          <p:cNvSpPr txBox="1"/>
          <p:nvPr/>
        </p:nvSpPr>
        <p:spPr>
          <a:xfrm>
            <a:off x="6096000" y="3214397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JsonLogger</a:t>
            </a:r>
            <a:r>
              <a:rPr lang="en-US" dirty="0"/>
              <a:t>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FC801-C511-F51C-E9CB-DDB4E809D9A1}"/>
              </a:ext>
            </a:extLst>
          </p:cNvPr>
          <p:cNvSpPr txBox="1"/>
          <p:nvPr/>
        </p:nvSpPr>
        <p:spPr>
          <a:xfrm>
            <a:off x="6096000" y="5181992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EventLogger</a:t>
            </a:r>
            <a:r>
              <a:rPr lang="en-US" dirty="0"/>
              <a:t>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EE3FC-A4D7-080D-5ACD-218BD8D711A7}"/>
              </a:ext>
            </a:extLst>
          </p:cNvPr>
          <p:cNvSpPr txBox="1"/>
          <p:nvPr/>
        </p:nvSpPr>
        <p:spPr>
          <a:xfrm>
            <a:off x="3974841" y="878651"/>
            <a:ext cx="1166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Ilogger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WriteLog</a:t>
            </a:r>
            <a:r>
              <a:rPr lang="en-US" sz="1400" dirty="0"/>
              <a:t>();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ReadLog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13E58E-B0E0-E517-3D85-AA85D6A20B9B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5141167" y="473915"/>
            <a:ext cx="954833" cy="989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FB104A-3D06-C2A1-D21C-9985E9EB9435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5141167" y="1463427"/>
            <a:ext cx="954833" cy="621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910EEA-0FBD-37D0-34F7-E1ED8E552D5E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141167" y="1463427"/>
            <a:ext cx="954833" cy="1935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6E8FBE-C352-FE53-29E8-C56D04569E15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141167" y="1463427"/>
            <a:ext cx="954833" cy="3903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6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2FB9FF8-E850-1F50-0D10-1FF05C31570D}"/>
              </a:ext>
            </a:extLst>
          </p:cNvPr>
          <p:cNvSpPr/>
          <p:nvPr/>
        </p:nvSpPr>
        <p:spPr>
          <a:xfrm>
            <a:off x="10105052" y="2304661"/>
            <a:ext cx="1847461" cy="17075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FA1C8-A4A8-53BD-25DD-F9F0473D1DD3}"/>
              </a:ext>
            </a:extLst>
          </p:cNvPr>
          <p:cNvSpPr/>
          <p:nvPr/>
        </p:nvSpPr>
        <p:spPr>
          <a:xfrm>
            <a:off x="6811347" y="345233"/>
            <a:ext cx="2267339" cy="6148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  <a:p>
            <a:pPr algn="ctr"/>
            <a:r>
              <a:rPr lang="en-US" dirty="0"/>
              <a:t>Infrastructure</a:t>
            </a:r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C88F571-328F-5219-A0D7-746F0F220E0A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9078686" y="2304661"/>
            <a:ext cx="1950097" cy="1115009"/>
          </a:xfrm>
          <a:prstGeom prst="bentConnector4">
            <a:avLst>
              <a:gd name="adj1" fmla="val 26316"/>
              <a:gd name="adj2" fmla="val 2962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E87B4-1D6F-D686-D3A3-EB1D77B38988}"/>
              </a:ext>
            </a:extLst>
          </p:cNvPr>
          <p:cNvSpPr/>
          <p:nvPr/>
        </p:nvSpPr>
        <p:spPr>
          <a:xfrm>
            <a:off x="4030825" y="354563"/>
            <a:ext cx="2267339" cy="3937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Domain Layer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254D2B-1F76-7C81-5508-4C7B3643D22C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298164" y="2323323"/>
            <a:ext cx="513183" cy="10963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87718535-0709-67F3-9813-8B67EAF4DE3A}"/>
              </a:ext>
            </a:extLst>
          </p:cNvPr>
          <p:cNvSpPr/>
          <p:nvPr/>
        </p:nvSpPr>
        <p:spPr>
          <a:xfrm>
            <a:off x="4030825" y="4842588"/>
            <a:ext cx="2065175" cy="12223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Data Persistence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EF892-EDF0-DCA8-9C33-AB15A9E3EC21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5400000">
            <a:off x="4838701" y="4516794"/>
            <a:ext cx="550506" cy="101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B8808-80AE-94B5-CCAB-94C67D204FB2}"/>
              </a:ext>
            </a:extLst>
          </p:cNvPr>
          <p:cNvSpPr/>
          <p:nvPr/>
        </p:nvSpPr>
        <p:spPr>
          <a:xfrm>
            <a:off x="4131907" y="3419670"/>
            <a:ext cx="1964093" cy="59249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Query</a:t>
            </a:r>
          </a:p>
        </p:txBody>
      </p:sp>
    </p:spTree>
    <p:extLst>
      <p:ext uri="{BB962C8B-B14F-4D97-AF65-F5344CB8AC3E}">
        <p14:creationId xmlns:p14="http://schemas.microsoft.com/office/powerpoint/2010/main" val="333287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D80D4A-212B-D9AB-12A9-32A002425305}"/>
              </a:ext>
            </a:extLst>
          </p:cNvPr>
          <p:cNvSpPr/>
          <p:nvPr/>
        </p:nvSpPr>
        <p:spPr>
          <a:xfrm>
            <a:off x="5551714" y="867747"/>
            <a:ext cx="5868955" cy="4749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FCB4E-255E-4B29-7868-A5D446F01167}"/>
              </a:ext>
            </a:extLst>
          </p:cNvPr>
          <p:cNvSpPr/>
          <p:nvPr/>
        </p:nvSpPr>
        <p:spPr>
          <a:xfrm>
            <a:off x="7819053" y="1287624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3EA2C-6209-7C3E-22E6-D59BAF364D7C}"/>
              </a:ext>
            </a:extLst>
          </p:cNvPr>
          <p:cNvSpPr/>
          <p:nvPr/>
        </p:nvSpPr>
        <p:spPr>
          <a:xfrm>
            <a:off x="9772261" y="2998235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Mgr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378CA-BECC-662C-81FD-9DD290064734}"/>
              </a:ext>
            </a:extLst>
          </p:cNvPr>
          <p:cNvSpPr/>
          <p:nvPr/>
        </p:nvSpPr>
        <p:spPr>
          <a:xfrm>
            <a:off x="6096000" y="2886269"/>
            <a:ext cx="1418253" cy="1296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F67D6DA-59CB-3402-F54E-412CC0339DA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5400000" flipH="1" flipV="1">
            <a:off x="6837007" y="1904223"/>
            <a:ext cx="950167" cy="10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41C62-EC23-4A2C-1190-DCE04E48EE63}"/>
              </a:ext>
            </a:extLst>
          </p:cNvPr>
          <p:cNvCxnSpPr>
            <a:stCxn id="4" idx="0"/>
            <a:endCxn id="3" idx="6"/>
          </p:cNvCxnSpPr>
          <p:nvPr/>
        </p:nvCxnSpPr>
        <p:spPr>
          <a:xfrm rot="16200000" flipV="1">
            <a:off x="9328281" y="1845128"/>
            <a:ext cx="1062133" cy="124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C7E65-130E-47F5-32F7-D35D19A8E338}"/>
              </a:ext>
            </a:extLst>
          </p:cNvPr>
          <p:cNvSpPr txBox="1"/>
          <p:nvPr/>
        </p:nvSpPr>
        <p:spPr>
          <a:xfrm>
            <a:off x="7688424" y="3312367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Data Members</a:t>
            </a:r>
          </a:p>
          <a:p>
            <a:r>
              <a:rPr lang="en-US" dirty="0"/>
              <a:t>+ Logic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48A1F-B437-E301-9C95-425373D9F453}"/>
              </a:ext>
            </a:extLst>
          </p:cNvPr>
          <p:cNvSpPr/>
          <p:nvPr/>
        </p:nvSpPr>
        <p:spPr>
          <a:xfrm>
            <a:off x="410547" y="5075853"/>
            <a:ext cx="1520890" cy="14275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End-User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74523C-52F3-55DA-ED76-940639D6F25D}"/>
              </a:ext>
            </a:extLst>
          </p:cNvPr>
          <p:cNvCxnSpPr>
            <a:stCxn id="11" idx="6"/>
            <a:endCxn id="2" idx="4"/>
          </p:cNvCxnSpPr>
          <p:nvPr/>
        </p:nvCxnSpPr>
        <p:spPr>
          <a:xfrm flipV="1">
            <a:off x="1931437" y="5617029"/>
            <a:ext cx="6554755" cy="172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2258CB2-71E7-8482-EE9F-B882DC45DDCD}"/>
              </a:ext>
            </a:extLst>
          </p:cNvPr>
          <p:cNvSpPr/>
          <p:nvPr/>
        </p:nvSpPr>
        <p:spPr>
          <a:xfrm>
            <a:off x="410546" y="662473"/>
            <a:ext cx="2755641" cy="2547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Accounting</a:t>
            </a:r>
          </a:p>
          <a:p>
            <a:pPr algn="ctr"/>
            <a:r>
              <a:rPr lang="en-US" sz="1600" b="1" dirty="0"/>
              <a:t>+</a:t>
            </a:r>
            <a:r>
              <a:rPr lang="en-US" sz="1600" b="1" dirty="0" err="1"/>
              <a:t>CalculateIncome</a:t>
            </a:r>
            <a:r>
              <a:rPr lang="en-US" sz="1600" b="1" dirty="0"/>
              <a:t>()</a:t>
            </a:r>
          </a:p>
          <a:p>
            <a:pPr algn="ctr"/>
            <a:r>
              <a:rPr lang="en-US" sz="1600" b="1" dirty="0"/>
              <a:t>+TDS</a:t>
            </a:r>
          </a:p>
          <a:p>
            <a:pPr algn="ctr"/>
            <a:r>
              <a:rPr lang="en-US" sz="1600" b="1" dirty="0"/>
              <a:t>+Deductions</a:t>
            </a:r>
          </a:p>
          <a:p>
            <a:pPr algn="ctr"/>
            <a:r>
              <a:rPr lang="en-US" sz="1600" b="1" dirty="0"/>
              <a:t>+ </a:t>
            </a:r>
            <a:r>
              <a:rPr lang="en-US" sz="1600" b="1" dirty="0" err="1"/>
              <a:t>NetIncome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6577CF-9D44-F583-9D7C-801D8E6383A7}"/>
              </a:ext>
            </a:extLst>
          </p:cNvPr>
          <p:cNvSpPr/>
          <p:nvPr/>
        </p:nvSpPr>
        <p:spPr>
          <a:xfrm>
            <a:off x="3806891" y="354563"/>
            <a:ext cx="1828800" cy="1418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F460D-D365-1857-1D77-484C21F2AA82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rot="16200000" flipH="1">
            <a:off x="2597020" y="-146181"/>
            <a:ext cx="401217" cy="2018524"/>
          </a:xfrm>
          <a:prstGeom prst="bentConnector4">
            <a:avLst>
              <a:gd name="adj1" fmla="val -56977"/>
              <a:gd name="adj2" fmla="val 84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C16C82-79C0-EA6F-C6A7-323DB08E9D85}"/>
              </a:ext>
            </a:extLst>
          </p:cNvPr>
          <p:cNvCxnSpPr>
            <a:stCxn id="15" idx="6"/>
            <a:endCxn id="2" idx="0"/>
          </p:cNvCxnSpPr>
          <p:nvPr/>
        </p:nvCxnSpPr>
        <p:spPr>
          <a:xfrm flipV="1">
            <a:off x="5635691" y="867747"/>
            <a:ext cx="2850501" cy="195943"/>
          </a:xfrm>
          <a:prstGeom prst="bentConnector4">
            <a:avLst>
              <a:gd name="adj1" fmla="val 210966"/>
              <a:gd name="adj2" fmla="val 47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D6BD2-B94A-1675-378F-9B73CEFB744D}"/>
              </a:ext>
            </a:extLst>
          </p:cNvPr>
          <p:cNvCxnSpPr>
            <a:stCxn id="2" idx="2"/>
            <a:endCxn id="15" idx="4"/>
          </p:cNvCxnSpPr>
          <p:nvPr/>
        </p:nvCxnSpPr>
        <p:spPr>
          <a:xfrm rot="10800000">
            <a:off x="4721292" y="1772816"/>
            <a:ext cx="830423" cy="146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C0E-3997-58D9-14AA-B4635FC3E06E}"/>
              </a:ext>
            </a:extLst>
          </p:cNvPr>
          <p:cNvSpPr txBox="1"/>
          <p:nvPr/>
        </p:nvSpPr>
        <p:spPr>
          <a:xfrm>
            <a:off x="3345024" y="2144003"/>
            <a:ext cx="23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TotalIncome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17531-415B-C955-2D8A-436C1BAE6D4D}"/>
              </a:ext>
            </a:extLst>
          </p:cNvPr>
          <p:cNvSpPr txBox="1"/>
          <p:nvPr/>
        </p:nvSpPr>
        <p:spPr>
          <a:xfrm>
            <a:off x="5943599" y="413657"/>
            <a:ext cx="232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Employee Get Income</a:t>
            </a:r>
          </a:p>
        </p:txBody>
      </p:sp>
    </p:spTree>
    <p:extLst>
      <p:ext uri="{BB962C8B-B14F-4D97-AF65-F5344CB8AC3E}">
        <p14:creationId xmlns:p14="http://schemas.microsoft.com/office/powerpoint/2010/main" val="78818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835</Words>
  <Application>Microsoft Office PowerPoint</Application>
  <PresentationFormat>Widescreen</PresentationFormat>
  <Paragraphs>276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134</cp:revision>
  <dcterms:created xsi:type="dcterms:W3CDTF">2023-11-30T05:57:04Z</dcterms:created>
  <dcterms:modified xsi:type="dcterms:W3CDTF">2023-12-08T05:28:11Z</dcterms:modified>
</cp:coreProperties>
</file>