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App/MyCtr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5001/Controlle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C6C82-B22C-963E-9737-D9FB80DCA352}"/>
              </a:ext>
            </a:extLst>
          </p:cNvPr>
          <p:cNvSpPr/>
          <p:nvPr/>
        </p:nvSpPr>
        <p:spPr>
          <a:xfrm>
            <a:off x="5486400" y="671804"/>
            <a:ext cx="4683967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B6E1-DD00-655C-8E21-41426B2BE9B6}"/>
              </a:ext>
            </a:extLst>
          </p:cNvPr>
          <p:cNvSpPr txBox="1"/>
          <p:nvPr/>
        </p:nvSpPr>
        <p:spPr>
          <a:xfrm>
            <a:off x="5738327" y="886408"/>
            <a:ext cx="421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B3B0-9676-E08B-BA90-B4052D503D53}"/>
              </a:ext>
            </a:extLst>
          </p:cNvPr>
          <p:cNvSpPr/>
          <p:nvPr/>
        </p:nvSpPr>
        <p:spPr>
          <a:xfrm>
            <a:off x="5663682" y="1800808"/>
            <a:ext cx="4376057" cy="1026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Dependency Injection Container for Dependency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F4D9F-9CEF-7C54-95DF-C1B19C1FE2C2}"/>
              </a:ext>
            </a:extLst>
          </p:cNvPr>
          <p:cNvSpPr/>
          <p:nvPr/>
        </p:nvSpPr>
        <p:spPr>
          <a:xfrm>
            <a:off x="5640354" y="3004457"/>
            <a:ext cx="4376057" cy="10263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D634-852F-E1DA-361E-87924E08E163}"/>
              </a:ext>
            </a:extLst>
          </p:cNvPr>
          <p:cNvSpPr/>
          <p:nvPr/>
        </p:nvSpPr>
        <p:spPr>
          <a:xfrm>
            <a:off x="5626359" y="4244169"/>
            <a:ext cx="4376057" cy="10263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Execution of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92F51D-204A-4522-D226-9B0E6CB1123E}"/>
              </a:ext>
            </a:extLst>
          </p:cNvPr>
          <p:cNvSpPr/>
          <p:nvPr/>
        </p:nvSpPr>
        <p:spPr>
          <a:xfrm>
            <a:off x="653143" y="671804"/>
            <a:ext cx="4833257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61A805C-ABB2-8ACD-D6F9-85E470B738E7}"/>
              </a:ext>
            </a:extLst>
          </p:cNvPr>
          <p:cNvSpPr/>
          <p:nvPr/>
        </p:nvSpPr>
        <p:spPr>
          <a:xfrm>
            <a:off x="438539" y="4516016"/>
            <a:ext cx="5047861" cy="7744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5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5420B-AA3E-A871-FC4D-C14B2D5DFD29}"/>
              </a:ext>
            </a:extLst>
          </p:cNvPr>
          <p:cNvSpPr/>
          <p:nvPr/>
        </p:nvSpPr>
        <p:spPr>
          <a:xfrm>
            <a:off x="130629" y="139959"/>
            <a:ext cx="11971175" cy="6568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E271-7E96-2989-BE46-51E073B1885D}"/>
              </a:ext>
            </a:extLst>
          </p:cNvPr>
          <p:cNvSpPr txBox="1"/>
          <p:nvPr/>
        </p:nvSpPr>
        <p:spPr>
          <a:xfrm>
            <a:off x="5449078" y="149290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1E29-F70F-F782-342F-55C354367B95}"/>
              </a:ext>
            </a:extLst>
          </p:cNvPr>
          <p:cNvSpPr/>
          <p:nvPr/>
        </p:nvSpPr>
        <p:spPr>
          <a:xfrm>
            <a:off x="130629" y="821094"/>
            <a:ext cx="11930742" cy="2990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5915-A480-633D-86CA-FCEDC5A1EC8A}"/>
              </a:ext>
            </a:extLst>
          </p:cNvPr>
          <p:cNvSpPr txBox="1"/>
          <p:nvPr/>
        </p:nvSpPr>
        <p:spPr>
          <a:xfrm>
            <a:off x="279918" y="527953"/>
            <a:ext cx="59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 Registrations in Dependency Injection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0D4D-A18F-7401-0E34-764C1D902C69}"/>
              </a:ext>
            </a:extLst>
          </p:cNvPr>
          <p:cNvSpPr/>
          <p:nvPr/>
        </p:nvSpPr>
        <p:spPr>
          <a:xfrm>
            <a:off x="205273" y="897285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D3BC-519C-2E7A-AAA9-B2C58FA29997}"/>
              </a:ext>
            </a:extLst>
          </p:cNvPr>
          <p:cNvSpPr/>
          <p:nvPr/>
        </p:nvSpPr>
        <p:spPr>
          <a:xfrm>
            <a:off x="2037182" y="906616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3019-7FAE-A1E0-97C0-4FC273759F09}"/>
              </a:ext>
            </a:extLst>
          </p:cNvPr>
          <p:cNvSpPr/>
          <p:nvPr/>
        </p:nvSpPr>
        <p:spPr>
          <a:xfrm>
            <a:off x="5565709" y="856069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EC14CD-7751-07D9-4735-30ADDF49A3E5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1904999" y="469643"/>
            <a:ext cx="9331" cy="1831909"/>
          </a:xfrm>
          <a:prstGeom prst="bentConnector3">
            <a:avLst>
              <a:gd name="adj1" fmla="val -24498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2B5C1-FA6C-7455-BE97-27E8ADC195DD}"/>
              </a:ext>
            </a:extLst>
          </p:cNvPr>
          <p:cNvSpPr/>
          <p:nvPr/>
        </p:nvSpPr>
        <p:spPr>
          <a:xfrm>
            <a:off x="3801445" y="875507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72A232-CAA5-442B-C2E5-9FD334F6A98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>
            <a:off x="5462295" y="467302"/>
            <a:ext cx="19438" cy="1764264"/>
          </a:xfrm>
          <a:prstGeom prst="bentConnector3">
            <a:avLst>
              <a:gd name="adj1" fmla="val 127604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20F50-398F-0FAA-0B61-31BF33D172B6}"/>
              </a:ext>
            </a:extLst>
          </p:cNvPr>
          <p:cNvSpPr/>
          <p:nvPr/>
        </p:nvSpPr>
        <p:spPr>
          <a:xfrm>
            <a:off x="7510363" y="875507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62841-FC69-C5B9-1925-226868DE4D88}"/>
              </a:ext>
            </a:extLst>
          </p:cNvPr>
          <p:cNvSpPr/>
          <p:nvPr/>
        </p:nvSpPr>
        <p:spPr>
          <a:xfrm>
            <a:off x="9366381" y="865788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2A6B6-A69E-365E-D3F4-F479861A2123}"/>
              </a:ext>
            </a:extLst>
          </p:cNvPr>
          <p:cNvSpPr/>
          <p:nvPr/>
        </p:nvSpPr>
        <p:spPr>
          <a:xfrm>
            <a:off x="185831" y="1873911"/>
            <a:ext cx="11682707" cy="109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Services For ASP.NET Core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A38FC-D354-47C4-2581-2FF8ECAB192C}"/>
              </a:ext>
            </a:extLst>
          </p:cNvPr>
          <p:cNvSpPr/>
          <p:nvPr/>
        </p:nvSpPr>
        <p:spPr>
          <a:xfrm>
            <a:off x="279918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View And Controller with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16854-BC3B-7928-9E88-913C9066B72B}"/>
              </a:ext>
            </a:extLst>
          </p:cNvPr>
          <p:cNvSpPr/>
          <p:nvPr/>
        </p:nvSpPr>
        <p:spPr>
          <a:xfrm>
            <a:off x="2513045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API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882A8-E5F3-7A87-579B-2E6D905E655E}"/>
              </a:ext>
            </a:extLst>
          </p:cNvPr>
          <p:cNvSpPr/>
          <p:nvPr/>
        </p:nvSpPr>
        <p:spPr>
          <a:xfrm>
            <a:off x="4967775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Razor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2C4AB-2061-F01C-B983-5CDA155DBB91}"/>
              </a:ext>
            </a:extLst>
          </p:cNvPr>
          <p:cNvSpPr/>
          <p:nvPr/>
        </p:nvSpPr>
        <p:spPr>
          <a:xfrm>
            <a:off x="7142583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gRPC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AED39-958A-276A-8ECF-9AC6FE1CAC9B}"/>
              </a:ext>
            </a:extLst>
          </p:cNvPr>
          <p:cNvSpPr/>
          <p:nvPr/>
        </p:nvSpPr>
        <p:spPr>
          <a:xfrm>
            <a:off x="9655632" y="1923073"/>
            <a:ext cx="1903445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SignalR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5994A-D03A-C36E-5774-B9C433121C7E}"/>
              </a:ext>
            </a:extLst>
          </p:cNvPr>
          <p:cNvSpPr/>
          <p:nvPr/>
        </p:nvSpPr>
        <p:spPr>
          <a:xfrm>
            <a:off x="279918" y="306628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BC230-2130-06D4-03BD-418F4A57F546}"/>
              </a:ext>
            </a:extLst>
          </p:cNvPr>
          <p:cNvSpPr/>
          <p:nvPr/>
        </p:nvSpPr>
        <p:spPr>
          <a:xfrm>
            <a:off x="2686437" y="3060413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Third Party Services</a:t>
            </a:r>
          </a:p>
          <a:p>
            <a:pPr algn="ctr"/>
            <a:r>
              <a:rPr lang="en-US" sz="1600" b="1" dirty="0"/>
              <a:t>e.g. </a:t>
            </a:r>
            <a:r>
              <a:rPr lang="en-US" sz="1600" b="1" dirty="0" err="1"/>
              <a:t>RedisCache</a:t>
            </a:r>
            <a:endParaRPr lang="en-US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B958D-BADC-9443-8C31-FFA355BC0963}"/>
              </a:ext>
            </a:extLst>
          </p:cNvPr>
          <p:cNvSpPr/>
          <p:nvPr/>
        </p:nvSpPr>
        <p:spPr>
          <a:xfrm>
            <a:off x="9101230" y="2441532"/>
            <a:ext cx="2741647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Hosted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37261-60B7-D571-5208-1F799A9BA260}"/>
              </a:ext>
            </a:extLst>
          </p:cNvPr>
          <p:cNvSpPr/>
          <p:nvPr/>
        </p:nvSpPr>
        <p:spPr>
          <a:xfrm>
            <a:off x="193609" y="3892412"/>
            <a:ext cx="11875540" cy="271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6CA0C-2656-95A3-09A3-86EDE9ADA34A}"/>
              </a:ext>
            </a:extLst>
          </p:cNvPr>
          <p:cNvSpPr txBox="1"/>
          <p:nvPr/>
        </p:nvSpPr>
        <p:spPr>
          <a:xfrm>
            <a:off x="10161037" y="3999739"/>
            <a:ext cx="1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75482-80A7-2D71-8CFE-1152D9A0DCDC}"/>
              </a:ext>
            </a:extLst>
          </p:cNvPr>
          <p:cNvSpPr/>
          <p:nvPr/>
        </p:nvSpPr>
        <p:spPr>
          <a:xfrm>
            <a:off x="20527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E3C3E4-B126-0C66-FB50-A09C930E1E1B}"/>
              </a:ext>
            </a:extLst>
          </p:cNvPr>
          <p:cNvSpPr/>
          <p:nvPr/>
        </p:nvSpPr>
        <p:spPr>
          <a:xfrm>
            <a:off x="218336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EE73B1-1796-C71E-7ADA-F2FA8C5CA246}"/>
              </a:ext>
            </a:extLst>
          </p:cNvPr>
          <p:cNvSpPr/>
          <p:nvPr/>
        </p:nvSpPr>
        <p:spPr>
          <a:xfrm>
            <a:off x="398883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29447-DFA5-128A-91DF-D2A95503191E}"/>
              </a:ext>
            </a:extLst>
          </p:cNvPr>
          <p:cNvSpPr/>
          <p:nvPr/>
        </p:nvSpPr>
        <p:spPr>
          <a:xfrm>
            <a:off x="571966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2C7CDE-8BF7-9F4F-EE18-B108F297E387}"/>
              </a:ext>
            </a:extLst>
          </p:cNvPr>
          <p:cNvSpPr/>
          <p:nvPr/>
        </p:nvSpPr>
        <p:spPr>
          <a:xfrm>
            <a:off x="7641770" y="3942582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DE957-6303-E311-C173-FAC318314C09}"/>
              </a:ext>
            </a:extLst>
          </p:cNvPr>
          <p:cNvSpPr/>
          <p:nvPr/>
        </p:nvSpPr>
        <p:spPr>
          <a:xfrm>
            <a:off x="443203" y="477650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E94714-1D51-1CF9-77B7-0A322C363786}"/>
              </a:ext>
            </a:extLst>
          </p:cNvPr>
          <p:cNvSpPr/>
          <p:nvPr/>
        </p:nvSpPr>
        <p:spPr>
          <a:xfrm>
            <a:off x="2411960" y="4683967"/>
            <a:ext cx="6433459" cy="9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4268C-FC48-E2B4-0852-DCFC6F73FA7B}"/>
              </a:ext>
            </a:extLst>
          </p:cNvPr>
          <p:cNvSpPr txBox="1"/>
          <p:nvPr/>
        </p:nvSpPr>
        <p:spPr>
          <a:xfrm>
            <a:off x="4273420" y="4776501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Custom Middlewares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3A50AD4-6375-B5CA-D5F6-5D9F8FFDF884}"/>
              </a:ext>
            </a:extLst>
          </p:cNvPr>
          <p:cNvSpPr/>
          <p:nvPr/>
        </p:nvSpPr>
        <p:spPr>
          <a:xfrm>
            <a:off x="2603241" y="5145833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D24765-C798-AE27-D195-FE55BD4BE494}"/>
              </a:ext>
            </a:extLst>
          </p:cNvPr>
          <p:cNvSpPr/>
          <p:nvPr/>
        </p:nvSpPr>
        <p:spPr>
          <a:xfrm>
            <a:off x="7050834" y="5160814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CMn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68BB8-F8C7-0F07-9FED-D4C431A280EC}"/>
              </a:ext>
            </a:extLst>
          </p:cNvPr>
          <p:cNvSpPr/>
          <p:nvPr/>
        </p:nvSpPr>
        <p:spPr>
          <a:xfrm>
            <a:off x="4416490" y="5260147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6724DE-325B-0C60-D582-139171E01AB9}"/>
              </a:ext>
            </a:extLst>
          </p:cNvPr>
          <p:cNvSpPr/>
          <p:nvPr/>
        </p:nvSpPr>
        <p:spPr>
          <a:xfrm>
            <a:off x="5323889" y="5280294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08631-B2C2-BF6E-4AB9-B9EFB17413D2}"/>
              </a:ext>
            </a:extLst>
          </p:cNvPr>
          <p:cNvSpPr/>
          <p:nvPr/>
        </p:nvSpPr>
        <p:spPr>
          <a:xfrm>
            <a:off x="6209522" y="5290398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14042-D83D-D4DE-8425-417155EBC0A4}"/>
              </a:ext>
            </a:extLst>
          </p:cNvPr>
          <p:cNvSpPr/>
          <p:nvPr/>
        </p:nvSpPr>
        <p:spPr>
          <a:xfrm>
            <a:off x="9314288" y="488566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26E13-673C-8B82-CB5C-FC35678926A5}"/>
              </a:ext>
            </a:extLst>
          </p:cNvPr>
          <p:cNvSpPr/>
          <p:nvPr/>
        </p:nvSpPr>
        <p:spPr>
          <a:xfrm>
            <a:off x="443203" y="584640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14BFEF-0D3B-4E60-193E-506D591157E8}"/>
              </a:ext>
            </a:extLst>
          </p:cNvPr>
          <p:cNvCxnSpPr>
            <a:endCxn id="29" idx="1"/>
          </p:cNvCxnSpPr>
          <p:nvPr/>
        </p:nvCxnSpPr>
        <p:spPr>
          <a:xfrm>
            <a:off x="1782147" y="4184405"/>
            <a:ext cx="401216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7FED-44AD-8E3B-5A4B-57B3E2ED739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760237" y="4185584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9700-5BE5-8E8F-D48A-2BE23A435082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65709" y="4185584"/>
            <a:ext cx="15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C43BA-4006-087C-4784-9C8410AD0853}"/>
              </a:ext>
            </a:extLst>
          </p:cNvPr>
          <p:cNvCxnSpPr>
            <a:endCxn id="32" idx="1"/>
          </p:cNvCxnSpPr>
          <p:nvPr/>
        </p:nvCxnSpPr>
        <p:spPr>
          <a:xfrm>
            <a:off x="7296539" y="4184405"/>
            <a:ext cx="34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FD21921-696D-4740-C652-993DF383F6B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H="1">
            <a:off x="443203" y="4184405"/>
            <a:ext cx="8775441" cy="833919"/>
          </a:xfrm>
          <a:prstGeom prst="bentConnector5">
            <a:avLst>
              <a:gd name="adj1" fmla="val -2605"/>
              <a:gd name="adj2" fmla="val 50000"/>
              <a:gd name="adj3" fmla="val 10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440ACC-7E62-A282-6084-BA6654826D8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020077" y="5018324"/>
            <a:ext cx="391883" cy="1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329287-ADD1-B67B-B994-1F3A2019C479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8845419" y="5127484"/>
            <a:ext cx="468869" cy="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90B060-FE57-98F0-BEBA-DB2A4ADB9C5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H="1">
            <a:off x="443203" y="5127484"/>
            <a:ext cx="10447959" cy="960740"/>
          </a:xfrm>
          <a:prstGeom prst="bentConnector5">
            <a:avLst>
              <a:gd name="adj1" fmla="val -2188"/>
              <a:gd name="adj2" fmla="val 50000"/>
              <a:gd name="adj3" fmla="val 10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9BA3DDF-96B9-1086-AD76-21EA69E59390}"/>
              </a:ext>
            </a:extLst>
          </p:cNvPr>
          <p:cNvCxnSpPr>
            <a:stCxn id="42" idx="2"/>
          </p:cNvCxnSpPr>
          <p:nvPr/>
        </p:nvCxnSpPr>
        <p:spPr>
          <a:xfrm>
            <a:off x="1231640" y="6330047"/>
            <a:ext cx="0" cy="5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BFB3DA-5E8E-51A6-B739-6DED1A4A6E2D}"/>
              </a:ext>
            </a:extLst>
          </p:cNvPr>
          <p:cNvSpPr txBox="1"/>
          <p:nvPr/>
        </p:nvSpPr>
        <p:spPr>
          <a:xfrm>
            <a:off x="1220753" y="6405710"/>
            <a:ext cx="34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Execution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577067-989D-5654-6B82-89B99D6448A4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5400000" flipH="1" flipV="1">
            <a:off x="5428635" y="1172312"/>
            <a:ext cx="477094" cy="88710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3BE3A0F-6E18-FB10-D486-F062331345AA}"/>
              </a:ext>
            </a:extLst>
          </p:cNvPr>
          <p:cNvCxnSpPr>
            <a:endCxn id="34" idx="0"/>
          </p:cNvCxnSpPr>
          <p:nvPr/>
        </p:nvCxnSpPr>
        <p:spPr>
          <a:xfrm rot="10800000">
            <a:off x="5628691" y="4683967"/>
            <a:ext cx="4474035" cy="201694"/>
          </a:xfrm>
          <a:prstGeom prst="bentConnector4">
            <a:avLst>
              <a:gd name="adj1" fmla="val 14051"/>
              <a:gd name="adj2" fmla="val 2133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A68F5B3-D9AD-64BB-767D-E2A2D1932040}"/>
              </a:ext>
            </a:extLst>
          </p:cNvPr>
          <p:cNvCxnSpPr>
            <a:stCxn id="34" idx="1"/>
            <a:endCxn id="33" idx="2"/>
          </p:cNvCxnSpPr>
          <p:nvPr/>
        </p:nvCxnSpPr>
        <p:spPr>
          <a:xfrm rot="10800000" flipV="1">
            <a:off x="1231640" y="5136501"/>
            <a:ext cx="1180320" cy="123645"/>
          </a:xfrm>
          <a:prstGeom prst="bentConnector4">
            <a:avLst>
              <a:gd name="adj1" fmla="val 16601"/>
              <a:gd name="adj2" fmla="val 550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C8A71B9-816D-0A7B-AF92-0D06FBDF8895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5400000" flipH="1" flipV="1">
            <a:off x="4655787" y="1002082"/>
            <a:ext cx="350273" cy="7198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6C52FA3-9D67-3BC9-E80C-2EA7F6FDB4D4}"/>
              </a:ext>
            </a:extLst>
          </p:cNvPr>
          <p:cNvCxnSpPr>
            <a:stCxn id="32" idx="2"/>
            <a:endCxn id="31" idx="2"/>
          </p:cNvCxnSpPr>
          <p:nvPr/>
        </p:nvCxnSpPr>
        <p:spPr>
          <a:xfrm rot="5400000">
            <a:off x="7468566" y="3465765"/>
            <a:ext cx="1179" cy="1922105"/>
          </a:xfrm>
          <a:prstGeom prst="bentConnector3">
            <a:avLst>
              <a:gd name="adj1" fmla="val 194893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68E0F5F-44A0-7670-4241-B20F4554BCF2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>
            <a:off x="3874536" y="3524671"/>
            <a:ext cx="12700" cy="1805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D075AEF-0D5B-326D-D565-32B77FC0A144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5400000">
            <a:off x="1982755" y="3438362"/>
            <a:ext cx="12700" cy="19780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D79C56A-BB0C-D5DE-FAB7-E481F2F3A5FD}"/>
              </a:ext>
            </a:extLst>
          </p:cNvPr>
          <p:cNvSpPr txBox="1"/>
          <p:nvPr/>
        </p:nvSpPr>
        <p:spPr>
          <a:xfrm>
            <a:off x="5635687" y="5839247"/>
            <a:ext cx="34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</p:spTree>
    <p:extLst>
      <p:ext uri="{BB962C8B-B14F-4D97-AF65-F5344CB8AC3E}">
        <p14:creationId xmlns:p14="http://schemas.microsoft.com/office/powerpoint/2010/main" val="11041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7C53EC-6A99-0F62-1260-E8D70266F8F5}"/>
              </a:ext>
            </a:extLst>
          </p:cNvPr>
          <p:cNvSpPr/>
          <p:nvPr/>
        </p:nvSpPr>
        <p:spPr>
          <a:xfrm>
            <a:off x="2976465" y="494522"/>
            <a:ext cx="5393094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App Runtime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C9A8B7-2797-9E6E-553E-5A1E5AFA5AD5}"/>
              </a:ext>
            </a:extLst>
          </p:cNvPr>
          <p:cNvSpPr/>
          <p:nvPr/>
        </p:nvSpPr>
        <p:spPr>
          <a:xfrm>
            <a:off x="432318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RazorView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E0FEF-3B85-B7D5-064F-8A91BD5A80A9}"/>
              </a:ext>
            </a:extLst>
          </p:cNvPr>
          <p:cNvSpPr/>
          <p:nvPr/>
        </p:nvSpPr>
        <p:spPr>
          <a:xfrm>
            <a:off x="3072881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84385-CB89-674F-EB80-011DB95C7972}"/>
              </a:ext>
            </a:extLst>
          </p:cNvPr>
          <p:cNvSpPr/>
          <p:nvPr/>
        </p:nvSpPr>
        <p:spPr>
          <a:xfrm>
            <a:off x="5970037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52247-493F-3A65-FFD2-4A331A088B35}"/>
              </a:ext>
            </a:extLst>
          </p:cNvPr>
          <p:cNvSpPr/>
          <p:nvPr/>
        </p:nvSpPr>
        <p:spPr>
          <a:xfrm>
            <a:off x="9035144" y="3156856"/>
            <a:ext cx="211027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Blazor</a:t>
            </a:r>
          </a:p>
          <a:p>
            <a:pPr algn="ctr"/>
            <a:r>
              <a:rPr lang="en-US" b="1" dirty="0"/>
              <a:t>Server-Side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6CD3E77-59F4-E928-BA11-FF1A43104C6A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1443135" y="1007706"/>
            <a:ext cx="1533330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23B9AD3-5C6E-1D1C-0F81-00C574EB8561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060372" y="1544216"/>
            <a:ext cx="1635966" cy="1589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59ED7C5-BF6E-2FDB-CBAF-E5998D07DD1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5508950" y="1684952"/>
            <a:ext cx="1635966" cy="13078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7C831CD-1D49-67D4-0EC4-78F2A364739C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8369559" y="1007706"/>
            <a:ext cx="1720722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E8FA7C-4221-C95C-EEFE-7526B72BBDFA}"/>
              </a:ext>
            </a:extLst>
          </p:cNvPr>
          <p:cNvSpPr txBox="1"/>
          <p:nvPr/>
        </p:nvSpPr>
        <p:spPr>
          <a:xfrm>
            <a:off x="317241" y="4413380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Page Resource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248AB-FE67-F2B4-1746-9F9D805741FB}"/>
              </a:ext>
            </a:extLst>
          </p:cNvPr>
          <p:cNvSpPr txBox="1"/>
          <p:nvPr/>
        </p:nvSpPr>
        <p:spPr>
          <a:xfrm>
            <a:off x="3013786" y="4413379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+ View Resource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5A766-1E0B-DF10-C1AC-B953F36BEE31}"/>
              </a:ext>
            </a:extLst>
          </p:cNvPr>
          <p:cNvSpPr txBox="1"/>
          <p:nvPr/>
        </p:nvSpPr>
        <p:spPr>
          <a:xfrm>
            <a:off x="5912498" y="4413378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5D78E-3D4B-614F-7A94-9E6CCE0FDA09}"/>
              </a:ext>
            </a:extLst>
          </p:cNvPr>
          <p:cNvSpPr txBox="1"/>
          <p:nvPr/>
        </p:nvSpPr>
        <p:spPr>
          <a:xfrm>
            <a:off x="9005597" y="4267198"/>
            <a:ext cx="213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Components on HTML Page Resource</a:t>
            </a:r>
          </a:p>
        </p:txBody>
      </p:sp>
    </p:spTree>
    <p:extLst>
      <p:ext uri="{BB962C8B-B14F-4D97-AF65-F5344CB8AC3E}">
        <p14:creationId xmlns:p14="http://schemas.microsoft.com/office/powerpoint/2010/main" val="33425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3813E0-6DEF-16A6-E48B-9C73B69CF4D5}"/>
              </a:ext>
            </a:extLst>
          </p:cNvPr>
          <p:cNvSpPr/>
          <p:nvPr/>
        </p:nvSpPr>
        <p:spPr>
          <a:xfrm>
            <a:off x="5514392" y="2093238"/>
            <a:ext cx="3778898" cy="23328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446D1-C813-B98F-2128-BBF271A2044C}"/>
              </a:ext>
            </a:extLst>
          </p:cNvPr>
          <p:cNvSpPr/>
          <p:nvPr/>
        </p:nvSpPr>
        <p:spPr>
          <a:xfrm>
            <a:off x="195943" y="130629"/>
            <a:ext cx="2174033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 for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3C985-B06D-7686-816B-EAE399F76427}"/>
              </a:ext>
            </a:extLst>
          </p:cNvPr>
          <p:cNvSpPr txBox="1"/>
          <p:nvPr/>
        </p:nvSpPr>
        <p:spPr>
          <a:xfrm>
            <a:off x="93306" y="951722"/>
            <a:ext cx="362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https://MyServer/MyApp/MyCtrl</a:t>
            </a:r>
            <a:endParaRPr lang="en-US" dirty="0"/>
          </a:p>
          <a:p>
            <a:r>
              <a:rPr lang="en-US" dirty="0"/>
              <a:t>HTTP Request Type i.e. Get / Post /Put /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686EA-9FC7-D766-81DD-79C65E1B0968}"/>
              </a:ext>
            </a:extLst>
          </p:cNvPr>
          <p:cNvSpPr/>
          <p:nvPr/>
        </p:nvSpPr>
        <p:spPr>
          <a:xfrm>
            <a:off x="93306" y="1950098"/>
            <a:ext cx="3107094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Locate the Controller and If exist Load it in ControllerContext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14D3A-3236-409C-2AA3-09081493858A}"/>
              </a:ext>
            </a:extLst>
          </p:cNvPr>
          <p:cNvSpPr/>
          <p:nvPr/>
        </p:nvSpPr>
        <p:spPr>
          <a:xfrm>
            <a:off x="93306" y="2982686"/>
            <a:ext cx="3107094" cy="727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for Authentication and Authorization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EE278B-A2E5-3458-B46F-453D1FCFA234}"/>
              </a:ext>
            </a:extLst>
          </p:cNvPr>
          <p:cNvSpPr/>
          <p:nvPr/>
        </p:nvSpPr>
        <p:spPr>
          <a:xfrm>
            <a:off x="3200400" y="3172408"/>
            <a:ext cx="9144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97AB8-EF56-3B81-C7DE-9927BD2376B8}"/>
              </a:ext>
            </a:extLst>
          </p:cNvPr>
          <p:cNvSpPr/>
          <p:nvPr/>
        </p:nvSpPr>
        <p:spPr>
          <a:xfrm>
            <a:off x="3489649" y="2575650"/>
            <a:ext cx="1530220" cy="503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Auth then 404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9164FA-8A8B-EF10-AE50-F1340D7E7A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94453" y="2830286"/>
            <a:ext cx="304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AC42DE-CD73-2B31-4CD3-2CB20F117321}"/>
              </a:ext>
            </a:extLst>
          </p:cNvPr>
          <p:cNvSpPr/>
          <p:nvPr/>
        </p:nvSpPr>
        <p:spPr>
          <a:xfrm>
            <a:off x="99656" y="4018384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Injecting the Dependencies in Controller and also Initialize Filters (If filters are applied)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3D7B04-3EA4-787F-4CD0-0966D89EE5B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496073" y="3861254"/>
            <a:ext cx="30791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B617F-2C56-0171-2364-E1C0A9130CCA}"/>
              </a:ext>
            </a:extLst>
          </p:cNvPr>
          <p:cNvSpPr/>
          <p:nvPr/>
        </p:nvSpPr>
        <p:spPr>
          <a:xfrm>
            <a:off x="86956" y="5178490"/>
            <a:ext cx="3107094" cy="727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Detect the HTTP request Type</a:t>
            </a:r>
          </a:p>
          <a:p>
            <a:pPr algn="ctr"/>
            <a:r>
              <a:rPr lang="en-US" sz="1600" b="1" dirty="0"/>
              <a:t>Get /  Post / Put / Delete and Map the 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03AA-CBCC-27BA-2B42-78C69CA0ABB1}"/>
              </a:ext>
            </a:extLst>
          </p:cNvPr>
          <p:cNvSpPr/>
          <p:nvPr/>
        </p:nvSpPr>
        <p:spPr>
          <a:xfrm>
            <a:off x="5772409" y="130629"/>
            <a:ext cx="3107094" cy="7277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ActionContext</a:t>
            </a:r>
          </a:p>
          <a:p>
            <a:pPr algn="ctr"/>
            <a:r>
              <a:rPr lang="en-US" sz="1600" b="1" dirty="0"/>
              <a:t>Check for Authentication and Authorization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B7C293-E691-243E-F35B-A47E9EB561FD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5400000" flipH="1" flipV="1">
            <a:off x="1000578" y="1134448"/>
            <a:ext cx="5411755" cy="4131906"/>
          </a:xfrm>
          <a:prstGeom prst="bentConnector4">
            <a:avLst>
              <a:gd name="adj1" fmla="val -4224"/>
              <a:gd name="adj2" fmla="val 6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EAA7CC-2855-A66C-722C-62BA5B62E09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5019869" y="494522"/>
            <a:ext cx="752540" cy="2332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AFDE1-1E7C-3310-115B-85A7C6DEA5AF}"/>
              </a:ext>
            </a:extLst>
          </p:cNvPr>
          <p:cNvSpPr/>
          <p:nvPr/>
        </p:nvSpPr>
        <p:spPr>
          <a:xfrm>
            <a:off x="5772409" y="1115108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Initialize Filters (If filters are applied)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68072F-98F4-C36E-4974-B6902E1ACC9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197611" y="986762"/>
            <a:ext cx="2566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A8062-E9E8-D751-3D74-668A5CC4BD6F}"/>
              </a:ext>
            </a:extLst>
          </p:cNvPr>
          <p:cNvSpPr/>
          <p:nvPr/>
        </p:nvSpPr>
        <p:spPr>
          <a:xfrm>
            <a:off x="5850293" y="2563339"/>
            <a:ext cx="3107094" cy="1271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Action Method</a:t>
            </a:r>
          </a:p>
          <a:p>
            <a:pPr algn="ctr"/>
            <a:r>
              <a:rPr lang="en-US" sz="1600" b="1" dirty="0"/>
              <a:t>Validation Check for Parameters in Case of POST and PUT Request. Also, Handle Exceptions if any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592B7-131D-903F-1448-3EA7447285F4}"/>
              </a:ext>
            </a:extLst>
          </p:cNvPr>
          <p:cNvSpPr txBox="1"/>
          <p:nvPr/>
        </p:nvSpPr>
        <p:spPr>
          <a:xfrm>
            <a:off x="5674698" y="2093238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ActionExecutingContext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EE783-3EB3-74E6-A434-8C9DA3FEA2F5}"/>
              </a:ext>
            </a:extLst>
          </p:cNvPr>
          <p:cNvSpPr txBox="1"/>
          <p:nvPr/>
        </p:nvSpPr>
        <p:spPr>
          <a:xfrm>
            <a:off x="5634587" y="3876619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ActionExecutedContext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C0A208B-F1F4-5223-1B49-58780EF8741F}"/>
              </a:ext>
            </a:extLst>
          </p:cNvPr>
          <p:cNvSpPr/>
          <p:nvPr/>
        </p:nvSpPr>
        <p:spPr>
          <a:xfrm>
            <a:off x="8957387" y="2989036"/>
            <a:ext cx="1418254" cy="439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D28E-BD6F-3B87-8287-2D5E02C10171}"/>
              </a:ext>
            </a:extLst>
          </p:cNvPr>
          <p:cNvSpPr/>
          <p:nvPr/>
        </p:nvSpPr>
        <p:spPr>
          <a:xfrm>
            <a:off x="9371174" y="2157952"/>
            <a:ext cx="2655985" cy="82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Exception then Error Response using Either Exception Filter or Exception Middleware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441C7C-AA88-135D-8719-EA265879A4E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1646853" y="433874"/>
            <a:ext cx="723123" cy="1516224"/>
          </a:xfrm>
          <a:prstGeom prst="bentConnector4">
            <a:avLst>
              <a:gd name="adj1" fmla="val -180000"/>
              <a:gd name="adj2" fmla="val 7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0957B94-DAD4-4DF3-4665-15B8BAD299A8}"/>
              </a:ext>
            </a:extLst>
          </p:cNvPr>
          <p:cNvSpPr/>
          <p:nvPr/>
        </p:nvSpPr>
        <p:spPr>
          <a:xfrm>
            <a:off x="7067939" y="4426092"/>
            <a:ext cx="765110" cy="584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4F38C-32DA-D462-6D67-E49FAC00F9AA}"/>
              </a:ext>
            </a:extLst>
          </p:cNvPr>
          <p:cNvSpPr/>
          <p:nvPr/>
        </p:nvSpPr>
        <p:spPr>
          <a:xfrm>
            <a:off x="5186201" y="5010539"/>
            <a:ext cx="4528586" cy="118340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Response with JSON Data /  Other Formatter /  File Download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72826B7-0B18-7D32-7C0B-1ADCA72C7FC1}"/>
              </a:ext>
            </a:extLst>
          </p:cNvPr>
          <p:cNvSpPr/>
          <p:nvPr/>
        </p:nvSpPr>
        <p:spPr>
          <a:xfrm>
            <a:off x="9714787" y="5350906"/>
            <a:ext cx="1202029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91703-2112-A244-53E1-FEFAFEDFE25F}"/>
              </a:ext>
            </a:extLst>
          </p:cNvPr>
          <p:cNvSpPr txBox="1"/>
          <p:nvPr/>
        </p:nvSpPr>
        <p:spPr>
          <a:xfrm>
            <a:off x="9946433" y="4637314"/>
            <a:ext cx="194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 Back to Middleware Pipeline to Deliver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D7046-A292-D21A-A620-1A7ECBCF8895}"/>
              </a:ext>
            </a:extLst>
          </p:cNvPr>
          <p:cNvSpPr txBox="1"/>
          <p:nvPr/>
        </p:nvSpPr>
        <p:spPr>
          <a:xfrm>
            <a:off x="7903028" y="4496649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ControllerContext is Over</a:t>
            </a:r>
          </a:p>
        </p:txBody>
      </p:sp>
    </p:spTree>
    <p:extLst>
      <p:ext uri="{BB962C8B-B14F-4D97-AF65-F5344CB8AC3E}">
        <p14:creationId xmlns:p14="http://schemas.microsoft.com/office/powerpoint/2010/main" val="27086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09E31F-64CC-203B-7FFF-919CDB1FE1B7}"/>
              </a:ext>
            </a:extLst>
          </p:cNvPr>
          <p:cNvSpPr/>
          <p:nvPr/>
        </p:nvSpPr>
        <p:spPr>
          <a:xfrm>
            <a:off x="7753739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App</a:t>
            </a:r>
          </a:p>
          <a:p>
            <a:pPr algn="ctr"/>
            <a:r>
              <a:rPr lang="en-US" dirty="0"/>
              <a:t>https:/localhost:7298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C7D5C6-0718-FDA4-87E2-626CEC05F988}"/>
              </a:ext>
            </a:extLst>
          </p:cNvPr>
          <p:cNvSpPr/>
          <p:nvPr/>
        </p:nvSpPr>
        <p:spPr>
          <a:xfrm>
            <a:off x="1318727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https:/localhost:44322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C56A-4C61-2D27-1858-DAD4038752D2}"/>
              </a:ext>
            </a:extLst>
          </p:cNvPr>
          <p:cNvSpPr txBox="1"/>
          <p:nvPr/>
        </p:nvSpPr>
        <p:spPr>
          <a:xfrm>
            <a:off x="3554963" y="354563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Cross-Domain Calls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488DCA-3B72-C4D1-A1DD-8815E1F85657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5791200" y="-1537996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3C8F589-A125-62FB-1877-A8F1297D59AF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791200" y="-45098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B7040D64-02B6-63D0-D6E5-DB3C0C0CCE5E}"/>
              </a:ext>
            </a:extLst>
          </p:cNvPr>
          <p:cNvSpPr/>
          <p:nvPr/>
        </p:nvSpPr>
        <p:spPr>
          <a:xfrm>
            <a:off x="4609322" y="1212980"/>
            <a:ext cx="2509934" cy="246626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7E29-2128-2722-13D1-CA8D46F59F1F}"/>
              </a:ext>
            </a:extLst>
          </p:cNvPr>
          <p:cNvSpPr txBox="1"/>
          <p:nvPr/>
        </p:nvSpPr>
        <p:spPr>
          <a:xfrm>
            <a:off x="4609322" y="4655976"/>
            <a:ext cx="433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Access Policies to Access REST APIs from JavaScript based Browser Clients Client Apps. This is not required for Managed Clients or </a:t>
            </a:r>
            <a:r>
              <a:rPr lang="en-US"/>
              <a:t>Desktop Clients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1082C-B022-425F-AEBB-5B85DD6A2D87}"/>
              </a:ext>
            </a:extLst>
          </p:cNvPr>
          <p:cNvSpPr/>
          <p:nvPr/>
        </p:nvSpPr>
        <p:spPr>
          <a:xfrm>
            <a:off x="6540759" y="774441"/>
            <a:ext cx="3965510" cy="4599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C5F64-2422-410D-76DC-61763E914F41}"/>
              </a:ext>
            </a:extLst>
          </p:cNvPr>
          <p:cNvSpPr txBox="1"/>
          <p:nvPr/>
        </p:nvSpPr>
        <p:spPr>
          <a:xfrm>
            <a:off x="6643396" y="9330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059DF6-DDFB-8CE7-3AD6-E3625A4BDF73}"/>
              </a:ext>
            </a:extLst>
          </p:cNvPr>
          <p:cNvSpPr/>
          <p:nvPr/>
        </p:nvSpPr>
        <p:spPr>
          <a:xfrm>
            <a:off x="6540759" y="3526971"/>
            <a:ext cx="3965510" cy="1651519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ASP.NET Runtime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W3wp.exe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F346A-B867-B7D3-1EFB-5FAE3A011A23}"/>
              </a:ext>
            </a:extLst>
          </p:cNvPr>
          <p:cNvSpPr/>
          <p:nvPr/>
        </p:nvSpPr>
        <p:spPr>
          <a:xfrm>
            <a:off x="6792686" y="2995127"/>
            <a:ext cx="3405673" cy="69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38657-7249-9841-C3A2-A027B35ED19A}"/>
              </a:ext>
            </a:extLst>
          </p:cNvPr>
          <p:cNvSpPr/>
          <p:nvPr/>
        </p:nvSpPr>
        <p:spPr>
          <a:xfrm>
            <a:off x="6769359" y="2211357"/>
            <a:ext cx="3405673" cy="699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432C9-7323-DDAE-29B8-AC05DB0D781A}"/>
              </a:ext>
            </a:extLst>
          </p:cNvPr>
          <p:cNvSpPr/>
          <p:nvPr/>
        </p:nvSpPr>
        <p:spPr>
          <a:xfrm>
            <a:off x="6769358" y="1469574"/>
            <a:ext cx="3405673" cy="699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Application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CB2A621-B21D-29DF-B2EE-68A8B3783E9C}"/>
              </a:ext>
            </a:extLst>
          </p:cNvPr>
          <p:cNvSpPr/>
          <p:nvPr/>
        </p:nvSpPr>
        <p:spPr>
          <a:xfrm>
            <a:off x="6354147" y="1469574"/>
            <a:ext cx="289249" cy="2225348"/>
          </a:xfrm>
          <a:prstGeom prst="leftBrac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10B05-8AED-6FE1-5FEE-93CB78A2F4DD}"/>
              </a:ext>
            </a:extLst>
          </p:cNvPr>
          <p:cNvSpPr txBox="1"/>
          <p:nvPr/>
        </p:nvSpPr>
        <p:spPr>
          <a:xfrm>
            <a:off x="2491274" y="1679510"/>
            <a:ext cx="3604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Global Objects are delegated to ASP.NET Runtime by IIS to manage the ASP.NET Framework (on .NET Frwk on Windows) for ASP.NET WebForms, ASP.NET MVC, and ASP.NET WEB API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09B4C-A254-C800-613D-2E8A097C8A7D}"/>
              </a:ext>
            </a:extLst>
          </p:cNvPr>
          <p:cNvSpPr txBox="1"/>
          <p:nvPr/>
        </p:nvSpPr>
        <p:spPr>
          <a:xfrm>
            <a:off x="419876" y="3933941"/>
            <a:ext cx="5374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HttpApplication</a:t>
            </a:r>
            <a:r>
              <a:rPr lang="en-US" dirty="0"/>
              <a:t>: Initialize the HttpModule and then Handler</a:t>
            </a:r>
          </a:p>
          <a:p>
            <a:r>
              <a:rPr lang="en-US" b="1" dirty="0"/>
              <a:t>HttpModule </a:t>
            </a:r>
            <a:r>
              <a:rPr lang="en-US" dirty="0"/>
              <a:t>: Starts the Request Processing by initializing Session, Caching, DbConnection, Authentication, Authorization (i.e. All Global Objects for Application)</a:t>
            </a:r>
          </a:p>
          <a:p>
            <a:r>
              <a:rPr lang="en-US" b="1" dirty="0"/>
              <a:t>HttpHandler</a:t>
            </a:r>
            <a:r>
              <a:rPr lang="en-US" dirty="0"/>
              <a:t>: Manages the resource execution e.g. .aspx (WebForm). MVC and API Controller, custom handler by using global objects initialized an loaded by HttpModule</a:t>
            </a:r>
          </a:p>
        </p:txBody>
      </p:sp>
    </p:spTree>
    <p:extLst>
      <p:ext uri="{BB962C8B-B14F-4D97-AF65-F5344CB8AC3E}">
        <p14:creationId xmlns:p14="http://schemas.microsoft.com/office/powerpoint/2010/main" val="253458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69DD4-45DF-F415-6A3A-59F482A17D20}"/>
              </a:ext>
            </a:extLst>
          </p:cNvPr>
          <p:cNvSpPr/>
          <p:nvPr/>
        </p:nvSpPr>
        <p:spPr>
          <a:xfrm>
            <a:off x="391886" y="5122507"/>
            <a:ext cx="11066106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 Server, IIS, Apache, Docker, Self-Hosted, etc..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C5C78-21C5-9AE4-77FD-227C34B1FA31}"/>
              </a:ext>
            </a:extLst>
          </p:cNvPr>
          <p:cNvSpPr/>
          <p:nvPr/>
        </p:nvSpPr>
        <p:spPr>
          <a:xfrm>
            <a:off x="391886" y="5831633"/>
            <a:ext cx="11066106" cy="905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Hosting ENV e.g. Windows, Linux, macOS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AA403-B461-52D7-AAC4-1384033C633F}"/>
              </a:ext>
            </a:extLst>
          </p:cNvPr>
          <p:cNvSpPr/>
          <p:nvPr/>
        </p:nvSpPr>
        <p:spPr>
          <a:xfrm>
            <a:off x="391886" y="121299"/>
            <a:ext cx="11066106" cy="478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BEB0-F576-9CDD-F403-F53D4595BC8B}"/>
              </a:ext>
            </a:extLst>
          </p:cNvPr>
          <p:cNvSpPr txBox="1"/>
          <p:nvPr/>
        </p:nvSpPr>
        <p:spPr>
          <a:xfrm>
            <a:off x="457200" y="242596"/>
            <a:ext cx="34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9CBBA-C524-5CF6-1D26-F37783A3C277}"/>
              </a:ext>
            </a:extLst>
          </p:cNvPr>
          <p:cNvSpPr/>
          <p:nvPr/>
        </p:nvSpPr>
        <p:spPr>
          <a:xfrm>
            <a:off x="457200" y="905069"/>
            <a:ext cx="10627567" cy="38068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9F38-4FC5-0DD3-7EBB-6A3EAD16B9AC}"/>
              </a:ext>
            </a:extLst>
          </p:cNvPr>
          <p:cNvSpPr txBox="1"/>
          <p:nvPr/>
        </p:nvSpPr>
        <p:spPr>
          <a:xfrm>
            <a:off x="1107233" y="1129004"/>
            <a:ext cx="377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01C23-7291-0E3E-7A93-8AF160A7E5E5}"/>
              </a:ext>
            </a:extLst>
          </p:cNvPr>
          <p:cNvSpPr/>
          <p:nvPr/>
        </p:nvSpPr>
        <p:spPr>
          <a:xfrm>
            <a:off x="1231641" y="1660849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in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DE3292-2DAE-AABF-14DA-CD898750770A}"/>
              </a:ext>
            </a:extLst>
          </p:cNvPr>
          <p:cNvSpPr/>
          <p:nvPr/>
        </p:nvSpPr>
        <p:spPr>
          <a:xfrm>
            <a:off x="6973078" y="1586204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Configuration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4148499A-94AB-01C1-53CA-2F9892723A03}"/>
              </a:ext>
            </a:extLst>
          </p:cNvPr>
          <p:cNvSpPr/>
          <p:nvPr/>
        </p:nvSpPr>
        <p:spPr>
          <a:xfrm>
            <a:off x="9189098" y="4273420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173FEDB0-7762-C174-702C-A494D1BA2799}"/>
              </a:ext>
            </a:extLst>
          </p:cNvPr>
          <p:cNvSpPr/>
          <p:nvPr/>
        </p:nvSpPr>
        <p:spPr>
          <a:xfrm>
            <a:off x="2024742" y="5495729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9A6CF8A-6BCB-20AD-B410-C2F90FE8D97C}"/>
              </a:ext>
            </a:extLst>
          </p:cNvPr>
          <p:cNvSpPr/>
          <p:nvPr/>
        </p:nvSpPr>
        <p:spPr>
          <a:xfrm>
            <a:off x="102637" y="2034073"/>
            <a:ext cx="11793894" cy="3163077"/>
          </a:xfrm>
          <a:prstGeom prst="leftRightArrow">
            <a:avLst>
              <a:gd name="adj1" fmla="val 50000"/>
              <a:gd name="adj2" fmla="val 131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BA294-03E0-00B5-2BDA-7CCBEBA517B5}"/>
              </a:ext>
            </a:extLst>
          </p:cNvPr>
          <p:cNvSpPr txBox="1"/>
          <p:nvPr/>
        </p:nvSpPr>
        <p:spPr>
          <a:xfrm>
            <a:off x="821094" y="681135"/>
            <a:ext cx="1048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HTTP Request Pipeline and Response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040A7C-FA40-E47B-EF1A-8FE2AA67A71B}"/>
              </a:ext>
            </a:extLst>
          </p:cNvPr>
          <p:cNvSpPr/>
          <p:nvPr/>
        </p:nvSpPr>
        <p:spPr>
          <a:xfrm>
            <a:off x="363894" y="3237722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CB0AE-0F9F-B5DF-BFA8-241A5872CE86}"/>
              </a:ext>
            </a:extLst>
          </p:cNvPr>
          <p:cNvSpPr/>
          <p:nvPr/>
        </p:nvSpPr>
        <p:spPr>
          <a:xfrm>
            <a:off x="1433804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swagger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93544B-D6BA-B418-AFA9-28ABE87D70B5}"/>
              </a:ext>
            </a:extLst>
          </p:cNvPr>
          <p:cNvSpPr/>
          <p:nvPr/>
        </p:nvSpPr>
        <p:spPr>
          <a:xfrm>
            <a:off x="2522375" y="327037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HTTPS</a:t>
            </a:r>
          </a:p>
          <a:p>
            <a:pPr algn="ctr"/>
            <a:r>
              <a:rPr lang="en-US" sz="1200" b="1" dirty="0"/>
              <a:t>Redirection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9B9EA5-ADE8-E5B1-EEC6-517E1F9BE653}"/>
              </a:ext>
            </a:extLst>
          </p:cNvPr>
          <p:cNvSpPr/>
          <p:nvPr/>
        </p:nvSpPr>
        <p:spPr>
          <a:xfrm>
            <a:off x="3610946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59B3B0-8A50-187F-947E-67B762DD5983}"/>
              </a:ext>
            </a:extLst>
          </p:cNvPr>
          <p:cNvSpPr/>
          <p:nvPr/>
        </p:nvSpPr>
        <p:spPr>
          <a:xfrm>
            <a:off x="4699517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6C5A4-6FBE-B34D-D6AF-D67485412637}"/>
              </a:ext>
            </a:extLst>
          </p:cNvPr>
          <p:cNvSpPr/>
          <p:nvPr/>
        </p:nvSpPr>
        <p:spPr>
          <a:xfrm>
            <a:off x="5788088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E5870-DFD8-E524-1EB6-A469893C1A22}"/>
              </a:ext>
            </a:extLst>
          </p:cNvPr>
          <p:cNvSpPr/>
          <p:nvPr/>
        </p:nvSpPr>
        <p:spPr>
          <a:xfrm>
            <a:off x="6876659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</a:t>
            </a:r>
          </a:p>
          <a:p>
            <a:pPr algn="ctr"/>
            <a:r>
              <a:rPr lang="en-US" sz="1400" b="1" dirty="0"/>
              <a:t>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E3977-7A2A-6692-CAFE-C1973BA39489}"/>
              </a:ext>
            </a:extLst>
          </p:cNvPr>
          <p:cNvSpPr/>
          <p:nvPr/>
        </p:nvSpPr>
        <p:spPr>
          <a:xfrm>
            <a:off x="7965230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52F066-D83E-3A81-0FBF-4742CBAD9BF5}"/>
              </a:ext>
            </a:extLst>
          </p:cNvPr>
          <p:cNvSpPr/>
          <p:nvPr/>
        </p:nvSpPr>
        <p:spPr>
          <a:xfrm>
            <a:off x="9053801" y="3289040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12B2D-C09E-EF4F-581E-A0647CC083DC}"/>
              </a:ext>
            </a:extLst>
          </p:cNvPr>
          <p:cNvSpPr/>
          <p:nvPr/>
        </p:nvSpPr>
        <p:spPr>
          <a:xfrm>
            <a:off x="10142372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9EC2E6-AE0E-8676-60A4-2090436ACA83}"/>
              </a:ext>
            </a:extLst>
          </p:cNvPr>
          <p:cNvSpPr/>
          <p:nvPr/>
        </p:nvSpPr>
        <p:spPr>
          <a:xfrm>
            <a:off x="11212278" y="3312365"/>
            <a:ext cx="615828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Auth/</a:t>
            </a:r>
            <a:r>
              <a:rPr lang="en-US" sz="1400" b="1" dirty="0" err="1"/>
              <a:t>Autho</a:t>
            </a:r>
            <a:endParaRPr lang="en-US" sz="1400" b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4D51910-504A-B7E9-F1F4-5C9050D8A871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H="1">
            <a:off x="1391039" y="271442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1BD5FCE-383D-5577-0E7F-5A4EEB6D9B6A}"/>
              </a:ext>
            </a:extLst>
          </p:cNvPr>
          <p:cNvCxnSpPr/>
          <p:nvPr/>
        </p:nvCxnSpPr>
        <p:spPr>
          <a:xfrm rot="16200000" flipH="1">
            <a:off x="2507602" y="2747086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106A1A2-432A-DE17-660E-D3B57FFEF74C}"/>
              </a:ext>
            </a:extLst>
          </p:cNvPr>
          <p:cNvCxnSpPr/>
          <p:nvPr/>
        </p:nvCxnSpPr>
        <p:spPr>
          <a:xfrm rot="16200000" flipH="1">
            <a:off x="3583731" y="274242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198492-C092-8E42-1DA8-1C4BEDDE98EE}"/>
              </a:ext>
            </a:extLst>
          </p:cNvPr>
          <p:cNvCxnSpPr/>
          <p:nvPr/>
        </p:nvCxnSpPr>
        <p:spPr>
          <a:xfrm rot="16200000" flipH="1">
            <a:off x="4647423" y="277041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044DF-C1D8-6A4F-594D-926A484F9109}"/>
              </a:ext>
            </a:extLst>
          </p:cNvPr>
          <p:cNvCxnSpPr/>
          <p:nvPr/>
        </p:nvCxnSpPr>
        <p:spPr>
          <a:xfrm rot="16200000" flipH="1">
            <a:off x="5776422" y="2782077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2D30846-CF0D-E682-1A34-112DC02A0917}"/>
              </a:ext>
            </a:extLst>
          </p:cNvPr>
          <p:cNvCxnSpPr/>
          <p:nvPr/>
        </p:nvCxnSpPr>
        <p:spPr>
          <a:xfrm rot="16200000" flipH="1">
            <a:off x="6905431" y="2765748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3958F60-BF8B-C62B-A317-308DBCC12180}"/>
              </a:ext>
            </a:extLst>
          </p:cNvPr>
          <p:cNvCxnSpPr/>
          <p:nvPr/>
        </p:nvCxnSpPr>
        <p:spPr>
          <a:xfrm rot="16200000" flipH="1">
            <a:off x="7994002" y="280540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D9D2583-1666-5525-2D1F-41D9B05E5697}"/>
              </a:ext>
            </a:extLst>
          </p:cNvPr>
          <p:cNvCxnSpPr/>
          <p:nvPr/>
        </p:nvCxnSpPr>
        <p:spPr>
          <a:xfrm rot="16200000" flipH="1">
            <a:off x="9063913" y="2828731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4DC69BB-79F6-0112-66E7-BEAA0C3D7CF6}"/>
              </a:ext>
            </a:extLst>
          </p:cNvPr>
          <p:cNvCxnSpPr/>
          <p:nvPr/>
        </p:nvCxnSpPr>
        <p:spPr>
          <a:xfrm rot="16200000" flipH="1">
            <a:off x="10121381" y="282173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8ADA176-7101-A447-3782-7FF52064A2B3}"/>
              </a:ext>
            </a:extLst>
          </p:cNvPr>
          <p:cNvCxnSpPr/>
          <p:nvPr/>
        </p:nvCxnSpPr>
        <p:spPr>
          <a:xfrm rot="16200000" flipH="1">
            <a:off x="11169516" y="279840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4F33444-7FA8-5007-DF10-042376EF72D8}"/>
              </a:ext>
            </a:extLst>
          </p:cNvPr>
          <p:cNvCxnSpPr>
            <a:stCxn id="16" idx="2"/>
            <a:endCxn id="15" idx="2"/>
          </p:cNvCxnSpPr>
          <p:nvPr/>
        </p:nvCxnSpPr>
        <p:spPr>
          <a:xfrm rot="5400000" flipH="1">
            <a:off x="11069213" y="357051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BFBC74F-5C0A-2216-5554-4864CF296108}"/>
              </a:ext>
            </a:extLst>
          </p:cNvPr>
          <p:cNvCxnSpPr/>
          <p:nvPr/>
        </p:nvCxnSpPr>
        <p:spPr>
          <a:xfrm rot="5400000" flipH="1">
            <a:off x="9887332" y="3572842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57EF187-6575-CA4D-450A-2F714AA6A295}"/>
              </a:ext>
            </a:extLst>
          </p:cNvPr>
          <p:cNvCxnSpPr/>
          <p:nvPr/>
        </p:nvCxnSpPr>
        <p:spPr>
          <a:xfrm rot="5400000" flipH="1">
            <a:off x="8663466" y="356468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717006-FE15-B181-F470-7E6D7636FE54}"/>
              </a:ext>
            </a:extLst>
          </p:cNvPr>
          <p:cNvCxnSpPr/>
          <p:nvPr/>
        </p:nvCxnSpPr>
        <p:spPr>
          <a:xfrm rot="5400000" flipH="1">
            <a:off x="7725745" y="352036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F6D4300-A022-2568-8CD0-0DFB525BAECE}"/>
              </a:ext>
            </a:extLst>
          </p:cNvPr>
          <p:cNvCxnSpPr/>
          <p:nvPr/>
        </p:nvCxnSpPr>
        <p:spPr>
          <a:xfrm rot="5400000" flipH="1">
            <a:off x="6725040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923F536-99C5-11E1-BB38-59754694991A}"/>
              </a:ext>
            </a:extLst>
          </p:cNvPr>
          <p:cNvCxnSpPr/>
          <p:nvPr/>
        </p:nvCxnSpPr>
        <p:spPr>
          <a:xfrm rot="5400000" flipH="1">
            <a:off x="5626358" y="352852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8C1EE89-2DC8-12D1-934B-0DD5D2BCECD0}"/>
              </a:ext>
            </a:extLst>
          </p:cNvPr>
          <p:cNvCxnSpPr/>
          <p:nvPr/>
        </p:nvCxnSpPr>
        <p:spPr>
          <a:xfrm rot="5400000" flipH="1">
            <a:off x="4622153" y="352269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79389D1-E2BE-BA4C-8D1C-4EFFA3D738C5}"/>
              </a:ext>
            </a:extLst>
          </p:cNvPr>
          <p:cNvCxnSpPr/>
          <p:nvPr/>
        </p:nvCxnSpPr>
        <p:spPr>
          <a:xfrm rot="5400000" flipH="1">
            <a:off x="3581397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B483C9-2635-FAD6-E132-AE7C16E2ED3A}"/>
              </a:ext>
            </a:extLst>
          </p:cNvPr>
          <p:cNvCxnSpPr/>
          <p:nvPr/>
        </p:nvCxnSpPr>
        <p:spPr>
          <a:xfrm rot="5400000" flipH="1">
            <a:off x="2363178" y="3508695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1DAD104-B27C-B5C2-C0A9-5AB61C0D0833}"/>
              </a:ext>
            </a:extLst>
          </p:cNvPr>
          <p:cNvCxnSpPr/>
          <p:nvPr/>
        </p:nvCxnSpPr>
        <p:spPr>
          <a:xfrm rot="5400000" flipH="1">
            <a:off x="1059023" y="349295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CCADB1C-C250-A2C6-9F07-1409A0399C6B}"/>
              </a:ext>
            </a:extLst>
          </p:cNvPr>
          <p:cNvSpPr/>
          <p:nvPr/>
        </p:nvSpPr>
        <p:spPr>
          <a:xfrm>
            <a:off x="1937657" y="1875453"/>
            <a:ext cx="8055429" cy="681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Request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0DEBDE3A-FB5B-22F9-6DD4-35DDEC8551A3}"/>
              </a:ext>
            </a:extLst>
          </p:cNvPr>
          <p:cNvSpPr/>
          <p:nvPr/>
        </p:nvSpPr>
        <p:spPr>
          <a:xfrm>
            <a:off x="1937657" y="4814596"/>
            <a:ext cx="8055429" cy="7091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Response</a:t>
            </a:r>
          </a:p>
        </p:txBody>
      </p:sp>
    </p:spTree>
    <p:extLst>
      <p:ext uri="{BB962C8B-B14F-4D97-AF65-F5344CB8AC3E}">
        <p14:creationId xmlns:p14="http://schemas.microsoft.com/office/powerpoint/2010/main" val="279388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0B576-E185-DA2A-1C5F-4DAD6E048F03}"/>
              </a:ext>
            </a:extLst>
          </p:cNvPr>
          <p:cNvSpPr/>
          <p:nvPr/>
        </p:nvSpPr>
        <p:spPr>
          <a:xfrm>
            <a:off x="4738395" y="244462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Platform</a:t>
            </a:r>
          </a:p>
          <a:p>
            <a:pPr algn="ctr"/>
            <a:r>
              <a:rPr lang="en-US" b="1" dirty="0"/>
              <a:t>Services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8EEC1-2DA9-EE78-0919-EB2DAD8FBA5F}"/>
              </a:ext>
            </a:extLst>
          </p:cNvPr>
          <p:cNvSpPr/>
          <p:nvPr/>
        </p:nvSpPr>
        <p:spPr>
          <a:xfrm>
            <a:off x="94860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Authentication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E69CF6-541C-B976-36FB-6F5B02078D71}"/>
              </a:ext>
            </a:extLst>
          </p:cNvPr>
          <p:cNvCxnSpPr>
            <a:stCxn id="2" idx="1"/>
            <a:endCxn id="3" idx="6"/>
          </p:cNvCxnSpPr>
          <p:nvPr/>
        </p:nvCxnSpPr>
        <p:spPr>
          <a:xfrm rot="16200000" flipV="1">
            <a:off x="2735773" y="368210"/>
            <a:ext cx="1854122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46CF0A6-234D-4B70-8B75-4D86A916397B}"/>
              </a:ext>
            </a:extLst>
          </p:cNvPr>
          <p:cNvSpPr/>
          <p:nvPr/>
        </p:nvSpPr>
        <p:spPr>
          <a:xfrm>
            <a:off x="9923107" y="-1066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516F77-96C0-DB95-05AC-4B410F317335}"/>
              </a:ext>
            </a:extLst>
          </p:cNvPr>
          <p:cNvCxnSpPr>
            <a:stCxn id="2" idx="7"/>
            <a:endCxn id="6" idx="2"/>
          </p:cNvCxnSpPr>
          <p:nvPr/>
        </p:nvCxnSpPr>
        <p:spPr>
          <a:xfrm rot="5400000" flipH="1" flipV="1">
            <a:off x="7326184" y="92290"/>
            <a:ext cx="186478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EAA793-DC2F-1DF9-0267-69B04CC7B579}"/>
              </a:ext>
            </a:extLst>
          </p:cNvPr>
          <p:cNvSpPr/>
          <p:nvPr/>
        </p:nvSpPr>
        <p:spPr>
          <a:xfrm>
            <a:off x="9923107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 +</a:t>
            </a:r>
          </a:p>
          <a:p>
            <a:pPr algn="ctr"/>
            <a:r>
              <a:rPr lang="en-US" sz="1600" b="1" dirty="0"/>
              <a:t>Policies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318052A-9D42-7CCE-7C02-1FE3E82FE26E}"/>
              </a:ext>
            </a:extLst>
          </p:cNvPr>
          <p:cNvCxnSpPr>
            <a:stCxn id="2" idx="5"/>
            <a:endCxn id="11" idx="2"/>
          </p:cNvCxnSpPr>
          <p:nvPr/>
        </p:nvCxnSpPr>
        <p:spPr>
          <a:xfrm rot="16200000" flipH="1">
            <a:off x="7269979" y="3194276"/>
            <a:ext cx="197719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C24DFB1-800E-9494-38BE-DDEA1EC3D723}"/>
              </a:ext>
            </a:extLst>
          </p:cNvPr>
          <p:cNvSpPr/>
          <p:nvPr/>
        </p:nvSpPr>
        <p:spPr>
          <a:xfrm>
            <a:off x="94860" y="5000096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+ Role + Policies In the JSON Web Token</a:t>
            </a:r>
          </a:p>
          <a:p>
            <a:pPr algn="ctr"/>
            <a:r>
              <a:rPr lang="en-US" sz="1600" b="1" dirty="0"/>
              <a:t>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ED31FE-240C-B545-CF68-6879D83F0120}"/>
              </a:ext>
            </a:extLst>
          </p:cNvPr>
          <p:cNvCxnSpPr>
            <a:stCxn id="2" idx="3"/>
            <a:endCxn id="14" idx="6"/>
          </p:cNvCxnSpPr>
          <p:nvPr/>
        </p:nvCxnSpPr>
        <p:spPr>
          <a:xfrm rot="5400000">
            <a:off x="2680345" y="3458756"/>
            <a:ext cx="1964978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3A3392-29D1-5C8B-E6B9-6D8B4A8D106E}"/>
              </a:ext>
            </a:extLst>
          </p:cNvPr>
          <p:cNvSpPr/>
          <p:nvPr/>
        </p:nvSpPr>
        <p:spPr>
          <a:xfrm>
            <a:off x="4738395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AD</a:t>
            </a:r>
          </a:p>
          <a:p>
            <a:pPr algn="ctr"/>
            <a:r>
              <a:rPr lang="en-US" b="1" dirty="0"/>
              <a:t>Integration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8769F2-F6BD-F96D-82E5-C60B184D5D71}"/>
              </a:ext>
            </a:extLst>
          </p:cNvPr>
          <p:cNvCxnSpPr>
            <a:stCxn id="2" idx="4"/>
            <a:endCxn id="21" idx="0"/>
          </p:cNvCxnSpPr>
          <p:nvPr/>
        </p:nvCxnSpPr>
        <p:spPr>
          <a:xfrm rot="5400000">
            <a:off x="5376655" y="4563557"/>
            <a:ext cx="89751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5972E9-AA53-38CB-01E0-A80B9C5E244C}"/>
              </a:ext>
            </a:extLst>
          </p:cNvPr>
          <p:cNvSpPr/>
          <p:nvPr/>
        </p:nvSpPr>
        <p:spPr>
          <a:xfrm>
            <a:off x="4732045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OpenID with Third-Party</a:t>
            </a:r>
          </a:p>
          <a:p>
            <a:pPr algn="ctr"/>
            <a:r>
              <a:rPr lang="en-US" sz="1600" b="1" dirty="0"/>
              <a:t>Authentication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CC403B5-3D05-FFA7-D1AC-B9819CC4EFF8}"/>
              </a:ext>
            </a:extLst>
          </p:cNvPr>
          <p:cNvCxnSpPr>
            <a:cxnSpLocks/>
            <a:stCxn id="2" idx="0"/>
            <a:endCxn id="27" idx="4"/>
          </p:cNvCxnSpPr>
          <p:nvPr/>
        </p:nvCxnSpPr>
        <p:spPr>
          <a:xfrm rot="16200000" flipV="1">
            <a:off x="5435017" y="2054225"/>
            <a:ext cx="774440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2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58AC6E-1C1C-09D0-A85C-A0158EB3F7C2}"/>
              </a:ext>
            </a:extLst>
          </p:cNvPr>
          <p:cNvSpPr/>
          <p:nvPr/>
        </p:nvSpPr>
        <p:spPr>
          <a:xfrm>
            <a:off x="233265" y="223935"/>
            <a:ext cx="1539551" cy="1222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8CBD6-84B3-CA70-46C8-28BAB85B2752}"/>
              </a:ext>
            </a:extLst>
          </p:cNvPr>
          <p:cNvSpPr/>
          <p:nvPr/>
        </p:nvSpPr>
        <p:spPr>
          <a:xfrm>
            <a:off x="2808514" y="466531"/>
            <a:ext cx="3545633" cy="358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A1F0A-31C7-17BE-C5A4-6E254AC5BF24}"/>
              </a:ext>
            </a:extLst>
          </p:cNvPr>
          <p:cNvSpPr txBox="1"/>
          <p:nvPr/>
        </p:nvSpPr>
        <p:spPr>
          <a:xfrm>
            <a:off x="3498980" y="104502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Roles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43FA8E-2179-E350-AACD-648750C21C39}"/>
              </a:ext>
            </a:extLst>
          </p:cNvPr>
          <p:cNvSpPr/>
          <p:nvPr/>
        </p:nvSpPr>
        <p:spPr>
          <a:xfrm>
            <a:off x="2855167" y="15096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54BA0-900A-B4EE-A8BA-FF2C7C8880A1}"/>
              </a:ext>
            </a:extLst>
          </p:cNvPr>
          <p:cNvSpPr/>
          <p:nvPr/>
        </p:nvSpPr>
        <p:spPr>
          <a:xfrm>
            <a:off x="3890865" y="15096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B99E61-2E6B-680E-8BBB-FF47E7F66CDE}"/>
              </a:ext>
            </a:extLst>
          </p:cNvPr>
          <p:cNvSpPr/>
          <p:nvPr/>
        </p:nvSpPr>
        <p:spPr>
          <a:xfrm>
            <a:off x="3679372" y="255269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C9DB80-3272-F765-C370-4222D8D7B40B}"/>
              </a:ext>
            </a:extLst>
          </p:cNvPr>
          <p:cNvSpPr/>
          <p:nvPr/>
        </p:nvSpPr>
        <p:spPr>
          <a:xfrm>
            <a:off x="4715070" y="255269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82F762-2726-ACF6-662D-533F751B5577}"/>
              </a:ext>
            </a:extLst>
          </p:cNvPr>
          <p:cNvSpPr/>
          <p:nvPr/>
        </p:nvSpPr>
        <p:spPr>
          <a:xfrm>
            <a:off x="7081935" y="2093167"/>
            <a:ext cx="4155233" cy="37571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0059F-B8EB-0F6A-FBEE-BBBCFD5152D4}"/>
              </a:ext>
            </a:extLst>
          </p:cNvPr>
          <p:cNvSpPr txBox="1"/>
          <p:nvPr/>
        </p:nvSpPr>
        <p:spPr>
          <a:xfrm>
            <a:off x="7988969" y="2671665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Policies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B21BD9-3F87-D2D8-CED4-E2AF039F2874}"/>
              </a:ext>
            </a:extLst>
          </p:cNvPr>
          <p:cNvSpPr/>
          <p:nvPr/>
        </p:nvSpPr>
        <p:spPr>
          <a:xfrm>
            <a:off x="7408506" y="3297980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E37690-A753-3BF7-822D-C760334E71E3}"/>
              </a:ext>
            </a:extLst>
          </p:cNvPr>
          <p:cNvSpPr/>
          <p:nvPr/>
        </p:nvSpPr>
        <p:spPr>
          <a:xfrm>
            <a:off x="8711681" y="332675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E993CA-8FC2-03D2-92DD-BEEAF756964C}"/>
              </a:ext>
            </a:extLst>
          </p:cNvPr>
          <p:cNvSpPr/>
          <p:nvPr/>
        </p:nvSpPr>
        <p:spPr>
          <a:xfrm>
            <a:off x="8092751" y="4315038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35FEA-3325-A98B-11BD-B8015076C7DB}"/>
              </a:ext>
            </a:extLst>
          </p:cNvPr>
          <p:cNvSpPr/>
          <p:nvPr/>
        </p:nvSpPr>
        <p:spPr>
          <a:xfrm>
            <a:off x="9395926" y="43438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4D0565-9451-B7ED-7629-A1DA979CF35A}"/>
              </a:ext>
            </a:extLst>
          </p:cNvPr>
          <p:cNvCxnSpPr/>
          <p:nvPr/>
        </p:nvCxnSpPr>
        <p:spPr>
          <a:xfrm>
            <a:off x="298580" y="1586204"/>
            <a:ext cx="7690389" cy="509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7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C34C0-27C3-4DBD-E959-A9847CEAF94A}"/>
              </a:ext>
            </a:extLst>
          </p:cNvPr>
          <p:cNvSpPr/>
          <p:nvPr/>
        </p:nvSpPr>
        <p:spPr>
          <a:xfrm>
            <a:off x="4180114" y="102637"/>
            <a:ext cx="6774025" cy="6550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D0714-1512-F597-4147-A6F057F7736A}"/>
              </a:ext>
            </a:extLst>
          </p:cNvPr>
          <p:cNvSpPr txBox="1"/>
          <p:nvPr/>
        </p:nvSpPr>
        <p:spPr>
          <a:xfrm>
            <a:off x="4301412" y="121298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Windows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4AD47-DAB0-2EFC-2E25-E14641FE3B20}"/>
              </a:ext>
            </a:extLst>
          </p:cNvPr>
          <p:cNvSpPr/>
          <p:nvPr/>
        </p:nvSpPr>
        <p:spPr>
          <a:xfrm>
            <a:off x="4301412" y="867748"/>
            <a:ext cx="6475445" cy="33216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BC962-776C-9CA4-9AEE-7148EA9BBBFF}"/>
              </a:ext>
            </a:extLst>
          </p:cNvPr>
          <p:cNvSpPr txBox="1"/>
          <p:nvPr/>
        </p:nvSpPr>
        <p:spPr>
          <a:xfrm>
            <a:off x="9265298" y="970384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19B99-91FF-A0CB-7A03-053C585F9532}"/>
              </a:ext>
            </a:extLst>
          </p:cNvPr>
          <p:cNvSpPr/>
          <p:nvPr/>
        </p:nvSpPr>
        <p:spPr>
          <a:xfrm>
            <a:off x="4301412" y="4627411"/>
            <a:ext cx="6540759" cy="19040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6AF836E-BD30-DBDC-2B38-DFAD9AFFED15}"/>
              </a:ext>
            </a:extLst>
          </p:cNvPr>
          <p:cNvSpPr/>
          <p:nvPr/>
        </p:nvSpPr>
        <p:spPr>
          <a:xfrm>
            <a:off x="10842171" y="867748"/>
            <a:ext cx="410547" cy="332169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9861C-D3F8-F187-8033-78AE9718A48E}"/>
              </a:ext>
            </a:extLst>
          </p:cNvPr>
          <p:cNvSpPr txBox="1"/>
          <p:nvPr/>
        </p:nvSpPr>
        <p:spPr>
          <a:xfrm>
            <a:off x="11318032" y="867748"/>
            <a:ext cx="671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G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177E0-DEEA-2FA4-7B9B-6CDE07299D87}"/>
              </a:ext>
            </a:extLst>
          </p:cNvPr>
          <p:cNvSpPr txBox="1"/>
          <p:nvPr/>
        </p:nvSpPr>
        <p:spPr>
          <a:xfrm>
            <a:off x="11075437" y="5029200"/>
            <a:ext cx="100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 Managed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7283C-D235-05BF-1968-5DDF910493CE}"/>
              </a:ext>
            </a:extLst>
          </p:cNvPr>
          <p:cNvSpPr/>
          <p:nvPr/>
        </p:nvSpPr>
        <p:spPr>
          <a:xfrm>
            <a:off x="4366726" y="1255741"/>
            <a:ext cx="489857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Request Interceptor / Listener to Listen on Public EndPoint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F45315C-A7A9-AE81-5A7F-1149B1D48940}"/>
              </a:ext>
            </a:extLst>
          </p:cNvPr>
          <p:cNvCxnSpPr>
            <a:endCxn id="11" idx="1"/>
          </p:cNvCxnSpPr>
          <p:nvPr/>
        </p:nvCxnSpPr>
        <p:spPr>
          <a:xfrm>
            <a:off x="727788" y="606490"/>
            <a:ext cx="3638938" cy="833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A92C35-4FAA-A3A7-EEE7-4BBBC5E980A9}"/>
              </a:ext>
            </a:extLst>
          </p:cNvPr>
          <p:cNvSpPr txBox="1"/>
          <p:nvPr/>
        </p:nvSpPr>
        <p:spPr>
          <a:xfrm>
            <a:off x="149290" y="24259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https://MyServer:9089/MySite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01AA9-B343-4056-A5A5-6A705CC555A0}"/>
              </a:ext>
            </a:extLst>
          </p:cNvPr>
          <p:cNvSpPr/>
          <p:nvPr/>
        </p:nvSpPr>
        <p:spPr>
          <a:xfrm>
            <a:off x="4366726" y="1931437"/>
            <a:ext cx="5934270" cy="2062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99E71-93E4-3D54-1CD5-4E8A01D38CD9}"/>
              </a:ext>
            </a:extLst>
          </p:cNvPr>
          <p:cNvSpPr txBox="1"/>
          <p:nvPr/>
        </p:nvSpPr>
        <p:spPr>
          <a:xfrm>
            <a:off x="7399176" y="2032128"/>
            <a:ext cx="2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ASP.NET Core Hosting Bundle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CC7E1F-9542-8D76-7F46-8732CB1FF2CD}"/>
              </a:ext>
            </a:extLst>
          </p:cNvPr>
          <p:cNvSpPr/>
          <p:nvPr/>
        </p:nvSpPr>
        <p:spPr>
          <a:xfrm>
            <a:off x="4441371" y="3116424"/>
            <a:ext cx="5673013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ASP.NET Core Moule V2 that is directing to ‘dotnet.exe’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F8AB4-2984-6E20-2B24-69AAE9C33DF3}"/>
              </a:ext>
            </a:extLst>
          </p:cNvPr>
          <p:cNvSpPr txBox="1"/>
          <p:nvPr/>
        </p:nvSpPr>
        <p:spPr>
          <a:xfrm>
            <a:off x="4058816" y="4299866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Dotnet.exe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1889B6-327F-F876-C3F5-88325FAA6BA2}"/>
              </a:ext>
            </a:extLst>
          </p:cNvPr>
          <p:cNvSpPr/>
          <p:nvPr/>
        </p:nvSpPr>
        <p:spPr>
          <a:xfrm>
            <a:off x="4366725" y="5029200"/>
            <a:ext cx="6410131" cy="13902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7A475-B70E-0587-358B-5ABE774DC534}"/>
              </a:ext>
            </a:extLst>
          </p:cNvPr>
          <p:cNvSpPr txBox="1"/>
          <p:nvPr/>
        </p:nvSpPr>
        <p:spPr>
          <a:xfrm>
            <a:off x="8775441" y="5276377"/>
            <a:ext cx="18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DE8AF-DD32-22C2-58D7-D990EB2B3E00}"/>
              </a:ext>
            </a:extLst>
          </p:cNvPr>
          <p:cNvSpPr/>
          <p:nvPr/>
        </p:nvSpPr>
        <p:spPr>
          <a:xfrm>
            <a:off x="4683967" y="5276377"/>
            <a:ext cx="3582955" cy="909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Code with Services, Middlewares, etc.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84BB8-9E22-60FE-706D-CC074D19EBCB}"/>
              </a:ext>
            </a:extLst>
          </p:cNvPr>
          <p:cNvSpPr/>
          <p:nvPr/>
        </p:nvSpPr>
        <p:spPr>
          <a:xfrm>
            <a:off x="5682343" y="4299866"/>
            <a:ext cx="4329404" cy="6080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https://localhost:5001/Controller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Internal Port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31798D9-BD7D-08ED-9DFE-114C95A59EBC}"/>
              </a:ext>
            </a:extLst>
          </p:cNvPr>
          <p:cNvSpPr/>
          <p:nvPr/>
        </p:nvSpPr>
        <p:spPr>
          <a:xfrm>
            <a:off x="8658808" y="3762755"/>
            <a:ext cx="410547" cy="5273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AABB47F-0341-1E91-9CEC-378ADFF57954}"/>
              </a:ext>
            </a:extLst>
          </p:cNvPr>
          <p:cNvSpPr/>
          <p:nvPr/>
        </p:nvSpPr>
        <p:spPr>
          <a:xfrm>
            <a:off x="8948056" y="1498108"/>
            <a:ext cx="410547" cy="5273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0DF783-E9B2-081C-F1C7-7BB2783B47E7}"/>
              </a:ext>
            </a:extLst>
          </p:cNvPr>
          <p:cNvSpPr/>
          <p:nvPr/>
        </p:nvSpPr>
        <p:spPr>
          <a:xfrm>
            <a:off x="8378890" y="5187820"/>
            <a:ext cx="466530" cy="4144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2E97-6AE8-FAA3-4B1C-E4AA6C362C6F}"/>
              </a:ext>
            </a:extLst>
          </p:cNvPr>
          <p:cNvSpPr txBox="1"/>
          <p:nvPr/>
        </p:nvSpPr>
        <p:spPr>
          <a:xfrm>
            <a:off x="9330" y="2914871"/>
            <a:ext cx="3638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Request is received by IIS On Public Endpoint</a:t>
            </a:r>
          </a:p>
          <a:p>
            <a:r>
              <a:rPr lang="en-US" dirty="0"/>
              <a:t>2. The IIS will redirect Request to Internal Port using ASP.NET Core Module V2</a:t>
            </a:r>
          </a:p>
          <a:p>
            <a:r>
              <a:rPr lang="en-US" dirty="0"/>
              <a:t>3. Dotnet.exe will execute the request</a:t>
            </a:r>
          </a:p>
          <a:p>
            <a:r>
              <a:rPr lang="en-US" dirty="0"/>
              <a:t>4. Response will be back to ASP.NET Core Module V2</a:t>
            </a:r>
          </a:p>
          <a:p>
            <a:r>
              <a:rPr lang="en-US" dirty="0"/>
              <a:t>5. Response Back to Listener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F6E533D2-CEEC-BB48-0A7B-0CF01A3B31B8}"/>
              </a:ext>
            </a:extLst>
          </p:cNvPr>
          <p:cNvSpPr/>
          <p:nvPr/>
        </p:nvSpPr>
        <p:spPr>
          <a:xfrm>
            <a:off x="5747656" y="3638939"/>
            <a:ext cx="531846" cy="660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A4D6E5AF-4005-5DCE-EFE4-7EFF41BEB8A5}"/>
              </a:ext>
            </a:extLst>
          </p:cNvPr>
          <p:cNvSpPr/>
          <p:nvPr/>
        </p:nvSpPr>
        <p:spPr>
          <a:xfrm>
            <a:off x="5407090" y="1598627"/>
            <a:ext cx="531846" cy="151779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5FC170A-AD1F-2868-8794-5960286857E3}"/>
              </a:ext>
            </a:extLst>
          </p:cNvPr>
          <p:cNvCxnSpPr/>
          <p:nvPr/>
        </p:nvCxnSpPr>
        <p:spPr>
          <a:xfrm rot="10800000" flipV="1">
            <a:off x="802434" y="1440407"/>
            <a:ext cx="3498979" cy="491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181672-BC5D-D729-912A-2C0AC630733F}"/>
              </a:ext>
            </a:extLst>
          </p:cNvPr>
          <p:cNvSpPr txBox="1"/>
          <p:nvPr/>
        </p:nvSpPr>
        <p:spPr>
          <a:xfrm>
            <a:off x="74645" y="2239347"/>
            <a:ext cx="387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On Premises Deployment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7BE6F6-DA82-AC1B-C9E3-02A806421BED}"/>
              </a:ext>
            </a:extLst>
          </p:cNvPr>
          <p:cNvSpPr txBox="1"/>
          <p:nvPr/>
        </p:nvSpPr>
        <p:spPr>
          <a:xfrm>
            <a:off x="4534677" y="977941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Reverse Proxy</a:t>
            </a:r>
          </a:p>
        </p:txBody>
      </p:sp>
    </p:spTree>
    <p:extLst>
      <p:ext uri="{BB962C8B-B14F-4D97-AF65-F5344CB8AC3E}">
        <p14:creationId xmlns:p14="http://schemas.microsoft.com/office/powerpoint/2010/main" val="283172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783356" y="345233"/>
            <a:ext cx="2267339" cy="355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9050695" y="2122715"/>
            <a:ext cx="1978088" cy="1819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298164" y="2122715"/>
            <a:ext cx="485192" cy="2006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5508172" y="4497355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5749991" y="3706585"/>
            <a:ext cx="205273" cy="1376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F1BF8-2D27-5371-482C-8F968F4D0E0C}"/>
              </a:ext>
            </a:extLst>
          </p:cNvPr>
          <p:cNvSpPr/>
          <p:nvPr/>
        </p:nvSpPr>
        <p:spPr>
          <a:xfrm>
            <a:off x="1278294" y="923731"/>
            <a:ext cx="2267339" cy="1968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1114D-EFB4-82C5-F296-8D66952DE88F}"/>
              </a:ext>
            </a:extLst>
          </p:cNvPr>
          <p:cNvSpPr/>
          <p:nvPr/>
        </p:nvSpPr>
        <p:spPr>
          <a:xfrm>
            <a:off x="1483567" y="5924939"/>
            <a:ext cx="7567128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 To Register all Dependencies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A490A4-B1FA-F0FD-1697-3BA60A1796CB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16200000" flipH="1">
            <a:off x="7289542" y="4527679"/>
            <a:ext cx="2388637" cy="1133669"/>
          </a:xfrm>
          <a:prstGeom prst="bentConnector4">
            <a:avLst>
              <a:gd name="adj1" fmla="val 42383"/>
              <a:gd name="adj2" fmla="val 12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807A2B-3C6D-2C10-FE1E-FEDA3A6A39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399385" y="5057192"/>
            <a:ext cx="1632857" cy="102636"/>
          </a:xfrm>
          <a:prstGeom prst="bentConnector3">
            <a:avLst>
              <a:gd name="adj1" fmla="val 5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C5420B-059C-0AF4-E608-A57638EF1ED1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 flipH="1">
            <a:off x="1483566" y="2892491"/>
            <a:ext cx="928397" cy="3396343"/>
          </a:xfrm>
          <a:prstGeom prst="bentConnector4">
            <a:avLst>
              <a:gd name="adj1" fmla="val -24623"/>
              <a:gd name="adj2" fmla="val 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C64FF-322F-A986-EB1E-F2C79D375748}"/>
              </a:ext>
            </a:extLst>
          </p:cNvPr>
          <p:cNvSpPr txBox="1"/>
          <p:nvPr/>
        </p:nvSpPr>
        <p:spPr>
          <a:xfrm>
            <a:off x="8627704" y="5309118"/>
            <a:ext cx="204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4BBD-D236-BE75-C7AA-852EC48FA278}"/>
              </a:ext>
            </a:extLst>
          </p:cNvPr>
          <p:cNvSpPr txBox="1"/>
          <p:nvPr/>
        </p:nvSpPr>
        <p:spPr>
          <a:xfrm flipH="1">
            <a:off x="4416490" y="4369846"/>
            <a:ext cx="92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A6214-3D97-F418-1155-E387FC546321}"/>
              </a:ext>
            </a:extLst>
          </p:cNvPr>
          <p:cNvSpPr txBox="1"/>
          <p:nvPr/>
        </p:nvSpPr>
        <p:spPr>
          <a:xfrm>
            <a:off x="807095" y="4852806"/>
            <a:ext cx="20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an Object from DI Container to Controller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B0973-0611-BDC7-2611-FFDE40260D4E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2848171" y="3505978"/>
            <a:ext cx="3601615" cy="1236306"/>
          </a:xfrm>
          <a:prstGeom prst="bentConnector4">
            <a:avLst>
              <a:gd name="adj1" fmla="val 22668"/>
              <a:gd name="adj2" fmla="val 11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C83F4-D5C9-0EAE-FC56-A12C029BA351}"/>
              </a:ext>
            </a:extLst>
          </p:cNvPr>
          <p:cNvSpPr txBox="1"/>
          <p:nvPr/>
        </p:nvSpPr>
        <p:spPr>
          <a:xfrm>
            <a:off x="3082213" y="3272483"/>
            <a:ext cx="95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DAL in Domain Layer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1570</Words>
  <Application>Microsoft Office PowerPoint</Application>
  <PresentationFormat>Widescreen</PresentationFormat>
  <Paragraphs>449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231</cp:revision>
  <dcterms:created xsi:type="dcterms:W3CDTF">2023-11-30T05:57:04Z</dcterms:created>
  <dcterms:modified xsi:type="dcterms:W3CDTF">2023-12-15T05:21:56Z</dcterms:modified>
</cp:coreProperties>
</file>