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9B528-2CD8-6F0C-B1C0-2F293A84E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62CBB-A0EF-5F82-C434-EB7BF6EE8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58145-6294-FAF4-6C03-9E870C132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F289-5FD5-4B72-8BDA-1077AEB2783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7842A-E3A7-3C79-2B96-75C208ED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0D284-D451-434E-0897-287215BB9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DCAB-7E60-4090-8524-2E94BBD1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8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3C298-0F85-B9A2-D797-D84749FAA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48633-A317-6F1B-1535-03CD016AC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FF5B5-1A11-535E-69B4-F5C167E2B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F289-5FD5-4B72-8BDA-1077AEB2783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95C14-720C-1409-86FC-CB22DE076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680C2-4523-9E76-B3BD-D40BFA7DA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DCAB-7E60-4090-8524-2E94BBD1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78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F6FA77-D4ED-7F3C-3280-C43B89077A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F94B82-7F37-57EA-2A0B-554426332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6B222-746C-2ACA-BE8E-B01800DBA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F289-5FD5-4B72-8BDA-1077AEB2783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34F85-0C49-905F-7310-7677CF026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62F18-84D7-EE01-F48B-70EF408B0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DCAB-7E60-4090-8524-2E94BBD1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08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ED963-FDA8-9F72-DF3E-7DC79122C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16D7E-6FC8-6309-A7AB-E76190838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846D1-7B38-63BD-CA5F-4D2203FB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F289-5FD5-4B72-8BDA-1077AEB2783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E0ECC-94FA-6638-4B20-CBFB55BFA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E363B-2BC5-88C7-9A02-3A0F3877A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DCAB-7E60-4090-8524-2E94BBD1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02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9051E-F381-DB9D-F71B-7962D64F8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3141C-B8F1-0955-9948-F4154A7AE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5BA48-4CD3-133D-856E-17590734F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F289-5FD5-4B72-8BDA-1077AEB2783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35312-09D6-477A-0A00-9D03A7BB9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EB588-63AC-ECC2-0464-EC4535450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DCAB-7E60-4090-8524-2E94BBD1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87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858F6-4E4E-93B0-94AC-D1CB284B4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118-42D0-6B86-B8A0-DEDA6CDC59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AD8612-AFEE-7D6C-6035-AEA6D78AA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ED0E3-166D-6146-264C-8F4A55A16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F289-5FD5-4B72-8BDA-1077AEB2783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67E0D-0950-FCB5-D80B-AE454E696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30C2A-F7C0-BABA-1B72-7C374941F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DCAB-7E60-4090-8524-2E94BBD1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0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160FB-09DD-6C9C-4AD6-D83457260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166C0-5636-C7B4-80A2-978A60FC4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C812A-BEBE-7211-8173-5FD18E9C5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419EFE-7136-FF3A-20E1-A3C199C2F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F055B2-B286-7BC5-8959-25B6AC5394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5611DC-9A5C-0BAF-4941-3CF7957E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F289-5FD5-4B72-8BDA-1077AEB2783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D3A43E-753C-036A-C097-809ECD1F4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CD375F-7028-ABA6-E97B-709CB5021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DCAB-7E60-4090-8524-2E94BBD1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3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5169B-5D51-CA43-6212-2F6BC5991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71DC5F-C73F-7704-6F7F-219DE2FE4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F289-5FD5-4B72-8BDA-1077AEB2783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F93EDD-7DC1-83C7-016B-A27D87309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3609D5-A599-8644-70F7-A4AE5E08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DCAB-7E60-4090-8524-2E94BBD1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59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E701FE-21EC-35F2-190F-14BD2C25F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F289-5FD5-4B72-8BDA-1077AEB2783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3E0737-7025-E209-1FBE-DE8176D33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D53F0-A8E2-8AA6-C211-E56A5D6ED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DCAB-7E60-4090-8524-2E94BBD1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12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01F9-14F2-1CAD-0E48-67707D930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03A5D-6D13-6A86-E647-27E6C1EE5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1F040-B477-B47E-D0E9-43D5438C4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2281E-699B-8C29-0ADA-42B5F25DF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F289-5FD5-4B72-8BDA-1077AEB2783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2FB40-62C4-6A52-6C9A-2569CE38F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4F2D9-A7B9-472A-4C8F-458678D06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DCAB-7E60-4090-8524-2E94BBD1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03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BACCB-5070-E30D-7726-095D06A3F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432414-1043-7AA4-36E6-954260986A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2E710-CDA5-6880-6D21-D69A4B59C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FA5FC-A943-B724-D4C8-DB8BCD3CB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F289-5FD5-4B72-8BDA-1077AEB2783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C8E3A-7ABE-63E8-A5AC-B75700844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7698A-A65C-7262-DF4B-5C83F17C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DCAB-7E60-4090-8524-2E94BBD1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7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DA76E0-D105-15FD-C577-819A0E47A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2ECA7-F51A-D569-EA1A-3A08941F1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A6DE5-A201-377F-6CC2-1DB04A86DC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EF289-5FD5-4B72-8BDA-1077AEB2783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406C2-C907-DC48-1B4B-BE9FA08A4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7CE38-22D5-2272-B357-BB1741A6A8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8DCAB-7E60-4090-8524-2E94BBD1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6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9E51DE-68DD-776D-82D0-2934E1730942}"/>
              </a:ext>
            </a:extLst>
          </p:cNvPr>
          <p:cNvSpPr/>
          <p:nvPr/>
        </p:nvSpPr>
        <p:spPr>
          <a:xfrm>
            <a:off x="5312229" y="565275"/>
            <a:ext cx="4795934" cy="5299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295180-576C-7B89-E96F-B2A23BF41B99}"/>
              </a:ext>
            </a:extLst>
          </p:cNvPr>
          <p:cNvSpPr txBox="1"/>
          <p:nvPr/>
        </p:nvSpPr>
        <p:spPr>
          <a:xfrm>
            <a:off x="345233" y="195943"/>
            <a:ext cx="449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Traditional Web App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54CCEA-2A02-4158-3377-1B501126AC9A}"/>
              </a:ext>
            </a:extLst>
          </p:cNvPr>
          <p:cNvSpPr txBox="1"/>
          <p:nvPr/>
        </p:nvSpPr>
        <p:spPr>
          <a:xfrm>
            <a:off x="5312229" y="690466"/>
            <a:ext cx="438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Web Server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2CA82F5-0EDD-EBB8-C48D-0F22E514DB07}"/>
              </a:ext>
            </a:extLst>
          </p:cNvPr>
          <p:cNvSpPr/>
          <p:nvPr/>
        </p:nvSpPr>
        <p:spPr>
          <a:xfrm>
            <a:off x="5505061" y="1698171"/>
            <a:ext cx="4394719" cy="2388637"/>
          </a:xfrm>
          <a:prstGeom prst="roundRect">
            <a:avLst>
              <a:gd name="adj" fmla="val 963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A90013-4EB1-4F0B-59ED-D2DC897A96B6}"/>
              </a:ext>
            </a:extLst>
          </p:cNvPr>
          <p:cNvSpPr/>
          <p:nvPr/>
        </p:nvSpPr>
        <p:spPr>
          <a:xfrm>
            <a:off x="5635690" y="1884784"/>
            <a:ext cx="4180114" cy="615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Static and Dynamic Resources</a:t>
            </a:r>
          </a:p>
          <a:p>
            <a:pPr algn="ctr"/>
            <a:r>
              <a:rPr lang="en-IN" b="1" dirty="0"/>
              <a:t>Html/CSS/JS/Server-Side Pages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9C6675-2750-50AF-5D14-0F9199CF0B83}"/>
              </a:ext>
            </a:extLst>
          </p:cNvPr>
          <p:cNvSpPr/>
          <p:nvPr/>
        </p:nvSpPr>
        <p:spPr>
          <a:xfrm>
            <a:off x="5648131" y="2653004"/>
            <a:ext cx="4180114" cy="6158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Domain Specific Workflows aka Business Logic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EA42F3-DE90-F27B-4D43-5110B9203FEA}"/>
              </a:ext>
            </a:extLst>
          </p:cNvPr>
          <p:cNvSpPr/>
          <p:nvPr/>
        </p:nvSpPr>
        <p:spPr>
          <a:xfrm>
            <a:off x="5635690" y="3369906"/>
            <a:ext cx="4180114" cy="6158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 Access Layer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E5336D-7D09-A899-7A9A-DCF971E39E57}"/>
              </a:ext>
            </a:extLst>
          </p:cNvPr>
          <p:cNvSpPr/>
          <p:nvPr/>
        </p:nvSpPr>
        <p:spPr>
          <a:xfrm>
            <a:off x="5505061" y="4366727"/>
            <a:ext cx="4323184" cy="115699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Application Runtime</a:t>
            </a:r>
          </a:p>
          <a:p>
            <a:pPr algn="ctr"/>
            <a:r>
              <a:rPr lang="en-IN" b="1" dirty="0"/>
              <a:t>.NET / .NET Core / JAVA / Node.js / </a:t>
            </a:r>
            <a:endParaRPr lang="en-US" b="1" dirty="0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644BBE16-99D0-DC44-2B0C-D05873B5CC1B}"/>
              </a:ext>
            </a:extLst>
          </p:cNvPr>
          <p:cNvSpPr/>
          <p:nvPr/>
        </p:nvSpPr>
        <p:spPr>
          <a:xfrm>
            <a:off x="10440955" y="1929100"/>
            <a:ext cx="1548882" cy="11126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RDBMS</a:t>
            </a:r>
            <a:endParaRPr lang="en-US" b="1" dirty="0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3D417D03-FB92-17EC-40FA-9E2CA2E75980}"/>
              </a:ext>
            </a:extLst>
          </p:cNvPr>
          <p:cNvSpPr/>
          <p:nvPr/>
        </p:nvSpPr>
        <p:spPr>
          <a:xfrm>
            <a:off x="10440955" y="3810387"/>
            <a:ext cx="1548882" cy="11126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NoSQL</a:t>
            </a:r>
            <a:endParaRPr lang="en-US" b="1" dirty="0"/>
          </a:p>
        </p:txBody>
      </p:sp>
      <p:sp>
        <p:nvSpPr>
          <p:cNvPr id="14" name="Double Brace 13">
            <a:extLst>
              <a:ext uri="{FF2B5EF4-FFF2-40B4-BE49-F238E27FC236}">
                <a16:creationId xmlns:a16="http://schemas.microsoft.com/office/drawing/2014/main" id="{CB63C2F2-4B26-48FC-B6E4-BDBAF3719160}"/>
              </a:ext>
            </a:extLst>
          </p:cNvPr>
          <p:cNvSpPr/>
          <p:nvPr/>
        </p:nvSpPr>
        <p:spPr>
          <a:xfrm>
            <a:off x="10646229" y="4226767"/>
            <a:ext cx="1278293" cy="513184"/>
          </a:xfrm>
          <a:prstGeom prst="bracePair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4DB710-11AA-700F-0A3E-9F569169D2CC}"/>
              </a:ext>
            </a:extLst>
          </p:cNvPr>
          <p:cNvSpPr/>
          <p:nvPr/>
        </p:nvSpPr>
        <p:spPr>
          <a:xfrm>
            <a:off x="251927" y="2258008"/>
            <a:ext cx="3088432" cy="2108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Browser</a:t>
            </a:r>
            <a:endParaRPr lang="en-US" b="1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A6C20C8-201D-7CAD-FA00-C2644911B683}"/>
              </a:ext>
            </a:extLst>
          </p:cNvPr>
          <p:cNvSpPr/>
          <p:nvPr/>
        </p:nvSpPr>
        <p:spPr>
          <a:xfrm>
            <a:off x="3340359" y="2397967"/>
            <a:ext cx="1971870" cy="541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HTTP Request</a:t>
            </a:r>
            <a:endParaRPr lang="en-US" dirty="0"/>
          </a:p>
        </p:txBody>
      </p:sp>
      <p:sp>
        <p:nvSpPr>
          <p:cNvPr id="17" name="Arrow: Up-Down 16">
            <a:extLst>
              <a:ext uri="{FF2B5EF4-FFF2-40B4-BE49-F238E27FC236}">
                <a16:creationId xmlns:a16="http://schemas.microsoft.com/office/drawing/2014/main" id="{0AAE5DCF-548A-2D1A-43AB-C72C6D60C0E6}"/>
              </a:ext>
            </a:extLst>
          </p:cNvPr>
          <p:cNvSpPr/>
          <p:nvPr/>
        </p:nvSpPr>
        <p:spPr>
          <a:xfrm>
            <a:off x="7371184" y="3985726"/>
            <a:ext cx="335902" cy="502298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4DE3C327-60FC-555C-3195-BCD57453B205}"/>
              </a:ext>
            </a:extLst>
          </p:cNvPr>
          <p:cNvSpPr/>
          <p:nvPr/>
        </p:nvSpPr>
        <p:spPr>
          <a:xfrm>
            <a:off x="3340359" y="3421224"/>
            <a:ext cx="1971870" cy="5411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HTTP Response</a:t>
            </a:r>
            <a:endParaRPr lang="en-US" dirty="0"/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A002A6F4-A10B-42C2-FBB0-7A0450D0CD0A}"/>
              </a:ext>
            </a:extLst>
          </p:cNvPr>
          <p:cNvSpPr/>
          <p:nvPr/>
        </p:nvSpPr>
        <p:spPr>
          <a:xfrm>
            <a:off x="9828245" y="2258008"/>
            <a:ext cx="612710" cy="24259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C8BA28FA-5A25-DFC2-800E-F895CBF435F4}"/>
              </a:ext>
            </a:extLst>
          </p:cNvPr>
          <p:cNvSpPr/>
          <p:nvPr/>
        </p:nvSpPr>
        <p:spPr>
          <a:xfrm>
            <a:off x="9843796" y="4516016"/>
            <a:ext cx="612710" cy="24259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2462C1-9121-9EC3-4813-BDB6ABE2F386}"/>
              </a:ext>
            </a:extLst>
          </p:cNvPr>
          <p:cNvSpPr txBox="1"/>
          <p:nvPr/>
        </p:nvSpPr>
        <p:spPr>
          <a:xfrm>
            <a:off x="251927" y="4923067"/>
            <a:ext cx="47275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Challenges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Multi-Instance Deployment or Private Clustered Cloud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Clustered Database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Third-Part Auth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304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DF81F5-DEDA-58C6-84C3-A02FA34A1EE0}"/>
              </a:ext>
            </a:extLst>
          </p:cNvPr>
          <p:cNvSpPr/>
          <p:nvPr/>
        </p:nvSpPr>
        <p:spPr>
          <a:xfrm>
            <a:off x="6951306" y="601823"/>
            <a:ext cx="3377681" cy="294380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Application Hosted in Web Server</a:t>
            </a:r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939AF9-F7F5-EF73-ADB0-41426E4A448F}"/>
              </a:ext>
            </a:extLst>
          </p:cNvPr>
          <p:cNvSpPr/>
          <p:nvPr/>
        </p:nvSpPr>
        <p:spPr>
          <a:xfrm>
            <a:off x="7137919" y="1371600"/>
            <a:ext cx="989045" cy="1651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API</a:t>
            </a:r>
          </a:p>
          <a:p>
            <a:pPr algn="ctr"/>
            <a:r>
              <a:rPr lang="en-IN" b="1" dirty="0"/>
              <a:t>Layer / </a:t>
            </a:r>
          </a:p>
          <a:p>
            <a:pPr algn="ctr"/>
            <a:r>
              <a:rPr lang="en-IN" b="1" dirty="0"/>
              <a:t>REST APIs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35784A-2754-6869-5573-E0DED3D089FC}"/>
              </a:ext>
            </a:extLst>
          </p:cNvPr>
          <p:cNvSpPr/>
          <p:nvPr/>
        </p:nvSpPr>
        <p:spPr>
          <a:xfrm>
            <a:off x="8360229" y="1656183"/>
            <a:ext cx="1735493" cy="886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Biz Layer + DAL + Utilities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EF363B-AF02-8D92-79B4-BCDCA4334E3E}"/>
              </a:ext>
            </a:extLst>
          </p:cNvPr>
          <p:cNvSpPr txBox="1"/>
          <p:nvPr/>
        </p:nvSpPr>
        <p:spPr>
          <a:xfrm>
            <a:off x="3405673" y="6352600"/>
            <a:ext cx="337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https://myfronmtend.com</a:t>
            </a:r>
            <a:endParaRPr lang="en-US" dirty="0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9B2DC5E2-11C6-0A5F-C381-EB2A400D0F8E}"/>
              </a:ext>
            </a:extLst>
          </p:cNvPr>
          <p:cNvSpPr/>
          <p:nvPr/>
        </p:nvSpPr>
        <p:spPr>
          <a:xfrm>
            <a:off x="8042988" y="1987420"/>
            <a:ext cx="419877" cy="25192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848AB6A1-3C70-89D8-74BE-21A899FD7A31}"/>
              </a:ext>
            </a:extLst>
          </p:cNvPr>
          <p:cNvSpPr/>
          <p:nvPr/>
        </p:nvSpPr>
        <p:spPr>
          <a:xfrm>
            <a:off x="10618237" y="1791478"/>
            <a:ext cx="1287624" cy="83042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DB</a:t>
            </a:r>
            <a:endParaRPr lang="en-US" b="1" dirty="0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198413BA-B842-1E9D-61D3-2DAC264C0B90}"/>
              </a:ext>
            </a:extLst>
          </p:cNvPr>
          <p:cNvSpPr/>
          <p:nvPr/>
        </p:nvSpPr>
        <p:spPr>
          <a:xfrm>
            <a:off x="10245012" y="2090057"/>
            <a:ext cx="466531" cy="24259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D1D90A-2467-D136-56FB-609B226B1229}"/>
              </a:ext>
            </a:extLst>
          </p:cNvPr>
          <p:cNvSpPr/>
          <p:nvPr/>
        </p:nvSpPr>
        <p:spPr>
          <a:xfrm>
            <a:off x="3247053" y="4120238"/>
            <a:ext cx="3265714" cy="20659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084F03-060B-F175-83ED-0211E8C1D192}"/>
              </a:ext>
            </a:extLst>
          </p:cNvPr>
          <p:cNvSpPr txBox="1"/>
          <p:nvPr/>
        </p:nvSpPr>
        <p:spPr>
          <a:xfrm>
            <a:off x="3405673" y="4315409"/>
            <a:ext cx="298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Front-End App Model</a:t>
            </a:r>
            <a:endParaRPr lang="en-US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CF96CD1-779C-A15C-4721-36648C27B4B3}"/>
              </a:ext>
            </a:extLst>
          </p:cNvPr>
          <p:cNvSpPr/>
          <p:nvPr/>
        </p:nvSpPr>
        <p:spPr>
          <a:xfrm>
            <a:off x="3321698" y="4907902"/>
            <a:ext cx="3116425" cy="10356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MVC /  MVVM Frameworks, UI Libraries / State Management</a:t>
            </a:r>
          </a:p>
          <a:p>
            <a:pPr algn="ctr"/>
            <a:r>
              <a:rPr lang="en-US" sz="1600" b="1" dirty="0"/>
              <a:t>Angular /  React /  Vue / Next.js /  Nuxt.js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CC94EC-7860-ECFA-A263-73E02CD57CEC}"/>
              </a:ext>
            </a:extLst>
          </p:cNvPr>
          <p:cNvSpPr txBox="1"/>
          <p:nvPr/>
        </p:nvSpPr>
        <p:spPr>
          <a:xfrm>
            <a:off x="7100596" y="3584127"/>
            <a:ext cx="337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https://myserversideapp.com</a:t>
            </a:r>
            <a:endParaRPr lang="en-US" dirty="0"/>
          </a:p>
        </p:txBody>
      </p:sp>
      <p:sp>
        <p:nvSpPr>
          <p:cNvPr id="16" name="Flowchart: Data 15">
            <a:extLst>
              <a:ext uri="{FF2B5EF4-FFF2-40B4-BE49-F238E27FC236}">
                <a16:creationId xmlns:a16="http://schemas.microsoft.com/office/drawing/2014/main" id="{0F948CF2-0EFA-2059-3074-3B39A71EE6D3}"/>
              </a:ext>
            </a:extLst>
          </p:cNvPr>
          <p:cNvSpPr/>
          <p:nvPr/>
        </p:nvSpPr>
        <p:spPr>
          <a:xfrm>
            <a:off x="286139" y="905070"/>
            <a:ext cx="2677886" cy="1950098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A9C6EFC-6724-DF1F-80F9-CBFAF02C66B7}"/>
              </a:ext>
            </a:extLst>
          </p:cNvPr>
          <p:cNvCxnSpPr>
            <a:stCxn id="16" idx="3"/>
            <a:endCxn id="9" idx="1"/>
          </p:cNvCxnSpPr>
          <p:nvPr/>
        </p:nvCxnSpPr>
        <p:spPr>
          <a:xfrm rot="16200000" flipH="1">
            <a:off x="1093859" y="3118602"/>
            <a:ext cx="2416628" cy="1889760"/>
          </a:xfrm>
          <a:prstGeom prst="bentConnector3">
            <a:avLst>
              <a:gd name="adj1" fmla="val 8861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AFD1A0F-2EED-00AC-4111-1707B33018A4}"/>
              </a:ext>
            </a:extLst>
          </p:cNvPr>
          <p:cNvSpPr txBox="1"/>
          <p:nvPr/>
        </p:nvSpPr>
        <p:spPr>
          <a:xfrm>
            <a:off x="503853" y="3584127"/>
            <a:ext cx="2080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 Request to Front-End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E446D8-ECF7-B186-7E6C-C2919091C218}"/>
              </a:ext>
            </a:extLst>
          </p:cNvPr>
          <p:cNvSpPr txBox="1"/>
          <p:nvPr/>
        </p:nvSpPr>
        <p:spPr>
          <a:xfrm>
            <a:off x="503852" y="2332653"/>
            <a:ext cx="1847462" cy="37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HTML + CSS + JS</a:t>
            </a:r>
            <a:endParaRPr lang="en-US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788A370-39F3-A7B6-379B-FDA4981712C1}"/>
              </a:ext>
            </a:extLst>
          </p:cNvPr>
          <p:cNvCxnSpPr>
            <a:stCxn id="16" idx="5"/>
            <a:endCxn id="2" idx="1"/>
          </p:cNvCxnSpPr>
          <p:nvPr/>
        </p:nvCxnSpPr>
        <p:spPr>
          <a:xfrm>
            <a:off x="2696236" y="1880119"/>
            <a:ext cx="4255070" cy="19360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A3F4BE2-11B8-B606-E91B-48B3338E298F}"/>
              </a:ext>
            </a:extLst>
          </p:cNvPr>
          <p:cNvSpPr txBox="1"/>
          <p:nvPr/>
        </p:nvSpPr>
        <p:spPr>
          <a:xfrm>
            <a:off x="3405673" y="1250302"/>
            <a:ext cx="298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REST API Calls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0F4345-0FEA-0434-9CD9-D84CB29493B2}"/>
              </a:ext>
            </a:extLst>
          </p:cNvPr>
          <p:cNvSpPr txBox="1"/>
          <p:nvPr/>
        </p:nvSpPr>
        <p:spPr>
          <a:xfrm>
            <a:off x="3498980" y="2332653"/>
            <a:ext cx="2556586" cy="37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Data Communication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790229-797C-B551-9D1B-4991ADD2918E}"/>
              </a:ext>
            </a:extLst>
          </p:cNvPr>
          <p:cNvSpPr txBox="1"/>
          <p:nvPr/>
        </p:nvSpPr>
        <p:spPr>
          <a:xfrm>
            <a:off x="7754050" y="5141167"/>
            <a:ext cx="4002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Autonomous Front-End Apps, Modern Customer Focused Apps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23492-CABA-57E7-06AE-15AAD6D2D926}"/>
              </a:ext>
            </a:extLst>
          </p:cNvPr>
          <p:cNvSpPr txBox="1"/>
          <p:nvPr/>
        </p:nvSpPr>
        <p:spPr>
          <a:xfrm>
            <a:off x="7184571" y="4049486"/>
            <a:ext cx="4142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Challenge: High-Available, Maintainable, and Scalable Server-Side Apps with Failure recovery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457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44C4E7-94CA-9830-AE10-A2109BB80B21}"/>
              </a:ext>
            </a:extLst>
          </p:cNvPr>
          <p:cNvSpPr txBox="1"/>
          <p:nvPr/>
        </p:nvSpPr>
        <p:spPr>
          <a:xfrm>
            <a:off x="158620" y="139959"/>
            <a:ext cx="4497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Autonomous App Architecture aka Microservices 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A55268-C72E-FBFD-4A5C-DB5859A9C240}"/>
              </a:ext>
            </a:extLst>
          </p:cNvPr>
          <p:cNvSpPr/>
          <p:nvPr/>
        </p:nvSpPr>
        <p:spPr>
          <a:xfrm>
            <a:off x="5629469" y="1040363"/>
            <a:ext cx="3480318" cy="942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Search Microservice</a:t>
            </a:r>
            <a:endParaRPr lang="en-US" b="1" dirty="0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46049856-3E8F-A9E3-4265-A54F07CDC80D}"/>
              </a:ext>
            </a:extLst>
          </p:cNvPr>
          <p:cNvSpPr/>
          <p:nvPr/>
        </p:nvSpPr>
        <p:spPr>
          <a:xfrm>
            <a:off x="9787812" y="1194319"/>
            <a:ext cx="1436914" cy="7884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  <a:endParaRPr lang="en-US" dirty="0"/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4C9632C7-D495-723E-A72F-6C84153C5818}"/>
              </a:ext>
            </a:extLst>
          </p:cNvPr>
          <p:cNvSpPr/>
          <p:nvPr/>
        </p:nvSpPr>
        <p:spPr>
          <a:xfrm>
            <a:off x="9109787" y="1418253"/>
            <a:ext cx="743340" cy="29858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048630-0960-FAD8-2CFF-2ABE55EF5F62}"/>
              </a:ext>
            </a:extLst>
          </p:cNvPr>
          <p:cNvSpPr/>
          <p:nvPr/>
        </p:nvSpPr>
        <p:spPr>
          <a:xfrm>
            <a:off x="5629469" y="2278225"/>
            <a:ext cx="3480318" cy="942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Product Catalog Microservice</a:t>
            </a:r>
            <a:endParaRPr lang="en-US" b="1" dirty="0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DF2B238D-64FB-CF48-E3C5-25EE41079B18}"/>
              </a:ext>
            </a:extLst>
          </p:cNvPr>
          <p:cNvSpPr/>
          <p:nvPr/>
        </p:nvSpPr>
        <p:spPr>
          <a:xfrm>
            <a:off x="9787812" y="2432181"/>
            <a:ext cx="1436914" cy="7884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  <a:endParaRPr lang="en-US" dirty="0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55385946-AA05-0DD5-5A1A-6CC040C64945}"/>
              </a:ext>
            </a:extLst>
          </p:cNvPr>
          <p:cNvSpPr/>
          <p:nvPr/>
        </p:nvSpPr>
        <p:spPr>
          <a:xfrm>
            <a:off x="9109787" y="2656115"/>
            <a:ext cx="743340" cy="29858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B82E7A-6FCA-5686-2690-316601108873}"/>
              </a:ext>
            </a:extLst>
          </p:cNvPr>
          <p:cNvSpPr/>
          <p:nvPr/>
        </p:nvSpPr>
        <p:spPr>
          <a:xfrm>
            <a:off x="5629469" y="3443773"/>
            <a:ext cx="3480318" cy="942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Customer Microservice</a:t>
            </a:r>
            <a:endParaRPr lang="en-US" b="1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8DD6DA6E-E2D7-029C-D4C1-EC05823B3250}"/>
              </a:ext>
            </a:extLst>
          </p:cNvPr>
          <p:cNvSpPr/>
          <p:nvPr/>
        </p:nvSpPr>
        <p:spPr>
          <a:xfrm>
            <a:off x="9787812" y="3597729"/>
            <a:ext cx="1436914" cy="7884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  <a:endParaRPr lang="en-US" dirty="0"/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B914B448-83BF-DEF7-5CA9-ACF158B6DDC0}"/>
              </a:ext>
            </a:extLst>
          </p:cNvPr>
          <p:cNvSpPr/>
          <p:nvPr/>
        </p:nvSpPr>
        <p:spPr>
          <a:xfrm>
            <a:off x="9109787" y="3821663"/>
            <a:ext cx="743340" cy="29858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FDB2D9-D1B3-05B4-50CB-9AAA3848992F}"/>
              </a:ext>
            </a:extLst>
          </p:cNvPr>
          <p:cNvSpPr/>
          <p:nvPr/>
        </p:nvSpPr>
        <p:spPr>
          <a:xfrm>
            <a:off x="5629469" y="4616322"/>
            <a:ext cx="3480318" cy="942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Order Processing Microservice</a:t>
            </a:r>
            <a:endParaRPr lang="en-US" b="1" dirty="0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8DF32923-3EA4-A87D-5810-7134158CE5F3}"/>
              </a:ext>
            </a:extLst>
          </p:cNvPr>
          <p:cNvSpPr/>
          <p:nvPr/>
        </p:nvSpPr>
        <p:spPr>
          <a:xfrm>
            <a:off x="9787812" y="4770278"/>
            <a:ext cx="1436914" cy="7884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  <a:endParaRPr lang="en-US" dirty="0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54BA4E30-6C6C-DE0A-584F-524642E1E644}"/>
              </a:ext>
            </a:extLst>
          </p:cNvPr>
          <p:cNvSpPr/>
          <p:nvPr/>
        </p:nvSpPr>
        <p:spPr>
          <a:xfrm>
            <a:off x="9109787" y="4994212"/>
            <a:ext cx="743340" cy="29858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FAB354-265A-CE44-566D-217F2B875E57}"/>
              </a:ext>
            </a:extLst>
          </p:cNvPr>
          <p:cNvSpPr/>
          <p:nvPr/>
        </p:nvSpPr>
        <p:spPr>
          <a:xfrm>
            <a:off x="5629469" y="5778760"/>
            <a:ext cx="3480318" cy="942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Dispatch Microservice</a:t>
            </a:r>
            <a:endParaRPr lang="en-US" b="1" dirty="0"/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6F9D1248-E77A-3DBA-4023-0D21F73DB763}"/>
              </a:ext>
            </a:extLst>
          </p:cNvPr>
          <p:cNvSpPr/>
          <p:nvPr/>
        </p:nvSpPr>
        <p:spPr>
          <a:xfrm>
            <a:off x="9787812" y="5932716"/>
            <a:ext cx="1436914" cy="7884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  <a:endParaRPr lang="en-US" dirty="0"/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4A2623DF-FF6C-F1D8-1FEA-5829B824C5F3}"/>
              </a:ext>
            </a:extLst>
          </p:cNvPr>
          <p:cNvSpPr/>
          <p:nvPr/>
        </p:nvSpPr>
        <p:spPr>
          <a:xfrm>
            <a:off x="9109787" y="6156650"/>
            <a:ext cx="743340" cy="29858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ata 17">
            <a:extLst>
              <a:ext uri="{FF2B5EF4-FFF2-40B4-BE49-F238E27FC236}">
                <a16:creationId xmlns:a16="http://schemas.microsoft.com/office/drawing/2014/main" id="{DD5C5404-9F6F-3375-3CDA-FEA33CBE30F5}"/>
              </a:ext>
            </a:extLst>
          </p:cNvPr>
          <p:cNvSpPr/>
          <p:nvPr/>
        </p:nvSpPr>
        <p:spPr>
          <a:xfrm>
            <a:off x="377889" y="2260729"/>
            <a:ext cx="2752531" cy="2826789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FD847F-492B-E0A4-7D7B-20BD7D6BD479}"/>
              </a:ext>
            </a:extLst>
          </p:cNvPr>
          <p:cNvSpPr/>
          <p:nvPr/>
        </p:nvSpPr>
        <p:spPr>
          <a:xfrm>
            <a:off x="4257870" y="1040363"/>
            <a:ext cx="995265" cy="56776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  <a:r>
              <a:rPr lang="en-US" dirty="0"/>
              <a:t>PI</a:t>
            </a:r>
          </a:p>
          <a:p>
            <a:pPr algn="ctr"/>
            <a:r>
              <a:rPr lang="en-US" dirty="0"/>
              <a:t>Gateway</a:t>
            </a:r>
            <a:endParaRPr lang="en-IN" dirty="0"/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5D67B7A2-8B54-A23E-ABD1-2ACC98C4662B}"/>
              </a:ext>
            </a:extLst>
          </p:cNvPr>
          <p:cNvSpPr/>
          <p:nvPr/>
        </p:nvSpPr>
        <p:spPr>
          <a:xfrm>
            <a:off x="2886271" y="3597729"/>
            <a:ext cx="1371599" cy="4237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HTTP</a:t>
            </a:r>
            <a:endParaRPr lang="en-US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5F114385-1D8F-CDC7-E144-7EB309541099}"/>
              </a:ext>
            </a:extLst>
          </p:cNvPr>
          <p:cNvCxnSpPr>
            <a:stCxn id="19" idx="3"/>
            <a:endCxn id="3" idx="1"/>
          </p:cNvCxnSpPr>
          <p:nvPr/>
        </p:nvCxnSpPr>
        <p:spPr>
          <a:xfrm flipV="1">
            <a:off x="5253135" y="1511559"/>
            <a:ext cx="376334" cy="23676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DB7C41FB-E86C-7D2B-EF96-885A48165502}"/>
              </a:ext>
            </a:extLst>
          </p:cNvPr>
          <p:cNvCxnSpPr>
            <a:stCxn id="19" idx="3"/>
            <a:endCxn id="6" idx="1"/>
          </p:cNvCxnSpPr>
          <p:nvPr/>
        </p:nvCxnSpPr>
        <p:spPr>
          <a:xfrm flipV="1">
            <a:off x="5253135" y="2749421"/>
            <a:ext cx="376334" cy="11297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1CBDCAD-2217-0F25-ECE3-F776AF58D99D}"/>
              </a:ext>
            </a:extLst>
          </p:cNvPr>
          <p:cNvCxnSpPr>
            <a:stCxn id="19" idx="3"/>
            <a:endCxn id="9" idx="1"/>
          </p:cNvCxnSpPr>
          <p:nvPr/>
        </p:nvCxnSpPr>
        <p:spPr>
          <a:xfrm>
            <a:off x="5253135" y="3879202"/>
            <a:ext cx="376334" cy="357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3A7F921F-96F2-A030-B394-2249C04BF0A6}"/>
              </a:ext>
            </a:extLst>
          </p:cNvPr>
          <p:cNvCxnSpPr>
            <a:stCxn id="19" idx="3"/>
            <a:endCxn id="12" idx="1"/>
          </p:cNvCxnSpPr>
          <p:nvPr/>
        </p:nvCxnSpPr>
        <p:spPr>
          <a:xfrm>
            <a:off x="5253135" y="3879202"/>
            <a:ext cx="376334" cy="12083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2C8015F-924C-80E0-5F73-C766083BFC66}"/>
              </a:ext>
            </a:extLst>
          </p:cNvPr>
          <p:cNvCxnSpPr>
            <a:stCxn id="19" idx="3"/>
            <a:endCxn id="15" idx="1"/>
          </p:cNvCxnSpPr>
          <p:nvPr/>
        </p:nvCxnSpPr>
        <p:spPr>
          <a:xfrm>
            <a:off x="5253135" y="3879202"/>
            <a:ext cx="376334" cy="23707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0FD3147-9C64-7ACC-C9BE-6F0BAD001F25}"/>
              </a:ext>
            </a:extLst>
          </p:cNvPr>
          <p:cNvSpPr txBox="1"/>
          <p:nvPr/>
        </p:nvSpPr>
        <p:spPr>
          <a:xfrm>
            <a:off x="158620" y="5064579"/>
            <a:ext cx="39001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Challenge 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Managing Processing Resources for Each microservice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Communication across Microservices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Security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Instance Management</a:t>
            </a:r>
            <a:endParaRPr 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FEAD37-7F1A-D329-DC85-DA230F70D47D}"/>
              </a:ext>
            </a:extLst>
          </p:cNvPr>
          <p:cNvSpPr txBox="1"/>
          <p:nvPr/>
        </p:nvSpPr>
        <p:spPr>
          <a:xfrm>
            <a:off x="242596" y="1040363"/>
            <a:ext cx="37322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Microservices: Dependency Management using DI, Ready-to-Use HTTP Methods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2186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CB75E2-7A1B-0A97-4BE6-EEE07BE18036}"/>
              </a:ext>
            </a:extLst>
          </p:cNvPr>
          <p:cNvSpPr/>
          <p:nvPr/>
        </p:nvSpPr>
        <p:spPr>
          <a:xfrm>
            <a:off x="4488024" y="905070"/>
            <a:ext cx="4497355" cy="1595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Azure Function With HTTP Triggers</a:t>
            </a:r>
          </a:p>
          <a:p>
            <a:pPr algn="ctr"/>
            <a:r>
              <a:rPr lang="en-IN" dirty="0"/>
              <a:t>Activated when there is HTTP Request</a:t>
            </a:r>
            <a:endParaRPr lang="en-US" dirty="0"/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E53CB325-3FBC-50A1-AED5-476585B887EF}"/>
              </a:ext>
            </a:extLst>
          </p:cNvPr>
          <p:cNvSpPr/>
          <p:nvPr/>
        </p:nvSpPr>
        <p:spPr>
          <a:xfrm>
            <a:off x="9862458" y="1315616"/>
            <a:ext cx="1978089" cy="9423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DB</a:t>
            </a:r>
            <a:endParaRPr lang="en-US" b="1" dirty="0"/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637FB0B3-53F4-C177-45AF-5CD1DD9990D5}"/>
              </a:ext>
            </a:extLst>
          </p:cNvPr>
          <p:cNvSpPr/>
          <p:nvPr/>
        </p:nvSpPr>
        <p:spPr>
          <a:xfrm>
            <a:off x="8985379" y="1586204"/>
            <a:ext cx="877079" cy="29858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C56AB1-02B7-554A-C873-08546105B804}"/>
              </a:ext>
            </a:extLst>
          </p:cNvPr>
          <p:cNvSpPr txBox="1"/>
          <p:nvPr/>
        </p:nvSpPr>
        <p:spPr>
          <a:xfrm>
            <a:off x="351453" y="3200400"/>
            <a:ext cx="44631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Check for</a:t>
            </a:r>
          </a:p>
          <a:p>
            <a:pPr marL="342900" indent="-342900">
              <a:buAutoNum type="arabicPeriod"/>
            </a:pPr>
            <a:r>
              <a:rPr lang="en-IN" dirty="0"/>
              <a:t>The Support for Data Access</a:t>
            </a:r>
          </a:p>
          <a:p>
            <a:pPr marL="800100" lvl="1" indent="-342900">
              <a:buAutoNum type="arabicPeriod"/>
            </a:pPr>
            <a:r>
              <a:rPr lang="en-IN" dirty="0"/>
              <a:t>ORM</a:t>
            </a:r>
          </a:p>
          <a:p>
            <a:pPr marL="1257300" lvl="2" indent="-342900">
              <a:buAutoNum type="arabicPeriod"/>
            </a:pPr>
            <a:r>
              <a:rPr lang="en-IN" dirty="0"/>
              <a:t>EntityFrameworkCore</a:t>
            </a:r>
          </a:p>
          <a:p>
            <a:pPr marL="1257300" lvl="2" indent="-342900">
              <a:buAutoNum type="arabicPeriod"/>
            </a:pPr>
            <a:r>
              <a:rPr lang="en-IN" dirty="0"/>
              <a:t>Dapper</a:t>
            </a:r>
          </a:p>
          <a:p>
            <a:pPr marL="342900" indent="-342900">
              <a:buAutoNum type="arabicPeriod"/>
            </a:pPr>
            <a:r>
              <a:rPr lang="en-IN" dirty="0"/>
              <a:t>Dependency Management</a:t>
            </a:r>
          </a:p>
          <a:p>
            <a:pPr marL="800100" lvl="1" indent="-342900">
              <a:buAutoNum type="arabicPeriod"/>
            </a:pPr>
            <a:r>
              <a:rPr lang="en-IN" dirty="0"/>
              <a:t>Inbuilt Support for DI</a:t>
            </a:r>
          </a:p>
          <a:p>
            <a:pPr marL="342900" indent="-342900">
              <a:buAutoNum type="arabicPeriod"/>
            </a:pPr>
            <a:r>
              <a:rPr lang="en-IN" dirty="0"/>
              <a:t>Security</a:t>
            </a:r>
          </a:p>
          <a:p>
            <a:pPr marL="800100" lvl="1" indent="-342900">
              <a:buAutoNum type="arabicPeriod"/>
            </a:pPr>
            <a:r>
              <a:rPr lang="en-IN" dirty="0"/>
              <a:t>Azure AD</a:t>
            </a:r>
          </a:p>
          <a:p>
            <a:pPr marL="342900" indent="-342900">
              <a:buAutoNum type="arabicPeriod"/>
            </a:pPr>
            <a:r>
              <a:rPr lang="en-IN" dirty="0"/>
              <a:t>Deployment</a:t>
            </a:r>
          </a:p>
          <a:p>
            <a:pPr marL="800100" lvl="1" indent="-342900">
              <a:buAutoNum type="arabicPeriod"/>
            </a:pPr>
            <a:r>
              <a:rPr lang="en-IN" dirty="0"/>
              <a:t>Publish</a:t>
            </a:r>
          </a:p>
          <a:p>
            <a:pPr marL="342900" indent="-342900">
              <a:buAutoNum type="arabicPeriod"/>
            </a:pPr>
            <a:r>
              <a:rPr lang="en-IN" dirty="0"/>
              <a:t>Integration of CI/CD Pipeline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970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37D886-C065-A966-F279-DB4412583239}"/>
              </a:ext>
            </a:extLst>
          </p:cNvPr>
          <p:cNvSpPr/>
          <p:nvPr/>
        </p:nvSpPr>
        <p:spPr>
          <a:xfrm>
            <a:off x="2584580" y="625151"/>
            <a:ext cx="6522098" cy="57569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36276D-5CE3-5E4A-E055-A4C2EDE063C5}"/>
              </a:ext>
            </a:extLst>
          </p:cNvPr>
          <p:cNvSpPr/>
          <p:nvPr/>
        </p:nvSpPr>
        <p:spPr>
          <a:xfrm>
            <a:off x="2883159" y="923731"/>
            <a:ext cx="6139543" cy="306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Azure Function Class</a:t>
            </a:r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527D07-A83F-A8FF-68C4-3A9196F3FF6B}"/>
              </a:ext>
            </a:extLst>
          </p:cNvPr>
          <p:cNvSpPr txBox="1"/>
          <p:nvPr/>
        </p:nvSpPr>
        <p:spPr>
          <a:xfrm>
            <a:off x="2883159" y="5530533"/>
            <a:ext cx="5561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Azure Function Hosting Environment (dotnet.exe + WebJob)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ECE896-884A-6C66-9C23-A07C00E7D564}"/>
              </a:ext>
            </a:extLst>
          </p:cNvPr>
          <p:cNvSpPr/>
          <p:nvPr/>
        </p:nvSpPr>
        <p:spPr>
          <a:xfrm>
            <a:off x="2957803" y="1679510"/>
            <a:ext cx="6008915" cy="55050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Function Method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684C0C-D523-FF8F-A5C9-053A51347CBC}"/>
              </a:ext>
            </a:extLst>
          </p:cNvPr>
          <p:cNvSpPr/>
          <p:nvPr/>
        </p:nvSpPr>
        <p:spPr>
          <a:xfrm>
            <a:off x="2957803" y="2382416"/>
            <a:ext cx="6008915" cy="55050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Function Method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6C7379-0DB2-6D58-BB98-D433FCB881EB}"/>
              </a:ext>
            </a:extLst>
          </p:cNvPr>
          <p:cNvSpPr/>
          <p:nvPr/>
        </p:nvSpPr>
        <p:spPr>
          <a:xfrm>
            <a:off x="2957803" y="3085322"/>
            <a:ext cx="6008915" cy="55050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Function Method</a:t>
            </a:r>
            <a:endParaRPr lang="en-US" dirty="0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FF708C1F-1D5C-1A00-902B-7627304EFD33}"/>
              </a:ext>
            </a:extLst>
          </p:cNvPr>
          <p:cNvSpPr/>
          <p:nvPr/>
        </p:nvSpPr>
        <p:spPr>
          <a:xfrm>
            <a:off x="9741159" y="2657669"/>
            <a:ext cx="2071396" cy="125185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DB</a:t>
            </a:r>
            <a:endParaRPr lang="en-US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6B3C8CC-B58C-8E50-998F-621C4331D53E}"/>
              </a:ext>
            </a:extLst>
          </p:cNvPr>
          <p:cNvSpPr/>
          <p:nvPr/>
        </p:nvSpPr>
        <p:spPr>
          <a:xfrm>
            <a:off x="6382139" y="4338735"/>
            <a:ext cx="2062065" cy="98652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 Access Layer</a:t>
            </a:r>
            <a:endParaRPr lang="en-US" b="1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EF86210-D4AC-6878-477E-65D72A07C715}"/>
              </a:ext>
            </a:extLst>
          </p:cNvPr>
          <p:cNvCxnSpPr>
            <a:stCxn id="9" idx="3"/>
            <a:endCxn id="8" idx="3"/>
          </p:cNvCxnSpPr>
          <p:nvPr/>
        </p:nvCxnSpPr>
        <p:spPr>
          <a:xfrm flipV="1">
            <a:off x="8444204" y="3909527"/>
            <a:ext cx="2332653" cy="922470"/>
          </a:xfrm>
          <a:prstGeom prst="bentConnector2">
            <a:avLst/>
          </a:prstGeom>
          <a:ln w="762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0F5DD95-DA8D-7A81-C01C-420563003EE8}"/>
              </a:ext>
            </a:extLst>
          </p:cNvPr>
          <p:cNvSpPr/>
          <p:nvPr/>
        </p:nvSpPr>
        <p:spPr>
          <a:xfrm>
            <a:off x="2883159" y="4189447"/>
            <a:ext cx="2836506" cy="1135812"/>
          </a:xfrm>
          <a:prstGeom prst="roundRect">
            <a:avLst/>
          </a:prstGeom>
          <a:solidFill>
            <a:srgbClr val="00206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Service Repositories e.g.</a:t>
            </a:r>
          </a:p>
          <a:p>
            <a:pPr algn="ctr"/>
            <a:r>
              <a:rPr lang="en-IN" sz="1400" b="1" dirty="0"/>
              <a:t>Interface to Connect to DAL + Domain Specific Logic</a:t>
            </a:r>
            <a:endParaRPr lang="en-US" sz="1400" b="1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11854E3-71C1-30F2-D5E6-A56617C155AD}"/>
              </a:ext>
            </a:extLst>
          </p:cNvPr>
          <p:cNvCxnSpPr>
            <a:stCxn id="12" idx="3"/>
            <a:endCxn id="9" idx="1"/>
          </p:cNvCxnSpPr>
          <p:nvPr/>
        </p:nvCxnSpPr>
        <p:spPr>
          <a:xfrm>
            <a:off x="5719665" y="4757353"/>
            <a:ext cx="662474" cy="74644"/>
          </a:xfrm>
          <a:prstGeom prst="bentConnector3">
            <a:avLst/>
          </a:prstGeom>
          <a:ln w="762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45A52DA-1B5C-B7A3-B6B3-72B8721D5C1A}"/>
              </a:ext>
            </a:extLst>
          </p:cNvPr>
          <p:cNvCxnSpPr>
            <a:stCxn id="2" idx="2"/>
            <a:endCxn id="12" idx="0"/>
          </p:cNvCxnSpPr>
          <p:nvPr/>
        </p:nvCxnSpPr>
        <p:spPr>
          <a:xfrm rot="5400000">
            <a:off x="5024534" y="3261050"/>
            <a:ext cx="205276" cy="1651519"/>
          </a:xfrm>
          <a:prstGeom prst="bentConnector3">
            <a:avLst/>
          </a:prstGeom>
          <a:ln w="762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275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37D886-C065-A966-F279-DB4412583239}"/>
              </a:ext>
            </a:extLst>
          </p:cNvPr>
          <p:cNvSpPr/>
          <p:nvPr/>
        </p:nvSpPr>
        <p:spPr>
          <a:xfrm>
            <a:off x="2584580" y="625151"/>
            <a:ext cx="6522098" cy="57569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36276D-5CE3-5E4A-E055-A4C2EDE063C5}"/>
              </a:ext>
            </a:extLst>
          </p:cNvPr>
          <p:cNvSpPr/>
          <p:nvPr/>
        </p:nvSpPr>
        <p:spPr>
          <a:xfrm>
            <a:off x="2883159" y="923731"/>
            <a:ext cx="6139543" cy="306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Azure Function Class</a:t>
            </a:r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527D07-A83F-A8FF-68C4-3A9196F3FF6B}"/>
              </a:ext>
            </a:extLst>
          </p:cNvPr>
          <p:cNvSpPr txBox="1"/>
          <p:nvPr/>
        </p:nvSpPr>
        <p:spPr>
          <a:xfrm>
            <a:off x="2883159" y="5530533"/>
            <a:ext cx="5561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Azure Function Hosting Environment (dotnet.exe + WebJob)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ECE896-884A-6C66-9C23-A07C00E7D564}"/>
              </a:ext>
            </a:extLst>
          </p:cNvPr>
          <p:cNvSpPr/>
          <p:nvPr/>
        </p:nvSpPr>
        <p:spPr>
          <a:xfrm>
            <a:off x="2957803" y="1679510"/>
            <a:ext cx="6008915" cy="55050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Function Method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684C0C-D523-FF8F-A5C9-053A51347CBC}"/>
              </a:ext>
            </a:extLst>
          </p:cNvPr>
          <p:cNvSpPr/>
          <p:nvPr/>
        </p:nvSpPr>
        <p:spPr>
          <a:xfrm>
            <a:off x="2957803" y="2382416"/>
            <a:ext cx="6008915" cy="55050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Function Method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6C7379-0DB2-6D58-BB98-D433FCB881EB}"/>
              </a:ext>
            </a:extLst>
          </p:cNvPr>
          <p:cNvSpPr/>
          <p:nvPr/>
        </p:nvSpPr>
        <p:spPr>
          <a:xfrm>
            <a:off x="2957803" y="3085322"/>
            <a:ext cx="6008915" cy="55050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Function Method</a:t>
            </a:r>
            <a:endParaRPr lang="en-US" dirty="0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FF708C1F-1D5C-1A00-902B-7627304EFD33}"/>
              </a:ext>
            </a:extLst>
          </p:cNvPr>
          <p:cNvSpPr/>
          <p:nvPr/>
        </p:nvSpPr>
        <p:spPr>
          <a:xfrm>
            <a:off x="9741159" y="2657669"/>
            <a:ext cx="2071396" cy="125185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DB</a:t>
            </a:r>
            <a:endParaRPr lang="en-US" b="1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046BC60-032D-64CA-0830-E5C0D2C6B5BA}"/>
              </a:ext>
            </a:extLst>
          </p:cNvPr>
          <p:cNvSpPr/>
          <p:nvPr/>
        </p:nvSpPr>
        <p:spPr>
          <a:xfrm>
            <a:off x="2789853" y="4136572"/>
            <a:ext cx="6176865" cy="13939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F0406B-4437-54A7-3996-C144E9370CD1}"/>
              </a:ext>
            </a:extLst>
          </p:cNvPr>
          <p:cNvSpPr txBox="1"/>
          <p:nvPr/>
        </p:nvSpPr>
        <p:spPr>
          <a:xfrm>
            <a:off x="4248539" y="5113177"/>
            <a:ext cx="3694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DI Container</a:t>
            </a:r>
            <a:endParaRPr lang="en-US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0F5DD95-DA8D-7A81-C01C-420563003EE8}"/>
              </a:ext>
            </a:extLst>
          </p:cNvPr>
          <p:cNvSpPr/>
          <p:nvPr/>
        </p:nvSpPr>
        <p:spPr>
          <a:xfrm>
            <a:off x="2830286" y="4178659"/>
            <a:ext cx="2572138" cy="999831"/>
          </a:xfrm>
          <a:prstGeom prst="roundRect">
            <a:avLst/>
          </a:prstGeom>
          <a:solidFill>
            <a:srgbClr val="00206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Service Repositories e.g.</a:t>
            </a:r>
          </a:p>
          <a:p>
            <a:pPr algn="ctr"/>
            <a:r>
              <a:rPr lang="en-IN" sz="1400" b="1" dirty="0"/>
              <a:t>Interface to Connect to DAL + Domain Specific Logic</a:t>
            </a:r>
            <a:endParaRPr lang="en-US" sz="1400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6B3C8CC-B58C-8E50-998F-621C4331D53E}"/>
              </a:ext>
            </a:extLst>
          </p:cNvPr>
          <p:cNvSpPr/>
          <p:nvPr/>
        </p:nvSpPr>
        <p:spPr>
          <a:xfrm>
            <a:off x="6688494" y="4246688"/>
            <a:ext cx="2062065" cy="98652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 Access Layer</a:t>
            </a:r>
            <a:endParaRPr lang="en-US" b="1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2BE9F82-4F3F-60B3-DFC7-3D0A08F21012}"/>
              </a:ext>
            </a:extLst>
          </p:cNvPr>
          <p:cNvCxnSpPr>
            <a:stCxn id="12" idx="3"/>
          </p:cNvCxnSpPr>
          <p:nvPr/>
        </p:nvCxnSpPr>
        <p:spPr>
          <a:xfrm>
            <a:off x="5402424" y="4678575"/>
            <a:ext cx="1222311" cy="61375"/>
          </a:xfrm>
          <a:prstGeom prst="bentConnector3">
            <a:avLst/>
          </a:prstGeom>
          <a:ln w="762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789B8A4-146B-85F1-35A9-D5B50708CC72}"/>
              </a:ext>
            </a:extLst>
          </p:cNvPr>
          <p:cNvCxnSpPr>
            <a:stCxn id="9" idx="3"/>
            <a:endCxn id="8" idx="3"/>
          </p:cNvCxnSpPr>
          <p:nvPr/>
        </p:nvCxnSpPr>
        <p:spPr>
          <a:xfrm flipV="1">
            <a:off x="8750559" y="3909527"/>
            <a:ext cx="2026298" cy="830423"/>
          </a:xfrm>
          <a:prstGeom prst="bentConnector2">
            <a:avLst/>
          </a:prstGeom>
          <a:ln w="762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945E28E-DB1C-E422-D7C6-034C5387A5DA}"/>
              </a:ext>
            </a:extLst>
          </p:cNvPr>
          <p:cNvCxnSpPr>
            <a:stCxn id="12" idx="0"/>
          </p:cNvCxnSpPr>
          <p:nvPr/>
        </p:nvCxnSpPr>
        <p:spPr>
          <a:xfrm flipV="1">
            <a:off x="4116355" y="1474237"/>
            <a:ext cx="1146110" cy="270442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1F3A5E6-97B8-24DF-57C9-969C78BCBBA5}"/>
              </a:ext>
            </a:extLst>
          </p:cNvPr>
          <p:cNvSpPr txBox="1"/>
          <p:nvPr/>
        </p:nvSpPr>
        <p:spPr>
          <a:xfrm>
            <a:off x="9601200" y="242596"/>
            <a:ext cx="2397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All dependencies MUST be Injected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749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15BC2D-46DF-5CA5-15DF-F2BA68DC5A3A}"/>
              </a:ext>
            </a:extLst>
          </p:cNvPr>
          <p:cNvSpPr txBox="1"/>
          <p:nvPr/>
        </p:nvSpPr>
        <p:spPr>
          <a:xfrm>
            <a:off x="121298" y="186612"/>
            <a:ext cx="118312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Challenges to Deploy it on Cloud for High-Availability</a:t>
            </a:r>
          </a:p>
          <a:p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Azure Subscription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Create Resource Group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Like folder that contains all Azure Resources for the Applciation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Migration Database 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Create a Database Server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Deploy On-Premises Database to Cloud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/>
              <a:t>OR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Run the Script on Cloud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/>
              <a:t>Take the backpack file for On-Premises Database and Restore it on Cloud Db 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Make sure that the DB Server has the Firewall Set to Access from Your Dev Machine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Make sure that the database is available for Communication from Other Deployed Azure Services e.g. Azure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Modify the Function Code by changing DB Connection String and Test the function and make sure that it is accessing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Publish the Function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701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F85584-BAE7-2D57-3507-29E9C1598F9D}"/>
              </a:ext>
            </a:extLst>
          </p:cNvPr>
          <p:cNvSpPr/>
          <p:nvPr/>
        </p:nvSpPr>
        <p:spPr>
          <a:xfrm>
            <a:off x="5029200" y="905070"/>
            <a:ext cx="3956179" cy="1446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Azure Function With HTTP Triggers</a:t>
            </a:r>
          </a:p>
          <a:p>
            <a:pPr algn="ctr"/>
            <a:r>
              <a:rPr lang="en-IN" dirty="0"/>
              <a:t>Activated when there is HTTP Request</a:t>
            </a:r>
          </a:p>
          <a:p>
            <a:pPr algn="ctr"/>
            <a:r>
              <a:rPr lang="en-IN" dirty="0"/>
              <a:t>Accepting Newly Created Products to stored them in DB</a:t>
            </a:r>
            <a:endParaRPr lang="en-US" dirty="0"/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642C78F9-76C0-1A58-461D-EA16F88C9EA0}"/>
              </a:ext>
            </a:extLst>
          </p:cNvPr>
          <p:cNvSpPr/>
          <p:nvPr/>
        </p:nvSpPr>
        <p:spPr>
          <a:xfrm>
            <a:off x="9862457" y="1156996"/>
            <a:ext cx="1978089" cy="9423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DB</a:t>
            </a:r>
            <a:endParaRPr lang="en-US" b="1" dirty="0"/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79AC16FE-8CF7-EB97-2799-C246FEC05E91}"/>
              </a:ext>
            </a:extLst>
          </p:cNvPr>
          <p:cNvSpPr/>
          <p:nvPr/>
        </p:nvSpPr>
        <p:spPr>
          <a:xfrm>
            <a:off x="8985377" y="1478902"/>
            <a:ext cx="877079" cy="29858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3FFCD63-A70C-4EFC-B4A4-A1F4AE105F9A}"/>
              </a:ext>
            </a:extLst>
          </p:cNvPr>
          <p:cNvSpPr/>
          <p:nvPr/>
        </p:nvSpPr>
        <p:spPr>
          <a:xfrm>
            <a:off x="587829" y="1138335"/>
            <a:ext cx="4450702" cy="44786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HTTP Requests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31627E-82F2-7DCA-FAF9-988AAB3E9BC3}"/>
              </a:ext>
            </a:extLst>
          </p:cNvPr>
          <p:cNvSpPr/>
          <p:nvPr/>
        </p:nvSpPr>
        <p:spPr>
          <a:xfrm>
            <a:off x="5029199" y="4640425"/>
            <a:ext cx="3956179" cy="1446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ProductCatalog App</a:t>
            </a:r>
            <a:endParaRPr lang="en-US" dirty="0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ED374616-F5BF-FF1F-931A-8881C84C8C71}"/>
              </a:ext>
            </a:extLst>
          </p:cNvPr>
          <p:cNvSpPr/>
          <p:nvPr/>
        </p:nvSpPr>
        <p:spPr>
          <a:xfrm>
            <a:off x="9862457" y="4934339"/>
            <a:ext cx="1978089" cy="9423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DB</a:t>
            </a:r>
            <a:endParaRPr lang="en-US" b="1" dirty="0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E12471B0-3105-54B4-9488-BC2FC0B4A6B4}"/>
              </a:ext>
            </a:extLst>
          </p:cNvPr>
          <p:cNvSpPr/>
          <p:nvPr/>
        </p:nvSpPr>
        <p:spPr>
          <a:xfrm>
            <a:off x="8985378" y="5204927"/>
            <a:ext cx="877079" cy="29858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748CFAF-8D5F-4382-25E7-F9174FB0D72B}"/>
              </a:ext>
            </a:extLst>
          </p:cNvPr>
          <p:cNvSpPr/>
          <p:nvPr/>
        </p:nvSpPr>
        <p:spPr>
          <a:xfrm>
            <a:off x="6298163" y="2998237"/>
            <a:ext cx="1558212" cy="8304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Transactional Q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E0BEF64-1C44-6C1F-2C3A-E7989B99A31A}"/>
              </a:ext>
            </a:extLst>
          </p:cNvPr>
          <p:cNvCxnSpPr>
            <a:stCxn id="2" idx="2"/>
            <a:endCxn id="9" idx="0"/>
          </p:cNvCxnSpPr>
          <p:nvPr/>
        </p:nvCxnSpPr>
        <p:spPr>
          <a:xfrm rot="16200000" flipH="1">
            <a:off x="6718818" y="2639785"/>
            <a:ext cx="646923" cy="699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FD343B7-A57C-EB86-F675-DB50B469DAB1}"/>
              </a:ext>
            </a:extLst>
          </p:cNvPr>
          <p:cNvSpPr txBox="1"/>
          <p:nvPr/>
        </p:nvSpPr>
        <p:spPr>
          <a:xfrm>
            <a:off x="8042988" y="2998236"/>
            <a:ext cx="285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Write Data in Queue</a:t>
            </a:r>
            <a:endParaRPr lang="en-US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A3D86C3-8A2C-D79D-E50E-5A9771F564CD}"/>
              </a:ext>
            </a:extLst>
          </p:cNvPr>
          <p:cNvCxnSpPr>
            <a:cxnSpLocks/>
            <a:stCxn id="6" idx="0"/>
            <a:endCxn id="9" idx="1"/>
          </p:cNvCxnSpPr>
          <p:nvPr/>
        </p:nvCxnSpPr>
        <p:spPr>
          <a:xfrm rot="16200000" flipV="1">
            <a:off x="6039238" y="3672374"/>
            <a:ext cx="1226976" cy="709126"/>
          </a:xfrm>
          <a:prstGeom prst="bentConnector4">
            <a:avLst>
              <a:gd name="adj1" fmla="val 33080"/>
              <a:gd name="adj2" fmla="val 3111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7E3CC33-B9D5-0C5C-B9F6-FDA9DD7AA08F}"/>
              </a:ext>
            </a:extLst>
          </p:cNvPr>
          <p:cNvSpPr txBox="1"/>
          <p:nvPr/>
        </p:nvSpPr>
        <p:spPr>
          <a:xfrm>
            <a:off x="4152120" y="3828661"/>
            <a:ext cx="1856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Subscribe to Queue</a:t>
            </a:r>
            <a:endParaRPr lang="en-US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7676019-6806-44C9-CBD7-83EC023075A7}"/>
              </a:ext>
            </a:extLst>
          </p:cNvPr>
          <p:cNvCxnSpPr>
            <a:cxnSpLocks/>
            <a:stCxn id="9" idx="3"/>
            <a:endCxn id="19" idx="0"/>
          </p:cNvCxnSpPr>
          <p:nvPr/>
        </p:nvCxnSpPr>
        <p:spPr>
          <a:xfrm flipH="1">
            <a:off x="6988629" y="3413449"/>
            <a:ext cx="867746" cy="1392409"/>
          </a:xfrm>
          <a:prstGeom prst="bentConnector4">
            <a:avLst>
              <a:gd name="adj1" fmla="val -26344"/>
              <a:gd name="adj2" fmla="val 6491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8EAE237-A7E0-934C-3372-8EC30D4280C3}"/>
              </a:ext>
            </a:extLst>
          </p:cNvPr>
          <p:cNvSpPr txBox="1"/>
          <p:nvPr/>
        </p:nvSpPr>
        <p:spPr>
          <a:xfrm>
            <a:off x="8304245" y="3694922"/>
            <a:ext cx="267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Receive Data from Q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7A960B-FAE2-C02F-E73F-65D3E38F30F7}"/>
              </a:ext>
            </a:extLst>
          </p:cNvPr>
          <p:cNvSpPr/>
          <p:nvPr/>
        </p:nvSpPr>
        <p:spPr>
          <a:xfrm>
            <a:off x="5477069" y="4805858"/>
            <a:ext cx="3023119" cy="39906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Background Service</a:t>
            </a:r>
            <a:endParaRPr lang="en-US" b="1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995FDA23-2D97-44B4-3B64-ABAB680F791C}"/>
              </a:ext>
            </a:extLst>
          </p:cNvPr>
          <p:cNvCxnSpPr>
            <a:stCxn id="19" idx="3"/>
            <a:endCxn id="7" idx="1"/>
          </p:cNvCxnSpPr>
          <p:nvPr/>
        </p:nvCxnSpPr>
        <p:spPr>
          <a:xfrm flipV="1">
            <a:off x="8500188" y="4934339"/>
            <a:ext cx="2351314" cy="71054"/>
          </a:xfrm>
          <a:prstGeom prst="bentConnector4">
            <a:avLst>
              <a:gd name="adj1" fmla="val 28968"/>
              <a:gd name="adj2" fmla="val 602549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697418A-BF3C-2D22-CA01-4821BCFC7ED3}"/>
              </a:ext>
            </a:extLst>
          </p:cNvPr>
          <p:cNvSpPr txBox="1"/>
          <p:nvPr/>
        </p:nvSpPr>
        <p:spPr>
          <a:xfrm>
            <a:off x="10739535" y="4179332"/>
            <a:ext cx="126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Write to DB</a:t>
            </a:r>
            <a:endParaRPr lang="en-US" dirty="0"/>
          </a:p>
        </p:txBody>
      </p:sp>
      <p:sp>
        <p:nvSpPr>
          <p:cNvPr id="25" name="Arrow: Left 24">
            <a:extLst>
              <a:ext uri="{FF2B5EF4-FFF2-40B4-BE49-F238E27FC236}">
                <a16:creationId xmlns:a16="http://schemas.microsoft.com/office/drawing/2014/main" id="{711859C7-C502-521B-6722-6093A25EC26F}"/>
              </a:ext>
            </a:extLst>
          </p:cNvPr>
          <p:cNvSpPr/>
          <p:nvPr/>
        </p:nvSpPr>
        <p:spPr>
          <a:xfrm>
            <a:off x="457200" y="5402424"/>
            <a:ext cx="4581331" cy="6463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Respond newly Available Product from Catalog to Client</a:t>
            </a:r>
            <a:endParaRPr 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836936-B8F5-0A86-4683-7FBD2EE91867}"/>
              </a:ext>
            </a:extLst>
          </p:cNvPr>
          <p:cNvSpPr txBox="1"/>
          <p:nvPr/>
        </p:nvSpPr>
        <p:spPr>
          <a:xfrm>
            <a:off x="102637" y="2612561"/>
            <a:ext cx="4287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We need a Background Service That will subscribe to Q to Read Data and Save to DB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72971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F85584-BAE7-2D57-3507-29E9C1598F9D}"/>
              </a:ext>
            </a:extLst>
          </p:cNvPr>
          <p:cNvSpPr/>
          <p:nvPr/>
        </p:nvSpPr>
        <p:spPr>
          <a:xfrm>
            <a:off x="5029200" y="905070"/>
            <a:ext cx="3956179" cy="1446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Azure Function With HTTP Triggers</a:t>
            </a:r>
          </a:p>
          <a:p>
            <a:pPr algn="ctr"/>
            <a:r>
              <a:rPr lang="en-IN" dirty="0"/>
              <a:t>Activated when there is HTTP Request</a:t>
            </a:r>
          </a:p>
          <a:p>
            <a:pPr algn="ctr"/>
            <a:r>
              <a:rPr lang="en-IN" dirty="0"/>
              <a:t>Accepting Newly Created Products to stored them in DB</a:t>
            </a:r>
            <a:endParaRPr lang="en-US" dirty="0"/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642C78F9-76C0-1A58-461D-EA16F88C9EA0}"/>
              </a:ext>
            </a:extLst>
          </p:cNvPr>
          <p:cNvSpPr/>
          <p:nvPr/>
        </p:nvSpPr>
        <p:spPr>
          <a:xfrm>
            <a:off x="9862457" y="1156996"/>
            <a:ext cx="1978089" cy="9423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DB</a:t>
            </a:r>
            <a:endParaRPr lang="en-US" b="1" dirty="0"/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79AC16FE-8CF7-EB97-2799-C246FEC05E91}"/>
              </a:ext>
            </a:extLst>
          </p:cNvPr>
          <p:cNvSpPr/>
          <p:nvPr/>
        </p:nvSpPr>
        <p:spPr>
          <a:xfrm>
            <a:off x="8985377" y="1478902"/>
            <a:ext cx="877079" cy="29858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3FFCD63-A70C-4EFC-B4A4-A1F4AE105F9A}"/>
              </a:ext>
            </a:extLst>
          </p:cNvPr>
          <p:cNvSpPr/>
          <p:nvPr/>
        </p:nvSpPr>
        <p:spPr>
          <a:xfrm>
            <a:off x="587829" y="1138335"/>
            <a:ext cx="4450702" cy="44786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HTTP Requests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31627E-82F2-7DCA-FAF9-988AAB3E9BC3}"/>
              </a:ext>
            </a:extLst>
          </p:cNvPr>
          <p:cNvSpPr/>
          <p:nvPr/>
        </p:nvSpPr>
        <p:spPr>
          <a:xfrm>
            <a:off x="5038531" y="5240693"/>
            <a:ext cx="3956179" cy="1446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ProductCatalog App</a:t>
            </a:r>
            <a:endParaRPr lang="en-US" dirty="0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ED374616-F5BF-FF1F-931A-8881C84C8C71}"/>
              </a:ext>
            </a:extLst>
          </p:cNvPr>
          <p:cNvSpPr/>
          <p:nvPr/>
        </p:nvSpPr>
        <p:spPr>
          <a:xfrm>
            <a:off x="9871789" y="5534607"/>
            <a:ext cx="1978089" cy="9423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DB</a:t>
            </a:r>
            <a:endParaRPr lang="en-US" b="1" dirty="0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E12471B0-3105-54B4-9488-BC2FC0B4A6B4}"/>
              </a:ext>
            </a:extLst>
          </p:cNvPr>
          <p:cNvSpPr/>
          <p:nvPr/>
        </p:nvSpPr>
        <p:spPr>
          <a:xfrm>
            <a:off x="8994710" y="5805195"/>
            <a:ext cx="877079" cy="29858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748CFAF-8D5F-4382-25E7-F9174FB0D72B}"/>
              </a:ext>
            </a:extLst>
          </p:cNvPr>
          <p:cNvSpPr/>
          <p:nvPr/>
        </p:nvSpPr>
        <p:spPr>
          <a:xfrm>
            <a:off x="6298163" y="2998237"/>
            <a:ext cx="1558212" cy="62593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Transactional Q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E0BEF64-1C44-6C1F-2C3A-E7989B99A31A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 rot="16200000" flipH="1">
            <a:off x="6718818" y="2639785"/>
            <a:ext cx="646923" cy="699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FD343B7-A57C-EB86-F675-DB50B469DAB1}"/>
              </a:ext>
            </a:extLst>
          </p:cNvPr>
          <p:cNvSpPr txBox="1"/>
          <p:nvPr/>
        </p:nvSpPr>
        <p:spPr>
          <a:xfrm>
            <a:off x="7007289" y="2496917"/>
            <a:ext cx="285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Write Data in Queue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97418A-BF3C-2D22-CA01-4821BCFC7ED3}"/>
              </a:ext>
            </a:extLst>
          </p:cNvPr>
          <p:cNvSpPr txBox="1"/>
          <p:nvPr/>
        </p:nvSpPr>
        <p:spPr>
          <a:xfrm>
            <a:off x="10403633" y="4864173"/>
            <a:ext cx="126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Write to DB</a:t>
            </a:r>
            <a:endParaRPr lang="en-US" dirty="0"/>
          </a:p>
        </p:txBody>
      </p:sp>
      <p:sp>
        <p:nvSpPr>
          <p:cNvPr id="25" name="Arrow: Left 24">
            <a:extLst>
              <a:ext uri="{FF2B5EF4-FFF2-40B4-BE49-F238E27FC236}">
                <a16:creationId xmlns:a16="http://schemas.microsoft.com/office/drawing/2014/main" id="{711859C7-C502-521B-6722-6093A25EC26F}"/>
              </a:ext>
            </a:extLst>
          </p:cNvPr>
          <p:cNvSpPr/>
          <p:nvPr/>
        </p:nvSpPr>
        <p:spPr>
          <a:xfrm>
            <a:off x="466532" y="6002692"/>
            <a:ext cx="4581331" cy="6463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Respond newly Available Product from Catalog to Client</a:t>
            </a:r>
            <a:endParaRPr 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836936-B8F5-0A86-4683-7FBD2EE91867}"/>
              </a:ext>
            </a:extLst>
          </p:cNvPr>
          <p:cNvSpPr txBox="1"/>
          <p:nvPr/>
        </p:nvSpPr>
        <p:spPr>
          <a:xfrm>
            <a:off x="102637" y="2612561"/>
            <a:ext cx="42874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AutoNum type="arabicPeriod"/>
            </a:pPr>
            <a:r>
              <a:rPr lang="en-IN" sz="2400" b="1" dirty="0"/>
              <a:t>Azure Function with Q Trigger will Monitor Queue</a:t>
            </a:r>
          </a:p>
          <a:p>
            <a:pPr marL="457200" indent="-457200" algn="ctr">
              <a:buAutoNum type="arabicPeriod"/>
            </a:pPr>
            <a:r>
              <a:rPr lang="en-IN" sz="2400" b="1" dirty="0"/>
              <a:t>The Moment data is available to Queue it will be read for Processing</a:t>
            </a:r>
          </a:p>
          <a:p>
            <a:pPr marL="457200" indent="-457200" algn="ctr">
              <a:buAutoNum type="arabicPeriod"/>
            </a:pPr>
            <a:endParaRPr lang="en-IN" sz="24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9A399B-D4AC-C2A7-0A63-46C5B752A6DB}"/>
              </a:ext>
            </a:extLst>
          </p:cNvPr>
          <p:cNvSpPr/>
          <p:nvPr/>
        </p:nvSpPr>
        <p:spPr>
          <a:xfrm>
            <a:off x="4926563" y="4188673"/>
            <a:ext cx="4198776" cy="7954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Azure Function with Q Trigger</a:t>
            </a:r>
            <a:endParaRPr lang="en-US" b="1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29A69E8-5A8A-0F5D-D5B5-C1D19FC2C3AA}"/>
              </a:ext>
            </a:extLst>
          </p:cNvPr>
          <p:cNvCxnSpPr>
            <a:stCxn id="13" idx="0"/>
            <a:endCxn id="9" idx="1"/>
          </p:cNvCxnSpPr>
          <p:nvPr/>
        </p:nvCxnSpPr>
        <p:spPr>
          <a:xfrm rot="16200000" flipV="1">
            <a:off x="6223323" y="3386045"/>
            <a:ext cx="877469" cy="727788"/>
          </a:xfrm>
          <a:prstGeom prst="bentConnector4">
            <a:avLst>
              <a:gd name="adj1" fmla="val 32166"/>
              <a:gd name="adj2" fmla="val 3198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58DCB33-D935-686E-2B45-2981A4DEC7D3}"/>
              </a:ext>
            </a:extLst>
          </p:cNvPr>
          <p:cNvCxnSpPr>
            <a:stCxn id="9" idx="3"/>
            <a:endCxn id="13" idx="3"/>
          </p:cNvCxnSpPr>
          <p:nvPr/>
        </p:nvCxnSpPr>
        <p:spPr>
          <a:xfrm>
            <a:off x="7856375" y="3311204"/>
            <a:ext cx="1268964" cy="1275178"/>
          </a:xfrm>
          <a:prstGeom prst="bentConnector3">
            <a:avLst>
              <a:gd name="adj1" fmla="val 1180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D34AB7CA-0854-90C3-F63A-A0588CE45FA3}"/>
              </a:ext>
            </a:extLst>
          </p:cNvPr>
          <p:cNvSpPr/>
          <p:nvPr/>
        </p:nvSpPr>
        <p:spPr>
          <a:xfrm>
            <a:off x="5029199" y="3087841"/>
            <a:ext cx="438541" cy="401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8AB6C2B-232D-9ECA-CF02-551CBEAED4DE}"/>
              </a:ext>
            </a:extLst>
          </p:cNvPr>
          <p:cNvSpPr/>
          <p:nvPr/>
        </p:nvSpPr>
        <p:spPr>
          <a:xfrm>
            <a:off x="9125339" y="3489649"/>
            <a:ext cx="438541" cy="401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  <a:endParaRPr lang="en-US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923C32C-4500-6659-5D7F-935D8BB89390}"/>
              </a:ext>
            </a:extLst>
          </p:cNvPr>
          <p:cNvCxnSpPr>
            <a:stCxn id="13" idx="3"/>
            <a:endCxn id="7" idx="0"/>
          </p:cNvCxnSpPr>
          <p:nvPr/>
        </p:nvCxnSpPr>
        <p:spPr>
          <a:xfrm>
            <a:off x="9125339" y="4586382"/>
            <a:ext cx="1735495" cy="11838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BCCA80-384A-6E27-4716-07D197135214}"/>
              </a:ext>
            </a:extLst>
          </p:cNvPr>
          <p:cNvSpPr txBox="1"/>
          <p:nvPr/>
        </p:nvSpPr>
        <p:spPr>
          <a:xfrm>
            <a:off x="102637" y="121298"/>
            <a:ext cx="4637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Disconnected Integration Across Applications using Azure Serverless Functions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91053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584</Words>
  <Application>Microsoft Office PowerPoint</Application>
  <PresentationFormat>Widescreen</PresentationFormat>
  <Paragraphs>158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59</cp:revision>
  <dcterms:created xsi:type="dcterms:W3CDTF">2023-05-09T08:25:16Z</dcterms:created>
  <dcterms:modified xsi:type="dcterms:W3CDTF">2023-05-10T10:30:58Z</dcterms:modified>
</cp:coreProperties>
</file>