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4F7E-7D27-6400-D002-CF271FCEF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6AF6A-8105-7C0D-CA88-FF24B90F5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EED38-DE11-6B44-5422-0E39F51D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A54FB-CA58-32C8-A49F-E0FF88B0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A5051-D3A9-0B5D-EAC3-8C333175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4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A630-145D-CFDF-E2AF-1FB90519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843BE-DC3F-F0B0-AC37-9DA37186A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3F088-5035-E2B8-D25C-67392BDE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F2A7A-DF0A-F0F9-CDE3-F0696486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A47F3-370A-B789-3247-ED979B20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00C34-7D78-69C8-DA77-236F64CB3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EA052-A563-07B8-D1BB-C20A37366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90BF8-9EE7-CC3B-3A7B-4FF24A38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C7D65-CED5-B298-680F-DA2FFBC8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E66A0-50A7-55D3-CA72-CFFEDF9F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3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C6EE-1050-81B7-CD79-D7B7250A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3B864-1E6E-7B17-117B-666B5442F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BB77E-B182-63C0-3FC7-FCC32FD4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2D0B5-B9F6-1A76-A0F8-A961B6AE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73CFA-0522-C45E-07E2-6F05F24D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1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3447-0540-4056-7562-54386C6C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8993B-F8E2-5534-B658-A75C956D7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5AFCB-2F6A-CA88-FE69-0A8C1C0E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50701-AB0F-A3AE-2461-1F1BD3A5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EF0CD-1D67-4661-B944-0F753BCF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3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64EA6-F2E2-9591-527D-CCB962B8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43756-087B-647A-969C-51E398332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74F62-A681-C837-4498-EFDE77CB3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59E73-F319-F9B9-FC9E-370C9381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4E67E-F226-4FE6-E390-3E71DA18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73866-7AFD-AB38-A71F-4F037489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4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B5F0-94B1-DAD2-A923-13FEB746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D9EF6-8BEF-235E-5300-01D23902A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1E31E-4D72-82A7-EB8E-766F06ABE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E3053-FD2E-DD38-562B-CF199E64D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93C99-6194-F578-8C64-7ABFFA35C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25B25-CF51-05F6-EF84-C29F467A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630D1B-F55D-E3AA-1C75-4F20133E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B88B7-D766-C7EA-02B5-6B462B38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9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3D4C-365A-5E91-39EF-4C5D6D78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4BE1C-A3DB-3E39-582C-17515DB5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4075F-ABEB-7BA7-2826-D0C69EB5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50C0C-C141-EB69-E3DE-321AAB12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2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F759B-7C81-DD6D-D5FA-F18A530F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E8937-832C-D885-B91D-3D89278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C6404-3F27-D14C-F39F-DD84F749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3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E2A4-05DB-BB3A-69FE-2DC4154F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377F-C243-25E8-AB01-E5A00F158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F512F-ADAF-2E40-C9E9-720A440DB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763AD-42D6-78B0-37D5-4438C97D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DE3F8-635E-C9A7-87FC-154EBAC5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83278-C413-CE73-ADD8-E8D52441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3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89E9-B61A-1326-51AC-0BB909E4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64D0E-182E-C6BC-0795-3B1F28094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4121C-AF2C-4119-4523-16A04D192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DBFD1-44D2-E06A-05DC-B46A1E42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0381A-FAC0-0E35-2456-DD403221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61229-DFBE-CE2F-8604-81FEC87B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8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27560-D8EF-25B5-4C75-91CE14DF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2C50B-5386-E03B-751B-55BFB7717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AE8AF-CC6E-63BB-7782-B58F47FE8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C210-F244-43B9-87C5-D1F3CF4189D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5EBED-FC41-3AA1-33B7-373B216D6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26B22-F839-7031-642F-BAC5BCB41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9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1F9470-E165-4B70-5374-2F637F49BD76}"/>
              </a:ext>
            </a:extLst>
          </p:cNvPr>
          <p:cNvSpPr/>
          <p:nvPr/>
        </p:nvSpPr>
        <p:spPr>
          <a:xfrm>
            <a:off x="4439817" y="102635"/>
            <a:ext cx="5943600" cy="34429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B2792-C6DA-1A85-3163-685E8BA6CF27}"/>
              </a:ext>
            </a:extLst>
          </p:cNvPr>
          <p:cNvSpPr txBox="1"/>
          <p:nvPr/>
        </p:nvSpPr>
        <p:spPr>
          <a:xfrm>
            <a:off x="10496939" y="326571"/>
            <a:ext cx="160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Reference Types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A8B90D-8482-8E78-CE2D-22B8035C0EB6}"/>
              </a:ext>
            </a:extLst>
          </p:cNvPr>
          <p:cNvSpPr/>
          <p:nvPr/>
        </p:nvSpPr>
        <p:spPr>
          <a:xfrm>
            <a:off x="6344816" y="326571"/>
            <a:ext cx="2575249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System.Object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7B5D4A-52FF-5A46-1A1B-32D4CC157AD6}"/>
              </a:ext>
            </a:extLst>
          </p:cNvPr>
          <p:cNvSpPr/>
          <p:nvPr/>
        </p:nvSpPr>
        <p:spPr>
          <a:xfrm>
            <a:off x="4640424" y="905069"/>
            <a:ext cx="2575249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System.ValueType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B77DB74-4715-F43C-9573-1FCB8564B62A}"/>
              </a:ext>
            </a:extLst>
          </p:cNvPr>
          <p:cNvCxnSpPr>
            <a:stCxn id="6" idx="1"/>
            <a:endCxn id="7" idx="0"/>
          </p:cNvCxnSpPr>
          <p:nvPr/>
        </p:nvCxnSpPr>
        <p:spPr>
          <a:xfrm rot="10800000" flipV="1">
            <a:off x="5928050" y="555171"/>
            <a:ext cx="416767" cy="3498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1BA0CB1-599F-04F8-0321-93178916A962}"/>
              </a:ext>
            </a:extLst>
          </p:cNvPr>
          <p:cNvSpPr/>
          <p:nvPr/>
        </p:nvSpPr>
        <p:spPr>
          <a:xfrm>
            <a:off x="5548604" y="1506893"/>
            <a:ext cx="1667069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System.Enum</a:t>
            </a:r>
            <a:endParaRPr lang="en-US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0D9DF4D-BB92-728A-6198-7CE864ADFFEB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6082782" y="1207536"/>
            <a:ext cx="144624" cy="454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1D31A58-D059-83BE-9EDF-D3D77C76D5DD}"/>
              </a:ext>
            </a:extLst>
          </p:cNvPr>
          <p:cNvSpPr/>
          <p:nvPr/>
        </p:nvSpPr>
        <p:spPr>
          <a:xfrm>
            <a:off x="245707" y="4002833"/>
            <a:ext cx="4587550" cy="24446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EC8EAB-D644-0E1F-258F-6F124A6BF7E2}"/>
              </a:ext>
            </a:extLst>
          </p:cNvPr>
          <p:cNvSpPr txBox="1"/>
          <p:nvPr/>
        </p:nvSpPr>
        <p:spPr>
          <a:xfrm>
            <a:off x="4901682" y="4052728"/>
            <a:ext cx="160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Value Types</a:t>
            </a:r>
            <a:endParaRPr lang="en-US" sz="14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C563587-1186-F242-99F2-F16610BC95B7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2539482" y="1133668"/>
            <a:ext cx="2100942" cy="5201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1E5ED3-2BF8-BB86-D9C0-1D329150167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539481" y="5001208"/>
            <a:ext cx="328127" cy="14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E42C89C-23AC-33B6-AE65-5D9721F61621}"/>
              </a:ext>
            </a:extLst>
          </p:cNvPr>
          <p:cNvSpPr txBox="1"/>
          <p:nvPr/>
        </p:nvSpPr>
        <p:spPr>
          <a:xfrm>
            <a:off x="2830286" y="5455165"/>
            <a:ext cx="192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Booleans</a:t>
            </a:r>
            <a:endParaRPr lang="en-US" sz="1400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19C069-A626-9107-35D0-637DE8558CA7}"/>
              </a:ext>
            </a:extLst>
          </p:cNvPr>
          <p:cNvSpPr txBox="1"/>
          <p:nvPr/>
        </p:nvSpPr>
        <p:spPr>
          <a:xfrm>
            <a:off x="2867608" y="4994988"/>
            <a:ext cx="192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All Numeric Types</a:t>
            </a:r>
            <a:endParaRPr lang="en-US" sz="1400" dirty="0">
              <a:highlight>
                <a:srgbClr val="FFFF00"/>
              </a:highlight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A396CC-4A36-5225-2782-B1719F310B83}"/>
              </a:ext>
            </a:extLst>
          </p:cNvPr>
          <p:cNvCxnSpPr>
            <a:endCxn id="20" idx="1"/>
          </p:cNvCxnSpPr>
          <p:nvPr/>
        </p:nvCxnSpPr>
        <p:spPr>
          <a:xfrm>
            <a:off x="2539481" y="5455165"/>
            <a:ext cx="290805" cy="15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589A39-F9DC-1DBB-4469-260563DA773D}"/>
              </a:ext>
            </a:extLst>
          </p:cNvPr>
          <p:cNvSpPr txBox="1"/>
          <p:nvPr/>
        </p:nvSpPr>
        <p:spPr>
          <a:xfrm>
            <a:off x="429986" y="5532109"/>
            <a:ext cx="192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User Defined Types`</a:t>
            </a:r>
            <a:endParaRPr lang="en-US" sz="1400" dirty="0">
              <a:highlight>
                <a:srgbClr val="FFFF00"/>
              </a:highlight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E81374-0B84-3994-D163-8B3BBFF6E46B}"/>
              </a:ext>
            </a:extLst>
          </p:cNvPr>
          <p:cNvCxnSpPr>
            <a:stCxn id="6" idx="2"/>
          </p:cNvCxnSpPr>
          <p:nvPr/>
        </p:nvCxnSpPr>
        <p:spPr>
          <a:xfrm flipH="1">
            <a:off x="7632440" y="783771"/>
            <a:ext cx="1" cy="2645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798DD9F-8B5E-EE96-B973-E705AA2F9E28}"/>
              </a:ext>
            </a:extLst>
          </p:cNvPr>
          <p:cNvSpPr txBox="1"/>
          <p:nvPr/>
        </p:nvSpPr>
        <p:spPr>
          <a:xfrm>
            <a:off x="7809722" y="1054359"/>
            <a:ext cx="23979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highlight>
                  <a:srgbClr val="FFFF00"/>
                </a:highlight>
              </a:rPr>
              <a:t>System.String</a:t>
            </a:r>
            <a:endParaRPr lang="en-IN" dirty="0">
              <a:highlight>
                <a:srgbClr val="FFFF00"/>
              </a:highlight>
            </a:endParaRPr>
          </a:p>
          <a:p>
            <a:endParaRPr lang="en-IN" dirty="0">
              <a:highlight>
                <a:srgbClr val="FFFF00"/>
              </a:highlight>
            </a:endParaRPr>
          </a:p>
          <a:p>
            <a:r>
              <a:rPr lang="en-IN" dirty="0" err="1">
                <a:highlight>
                  <a:srgbClr val="FFFF00"/>
                </a:highlight>
              </a:rPr>
              <a:t>System.Array</a:t>
            </a:r>
            <a:endParaRPr lang="en-IN" dirty="0">
              <a:highlight>
                <a:srgbClr val="FFFF00"/>
              </a:highlight>
            </a:endParaRPr>
          </a:p>
          <a:p>
            <a:endParaRPr lang="en-IN" dirty="0">
              <a:highlight>
                <a:srgbClr val="FFFF00"/>
              </a:highlight>
            </a:endParaRPr>
          </a:p>
          <a:p>
            <a:r>
              <a:rPr lang="en-IN" dirty="0">
                <a:highlight>
                  <a:srgbClr val="FFFF00"/>
                </a:highlight>
              </a:rPr>
              <a:t>All Standard Collections, Interfaces</a:t>
            </a:r>
          </a:p>
          <a:p>
            <a:r>
              <a:rPr lang="en-IN" dirty="0">
                <a:highlight>
                  <a:srgbClr val="FFFF00"/>
                </a:highlight>
              </a:rPr>
              <a:t>Record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3641A8-9494-4F1C-17A4-F9755E8E19A6}"/>
              </a:ext>
            </a:extLst>
          </p:cNvPr>
          <p:cNvSpPr txBox="1"/>
          <p:nvPr/>
        </p:nvSpPr>
        <p:spPr>
          <a:xfrm>
            <a:off x="5383763" y="2304661"/>
            <a:ext cx="207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User Define Classes and Interfaces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15BA6C-935E-8ED9-ADDC-12CE5928E0E0}"/>
              </a:ext>
            </a:extLst>
          </p:cNvPr>
          <p:cNvCxnSpPr>
            <a:endCxn id="29" idx="1"/>
          </p:cNvCxnSpPr>
          <p:nvPr/>
        </p:nvCxnSpPr>
        <p:spPr>
          <a:xfrm>
            <a:off x="7632440" y="1688841"/>
            <a:ext cx="177282" cy="38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2D2666-D7C4-0C87-7C63-826BA0785B20}"/>
              </a:ext>
            </a:extLst>
          </p:cNvPr>
          <p:cNvCxnSpPr>
            <a:endCxn id="30" idx="3"/>
          </p:cNvCxnSpPr>
          <p:nvPr/>
        </p:nvCxnSpPr>
        <p:spPr>
          <a:xfrm flipH="1">
            <a:off x="7455158" y="1688841"/>
            <a:ext cx="177282" cy="93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91A90F3-067A-77A3-6ED2-9743F732659B}"/>
              </a:ext>
            </a:extLst>
          </p:cNvPr>
          <p:cNvSpPr txBox="1"/>
          <p:nvPr/>
        </p:nvSpPr>
        <p:spPr>
          <a:xfrm>
            <a:off x="5178490" y="4627984"/>
            <a:ext cx="6699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System.Byte</a:t>
            </a:r>
            <a:r>
              <a:rPr lang="en-IN" dirty="0"/>
              <a:t>(1), </a:t>
            </a:r>
            <a:r>
              <a:rPr lang="en-IN" dirty="0" err="1"/>
              <a:t>System.Short</a:t>
            </a:r>
            <a:r>
              <a:rPr lang="en-IN" dirty="0"/>
              <a:t>(16), </a:t>
            </a:r>
            <a:r>
              <a:rPr lang="en-IN" dirty="0" err="1"/>
              <a:t>System.Int</a:t>
            </a:r>
            <a:r>
              <a:rPr lang="en-IN" dirty="0"/>
              <a:t>(32), Long(64, System.In64)</a:t>
            </a:r>
          </a:p>
          <a:p>
            <a:endParaRPr lang="en-IN" dirty="0"/>
          </a:p>
          <a:p>
            <a:r>
              <a:rPr lang="en-IN" dirty="0"/>
              <a:t>Float, (</a:t>
            </a:r>
            <a:r>
              <a:rPr lang="en-IN" dirty="0" err="1"/>
              <a:t>System.Single</a:t>
            </a:r>
            <a:r>
              <a:rPr lang="en-IN" dirty="0"/>
              <a:t>, 32), double (System.Float64, 64), Decimal (</a:t>
            </a:r>
            <a:r>
              <a:rPr lang="en-IN" dirty="0" err="1"/>
              <a:t>System.Decimal</a:t>
            </a:r>
            <a:r>
              <a:rPr lang="en-I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6B7F23-A7D5-CF8D-D63F-5C02D6EB88FA}"/>
              </a:ext>
            </a:extLst>
          </p:cNvPr>
          <p:cNvSpPr/>
          <p:nvPr/>
        </p:nvSpPr>
        <p:spPr>
          <a:xfrm>
            <a:off x="4096139" y="177282"/>
            <a:ext cx="3051110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Code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C9619-8BC7-BE65-92AB-771AEB566D03}"/>
              </a:ext>
            </a:extLst>
          </p:cNvPr>
          <p:cNvSpPr/>
          <p:nvPr/>
        </p:nvSpPr>
        <p:spPr>
          <a:xfrm>
            <a:off x="4096139" y="1440025"/>
            <a:ext cx="3051110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Compiler</a:t>
            </a:r>
            <a:endParaRPr lang="en-US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D21CA39-259D-9F57-5C2C-3D22E8982341}"/>
              </a:ext>
            </a:extLst>
          </p:cNvPr>
          <p:cNvSpPr/>
          <p:nvPr/>
        </p:nvSpPr>
        <p:spPr>
          <a:xfrm>
            <a:off x="5439747" y="765109"/>
            <a:ext cx="419877" cy="674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9486B-1B20-C11E-47D6-F0466B8EDDEF}"/>
              </a:ext>
            </a:extLst>
          </p:cNvPr>
          <p:cNvSpPr/>
          <p:nvPr/>
        </p:nvSpPr>
        <p:spPr>
          <a:xfrm>
            <a:off x="4096139" y="2702768"/>
            <a:ext cx="3051110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Assembly (.</a:t>
            </a:r>
            <a:r>
              <a:rPr lang="en-IN" b="1" dirty="0" err="1"/>
              <a:t>dll</a:t>
            </a:r>
            <a:r>
              <a:rPr lang="en-IN" b="1" dirty="0"/>
              <a:t>) Hosted by dotnet.exe</a:t>
            </a:r>
            <a:endParaRPr lang="en-US" b="1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43DD317-0085-FE79-5CC4-E138D19C3806}"/>
              </a:ext>
            </a:extLst>
          </p:cNvPr>
          <p:cNvSpPr/>
          <p:nvPr/>
        </p:nvSpPr>
        <p:spPr>
          <a:xfrm>
            <a:off x="5439747" y="2027852"/>
            <a:ext cx="419877" cy="674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7F116-0544-4E50-213F-380437AB8E2B}"/>
              </a:ext>
            </a:extLst>
          </p:cNvPr>
          <p:cNvSpPr txBox="1"/>
          <p:nvPr/>
        </p:nvSpPr>
        <p:spPr>
          <a:xfrm>
            <a:off x="8537510" y="765109"/>
            <a:ext cx="32563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 if the Syntax is followed as per the language rules, e.g. we need ‘;’ as a statement terminator. Check if expression satisfies the rule of LHS = RHS, the Common Language Specification (CLS)</a:t>
            </a:r>
          </a:p>
          <a:p>
            <a:endParaRPr lang="en-IN" dirty="0"/>
          </a:p>
          <a:p>
            <a:r>
              <a:rPr lang="en-IN" dirty="0"/>
              <a:t>To verify all types used in the source code the Common Type System (CTS) is used 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92E6D2B-E2A2-7D87-C83F-6BE7C6E9782B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7147249" y="1733939"/>
            <a:ext cx="1390261" cy="6008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FC2E79-74F6-0A62-ACC5-55A93E15E78D}"/>
              </a:ext>
            </a:extLst>
          </p:cNvPr>
          <p:cNvSpPr txBox="1"/>
          <p:nvPr/>
        </p:nvSpPr>
        <p:spPr>
          <a:xfrm>
            <a:off x="233265" y="1365941"/>
            <a:ext cx="34212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Assembly is a successful compiled output from every .NET App. This is used for following 3 purposes</a:t>
            </a:r>
          </a:p>
          <a:p>
            <a:pPr marL="342900" indent="-342900">
              <a:buAutoNum type="arabicPeriod"/>
            </a:pPr>
            <a:r>
              <a:rPr lang="en-IN" dirty="0"/>
              <a:t>Execution of app with Hosting</a:t>
            </a:r>
          </a:p>
          <a:p>
            <a:pPr marL="342900" indent="-342900">
              <a:buAutoNum type="arabicPeriod"/>
            </a:pPr>
            <a:r>
              <a:rPr lang="en-IN" dirty="0"/>
              <a:t>Used as a Reusable set of Logic across all other .NET apps aka the redistributable package</a:t>
            </a:r>
          </a:p>
          <a:p>
            <a:pPr marL="342900" indent="-342900">
              <a:buAutoNum type="arabicPeriod"/>
            </a:pPr>
            <a:r>
              <a:rPr lang="en-IN" dirty="0"/>
              <a:t>Used as a Namespace for other application (extension of point 2)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3DB41B4-2AD1-79FC-AC90-DA5F07A23C17}"/>
              </a:ext>
            </a:extLst>
          </p:cNvPr>
          <p:cNvCxnSpPr>
            <a:stCxn id="5" idx="1"/>
            <a:endCxn id="10" idx="3"/>
          </p:cNvCxnSpPr>
          <p:nvPr/>
        </p:nvCxnSpPr>
        <p:spPr>
          <a:xfrm rot="10800000">
            <a:off x="3654491" y="2797102"/>
            <a:ext cx="441648" cy="199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B64A149-D6FD-75A0-BD48-884699BDD950}"/>
              </a:ext>
            </a:extLst>
          </p:cNvPr>
          <p:cNvSpPr/>
          <p:nvPr/>
        </p:nvSpPr>
        <p:spPr>
          <a:xfrm>
            <a:off x="2425958" y="4366761"/>
            <a:ext cx="6867331" cy="2223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B11BF1-E28D-D539-8CB4-9905002D2537}"/>
              </a:ext>
            </a:extLst>
          </p:cNvPr>
          <p:cNvSpPr txBox="1"/>
          <p:nvPr/>
        </p:nvSpPr>
        <p:spPr>
          <a:xfrm>
            <a:off x="8014996" y="4427844"/>
            <a:ext cx="1240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Dotnet.exe</a:t>
            </a:r>
            <a:endParaRPr lang="en-US" sz="11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9245B0D-4499-47D0-C0BD-AF1615F97C46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16200000" flipH="1">
            <a:off x="5202577" y="3709713"/>
            <a:ext cx="1076165" cy="2379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6EB1ACC-3E27-A349-3699-911E41C29770}"/>
              </a:ext>
            </a:extLst>
          </p:cNvPr>
          <p:cNvSpPr/>
          <p:nvPr/>
        </p:nvSpPr>
        <p:spPr>
          <a:xfrm>
            <a:off x="2640563" y="4590662"/>
            <a:ext cx="1240971" cy="124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Code as assembly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6669E9-2199-E21A-D15E-A209BCDFB6C0}"/>
              </a:ext>
            </a:extLst>
          </p:cNvPr>
          <p:cNvSpPr/>
          <p:nvPr/>
        </p:nvSpPr>
        <p:spPr>
          <a:xfrm>
            <a:off x="4453034" y="4590662"/>
            <a:ext cx="1938435" cy="124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Dependencies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80732B-5A1B-060A-A08D-D227C6934EEB}"/>
              </a:ext>
            </a:extLst>
          </p:cNvPr>
          <p:cNvSpPr/>
          <p:nvPr/>
        </p:nvSpPr>
        <p:spPr>
          <a:xfrm>
            <a:off x="2640563" y="5962261"/>
            <a:ext cx="6615404" cy="541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Common Services e.g. Memory Management, Managing Instances of standard classes used form Framework Class Library (FCL)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42CDAA-8AB4-A48D-AECE-46F8715C7F8D}"/>
              </a:ext>
            </a:extLst>
          </p:cNvPr>
          <p:cNvSpPr/>
          <p:nvPr/>
        </p:nvSpPr>
        <p:spPr>
          <a:xfrm>
            <a:off x="9766042" y="4913355"/>
            <a:ext cx="1822578" cy="918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Framework Class Library</a:t>
            </a:r>
            <a:endParaRPr lang="en-US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9C48DF6-69D3-5C5E-5B8A-CFF266E3E919}"/>
              </a:ext>
            </a:extLst>
          </p:cNvPr>
          <p:cNvCxnSpPr>
            <a:stCxn id="21" idx="2"/>
            <a:endCxn id="20" idx="3"/>
          </p:cNvCxnSpPr>
          <p:nvPr/>
        </p:nvCxnSpPr>
        <p:spPr>
          <a:xfrm rot="5400000">
            <a:off x="9747381" y="5340220"/>
            <a:ext cx="438537" cy="14213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5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249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18</cp:revision>
  <dcterms:created xsi:type="dcterms:W3CDTF">2023-06-19T05:55:24Z</dcterms:created>
  <dcterms:modified xsi:type="dcterms:W3CDTF">2023-06-19T06:36:41Z</dcterms:modified>
</cp:coreProperties>
</file>