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C4F7E-7D27-6400-D002-CF271FCEF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6AF6A-8105-7C0D-CA88-FF24B90F5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EED38-DE11-6B44-5422-0E39F51DB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A54FB-CA58-32C8-A49F-E0FF88B0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A5051-D3A9-0B5D-EAC3-8C3331759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4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DA630-145D-CFDF-E2AF-1FB905191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843BE-DC3F-F0B0-AC37-9DA37186A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3F088-5035-E2B8-D25C-67392BDE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F2A7A-DF0A-F0F9-CDE3-F0696486C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A47F3-370A-B789-3247-ED979B20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00C34-7D78-69C8-DA77-236F64CB3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EA052-A563-07B8-D1BB-C20A37366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90BF8-9EE7-CC3B-3A7B-4FF24A385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C7D65-CED5-B298-680F-DA2FFBC8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E66A0-50A7-55D3-CA72-CFFEDF9F4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3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4C6EE-1050-81B7-CD79-D7B7250A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3B864-1E6E-7B17-117B-666B5442F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BB77E-B182-63C0-3FC7-FCC32FD4B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2D0B5-B9F6-1A76-A0F8-A961B6AE6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73CFA-0522-C45E-07E2-6F05F24D0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1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3447-0540-4056-7562-54386C6C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8993B-F8E2-5534-B658-A75C956D7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5AFCB-2F6A-CA88-FE69-0A8C1C0EA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50701-AB0F-A3AE-2461-1F1BD3A52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EF0CD-1D67-4661-B944-0F753BCF2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3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64EA6-F2E2-9591-527D-CCB962B8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43756-087B-647A-969C-51E398332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74F62-A681-C837-4498-EFDE77CB3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59E73-F319-F9B9-FC9E-370C9381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4E67E-F226-4FE6-E390-3E71DA187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73866-7AFD-AB38-A71F-4F037489C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4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3B5F0-94B1-DAD2-A923-13FEB7466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D9EF6-8BEF-235E-5300-01D23902A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1E31E-4D72-82A7-EB8E-766F06ABE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E3053-FD2E-DD38-562B-CF199E64D0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93C99-6194-F578-8C64-7ABFFA35C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25B25-CF51-05F6-EF84-C29F467A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630D1B-F55D-E3AA-1C75-4F20133E7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2B88B7-D766-C7EA-02B5-6B462B38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9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73D4C-365A-5E91-39EF-4C5D6D789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B4BE1C-A3DB-3E39-582C-17515DB53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4075F-ABEB-7BA7-2826-D0C69EB5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50C0C-C141-EB69-E3DE-321AAB12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2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5F759B-7C81-DD6D-D5FA-F18A530FC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E8937-832C-D885-B91D-3D892783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C6404-3F27-D14C-F39F-DD84F749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3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6E2A4-05DB-BB3A-69FE-2DC4154F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1377F-C243-25E8-AB01-E5A00F158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F512F-ADAF-2E40-C9E9-720A440DB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763AD-42D6-78B0-37D5-4438C97D9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DE3F8-635E-C9A7-87FC-154EBAC5A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83278-C413-CE73-ADD8-E8D52441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3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89E9-B61A-1326-51AC-0BB909E4E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A64D0E-182E-C6BC-0795-3B1F28094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4121C-AF2C-4119-4523-16A04D192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DBFD1-44D2-E06A-05DC-B46A1E428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0381A-FAC0-0E35-2456-DD403221A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61229-DFBE-CE2F-8604-81FEC87B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8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E27560-D8EF-25B5-4C75-91CE14DF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2C50B-5386-E03B-751B-55BFB7717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AE8AF-CC6E-63BB-7782-B58F47FE8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1C210-F244-43B9-87C5-D1F3CF4189D6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5EBED-FC41-3AA1-33B7-373B216D6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26B22-F839-7031-642F-BAC5BCB41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9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1F9470-E165-4B70-5374-2F637F49BD76}"/>
              </a:ext>
            </a:extLst>
          </p:cNvPr>
          <p:cNvSpPr/>
          <p:nvPr/>
        </p:nvSpPr>
        <p:spPr>
          <a:xfrm>
            <a:off x="4439817" y="102635"/>
            <a:ext cx="5943600" cy="34429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EB2792-C6DA-1A85-3163-685E8BA6CF27}"/>
              </a:ext>
            </a:extLst>
          </p:cNvPr>
          <p:cNvSpPr txBox="1"/>
          <p:nvPr/>
        </p:nvSpPr>
        <p:spPr>
          <a:xfrm>
            <a:off x="10496939" y="326571"/>
            <a:ext cx="1604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Reference Types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A8B90D-8482-8E78-CE2D-22B8035C0EB6}"/>
              </a:ext>
            </a:extLst>
          </p:cNvPr>
          <p:cNvSpPr/>
          <p:nvPr/>
        </p:nvSpPr>
        <p:spPr>
          <a:xfrm>
            <a:off x="6344816" y="326571"/>
            <a:ext cx="2575249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System.Object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7B5D4A-52FF-5A46-1A1B-32D4CC157AD6}"/>
              </a:ext>
            </a:extLst>
          </p:cNvPr>
          <p:cNvSpPr/>
          <p:nvPr/>
        </p:nvSpPr>
        <p:spPr>
          <a:xfrm>
            <a:off x="4640424" y="905069"/>
            <a:ext cx="2575249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System.ValueType</a:t>
            </a:r>
            <a:endParaRPr lang="en-US" b="1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B77DB74-4715-F43C-9573-1FCB8564B62A}"/>
              </a:ext>
            </a:extLst>
          </p:cNvPr>
          <p:cNvCxnSpPr>
            <a:stCxn id="6" idx="1"/>
            <a:endCxn id="7" idx="0"/>
          </p:cNvCxnSpPr>
          <p:nvPr/>
        </p:nvCxnSpPr>
        <p:spPr>
          <a:xfrm rot="10800000" flipV="1">
            <a:off x="5928050" y="555171"/>
            <a:ext cx="416767" cy="3498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1BA0CB1-599F-04F8-0321-93178916A962}"/>
              </a:ext>
            </a:extLst>
          </p:cNvPr>
          <p:cNvSpPr/>
          <p:nvPr/>
        </p:nvSpPr>
        <p:spPr>
          <a:xfrm>
            <a:off x="5548604" y="1506893"/>
            <a:ext cx="1667069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System.Enum</a:t>
            </a:r>
            <a:endParaRPr lang="en-US" b="1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0D9DF4D-BB92-728A-6198-7CE864ADFFEB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16200000" flipH="1">
            <a:off x="6082782" y="1207536"/>
            <a:ext cx="144624" cy="4540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1D31A58-D059-83BE-9EDF-D3D77C76D5DD}"/>
              </a:ext>
            </a:extLst>
          </p:cNvPr>
          <p:cNvSpPr/>
          <p:nvPr/>
        </p:nvSpPr>
        <p:spPr>
          <a:xfrm>
            <a:off x="245707" y="4002833"/>
            <a:ext cx="4587550" cy="24446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EC8EAB-D644-0E1F-258F-6F124A6BF7E2}"/>
              </a:ext>
            </a:extLst>
          </p:cNvPr>
          <p:cNvSpPr txBox="1"/>
          <p:nvPr/>
        </p:nvSpPr>
        <p:spPr>
          <a:xfrm>
            <a:off x="4901682" y="4052728"/>
            <a:ext cx="1604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Value Types</a:t>
            </a:r>
            <a:endParaRPr lang="en-US" sz="14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C563587-1186-F242-99F2-F16610BC95B7}"/>
              </a:ext>
            </a:extLst>
          </p:cNvPr>
          <p:cNvCxnSpPr>
            <a:stCxn id="7" idx="1"/>
          </p:cNvCxnSpPr>
          <p:nvPr/>
        </p:nvCxnSpPr>
        <p:spPr>
          <a:xfrm rot="10800000" flipV="1">
            <a:off x="2539482" y="1133668"/>
            <a:ext cx="2100942" cy="52018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1E5ED3-2BF8-BB86-D9C0-1D3291501671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539481" y="5001208"/>
            <a:ext cx="328127" cy="147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E42C89C-23AC-33B6-AE65-5D9721F61621}"/>
              </a:ext>
            </a:extLst>
          </p:cNvPr>
          <p:cNvSpPr txBox="1"/>
          <p:nvPr/>
        </p:nvSpPr>
        <p:spPr>
          <a:xfrm>
            <a:off x="2830286" y="5455165"/>
            <a:ext cx="1925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highlight>
                  <a:srgbClr val="FFFF00"/>
                </a:highlight>
              </a:rPr>
              <a:t>Booleans</a:t>
            </a:r>
            <a:endParaRPr lang="en-US" sz="1400" dirty="0">
              <a:highlight>
                <a:srgbClr val="FFFF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19C069-A626-9107-35D0-637DE8558CA7}"/>
              </a:ext>
            </a:extLst>
          </p:cNvPr>
          <p:cNvSpPr txBox="1"/>
          <p:nvPr/>
        </p:nvSpPr>
        <p:spPr>
          <a:xfrm>
            <a:off x="2867608" y="4994988"/>
            <a:ext cx="1925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highlight>
                  <a:srgbClr val="FFFF00"/>
                </a:highlight>
              </a:rPr>
              <a:t>All Numeric Types</a:t>
            </a:r>
            <a:endParaRPr lang="en-US" sz="1400" dirty="0">
              <a:highlight>
                <a:srgbClr val="FFFF00"/>
              </a:highlight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2A396CC-4A36-5225-2782-B1719F310B83}"/>
              </a:ext>
            </a:extLst>
          </p:cNvPr>
          <p:cNvCxnSpPr>
            <a:endCxn id="20" idx="1"/>
          </p:cNvCxnSpPr>
          <p:nvPr/>
        </p:nvCxnSpPr>
        <p:spPr>
          <a:xfrm>
            <a:off x="2539481" y="5455165"/>
            <a:ext cx="290805" cy="15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A589A39-F9DC-1DBB-4469-260563DA773D}"/>
              </a:ext>
            </a:extLst>
          </p:cNvPr>
          <p:cNvSpPr txBox="1"/>
          <p:nvPr/>
        </p:nvSpPr>
        <p:spPr>
          <a:xfrm>
            <a:off x="429986" y="5532109"/>
            <a:ext cx="1925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highlight>
                  <a:srgbClr val="FFFF00"/>
                </a:highlight>
              </a:rPr>
              <a:t>User Defined Types`</a:t>
            </a:r>
            <a:endParaRPr lang="en-US" sz="1400" dirty="0">
              <a:highlight>
                <a:srgbClr val="FFFF00"/>
              </a:highlight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EE81374-0B84-3994-D163-8B3BBFF6E46B}"/>
              </a:ext>
            </a:extLst>
          </p:cNvPr>
          <p:cNvCxnSpPr>
            <a:stCxn id="6" idx="2"/>
          </p:cNvCxnSpPr>
          <p:nvPr/>
        </p:nvCxnSpPr>
        <p:spPr>
          <a:xfrm flipH="1">
            <a:off x="7632440" y="783771"/>
            <a:ext cx="1" cy="2645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798DD9F-8B5E-EE96-B973-E705AA2F9E28}"/>
              </a:ext>
            </a:extLst>
          </p:cNvPr>
          <p:cNvSpPr txBox="1"/>
          <p:nvPr/>
        </p:nvSpPr>
        <p:spPr>
          <a:xfrm>
            <a:off x="7809722" y="1054359"/>
            <a:ext cx="23979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highlight>
                  <a:srgbClr val="FFFF00"/>
                </a:highlight>
              </a:rPr>
              <a:t>System.String</a:t>
            </a:r>
            <a:endParaRPr lang="en-IN" dirty="0">
              <a:highlight>
                <a:srgbClr val="FFFF00"/>
              </a:highlight>
            </a:endParaRPr>
          </a:p>
          <a:p>
            <a:endParaRPr lang="en-IN" dirty="0">
              <a:highlight>
                <a:srgbClr val="FFFF00"/>
              </a:highlight>
            </a:endParaRPr>
          </a:p>
          <a:p>
            <a:r>
              <a:rPr lang="en-IN" dirty="0" err="1">
                <a:highlight>
                  <a:srgbClr val="FFFF00"/>
                </a:highlight>
              </a:rPr>
              <a:t>System.Array</a:t>
            </a:r>
            <a:endParaRPr lang="en-IN" dirty="0">
              <a:highlight>
                <a:srgbClr val="FFFF00"/>
              </a:highlight>
            </a:endParaRPr>
          </a:p>
          <a:p>
            <a:endParaRPr lang="en-IN" dirty="0">
              <a:highlight>
                <a:srgbClr val="FFFF00"/>
              </a:highlight>
            </a:endParaRPr>
          </a:p>
          <a:p>
            <a:r>
              <a:rPr lang="en-IN" dirty="0">
                <a:highlight>
                  <a:srgbClr val="FFFF00"/>
                </a:highlight>
              </a:rPr>
              <a:t>All Standard Collections, Interfaces</a:t>
            </a:r>
          </a:p>
          <a:p>
            <a:r>
              <a:rPr lang="en-IN" dirty="0">
                <a:highlight>
                  <a:srgbClr val="FFFF00"/>
                </a:highlight>
              </a:rPr>
              <a:t>Record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3641A8-9494-4F1C-17A4-F9755E8E19A6}"/>
              </a:ext>
            </a:extLst>
          </p:cNvPr>
          <p:cNvSpPr txBox="1"/>
          <p:nvPr/>
        </p:nvSpPr>
        <p:spPr>
          <a:xfrm>
            <a:off x="5383763" y="2304661"/>
            <a:ext cx="2071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User Define Classes and Interfaces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15BA6C-935E-8ED9-ADDC-12CE5928E0E0}"/>
              </a:ext>
            </a:extLst>
          </p:cNvPr>
          <p:cNvCxnSpPr>
            <a:endCxn id="29" idx="1"/>
          </p:cNvCxnSpPr>
          <p:nvPr/>
        </p:nvCxnSpPr>
        <p:spPr>
          <a:xfrm>
            <a:off x="7632440" y="1688841"/>
            <a:ext cx="177282" cy="381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2D2666-D7C4-0C87-7C63-826BA0785B20}"/>
              </a:ext>
            </a:extLst>
          </p:cNvPr>
          <p:cNvCxnSpPr>
            <a:endCxn id="30" idx="3"/>
          </p:cNvCxnSpPr>
          <p:nvPr/>
        </p:nvCxnSpPr>
        <p:spPr>
          <a:xfrm flipH="1">
            <a:off x="7455158" y="1688841"/>
            <a:ext cx="177282" cy="93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91A90F3-067A-77A3-6ED2-9743F732659B}"/>
              </a:ext>
            </a:extLst>
          </p:cNvPr>
          <p:cNvSpPr txBox="1"/>
          <p:nvPr/>
        </p:nvSpPr>
        <p:spPr>
          <a:xfrm>
            <a:off x="5178490" y="4627984"/>
            <a:ext cx="66993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System.Byte</a:t>
            </a:r>
            <a:r>
              <a:rPr lang="en-IN" dirty="0"/>
              <a:t>(1), </a:t>
            </a:r>
            <a:r>
              <a:rPr lang="en-IN" dirty="0" err="1"/>
              <a:t>System.Short</a:t>
            </a:r>
            <a:r>
              <a:rPr lang="en-IN" dirty="0"/>
              <a:t>(16), </a:t>
            </a:r>
            <a:r>
              <a:rPr lang="en-IN" dirty="0" err="1"/>
              <a:t>System.Int</a:t>
            </a:r>
            <a:r>
              <a:rPr lang="en-IN" dirty="0"/>
              <a:t>(32), Long(64, System.In64)</a:t>
            </a:r>
          </a:p>
          <a:p>
            <a:endParaRPr lang="en-IN" dirty="0"/>
          </a:p>
          <a:p>
            <a:r>
              <a:rPr lang="en-IN" dirty="0"/>
              <a:t>Float, (</a:t>
            </a:r>
            <a:r>
              <a:rPr lang="en-IN" dirty="0" err="1"/>
              <a:t>System.Single</a:t>
            </a:r>
            <a:r>
              <a:rPr lang="en-IN" dirty="0"/>
              <a:t>, 32), double (System.Float64, 64), Decimal (</a:t>
            </a:r>
            <a:r>
              <a:rPr lang="en-IN" dirty="0" err="1"/>
              <a:t>System.Decimal</a:t>
            </a:r>
            <a:r>
              <a:rPr lang="en-IN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8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35FCC7-888A-4ABF-E499-3B97D3D09881}"/>
              </a:ext>
            </a:extLst>
          </p:cNvPr>
          <p:cNvSpPr/>
          <p:nvPr/>
        </p:nvSpPr>
        <p:spPr>
          <a:xfrm>
            <a:off x="531845" y="1968759"/>
            <a:ext cx="3387012" cy="20807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Accept Data from the </a:t>
            </a:r>
            <a:r>
              <a:rPr lang="en-US" dirty="0" err="1"/>
              <a:t>EndUser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8DD439-2373-F701-05BB-7EEC565BCD39}"/>
              </a:ext>
            </a:extLst>
          </p:cNvPr>
          <p:cNvSpPr txBox="1"/>
          <p:nvPr/>
        </p:nvSpPr>
        <p:spPr>
          <a:xfrm>
            <a:off x="709127" y="1203649"/>
            <a:ext cx="304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System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E7599B-7283-E7B6-645E-BC48099F192B}"/>
              </a:ext>
            </a:extLst>
          </p:cNvPr>
          <p:cNvSpPr/>
          <p:nvPr/>
        </p:nvSpPr>
        <p:spPr>
          <a:xfrm>
            <a:off x="7756849" y="1968759"/>
            <a:ext cx="3387012" cy="20807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3C04C0-B3A4-755A-91C1-20FFD3387FD5}"/>
              </a:ext>
            </a:extLst>
          </p:cNvPr>
          <p:cNvSpPr txBox="1"/>
          <p:nvPr/>
        </p:nvSpPr>
        <p:spPr>
          <a:xfrm>
            <a:off x="7934131" y="928023"/>
            <a:ext cx="304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System 2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9D36D122-E9C0-7262-0EAB-0CE46ACADEDC}"/>
              </a:ext>
            </a:extLst>
          </p:cNvPr>
          <p:cNvSpPr/>
          <p:nvPr/>
        </p:nvSpPr>
        <p:spPr>
          <a:xfrm>
            <a:off x="1856792" y="4049485"/>
            <a:ext cx="522515" cy="187545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6D781AC5-7015-4939-0E88-75AB69D64CBB}"/>
              </a:ext>
            </a:extLst>
          </p:cNvPr>
          <p:cNvSpPr/>
          <p:nvPr/>
        </p:nvSpPr>
        <p:spPr>
          <a:xfrm>
            <a:off x="4469364" y="4348066"/>
            <a:ext cx="2528596" cy="1912775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Entries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8F598B-76A9-4A1E-29D2-517D04CE10B0}"/>
              </a:ext>
            </a:extLst>
          </p:cNvPr>
          <p:cNvSpPr txBox="1"/>
          <p:nvPr/>
        </p:nvSpPr>
        <p:spPr>
          <a:xfrm>
            <a:off x="7511143" y="4642212"/>
            <a:ext cx="3722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TextLog</a:t>
            </a:r>
            <a:endParaRPr lang="en-US" dirty="0"/>
          </a:p>
          <a:p>
            <a:r>
              <a:rPr lang="en-US" dirty="0" err="1"/>
              <a:t>XmlLog</a:t>
            </a:r>
            <a:endParaRPr lang="en-US" dirty="0"/>
          </a:p>
          <a:p>
            <a:r>
              <a:rPr lang="en-US" dirty="0" err="1"/>
              <a:t>JsonLog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53F551-59BB-8901-022B-F37FDB7D6D75}"/>
              </a:ext>
            </a:extLst>
          </p:cNvPr>
          <p:cNvSpPr txBox="1"/>
          <p:nvPr/>
        </p:nvSpPr>
        <p:spPr>
          <a:xfrm>
            <a:off x="7856376" y="2034073"/>
            <a:ext cx="22953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Logger Logic</a:t>
            </a:r>
          </a:p>
          <a:p>
            <a:endParaRPr lang="en-US" dirty="0"/>
          </a:p>
          <a:p>
            <a:r>
              <a:rPr lang="en-US" dirty="0" err="1"/>
              <a:t>CreateLogFile</a:t>
            </a:r>
            <a:r>
              <a:rPr lang="en-US" dirty="0"/>
              <a:t>(</a:t>
            </a:r>
            <a:r>
              <a:rPr lang="en-US" dirty="0" err="1"/>
              <a:t>LogInfo</a:t>
            </a:r>
            <a:r>
              <a:rPr lang="en-US" dirty="0"/>
              <a:t>)</a:t>
            </a:r>
          </a:p>
          <a:p>
            <a:r>
              <a:rPr lang="en-US" dirty="0" err="1"/>
              <a:t>WriteLog</a:t>
            </a:r>
            <a:r>
              <a:rPr lang="en-US" dirty="0"/>
              <a:t>(</a:t>
            </a:r>
            <a:r>
              <a:rPr lang="en-US" dirty="0" err="1"/>
              <a:t>LogInfo</a:t>
            </a:r>
            <a:r>
              <a:rPr lang="en-US" dirty="0"/>
              <a:t>)</a:t>
            </a:r>
          </a:p>
          <a:p>
            <a:r>
              <a:rPr lang="en-US" dirty="0" err="1"/>
              <a:t>AppednLog</a:t>
            </a:r>
            <a:r>
              <a:rPr lang="en-US" dirty="0"/>
              <a:t>(</a:t>
            </a:r>
            <a:r>
              <a:rPr lang="en-US" dirty="0" err="1"/>
              <a:t>LogInfo</a:t>
            </a:r>
            <a:r>
              <a:rPr lang="en-US" dirty="0"/>
              <a:t>)</a:t>
            </a:r>
          </a:p>
          <a:p>
            <a:r>
              <a:rPr lang="en-US" dirty="0" err="1"/>
              <a:t>ReadLog</a:t>
            </a:r>
            <a:r>
              <a:rPr lang="en-US" dirty="0"/>
              <a:t>(</a:t>
            </a:r>
            <a:r>
              <a:rPr lang="en-US" dirty="0" err="1"/>
              <a:t>LogInfo</a:t>
            </a:r>
            <a:r>
              <a:rPr lang="en-US" dirty="0"/>
              <a:t>)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80A0554-BE5F-79DF-06E8-B297E980466C}"/>
              </a:ext>
            </a:extLst>
          </p:cNvPr>
          <p:cNvCxnSpPr>
            <a:stCxn id="4" idx="2"/>
            <a:endCxn id="7" idx="3"/>
          </p:cNvCxnSpPr>
          <p:nvPr/>
        </p:nvCxnSpPr>
        <p:spPr>
          <a:xfrm rot="5400000">
            <a:off x="7596674" y="3450773"/>
            <a:ext cx="1254968" cy="245239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C6E87B3-FF4F-82B8-FB79-A73F06598ACE}"/>
              </a:ext>
            </a:extLst>
          </p:cNvPr>
          <p:cNvSpPr txBox="1"/>
          <p:nvPr/>
        </p:nvSpPr>
        <p:spPr>
          <a:xfrm>
            <a:off x="7756849" y="1536832"/>
            <a:ext cx="372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 class Log{}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73F26-5E2F-9895-5060-F43F18C0DB25}"/>
              </a:ext>
            </a:extLst>
          </p:cNvPr>
          <p:cNvSpPr/>
          <p:nvPr/>
        </p:nvSpPr>
        <p:spPr>
          <a:xfrm>
            <a:off x="9769151" y="4413550"/>
            <a:ext cx="1374710" cy="6716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TextLog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5880DC-95C4-F726-31B2-A94E03586C83}"/>
              </a:ext>
            </a:extLst>
          </p:cNvPr>
          <p:cNvSpPr/>
          <p:nvPr/>
        </p:nvSpPr>
        <p:spPr>
          <a:xfrm>
            <a:off x="9769151" y="5349245"/>
            <a:ext cx="1374710" cy="6716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XmlLog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2B1491-DB6C-0354-3A9A-B473A83AE977}"/>
              </a:ext>
            </a:extLst>
          </p:cNvPr>
          <p:cNvSpPr/>
          <p:nvPr/>
        </p:nvSpPr>
        <p:spPr>
          <a:xfrm>
            <a:off x="7766179" y="5808432"/>
            <a:ext cx="1374710" cy="6716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JsonLog</a:t>
            </a:r>
            <a:endParaRPr lang="en-US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59702FB-3A87-6F9A-241B-6A7B74D66E08}"/>
              </a:ext>
            </a:extLst>
          </p:cNvPr>
          <p:cNvSpPr/>
          <p:nvPr/>
        </p:nvSpPr>
        <p:spPr>
          <a:xfrm>
            <a:off x="3918857" y="2724539"/>
            <a:ext cx="2062065" cy="6158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For Log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6E30923A-1524-F78A-19B1-8368128E8CDC}"/>
              </a:ext>
            </a:extLst>
          </p:cNvPr>
          <p:cNvSpPr/>
          <p:nvPr/>
        </p:nvSpPr>
        <p:spPr>
          <a:xfrm>
            <a:off x="5980921" y="2724539"/>
            <a:ext cx="1775927" cy="61582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Respond with Instance</a:t>
            </a:r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0A000919-A448-9984-B659-D1BA26D36B04}"/>
              </a:ext>
            </a:extLst>
          </p:cNvPr>
          <p:cNvSpPr/>
          <p:nvPr/>
        </p:nvSpPr>
        <p:spPr>
          <a:xfrm>
            <a:off x="3918857" y="1536832"/>
            <a:ext cx="3837991" cy="73237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Contract across Systems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C42493-E9B5-113B-83C3-F77AC7CF5A90}"/>
              </a:ext>
            </a:extLst>
          </p:cNvPr>
          <p:cNvSpPr txBox="1"/>
          <p:nvPr/>
        </p:nvSpPr>
        <p:spPr>
          <a:xfrm>
            <a:off x="3629608" y="251927"/>
            <a:ext cx="4304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changes in System 2 for Logger should not required any changes in System 1. In short it must be loosely coupled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17383B-D638-573B-CA47-AC4894039615}"/>
              </a:ext>
            </a:extLst>
          </p:cNvPr>
          <p:cNvCxnSpPr>
            <a:stCxn id="13" idx="0"/>
          </p:cNvCxnSpPr>
          <p:nvPr/>
        </p:nvCxnSpPr>
        <p:spPr>
          <a:xfrm flipH="1" flipV="1">
            <a:off x="9834465" y="1693133"/>
            <a:ext cx="622041" cy="2720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44DE07C-D659-8C95-8877-66A859F4BE1C}"/>
              </a:ext>
            </a:extLst>
          </p:cNvPr>
          <p:cNvCxnSpPr/>
          <p:nvPr/>
        </p:nvCxnSpPr>
        <p:spPr>
          <a:xfrm flipH="1" flipV="1">
            <a:off x="9450356" y="1890081"/>
            <a:ext cx="1006150" cy="3459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CF8872C-9199-56A4-C6A1-AC7D2CC03B4C}"/>
              </a:ext>
            </a:extLst>
          </p:cNvPr>
          <p:cNvCxnSpPr>
            <a:endCxn id="12" idx="2"/>
          </p:cNvCxnSpPr>
          <p:nvPr/>
        </p:nvCxnSpPr>
        <p:spPr>
          <a:xfrm flipV="1">
            <a:off x="8427099" y="1906164"/>
            <a:ext cx="1191207" cy="401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226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4B8D77-A753-9BC7-02CD-D7C535EB9ADC}"/>
              </a:ext>
            </a:extLst>
          </p:cNvPr>
          <p:cNvSpPr/>
          <p:nvPr/>
        </p:nvSpPr>
        <p:spPr>
          <a:xfrm>
            <a:off x="8453535" y="177282"/>
            <a:ext cx="2174032" cy="3890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A4DDB4-12CA-E0A5-6E47-C2A593635279}"/>
              </a:ext>
            </a:extLst>
          </p:cNvPr>
          <p:cNvSpPr txBox="1"/>
          <p:nvPr/>
        </p:nvSpPr>
        <p:spPr>
          <a:xfrm>
            <a:off x="8537510" y="345233"/>
            <a:ext cx="197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Code-Segment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C28B2E-1505-08E9-087B-3705DC4AB939}"/>
              </a:ext>
            </a:extLst>
          </p:cNvPr>
          <p:cNvSpPr/>
          <p:nvPr/>
        </p:nvSpPr>
        <p:spPr>
          <a:xfrm>
            <a:off x="8537510" y="1156996"/>
            <a:ext cx="1978090" cy="9703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M1() </a:t>
            </a:r>
          </a:p>
          <a:p>
            <a:pPr algn="ctr"/>
            <a:r>
              <a:rPr lang="en-US" dirty="0"/>
              <a:t>Method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297AD1-846E-1C0B-99D8-2C0914D9659E}"/>
              </a:ext>
            </a:extLst>
          </p:cNvPr>
          <p:cNvSpPr/>
          <p:nvPr/>
        </p:nvSpPr>
        <p:spPr>
          <a:xfrm>
            <a:off x="485192" y="1763486"/>
            <a:ext cx="2565918" cy="377889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800DFA-C8E8-5EE4-AF97-8DD8C835FEBE}"/>
              </a:ext>
            </a:extLst>
          </p:cNvPr>
          <p:cNvSpPr txBox="1"/>
          <p:nvPr/>
        </p:nvSpPr>
        <p:spPr>
          <a:xfrm>
            <a:off x="774441" y="2127380"/>
            <a:ext cx="200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D07707-C134-1C23-4F7F-543C6D08172E}"/>
              </a:ext>
            </a:extLst>
          </p:cNvPr>
          <p:cNvSpPr txBox="1"/>
          <p:nvPr/>
        </p:nvSpPr>
        <p:spPr>
          <a:xfrm>
            <a:off x="615820" y="2675940"/>
            <a:ext cx="227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M1()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5DEA0F-EB7F-7416-C5B0-B7DBBB5B4BF9}"/>
              </a:ext>
            </a:extLst>
          </p:cNvPr>
          <p:cNvCxnSpPr>
            <a:endCxn id="4" idx="1"/>
          </p:cNvCxnSpPr>
          <p:nvPr/>
        </p:nvCxnSpPr>
        <p:spPr>
          <a:xfrm flipV="1">
            <a:off x="2892490" y="1642188"/>
            <a:ext cx="5645020" cy="1026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9B7A255-508C-0294-5DD2-0C0D2FCA3BBF}"/>
              </a:ext>
            </a:extLst>
          </p:cNvPr>
          <p:cNvSpPr txBox="1"/>
          <p:nvPr/>
        </p:nvSpPr>
        <p:spPr>
          <a:xfrm>
            <a:off x="4114800" y="1520890"/>
            <a:ext cx="2883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Jump to M1() by asking its address to the Runtime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32C608-3FF7-2145-0FAF-BBB114C3F840}"/>
              </a:ext>
            </a:extLst>
          </p:cNvPr>
          <p:cNvSpPr txBox="1"/>
          <p:nvPr/>
        </p:nvSpPr>
        <p:spPr>
          <a:xfrm>
            <a:off x="10739535" y="1418253"/>
            <a:ext cx="117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Execution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C09338-94AF-4E40-2299-8A9F0EDD6F43}"/>
              </a:ext>
            </a:extLst>
          </p:cNvPr>
          <p:cNvCxnSpPr>
            <a:stCxn id="4" idx="1"/>
            <a:endCxn id="7" idx="3"/>
          </p:cNvCxnSpPr>
          <p:nvPr/>
        </p:nvCxnSpPr>
        <p:spPr>
          <a:xfrm flipH="1">
            <a:off x="2892490" y="1642188"/>
            <a:ext cx="5645020" cy="121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689C915-DC3D-C262-B8D9-2B62D4431E40}"/>
              </a:ext>
            </a:extLst>
          </p:cNvPr>
          <p:cNvSpPr txBox="1"/>
          <p:nvPr/>
        </p:nvSpPr>
        <p:spPr>
          <a:xfrm>
            <a:off x="4021494" y="2593910"/>
            <a:ext cx="364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Return data</a:t>
            </a:r>
          </a:p>
        </p:txBody>
      </p:sp>
    </p:spTree>
    <p:extLst>
      <p:ext uri="{BB962C8B-B14F-4D97-AF65-F5344CB8AC3E}">
        <p14:creationId xmlns:p14="http://schemas.microsoft.com/office/powerpoint/2010/main" val="2798055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4B8D77-A753-9BC7-02CD-D7C535EB9ADC}"/>
              </a:ext>
            </a:extLst>
          </p:cNvPr>
          <p:cNvSpPr/>
          <p:nvPr/>
        </p:nvSpPr>
        <p:spPr>
          <a:xfrm>
            <a:off x="8453535" y="177282"/>
            <a:ext cx="2174032" cy="3890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A4DDB4-12CA-E0A5-6E47-C2A593635279}"/>
              </a:ext>
            </a:extLst>
          </p:cNvPr>
          <p:cNvSpPr txBox="1"/>
          <p:nvPr/>
        </p:nvSpPr>
        <p:spPr>
          <a:xfrm>
            <a:off x="8537510" y="345233"/>
            <a:ext cx="197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Code-Segment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C28B2E-1505-08E9-087B-3705DC4AB939}"/>
              </a:ext>
            </a:extLst>
          </p:cNvPr>
          <p:cNvSpPr/>
          <p:nvPr/>
        </p:nvSpPr>
        <p:spPr>
          <a:xfrm>
            <a:off x="8537510" y="1156996"/>
            <a:ext cx="1978090" cy="9703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M1() </a:t>
            </a:r>
          </a:p>
          <a:p>
            <a:pPr algn="ctr"/>
            <a:r>
              <a:rPr lang="en-US" dirty="0"/>
              <a:t>Method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297AD1-846E-1C0B-99D8-2C0914D9659E}"/>
              </a:ext>
            </a:extLst>
          </p:cNvPr>
          <p:cNvSpPr/>
          <p:nvPr/>
        </p:nvSpPr>
        <p:spPr>
          <a:xfrm>
            <a:off x="485192" y="1763486"/>
            <a:ext cx="2565918" cy="377889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800DFA-C8E8-5EE4-AF97-8DD8C835FEBE}"/>
              </a:ext>
            </a:extLst>
          </p:cNvPr>
          <p:cNvSpPr txBox="1"/>
          <p:nvPr/>
        </p:nvSpPr>
        <p:spPr>
          <a:xfrm>
            <a:off x="774441" y="2127380"/>
            <a:ext cx="200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D07707-C134-1C23-4F7F-543C6D08172E}"/>
              </a:ext>
            </a:extLst>
          </p:cNvPr>
          <p:cNvSpPr txBox="1"/>
          <p:nvPr/>
        </p:nvSpPr>
        <p:spPr>
          <a:xfrm>
            <a:off x="615820" y="2675940"/>
            <a:ext cx="2276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 Subscribe to Delegate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32C608-3FF7-2145-0FAF-BBB114C3F840}"/>
              </a:ext>
            </a:extLst>
          </p:cNvPr>
          <p:cNvSpPr txBox="1"/>
          <p:nvPr/>
        </p:nvSpPr>
        <p:spPr>
          <a:xfrm>
            <a:off x="10739535" y="1418253"/>
            <a:ext cx="117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Execution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89C915-DC3D-C262-B8D9-2B62D4431E40}"/>
              </a:ext>
            </a:extLst>
          </p:cNvPr>
          <p:cNvSpPr txBox="1"/>
          <p:nvPr/>
        </p:nvSpPr>
        <p:spPr>
          <a:xfrm>
            <a:off x="5416420" y="1968760"/>
            <a:ext cx="364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Return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ACC7F7-E590-FF58-2F65-5657098C932A}"/>
              </a:ext>
            </a:extLst>
          </p:cNvPr>
          <p:cNvSpPr txBox="1"/>
          <p:nvPr/>
        </p:nvSpPr>
        <p:spPr>
          <a:xfrm>
            <a:off x="774441" y="485192"/>
            <a:ext cx="211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Delegate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CFEC8B-5025-E77D-B4BB-88DC1557FBF9}"/>
              </a:ext>
            </a:extLst>
          </p:cNvPr>
          <p:cNvSpPr/>
          <p:nvPr/>
        </p:nvSpPr>
        <p:spPr>
          <a:xfrm>
            <a:off x="4338735" y="669858"/>
            <a:ext cx="2425959" cy="7837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Delegate Holding Address of M1()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E6F93A9-E566-94EC-B77D-9A1C460F39C1}"/>
              </a:ext>
            </a:extLst>
          </p:cNvPr>
          <p:cNvCxnSpPr>
            <a:endCxn id="15" idx="1"/>
          </p:cNvCxnSpPr>
          <p:nvPr/>
        </p:nvCxnSpPr>
        <p:spPr>
          <a:xfrm rot="5400000" flipH="1" flipV="1">
            <a:off x="2716181" y="1238053"/>
            <a:ext cx="1798862" cy="14462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E762DB5-3EBF-EC90-F8BF-F3C07E053D1C}"/>
              </a:ext>
            </a:extLst>
          </p:cNvPr>
          <p:cNvCxnSpPr>
            <a:stCxn id="15" idx="3"/>
            <a:endCxn id="4" idx="1"/>
          </p:cNvCxnSpPr>
          <p:nvPr/>
        </p:nvCxnSpPr>
        <p:spPr>
          <a:xfrm>
            <a:off x="6764694" y="1061744"/>
            <a:ext cx="1772816" cy="5804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2E090BB-7470-8417-7655-37BC913BEC53}"/>
              </a:ext>
            </a:extLst>
          </p:cNvPr>
          <p:cNvSpPr txBox="1"/>
          <p:nvPr/>
        </p:nvSpPr>
        <p:spPr>
          <a:xfrm>
            <a:off x="6876662" y="485192"/>
            <a:ext cx="1334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Direct to Method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3B0FE30-5E43-93E1-5BDF-B7D90D1312E4}"/>
              </a:ext>
            </a:extLst>
          </p:cNvPr>
          <p:cNvCxnSpPr>
            <a:stCxn id="4" idx="2"/>
            <a:endCxn id="15" idx="2"/>
          </p:cNvCxnSpPr>
          <p:nvPr/>
        </p:nvCxnSpPr>
        <p:spPr>
          <a:xfrm rot="5400000" flipH="1">
            <a:off x="7202260" y="-196915"/>
            <a:ext cx="673750" cy="3974840"/>
          </a:xfrm>
          <a:prstGeom prst="bentConnector3">
            <a:avLst>
              <a:gd name="adj1" fmla="val -339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18D7822-C9DB-1181-8625-17B8BD47965D}"/>
              </a:ext>
            </a:extLst>
          </p:cNvPr>
          <p:cNvCxnSpPr>
            <a:stCxn id="15" idx="2"/>
          </p:cNvCxnSpPr>
          <p:nvPr/>
        </p:nvCxnSpPr>
        <p:spPr>
          <a:xfrm rot="5400000">
            <a:off x="3493341" y="852778"/>
            <a:ext cx="1457522" cy="26592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B6B06A1-BC6F-DAC3-C469-D27827ED28AE}"/>
              </a:ext>
            </a:extLst>
          </p:cNvPr>
          <p:cNvSpPr txBox="1"/>
          <p:nvPr/>
        </p:nvSpPr>
        <p:spPr>
          <a:xfrm>
            <a:off x="3191069" y="2999105"/>
            <a:ext cx="2904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Since the Subscription is know to caller the response will be directly Delivered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D710D2-C869-1DAF-8B97-BFD6F52D9831}"/>
              </a:ext>
            </a:extLst>
          </p:cNvPr>
          <p:cNvSpPr txBox="1"/>
          <p:nvPr/>
        </p:nvSpPr>
        <p:spPr>
          <a:xfrm>
            <a:off x="3921968" y="4917233"/>
            <a:ext cx="5604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Delegate Execution </a:t>
            </a:r>
            <a:r>
              <a:rPr lang="en-US"/>
              <a:t>with Synchronous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4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6B7F23-A7D5-CF8D-D63F-5C02D6EB88FA}"/>
              </a:ext>
            </a:extLst>
          </p:cNvPr>
          <p:cNvSpPr/>
          <p:nvPr/>
        </p:nvSpPr>
        <p:spPr>
          <a:xfrm>
            <a:off x="4096139" y="177282"/>
            <a:ext cx="3051110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C# Code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1C9619-8BC7-BE65-92AB-771AEB566D03}"/>
              </a:ext>
            </a:extLst>
          </p:cNvPr>
          <p:cNvSpPr/>
          <p:nvPr/>
        </p:nvSpPr>
        <p:spPr>
          <a:xfrm>
            <a:off x="4096139" y="1440025"/>
            <a:ext cx="3051110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C# Compiler</a:t>
            </a:r>
            <a:endParaRPr lang="en-US" b="1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DD21CA39-259D-9F57-5C2C-3D22E8982341}"/>
              </a:ext>
            </a:extLst>
          </p:cNvPr>
          <p:cNvSpPr/>
          <p:nvPr/>
        </p:nvSpPr>
        <p:spPr>
          <a:xfrm>
            <a:off x="5439747" y="765109"/>
            <a:ext cx="419877" cy="6749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19486B-1B20-C11E-47D6-F0466B8EDDEF}"/>
              </a:ext>
            </a:extLst>
          </p:cNvPr>
          <p:cNvSpPr/>
          <p:nvPr/>
        </p:nvSpPr>
        <p:spPr>
          <a:xfrm>
            <a:off x="4096139" y="2702768"/>
            <a:ext cx="3051110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Assembly (.</a:t>
            </a:r>
            <a:r>
              <a:rPr lang="en-IN" b="1" dirty="0" err="1"/>
              <a:t>dll</a:t>
            </a:r>
            <a:r>
              <a:rPr lang="en-IN" b="1" dirty="0"/>
              <a:t>) Hosted by dotnet.exe</a:t>
            </a:r>
            <a:endParaRPr lang="en-US" b="1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43DD317-0085-FE79-5CC4-E138D19C3806}"/>
              </a:ext>
            </a:extLst>
          </p:cNvPr>
          <p:cNvSpPr/>
          <p:nvPr/>
        </p:nvSpPr>
        <p:spPr>
          <a:xfrm>
            <a:off x="5439747" y="2027852"/>
            <a:ext cx="419877" cy="6749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B7F116-0544-4E50-213F-380437AB8E2B}"/>
              </a:ext>
            </a:extLst>
          </p:cNvPr>
          <p:cNvSpPr txBox="1"/>
          <p:nvPr/>
        </p:nvSpPr>
        <p:spPr>
          <a:xfrm>
            <a:off x="8416212" y="89410"/>
            <a:ext cx="32563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Check if the Syntax is followed as per the language rules, e.g. we need ‘;’ as a statement terminator. Check if expression satisfies the rule of LHS = RHS, the Common Language Specification (CLS). If a class is to be used in the code-file, then make sure that the namespace declaring this class must be imported (used with using) in the code file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To verify all types used in the source code the Common Type System (CTS) is used </a:t>
            </a:r>
            <a:endParaRPr lang="en-US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92E6D2B-E2A2-7D87-C83F-6BE7C6E9782B}"/>
              </a:ext>
            </a:extLst>
          </p:cNvPr>
          <p:cNvCxnSpPr>
            <a:stCxn id="3" idx="3"/>
            <a:endCxn id="7" idx="1"/>
          </p:cNvCxnSpPr>
          <p:nvPr/>
        </p:nvCxnSpPr>
        <p:spPr>
          <a:xfrm>
            <a:off x="7147249" y="1733939"/>
            <a:ext cx="1268963" cy="7561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6FC2E79-74F6-0A62-ACC5-55A93E15E78D}"/>
              </a:ext>
            </a:extLst>
          </p:cNvPr>
          <p:cNvSpPr txBox="1"/>
          <p:nvPr/>
        </p:nvSpPr>
        <p:spPr>
          <a:xfrm>
            <a:off x="233265" y="1365941"/>
            <a:ext cx="34212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Assembly is a successful compiled output from every .NET App. This is used for following 3 purposes</a:t>
            </a:r>
          </a:p>
          <a:p>
            <a:pPr marL="342900" indent="-342900">
              <a:buAutoNum type="arabicPeriod"/>
            </a:pPr>
            <a:r>
              <a:rPr lang="en-IN" dirty="0"/>
              <a:t>Execution of app with Hosting</a:t>
            </a:r>
          </a:p>
          <a:p>
            <a:pPr marL="342900" indent="-342900">
              <a:buAutoNum type="arabicPeriod"/>
            </a:pPr>
            <a:r>
              <a:rPr lang="en-IN" dirty="0"/>
              <a:t>Used as a Reusable set of Logic across all other .NET apps aka the redistributable package</a:t>
            </a:r>
          </a:p>
          <a:p>
            <a:pPr marL="342900" indent="-342900">
              <a:buAutoNum type="arabicPeriod"/>
            </a:pPr>
            <a:r>
              <a:rPr lang="en-IN" dirty="0"/>
              <a:t>Used as a Namespace for other application (extension of point 2)</a:t>
            </a:r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3DB41B4-2AD1-79FC-AC90-DA5F07A23C17}"/>
              </a:ext>
            </a:extLst>
          </p:cNvPr>
          <p:cNvCxnSpPr>
            <a:stCxn id="5" idx="1"/>
            <a:endCxn id="10" idx="3"/>
          </p:cNvCxnSpPr>
          <p:nvPr/>
        </p:nvCxnSpPr>
        <p:spPr>
          <a:xfrm rot="10800000">
            <a:off x="3654491" y="2797102"/>
            <a:ext cx="441648" cy="1995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B64A149-D6FD-75A0-BD48-884699BDD950}"/>
              </a:ext>
            </a:extLst>
          </p:cNvPr>
          <p:cNvSpPr/>
          <p:nvPr/>
        </p:nvSpPr>
        <p:spPr>
          <a:xfrm>
            <a:off x="2425958" y="4366761"/>
            <a:ext cx="6867331" cy="22231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B11BF1-E28D-D539-8CB4-9905002D2537}"/>
              </a:ext>
            </a:extLst>
          </p:cNvPr>
          <p:cNvSpPr txBox="1"/>
          <p:nvPr/>
        </p:nvSpPr>
        <p:spPr>
          <a:xfrm>
            <a:off x="8014996" y="4427844"/>
            <a:ext cx="1240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Dotnet.exe</a:t>
            </a:r>
            <a:endParaRPr lang="en-US" sz="11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9245B0D-4499-47D0-C0BD-AF1615F97C46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rot="16200000" flipH="1">
            <a:off x="5202577" y="3709713"/>
            <a:ext cx="1076165" cy="2379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6EB1ACC-3E27-A349-3699-911E41C29770}"/>
              </a:ext>
            </a:extLst>
          </p:cNvPr>
          <p:cNvSpPr/>
          <p:nvPr/>
        </p:nvSpPr>
        <p:spPr>
          <a:xfrm>
            <a:off x="2640563" y="4590662"/>
            <a:ext cx="1240971" cy="1240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 Code as assembly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6669E9-2199-E21A-D15E-A209BCDFB6C0}"/>
              </a:ext>
            </a:extLst>
          </p:cNvPr>
          <p:cNvSpPr/>
          <p:nvPr/>
        </p:nvSpPr>
        <p:spPr>
          <a:xfrm>
            <a:off x="4453034" y="4590662"/>
            <a:ext cx="1938435" cy="1240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Dependencies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80732B-5A1B-060A-A08D-D227C6934EEB}"/>
              </a:ext>
            </a:extLst>
          </p:cNvPr>
          <p:cNvSpPr/>
          <p:nvPr/>
        </p:nvSpPr>
        <p:spPr>
          <a:xfrm>
            <a:off x="2640563" y="5962261"/>
            <a:ext cx="6615404" cy="5411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Common Services e.g. Memory Management, Managing Instances of standard classes used form Framework Class Library (FCL)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42CDAA-8AB4-A48D-AECE-46F8715C7F8D}"/>
              </a:ext>
            </a:extLst>
          </p:cNvPr>
          <p:cNvSpPr/>
          <p:nvPr/>
        </p:nvSpPr>
        <p:spPr>
          <a:xfrm>
            <a:off x="9766042" y="4913355"/>
            <a:ext cx="1822578" cy="918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Framework Class Library</a:t>
            </a:r>
            <a:endParaRPr lang="en-US" b="1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9C48DF6-69D3-5C5E-5B8A-CFF266E3E919}"/>
              </a:ext>
            </a:extLst>
          </p:cNvPr>
          <p:cNvCxnSpPr>
            <a:stCxn id="21" idx="2"/>
            <a:endCxn id="20" idx="3"/>
          </p:cNvCxnSpPr>
          <p:nvPr/>
        </p:nvCxnSpPr>
        <p:spPr>
          <a:xfrm rot="5400000">
            <a:off x="9747381" y="5340220"/>
            <a:ext cx="438537" cy="14213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53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F497524-A26C-4DB1-D744-7E33A5887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503171"/>
              </p:ext>
            </p:extLst>
          </p:nvPr>
        </p:nvGraphicFramePr>
        <p:xfrm>
          <a:off x="1154922" y="1615405"/>
          <a:ext cx="8128002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1160939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4141021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281460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2861288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45960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23357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95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500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2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849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414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234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29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041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7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09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20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650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67125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C0C82A7-7455-FCB5-173F-F5F333C57755}"/>
              </a:ext>
            </a:extLst>
          </p:cNvPr>
          <p:cNvSpPr txBox="1"/>
          <p:nvPr/>
        </p:nvSpPr>
        <p:spPr>
          <a:xfrm>
            <a:off x="550506" y="485192"/>
            <a:ext cx="4907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Collection Type: An In-Memory Store of the data 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A5B9E1-1FFD-72F7-846C-19D3A6200684}"/>
              </a:ext>
            </a:extLst>
          </p:cNvPr>
          <p:cNvCxnSpPr/>
          <p:nvPr/>
        </p:nvCxnSpPr>
        <p:spPr>
          <a:xfrm>
            <a:off x="9405257" y="1615405"/>
            <a:ext cx="0" cy="482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EE7FBA9-2622-3FD8-19C6-E8348CBE4366}"/>
              </a:ext>
            </a:extLst>
          </p:cNvPr>
          <p:cNvSpPr txBox="1"/>
          <p:nvPr/>
        </p:nvSpPr>
        <p:spPr>
          <a:xfrm>
            <a:off x="9619861" y="1548882"/>
            <a:ext cx="2136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Read from Top to Bottom (End of the collection, This is Iteration Process</a:t>
            </a:r>
            <a:endParaRPr lang="en-US" dirty="0"/>
          </a:p>
        </p:txBody>
      </p:sp>
      <p:sp>
        <p:nvSpPr>
          <p:cNvPr id="7" name="Arrow: Curved Right 6">
            <a:extLst>
              <a:ext uri="{FF2B5EF4-FFF2-40B4-BE49-F238E27FC236}">
                <a16:creationId xmlns:a16="http://schemas.microsoft.com/office/drawing/2014/main" id="{884B2FF4-A6F1-F49A-5802-CF1C3A2E4143}"/>
              </a:ext>
            </a:extLst>
          </p:cNvPr>
          <p:cNvSpPr/>
          <p:nvPr/>
        </p:nvSpPr>
        <p:spPr>
          <a:xfrm>
            <a:off x="951722" y="2052735"/>
            <a:ext cx="203200" cy="47586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7DFBE3D3-C508-538A-D371-FC676CD530A6}"/>
              </a:ext>
            </a:extLst>
          </p:cNvPr>
          <p:cNvSpPr/>
          <p:nvPr/>
        </p:nvSpPr>
        <p:spPr>
          <a:xfrm>
            <a:off x="977122" y="2485053"/>
            <a:ext cx="203200" cy="47586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urved Right 8">
            <a:extLst>
              <a:ext uri="{FF2B5EF4-FFF2-40B4-BE49-F238E27FC236}">
                <a16:creationId xmlns:a16="http://schemas.microsoft.com/office/drawing/2014/main" id="{B7E95ACE-8638-AC1C-7208-0938991EF2C1}"/>
              </a:ext>
            </a:extLst>
          </p:cNvPr>
          <p:cNvSpPr/>
          <p:nvPr/>
        </p:nvSpPr>
        <p:spPr>
          <a:xfrm>
            <a:off x="963126" y="2923382"/>
            <a:ext cx="203200" cy="47586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5B0E5C-2E1E-0994-3D72-1AEBA269EA03}"/>
              </a:ext>
            </a:extLst>
          </p:cNvPr>
          <p:cNvCxnSpPr/>
          <p:nvPr/>
        </p:nvCxnSpPr>
        <p:spPr>
          <a:xfrm>
            <a:off x="786882" y="1548882"/>
            <a:ext cx="0" cy="482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9ADCAE1-2712-3631-0C55-87FF378F5A5C}"/>
              </a:ext>
            </a:extLst>
          </p:cNvPr>
          <p:cNvSpPr txBox="1"/>
          <p:nvPr/>
        </p:nvSpPr>
        <p:spPr>
          <a:xfrm>
            <a:off x="9527591" y="2786532"/>
            <a:ext cx="23419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Starts from the first entry in collection </a:t>
            </a:r>
          </a:p>
          <a:p>
            <a:pPr marL="342900" indent="-342900">
              <a:buAutoNum type="arabicPeriod"/>
            </a:pPr>
            <a:r>
              <a:rPr lang="en-IN" dirty="0"/>
              <a:t>Return it and then </a:t>
            </a:r>
          </a:p>
          <a:p>
            <a:pPr marL="342900" indent="-342900">
              <a:buAutoNum type="arabicPeriod"/>
            </a:pPr>
            <a:r>
              <a:rPr lang="en-IN" dirty="0"/>
              <a:t>If more record(s) present then ‘</a:t>
            </a:r>
            <a:r>
              <a:rPr lang="en-IN" dirty="0" err="1"/>
              <a:t>MoveNext</a:t>
            </a:r>
            <a:r>
              <a:rPr lang="en-IN" dirty="0"/>
              <a:t>’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The ‘IEnumerable’ interface and the process is known as Enumeration using ‘</a:t>
            </a:r>
            <a:r>
              <a:rPr lang="en-US" dirty="0" err="1"/>
              <a:t>GetEnumerator</a:t>
            </a:r>
            <a:r>
              <a:rPr lang="en-US" dirty="0"/>
              <a:t>()’ method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4906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6AC0F2-86D4-154A-0E84-7E32B8FAD49C}"/>
              </a:ext>
            </a:extLst>
          </p:cNvPr>
          <p:cNvSpPr txBox="1"/>
          <p:nvPr/>
        </p:nvSpPr>
        <p:spPr>
          <a:xfrm>
            <a:off x="205273" y="251927"/>
            <a:ext cx="112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= 10;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B50F53-708E-B0A5-5906-138EA0EA9EF2}"/>
              </a:ext>
            </a:extLst>
          </p:cNvPr>
          <p:cNvSpPr txBox="1"/>
          <p:nvPr/>
        </p:nvSpPr>
        <p:spPr>
          <a:xfrm>
            <a:off x="466531" y="1073020"/>
            <a:ext cx="737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Stack</a:t>
            </a:r>
            <a:endParaRPr 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760BE8-33BB-9953-3682-99658766A9AE}"/>
              </a:ext>
            </a:extLst>
          </p:cNvPr>
          <p:cNvSpPr/>
          <p:nvPr/>
        </p:nvSpPr>
        <p:spPr>
          <a:xfrm>
            <a:off x="466531" y="1350019"/>
            <a:ext cx="867747" cy="451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142B28-4287-92A1-189E-85E0510AAC74}"/>
              </a:ext>
            </a:extLst>
          </p:cNvPr>
          <p:cNvSpPr txBox="1"/>
          <p:nvPr/>
        </p:nvSpPr>
        <p:spPr>
          <a:xfrm>
            <a:off x="681135" y="1875453"/>
            <a:ext cx="43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x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354F97A-04A0-4064-0700-758C518BF2A9}"/>
              </a:ext>
            </a:extLst>
          </p:cNvPr>
          <p:cNvCxnSpPr>
            <a:stCxn id="2" idx="3"/>
            <a:endCxn id="4" idx="1"/>
          </p:cNvCxnSpPr>
          <p:nvPr/>
        </p:nvCxnSpPr>
        <p:spPr>
          <a:xfrm flipH="1">
            <a:off x="466531" y="436593"/>
            <a:ext cx="867747" cy="1139307"/>
          </a:xfrm>
          <a:prstGeom prst="bentConnector5">
            <a:avLst>
              <a:gd name="adj1" fmla="val -26344"/>
              <a:gd name="adj2" fmla="val 48191"/>
              <a:gd name="adj3" fmla="val 1263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6CB18ED-5D39-ECE2-B051-248559974710}"/>
              </a:ext>
            </a:extLst>
          </p:cNvPr>
          <p:cNvSpPr txBox="1"/>
          <p:nvPr/>
        </p:nvSpPr>
        <p:spPr>
          <a:xfrm>
            <a:off x="2892490" y="251927"/>
            <a:ext cx="133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object o = x;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AA87CF-3E86-62AB-FE76-A28B55BB8787}"/>
              </a:ext>
            </a:extLst>
          </p:cNvPr>
          <p:cNvSpPr txBox="1"/>
          <p:nvPr/>
        </p:nvSpPr>
        <p:spPr>
          <a:xfrm>
            <a:off x="3054221" y="847140"/>
            <a:ext cx="737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Stack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10F27C-E3A9-82CC-49F6-B67B466540B5}"/>
              </a:ext>
            </a:extLst>
          </p:cNvPr>
          <p:cNvSpPr/>
          <p:nvPr/>
        </p:nvSpPr>
        <p:spPr>
          <a:xfrm>
            <a:off x="3054221" y="1124139"/>
            <a:ext cx="867747" cy="451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AA9F5E-657F-9145-2F47-083A4CE908EE}"/>
              </a:ext>
            </a:extLst>
          </p:cNvPr>
          <p:cNvSpPr txBox="1"/>
          <p:nvPr/>
        </p:nvSpPr>
        <p:spPr>
          <a:xfrm>
            <a:off x="5551715" y="847139"/>
            <a:ext cx="737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Heap</a:t>
            </a: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2EBE60-F4A4-A7E3-2CE7-62CDE9DBC828}"/>
              </a:ext>
            </a:extLst>
          </p:cNvPr>
          <p:cNvSpPr/>
          <p:nvPr/>
        </p:nvSpPr>
        <p:spPr>
          <a:xfrm>
            <a:off x="5551715" y="1124138"/>
            <a:ext cx="1903444" cy="104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817E7E-38E8-520C-B20D-BE5AB4F2560F}"/>
              </a:ext>
            </a:extLst>
          </p:cNvPr>
          <p:cNvSpPr/>
          <p:nvPr/>
        </p:nvSpPr>
        <p:spPr>
          <a:xfrm>
            <a:off x="5551715" y="1604664"/>
            <a:ext cx="1903444" cy="1495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96F0D4-A4D0-4046-3171-63C867BE57C6}"/>
              </a:ext>
            </a:extLst>
          </p:cNvPr>
          <p:cNvSpPr txBox="1"/>
          <p:nvPr/>
        </p:nvSpPr>
        <p:spPr>
          <a:xfrm>
            <a:off x="5551715" y="1203649"/>
            <a:ext cx="1903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System.Int32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08FCED7-DB32-2850-5B42-BE51AC3B457E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3921968" y="1350020"/>
            <a:ext cx="1629747" cy="3294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DBCE944-ECB5-D622-D5BE-36D999B2254E}"/>
              </a:ext>
            </a:extLst>
          </p:cNvPr>
          <p:cNvSpPr txBox="1"/>
          <p:nvPr/>
        </p:nvSpPr>
        <p:spPr>
          <a:xfrm>
            <a:off x="5617029" y="1801780"/>
            <a:ext cx="177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7127B2-4482-9F04-0199-D31EFECECC1E}"/>
              </a:ext>
            </a:extLst>
          </p:cNvPr>
          <p:cNvSpPr txBox="1"/>
          <p:nvPr/>
        </p:nvSpPr>
        <p:spPr>
          <a:xfrm>
            <a:off x="4655976" y="251927"/>
            <a:ext cx="5719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Storing value type into reference type with the type of the value type as well as the value:</a:t>
            </a:r>
            <a:r>
              <a:rPr lang="en-IN" dirty="0">
                <a:sym typeface="Wingdings" panose="05000000000000000000" pitchFamily="2" charset="2"/>
              </a:rPr>
              <a:t> BOXING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CEB58A-FBE0-82C8-A1BA-6F50C3131515}"/>
              </a:ext>
            </a:extLst>
          </p:cNvPr>
          <p:cNvCxnSpPr/>
          <p:nvPr/>
        </p:nvCxnSpPr>
        <p:spPr>
          <a:xfrm>
            <a:off x="0" y="2351314"/>
            <a:ext cx="12192000" cy="0"/>
          </a:xfrm>
          <a:prstGeom prst="line">
            <a:avLst/>
          </a:prstGeom>
          <a:ln w="762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8225AD2-95D4-E006-BA1E-6462687EF684}"/>
              </a:ext>
            </a:extLst>
          </p:cNvPr>
          <p:cNvSpPr/>
          <p:nvPr/>
        </p:nvSpPr>
        <p:spPr>
          <a:xfrm>
            <a:off x="130629" y="2724539"/>
            <a:ext cx="8957387" cy="40308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4373B3-7DFD-39A8-E433-E9F14C9BC475}"/>
              </a:ext>
            </a:extLst>
          </p:cNvPr>
          <p:cNvSpPr txBox="1"/>
          <p:nvPr/>
        </p:nvSpPr>
        <p:spPr>
          <a:xfrm>
            <a:off x="9246637" y="2755477"/>
            <a:ext cx="1903445" cy="371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Managed Heap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7D827-93AF-7178-1A25-C32C45FD2271}"/>
              </a:ext>
            </a:extLst>
          </p:cNvPr>
          <p:cNvSpPr txBox="1"/>
          <p:nvPr/>
        </p:nvSpPr>
        <p:spPr>
          <a:xfrm>
            <a:off x="9246637" y="4991878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SimpleOperation</a:t>
            </a:r>
            <a:r>
              <a:rPr lang="en-IN" dirty="0"/>
              <a:t> </a:t>
            </a:r>
            <a:r>
              <a:rPr lang="en-IN" dirty="0" err="1"/>
              <a:t>obj</a:t>
            </a:r>
            <a:r>
              <a:rPr lang="en-IN" dirty="0"/>
              <a:t>  =new </a:t>
            </a:r>
            <a:r>
              <a:rPr lang="en-IN" dirty="0" err="1"/>
              <a:t>SimpleOperation</a:t>
            </a:r>
            <a:r>
              <a:rPr lang="en-IN" dirty="0"/>
              <a:t>();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DA42D3-2E1A-D3F1-AAF3-866C9EDFB952}"/>
              </a:ext>
            </a:extLst>
          </p:cNvPr>
          <p:cNvSpPr/>
          <p:nvPr/>
        </p:nvSpPr>
        <p:spPr>
          <a:xfrm>
            <a:off x="363894" y="3228392"/>
            <a:ext cx="1754155" cy="933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Obj</a:t>
            </a:r>
            <a:endParaRPr lang="en-US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A431EF-49E3-FB0E-7963-AC1C8F313252}"/>
              </a:ext>
            </a:extLst>
          </p:cNvPr>
          <p:cNvSpPr/>
          <p:nvPr/>
        </p:nvSpPr>
        <p:spPr>
          <a:xfrm>
            <a:off x="4842588" y="3023206"/>
            <a:ext cx="2612571" cy="277955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7D0361-1D32-88C6-F266-1DCDEA9AE16B}"/>
              </a:ext>
            </a:extLst>
          </p:cNvPr>
          <p:cNvSpPr txBox="1"/>
          <p:nvPr/>
        </p:nvSpPr>
        <p:spPr>
          <a:xfrm>
            <a:off x="4879910" y="3126726"/>
            <a:ext cx="2509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Memory Allocated to </a:t>
            </a:r>
          </a:p>
          <a:p>
            <a:pPr algn="ctr"/>
            <a:r>
              <a:rPr lang="en-IN" dirty="0" err="1"/>
              <a:t>obj</a:t>
            </a:r>
            <a:r>
              <a:rPr lang="en-IN" dirty="0"/>
              <a:t> </a:t>
            </a:r>
          </a:p>
          <a:p>
            <a:pPr algn="ctr"/>
            <a:r>
              <a:rPr lang="en-IN" dirty="0"/>
              <a:t>aka </a:t>
            </a:r>
          </a:p>
          <a:p>
            <a:pPr algn="ctr"/>
            <a:r>
              <a:rPr lang="en-IN" dirty="0" err="1"/>
              <a:t>SimpleOperations</a:t>
            </a:r>
            <a:r>
              <a:rPr lang="en-IN" dirty="0"/>
              <a:t> class</a:t>
            </a:r>
            <a:endParaRPr lang="en-US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C37BF64-5DB3-FAF9-4D83-0CC479843829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2118049" y="3694923"/>
            <a:ext cx="2724539" cy="7180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F684857-3387-8A43-3B14-E531C359B412}"/>
              </a:ext>
            </a:extLst>
          </p:cNvPr>
          <p:cNvSpPr txBox="1"/>
          <p:nvPr/>
        </p:nvSpPr>
        <p:spPr>
          <a:xfrm>
            <a:off x="202163" y="5654351"/>
            <a:ext cx="300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SimpleOperation</a:t>
            </a:r>
            <a:r>
              <a:rPr lang="en-IN" dirty="0"/>
              <a:t> </a:t>
            </a:r>
            <a:r>
              <a:rPr lang="en-IN" dirty="0" err="1"/>
              <a:t>obj</a:t>
            </a:r>
            <a:r>
              <a:rPr lang="en-IN" dirty="0"/>
              <a:t>  = null;</a:t>
            </a:r>
            <a:endParaRPr lang="en-US" dirty="0"/>
          </a:p>
        </p:txBody>
      </p:sp>
      <p:sp>
        <p:nvSpPr>
          <p:cNvPr id="33" name="&quot;Not Allowed&quot; Symbol 32">
            <a:extLst>
              <a:ext uri="{FF2B5EF4-FFF2-40B4-BE49-F238E27FC236}">
                <a16:creationId xmlns:a16="http://schemas.microsoft.com/office/drawing/2014/main" id="{AB8BCDA5-279F-3A3C-26AE-C1C2BA4C33CF}"/>
              </a:ext>
            </a:extLst>
          </p:cNvPr>
          <p:cNvSpPr/>
          <p:nvPr/>
        </p:nvSpPr>
        <p:spPr>
          <a:xfrm>
            <a:off x="3144416" y="3352610"/>
            <a:ext cx="961053" cy="1256625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4C0CE59-A802-F660-CA96-05B103E590D0}"/>
              </a:ext>
            </a:extLst>
          </p:cNvPr>
          <p:cNvCxnSpPr>
            <a:stCxn id="32" idx="3"/>
            <a:endCxn id="33" idx="4"/>
          </p:cNvCxnSpPr>
          <p:nvPr/>
        </p:nvCxnSpPr>
        <p:spPr>
          <a:xfrm flipV="1">
            <a:off x="3209731" y="4609235"/>
            <a:ext cx="415212" cy="12297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257482D-D823-BEEC-034B-EAB53CA3C54F}"/>
              </a:ext>
            </a:extLst>
          </p:cNvPr>
          <p:cNvSpPr txBox="1"/>
          <p:nvPr/>
        </p:nvSpPr>
        <p:spPr>
          <a:xfrm>
            <a:off x="202163" y="6130212"/>
            <a:ext cx="5144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There is no allocation for the </a:t>
            </a:r>
            <a:r>
              <a:rPr lang="en-IN" dirty="0" err="1"/>
              <a:t>obj</a:t>
            </a:r>
            <a:r>
              <a:rPr lang="en-IN" dirty="0"/>
              <a:t> in managed heap so there is will runtime exception </a:t>
            </a:r>
            <a:endParaRPr lang="en-US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1365135-299A-CF8B-4467-69CBD9AEDDB0}"/>
              </a:ext>
            </a:extLst>
          </p:cNvPr>
          <p:cNvCxnSpPr>
            <a:stCxn id="25" idx="1"/>
            <a:endCxn id="27" idx="3"/>
          </p:cNvCxnSpPr>
          <p:nvPr/>
        </p:nvCxnSpPr>
        <p:spPr>
          <a:xfrm rot="10800000">
            <a:off x="7455159" y="4412982"/>
            <a:ext cx="1791478" cy="9020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625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F33ABB-0565-2DEE-E474-428666F67636}"/>
              </a:ext>
            </a:extLst>
          </p:cNvPr>
          <p:cNvSpPr/>
          <p:nvPr/>
        </p:nvSpPr>
        <p:spPr>
          <a:xfrm>
            <a:off x="4301412" y="130628"/>
            <a:ext cx="4749281" cy="64287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D85D2C03-5FB4-2BBD-7C17-6772BBC2FF5D}"/>
              </a:ext>
            </a:extLst>
          </p:cNvPr>
          <p:cNvSpPr/>
          <p:nvPr/>
        </p:nvSpPr>
        <p:spPr>
          <a:xfrm>
            <a:off x="10067730" y="396162"/>
            <a:ext cx="1754155" cy="103569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DB 1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11F76B94-6D1C-09C2-B778-A6AFFF83A09F}"/>
              </a:ext>
            </a:extLst>
          </p:cNvPr>
          <p:cNvSpPr/>
          <p:nvPr/>
        </p:nvSpPr>
        <p:spPr>
          <a:xfrm>
            <a:off x="10067730" y="1819857"/>
            <a:ext cx="1754155" cy="103569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DB 2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03D49B1-9BDF-A71F-DDCF-FA3FA21A3612}"/>
              </a:ext>
            </a:extLst>
          </p:cNvPr>
          <p:cNvSpPr/>
          <p:nvPr/>
        </p:nvSpPr>
        <p:spPr>
          <a:xfrm>
            <a:off x="10067730" y="3345023"/>
            <a:ext cx="1754155" cy="103569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 NoSQL}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C1BE646C-DFEA-EF8A-39A0-5FA829A789A4}"/>
              </a:ext>
            </a:extLst>
          </p:cNvPr>
          <p:cNvSpPr/>
          <p:nvPr/>
        </p:nvSpPr>
        <p:spPr>
          <a:xfrm>
            <a:off x="10277668" y="4954555"/>
            <a:ext cx="1334278" cy="1287624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AB4D0-C112-2965-FAE7-0AC3064456F5}"/>
              </a:ext>
            </a:extLst>
          </p:cNvPr>
          <p:cNvSpPr txBox="1"/>
          <p:nvPr/>
        </p:nvSpPr>
        <p:spPr>
          <a:xfrm>
            <a:off x="4488024" y="270588"/>
            <a:ext cx="434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 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4279C5-9FC8-EEC6-C4A6-22A32C903B87}"/>
              </a:ext>
            </a:extLst>
          </p:cNvPr>
          <p:cNvSpPr/>
          <p:nvPr/>
        </p:nvSpPr>
        <p:spPr>
          <a:xfrm>
            <a:off x="7212563" y="895739"/>
            <a:ext cx="1623527" cy="477727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A6F10E-1448-DF1F-0B4D-F0D0FB3B9E18}"/>
              </a:ext>
            </a:extLst>
          </p:cNvPr>
          <p:cNvSpPr txBox="1"/>
          <p:nvPr/>
        </p:nvSpPr>
        <p:spPr>
          <a:xfrm>
            <a:off x="7371184" y="998376"/>
            <a:ext cx="12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</a:t>
            </a:r>
            <a:r>
              <a:rPr lang="en-US" dirty="0" err="1"/>
              <a:t>Acces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31629E-3226-0BAE-ABFF-C2D083A3B897}"/>
              </a:ext>
            </a:extLst>
          </p:cNvPr>
          <p:cNvSpPr txBox="1"/>
          <p:nvPr/>
        </p:nvSpPr>
        <p:spPr>
          <a:xfrm>
            <a:off x="7371184" y="1614196"/>
            <a:ext cx="13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CRUD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06ADA-4454-AE30-3A42-DAB97A754A31}"/>
              </a:ext>
            </a:extLst>
          </p:cNvPr>
          <p:cNvSpPr txBox="1"/>
          <p:nvPr/>
        </p:nvSpPr>
        <p:spPr>
          <a:xfrm>
            <a:off x="7268547" y="2388637"/>
            <a:ext cx="1567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Connection</a:t>
            </a:r>
          </a:p>
          <a:p>
            <a:pPr marL="342900" indent="-342900">
              <a:buAutoNum type="arabicPeriod"/>
            </a:pPr>
            <a:r>
              <a:rPr lang="en-US" sz="1600" dirty="0"/>
              <a:t>Queries (R/W)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0F1537E-AEE4-50CA-7812-E1EC4F0439A8}"/>
              </a:ext>
            </a:extLst>
          </p:cNvPr>
          <p:cNvCxnSpPr>
            <a:cxnSpLocks/>
            <a:stCxn id="8" idx="3"/>
            <a:endCxn id="3" idx="2"/>
          </p:cNvCxnSpPr>
          <p:nvPr/>
        </p:nvCxnSpPr>
        <p:spPr>
          <a:xfrm flipV="1">
            <a:off x="8836090" y="914011"/>
            <a:ext cx="1231640" cy="237036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2298FFB-86DD-18AA-9DBE-7DE523598A89}"/>
              </a:ext>
            </a:extLst>
          </p:cNvPr>
          <p:cNvCxnSpPr>
            <a:endCxn id="4" idx="2"/>
          </p:cNvCxnSpPr>
          <p:nvPr/>
        </p:nvCxnSpPr>
        <p:spPr>
          <a:xfrm rot="5400000" flipH="1" flipV="1">
            <a:off x="8812957" y="2360840"/>
            <a:ext cx="1277907" cy="123164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62C0EC0-224F-A207-A579-BC854836B91B}"/>
              </a:ext>
            </a:extLst>
          </p:cNvPr>
          <p:cNvCxnSpPr>
            <a:cxnSpLocks/>
            <a:stCxn id="8" idx="3"/>
            <a:endCxn id="5" idx="2"/>
          </p:cNvCxnSpPr>
          <p:nvPr/>
        </p:nvCxnSpPr>
        <p:spPr>
          <a:xfrm>
            <a:off x="8836090" y="3284376"/>
            <a:ext cx="1231640" cy="57849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3083AF5-601B-E1F4-DF15-DDEDCC158658}"/>
              </a:ext>
            </a:extLst>
          </p:cNvPr>
          <p:cNvCxnSpPr>
            <a:endCxn id="6" idx="1"/>
          </p:cNvCxnSpPr>
          <p:nvPr/>
        </p:nvCxnSpPr>
        <p:spPr>
          <a:xfrm rot="16200000" flipH="1">
            <a:off x="8570066" y="3890765"/>
            <a:ext cx="1973624" cy="144157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E6ED08C-1FBD-CADD-528E-E76E8D3D6F05}"/>
              </a:ext>
            </a:extLst>
          </p:cNvPr>
          <p:cNvSpPr txBox="1"/>
          <p:nvPr/>
        </p:nvSpPr>
        <p:spPr>
          <a:xfrm>
            <a:off x="7371184" y="4020721"/>
            <a:ext cx="1268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Files Upload / Download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BE09BE4-40FD-6ECF-0447-A963B54ABC3E}"/>
              </a:ext>
            </a:extLst>
          </p:cNvPr>
          <p:cNvSpPr/>
          <p:nvPr/>
        </p:nvSpPr>
        <p:spPr>
          <a:xfrm>
            <a:off x="111967" y="1209087"/>
            <a:ext cx="4189444" cy="7744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Data using Request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63E111-53E0-BEA5-CB23-9E81C8553828}"/>
              </a:ext>
            </a:extLst>
          </p:cNvPr>
          <p:cNvSpPr/>
          <p:nvPr/>
        </p:nvSpPr>
        <p:spPr>
          <a:xfrm>
            <a:off x="4404048" y="1367708"/>
            <a:ext cx="575390" cy="380145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F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1C80DA-BF4B-43BA-0F8E-9ED4450954A6}"/>
              </a:ext>
            </a:extLst>
          </p:cNvPr>
          <p:cNvSpPr/>
          <p:nvPr/>
        </p:nvSpPr>
        <p:spPr>
          <a:xfrm>
            <a:off x="5284238" y="1003032"/>
            <a:ext cx="1713722" cy="45953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Workflows</a:t>
            </a:r>
          </a:p>
          <a:p>
            <a:pPr algn="ctr"/>
            <a:r>
              <a:rPr lang="en-US" dirty="0"/>
              <a:t>Add()</a:t>
            </a:r>
          </a:p>
          <a:p>
            <a:pPr algn="ctr"/>
            <a:r>
              <a:rPr lang="en-US" dirty="0"/>
              <a:t>Update()</a:t>
            </a:r>
          </a:p>
          <a:p>
            <a:pPr algn="ctr"/>
            <a:r>
              <a:rPr lang="en-US" dirty="0" err="1"/>
              <a:t>ReadAll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ReadBy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Delete()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9CE952C-8A79-056C-2C25-11FAACBA6651}"/>
              </a:ext>
            </a:extLst>
          </p:cNvPr>
          <p:cNvSpPr/>
          <p:nvPr/>
        </p:nvSpPr>
        <p:spPr>
          <a:xfrm>
            <a:off x="4777273" y="1688841"/>
            <a:ext cx="681135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D423D89D-6330-3811-86FA-3CA0187D905B}"/>
              </a:ext>
            </a:extLst>
          </p:cNvPr>
          <p:cNvSpPr/>
          <p:nvPr/>
        </p:nvSpPr>
        <p:spPr>
          <a:xfrm>
            <a:off x="6783355" y="1849793"/>
            <a:ext cx="681135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ED05A5-4803-2BB5-D0B8-F50E3831E585}"/>
              </a:ext>
            </a:extLst>
          </p:cNvPr>
          <p:cNvSpPr txBox="1"/>
          <p:nvPr/>
        </p:nvSpPr>
        <p:spPr>
          <a:xfrm>
            <a:off x="242596" y="2041457"/>
            <a:ext cx="32874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 = {</a:t>
            </a:r>
          </a:p>
          <a:p>
            <a:r>
              <a:rPr lang="en-US" dirty="0"/>
              <a:t>  EmpNo:101,</a:t>
            </a:r>
          </a:p>
          <a:p>
            <a:r>
              <a:rPr lang="en-US" dirty="0"/>
              <a:t> EmpName: “ABC”,</a:t>
            </a:r>
          </a:p>
          <a:p>
            <a:r>
              <a:rPr lang="en-US" dirty="0"/>
              <a:t> DeptName: “IT”,</a:t>
            </a:r>
          </a:p>
          <a:p>
            <a:r>
              <a:rPr lang="en-US" dirty="0"/>
              <a:t> Salary:89899</a:t>
            </a:r>
          </a:p>
          <a:p>
            <a:r>
              <a:rPr lang="en-US" dirty="0"/>
              <a:t>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3D7E25-D04C-E02F-33AE-237596583AED}"/>
              </a:ext>
            </a:extLst>
          </p:cNvPr>
          <p:cNvSpPr txBox="1"/>
          <p:nvPr/>
        </p:nvSpPr>
        <p:spPr>
          <a:xfrm>
            <a:off x="370115" y="4874473"/>
            <a:ext cx="28209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Interface Layer MUST Map the received data with the Object / Schema / Entity</a:t>
            </a:r>
          </a:p>
          <a:p>
            <a:endParaRPr lang="en-US" dirty="0"/>
          </a:p>
          <a:p>
            <a:r>
              <a:rPr lang="en-US" dirty="0"/>
              <a:t>POCO: Class with Public Read/Write Properties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05E28D7-B026-2DF1-6408-BC5582E3E3CF}"/>
              </a:ext>
            </a:extLst>
          </p:cNvPr>
          <p:cNvSpPr/>
          <p:nvPr/>
        </p:nvSpPr>
        <p:spPr>
          <a:xfrm>
            <a:off x="2425959" y="2337706"/>
            <a:ext cx="1763486" cy="8819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with POCO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E923FC4-B181-B6A0-AF79-77061D0D22C6}"/>
              </a:ext>
            </a:extLst>
          </p:cNvPr>
          <p:cNvSpPr/>
          <p:nvPr/>
        </p:nvSpPr>
        <p:spPr>
          <a:xfrm>
            <a:off x="4488024" y="5906278"/>
            <a:ext cx="4413380" cy="48519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Entity Layer , Plain Old CLR Objects (POCO)</a:t>
            </a:r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7380838D-B747-BBEA-0FE8-E72DCA1F072F}"/>
              </a:ext>
            </a:extLst>
          </p:cNvPr>
          <p:cNvSpPr/>
          <p:nvPr/>
        </p:nvSpPr>
        <p:spPr>
          <a:xfrm>
            <a:off x="4562669" y="5169159"/>
            <a:ext cx="214604" cy="73711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406D234C-A6E4-4FBB-B514-8BDC26AB3927}"/>
              </a:ext>
            </a:extLst>
          </p:cNvPr>
          <p:cNvSpPr/>
          <p:nvPr/>
        </p:nvSpPr>
        <p:spPr>
          <a:xfrm>
            <a:off x="6004248" y="5598367"/>
            <a:ext cx="191278" cy="36311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5A1C2FF6-637C-2D57-9582-48DA14F7E9AB}"/>
              </a:ext>
            </a:extLst>
          </p:cNvPr>
          <p:cNvSpPr/>
          <p:nvPr/>
        </p:nvSpPr>
        <p:spPr>
          <a:xfrm>
            <a:off x="7980786" y="5673012"/>
            <a:ext cx="191278" cy="23326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09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4764CB-5F7F-23E7-DF56-2A0DEC9D84F0}"/>
              </a:ext>
            </a:extLst>
          </p:cNvPr>
          <p:cNvSpPr/>
          <p:nvPr/>
        </p:nvSpPr>
        <p:spPr>
          <a:xfrm>
            <a:off x="2743199" y="1738184"/>
            <a:ext cx="6540759" cy="3748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CF7844-F03F-BCD0-7AF6-D87EF2DCBB63}"/>
              </a:ext>
            </a:extLst>
          </p:cNvPr>
          <p:cNvSpPr txBox="1"/>
          <p:nvPr/>
        </p:nvSpPr>
        <p:spPr>
          <a:xfrm>
            <a:off x="4683967" y="354563"/>
            <a:ext cx="28924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EmpNo, EmpName, Address, City, PhoneNo, Email, Salary, Designation, </a:t>
            </a:r>
            <a:r>
              <a:rPr lang="en-US" dirty="0" err="1"/>
              <a:t>Hra</a:t>
            </a:r>
            <a:r>
              <a:rPr lang="en-US" dirty="0"/>
              <a:t>, Ta, Da, Allowances, Tax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481638-3A52-486D-AF78-3F160E843669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 flipH="1">
            <a:off x="6013579" y="1554892"/>
            <a:ext cx="116633" cy="183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939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622644-4FDC-0128-3C95-6EC10A25EACA}"/>
              </a:ext>
            </a:extLst>
          </p:cNvPr>
          <p:cNvSpPr/>
          <p:nvPr/>
        </p:nvSpPr>
        <p:spPr>
          <a:xfrm>
            <a:off x="4767943" y="214605"/>
            <a:ext cx="2360645" cy="17728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661309-A3A2-B8F4-4CBB-D1B03AFBED07}"/>
              </a:ext>
            </a:extLst>
          </p:cNvPr>
          <p:cNvSpPr/>
          <p:nvPr/>
        </p:nvSpPr>
        <p:spPr>
          <a:xfrm>
            <a:off x="4767943" y="653143"/>
            <a:ext cx="2369975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D71088-094F-12DB-C1D8-A64C34E49916}"/>
              </a:ext>
            </a:extLst>
          </p:cNvPr>
          <p:cNvSpPr txBox="1"/>
          <p:nvPr/>
        </p:nvSpPr>
        <p:spPr>
          <a:xfrm>
            <a:off x="4879910" y="214605"/>
            <a:ext cx="216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D0EA3F-D126-17FF-7A7A-1929525F8BFE}"/>
              </a:ext>
            </a:extLst>
          </p:cNvPr>
          <p:cNvSpPr txBox="1"/>
          <p:nvPr/>
        </p:nvSpPr>
        <p:spPr>
          <a:xfrm>
            <a:off x="4833257" y="849086"/>
            <a:ext cx="22113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+EmpNo</a:t>
            </a:r>
          </a:p>
          <a:p>
            <a:r>
              <a:rPr lang="en-US" sz="1600" dirty="0"/>
              <a:t>+EmpName</a:t>
            </a:r>
          </a:p>
          <a:p>
            <a:r>
              <a:rPr lang="en-US" sz="1600" dirty="0"/>
              <a:t>+Salary</a:t>
            </a:r>
          </a:p>
          <a:p>
            <a:r>
              <a:rPr lang="en-US" sz="1600" dirty="0"/>
              <a:t>+Address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9C3E23-8D1D-D140-D6D9-7D2B7CCDB73D}"/>
              </a:ext>
            </a:extLst>
          </p:cNvPr>
          <p:cNvSpPr/>
          <p:nvPr/>
        </p:nvSpPr>
        <p:spPr>
          <a:xfrm>
            <a:off x="251927" y="2911151"/>
            <a:ext cx="2677886" cy="21180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419296-479B-D3EC-AA99-77D79FE59DBF}"/>
              </a:ext>
            </a:extLst>
          </p:cNvPr>
          <p:cNvSpPr/>
          <p:nvPr/>
        </p:nvSpPr>
        <p:spPr>
          <a:xfrm>
            <a:off x="251927" y="3429000"/>
            <a:ext cx="2677886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38F959-75A3-E659-EE36-C4EFEB5A0F9C}"/>
              </a:ext>
            </a:extLst>
          </p:cNvPr>
          <p:cNvSpPr txBox="1"/>
          <p:nvPr/>
        </p:nvSpPr>
        <p:spPr>
          <a:xfrm>
            <a:off x="251927" y="2976465"/>
            <a:ext cx="267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Director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7AA2064-6C86-3F83-28FF-3C6492F7F505}"/>
              </a:ext>
            </a:extLst>
          </p:cNvPr>
          <p:cNvCxnSpPr>
            <a:stCxn id="10" idx="0"/>
            <a:endCxn id="5" idx="2"/>
          </p:cNvCxnSpPr>
          <p:nvPr/>
        </p:nvCxnSpPr>
        <p:spPr>
          <a:xfrm rot="5400000" flipH="1" flipV="1">
            <a:off x="3307703" y="270588"/>
            <a:ext cx="923730" cy="43573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0CBAE6C-8C2D-6905-DAF0-2B4F775B06F7}"/>
              </a:ext>
            </a:extLst>
          </p:cNvPr>
          <p:cNvSpPr txBox="1"/>
          <p:nvPr/>
        </p:nvSpPr>
        <p:spPr>
          <a:xfrm>
            <a:off x="251927" y="3601616"/>
            <a:ext cx="2593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r>
              <a:rPr lang="en-US" dirty="0" err="1"/>
              <a:t>AirFare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Allowanaces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MobileBill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ElectricityBill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72B53A-1593-250A-B988-E89A9B1ACC80}"/>
              </a:ext>
            </a:extLst>
          </p:cNvPr>
          <p:cNvSpPr/>
          <p:nvPr/>
        </p:nvSpPr>
        <p:spPr>
          <a:xfrm>
            <a:off x="8941837" y="2976465"/>
            <a:ext cx="2677886" cy="21180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15DDB4-E8E9-0199-F82E-41AB36EB4801}"/>
              </a:ext>
            </a:extLst>
          </p:cNvPr>
          <p:cNvSpPr/>
          <p:nvPr/>
        </p:nvSpPr>
        <p:spPr>
          <a:xfrm>
            <a:off x="8941837" y="3406140"/>
            <a:ext cx="2677886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C39E26-1B52-2E9A-7483-72587FF12DFA}"/>
              </a:ext>
            </a:extLst>
          </p:cNvPr>
          <p:cNvSpPr txBox="1"/>
          <p:nvPr/>
        </p:nvSpPr>
        <p:spPr>
          <a:xfrm>
            <a:off x="9041363" y="3038048"/>
            <a:ext cx="257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E6F97D-4C53-EBE3-C27C-E8483C612393}"/>
              </a:ext>
            </a:extLst>
          </p:cNvPr>
          <p:cNvSpPr txBox="1"/>
          <p:nvPr/>
        </p:nvSpPr>
        <p:spPr>
          <a:xfrm>
            <a:off x="9041363" y="3601616"/>
            <a:ext cx="2472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r>
              <a:rPr lang="en-US" dirty="0" err="1"/>
              <a:t>PterolAllowance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RailwayFare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LocalAllowance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FoodAllowance</a:t>
            </a:r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1FC2A74-3537-C786-7402-FA4B39831959}"/>
              </a:ext>
            </a:extLst>
          </p:cNvPr>
          <p:cNvCxnSpPr>
            <a:cxnSpLocks/>
            <a:stCxn id="16" idx="0"/>
            <a:endCxn id="2" idx="2"/>
          </p:cNvCxnSpPr>
          <p:nvPr/>
        </p:nvCxnSpPr>
        <p:spPr>
          <a:xfrm rot="16200000" flipV="1">
            <a:off x="7620001" y="315686"/>
            <a:ext cx="989044" cy="43325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70D1679-F818-D068-31A1-EFDB24C9B283}"/>
              </a:ext>
            </a:extLst>
          </p:cNvPr>
          <p:cNvSpPr txBox="1"/>
          <p:nvPr/>
        </p:nvSpPr>
        <p:spPr>
          <a:xfrm>
            <a:off x="186612" y="1981983"/>
            <a:ext cx="358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Single Inheritance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5BC41A-A578-4CAB-0D9D-A34AE799E3BF}"/>
              </a:ext>
            </a:extLst>
          </p:cNvPr>
          <p:cNvSpPr txBox="1"/>
          <p:nvPr/>
        </p:nvSpPr>
        <p:spPr>
          <a:xfrm>
            <a:off x="8609044" y="1927945"/>
            <a:ext cx="358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Single Inheritance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82FD2E-6710-C3B8-09F9-EC45B4D89D40}"/>
              </a:ext>
            </a:extLst>
          </p:cNvPr>
          <p:cNvSpPr txBox="1"/>
          <p:nvPr/>
        </p:nvSpPr>
        <p:spPr>
          <a:xfrm>
            <a:off x="2995127" y="4035489"/>
            <a:ext cx="586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Hierarchical Inheritance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1C8A4D-A9F1-1F66-3583-B43AFDFB4AC3}"/>
              </a:ext>
            </a:extLst>
          </p:cNvPr>
          <p:cNvSpPr/>
          <p:nvPr/>
        </p:nvSpPr>
        <p:spPr>
          <a:xfrm>
            <a:off x="8857861" y="5691673"/>
            <a:ext cx="2852057" cy="1054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A59252-32A1-F13A-2B1A-056B9B3695A2}"/>
              </a:ext>
            </a:extLst>
          </p:cNvPr>
          <p:cNvSpPr txBox="1"/>
          <p:nvPr/>
        </p:nvSpPr>
        <p:spPr>
          <a:xfrm>
            <a:off x="8941837" y="5756989"/>
            <a:ext cx="276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SalesManager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1A379F-5031-9E56-F901-BB6F9B4713CB}"/>
              </a:ext>
            </a:extLst>
          </p:cNvPr>
          <p:cNvSpPr/>
          <p:nvPr/>
        </p:nvSpPr>
        <p:spPr>
          <a:xfrm>
            <a:off x="8857861" y="6191637"/>
            <a:ext cx="2852057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1ED738-1032-A262-A0CB-91444A06901F}"/>
              </a:ext>
            </a:extLst>
          </p:cNvPr>
          <p:cNvSpPr txBox="1"/>
          <p:nvPr/>
        </p:nvSpPr>
        <p:spPr>
          <a:xfrm>
            <a:off x="8941837" y="6302672"/>
            <a:ext cx="2677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 </a:t>
            </a:r>
            <a:r>
              <a:rPr lang="en-US" sz="1400" dirty="0" err="1"/>
              <a:t>HotelAllowance</a:t>
            </a:r>
            <a:endParaRPr lang="en-US" sz="1400" dirty="0"/>
          </a:p>
          <a:p>
            <a:r>
              <a:rPr lang="en-US" sz="1400" dirty="0"/>
              <a:t>+ </a:t>
            </a:r>
            <a:r>
              <a:rPr lang="en-US" sz="1400" dirty="0" err="1"/>
              <a:t>SalesCredit</a:t>
            </a:r>
            <a:endParaRPr lang="en-US" sz="1400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9C8596D-AEDB-E545-AE36-1988185E4C43}"/>
              </a:ext>
            </a:extLst>
          </p:cNvPr>
          <p:cNvCxnSpPr>
            <a:stCxn id="27" idx="0"/>
            <a:endCxn id="16" idx="2"/>
          </p:cNvCxnSpPr>
          <p:nvPr/>
        </p:nvCxnSpPr>
        <p:spPr>
          <a:xfrm rot="16200000" flipV="1">
            <a:off x="9983756" y="5391539"/>
            <a:ext cx="597159" cy="31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7A4B1BC-F65D-D734-97D1-2075845AFCDA}"/>
              </a:ext>
            </a:extLst>
          </p:cNvPr>
          <p:cNvSpPr txBox="1"/>
          <p:nvPr/>
        </p:nvSpPr>
        <p:spPr>
          <a:xfrm>
            <a:off x="6459895" y="5803155"/>
            <a:ext cx="2149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Multi-Level Inheritance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D4C2F4-F9EF-8AD8-367F-B794BF4CE10E}"/>
              </a:ext>
            </a:extLst>
          </p:cNvPr>
          <p:cNvSpPr txBox="1"/>
          <p:nvPr/>
        </p:nvSpPr>
        <p:spPr>
          <a:xfrm>
            <a:off x="606490" y="1352939"/>
            <a:ext cx="268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Director Is-a Employee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8B5629-4C37-9BE0-AAAD-F2E369D8A0B0}"/>
              </a:ext>
            </a:extLst>
          </p:cNvPr>
          <p:cNvSpPr txBox="1"/>
          <p:nvPr/>
        </p:nvSpPr>
        <p:spPr>
          <a:xfrm>
            <a:off x="8609044" y="1435453"/>
            <a:ext cx="268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Manager Is-a Employee</a:t>
            </a:r>
          </a:p>
        </p:txBody>
      </p:sp>
    </p:spTree>
    <p:extLst>
      <p:ext uri="{BB962C8B-B14F-4D97-AF65-F5344CB8AC3E}">
        <p14:creationId xmlns:p14="http://schemas.microsoft.com/office/powerpoint/2010/main" val="3880742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71836FE-B044-8B08-B9EA-EFAB73FF140D}"/>
              </a:ext>
            </a:extLst>
          </p:cNvPr>
          <p:cNvSpPr/>
          <p:nvPr/>
        </p:nvSpPr>
        <p:spPr>
          <a:xfrm>
            <a:off x="8486192" y="1968760"/>
            <a:ext cx="2286000" cy="16235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DirectorLogic</a:t>
            </a:r>
            <a:endParaRPr lang="en-US" dirty="0"/>
          </a:p>
          <a:p>
            <a:pPr algn="ctr"/>
            <a:r>
              <a:rPr lang="en-US" dirty="0"/>
              <a:t>+</a:t>
            </a:r>
            <a:r>
              <a:rPr lang="en-US" dirty="0" err="1"/>
              <a:t>GetSalary</a:t>
            </a:r>
            <a:r>
              <a:rPr lang="en-US" dirty="0"/>
              <a:t>()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E147367-F1F7-0939-DE9C-44954159930E}"/>
              </a:ext>
            </a:extLst>
          </p:cNvPr>
          <p:cNvSpPr/>
          <p:nvPr/>
        </p:nvSpPr>
        <p:spPr>
          <a:xfrm>
            <a:off x="7021284" y="5234473"/>
            <a:ext cx="2286000" cy="16235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ManagerLogic</a:t>
            </a:r>
            <a:endParaRPr lang="en-US" dirty="0"/>
          </a:p>
          <a:p>
            <a:pPr algn="ctr"/>
            <a:r>
              <a:rPr lang="en-US" dirty="0"/>
              <a:t>+</a:t>
            </a:r>
            <a:r>
              <a:rPr lang="en-US" dirty="0" err="1"/>
              <a:t>GetSalary</a:t>
            </a:r>
            <a:r>
              <a:rPr lang="en-US" dirty="0"/>
              <a:t>()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35BFBF-0542-182A-BE11-BB62486C8007}"/>
              </a:ext>
            </a:extLst>
          </p:cNvPr>
          <p:cNvSpPr/>
          <p:nvPr/>
        </p:nvSpPr>
        <p:spPr>
          <a:xfrm>
            <a:off x="3359020" y="1306286"/>
            <a:ext cx="2286000" cy="1735494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E9A18A-9DB2-A8FA-0776-701E996700B6}"/>
              </a:ext>
            </a:extLst>
          </p:cNvPr>
          <p:cNvSpPr txBox="1"/>
          <p:nvPr/>
        </p:nvSpPr>
        <p:spPr>
          <a:xfrm>
            <a:off x="559837" y="1810139"/>
            <a:ext cx="1772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Accountant Client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83762F9-C515-8B56-C8F7-2C1E9CE3DA0D}"/>
              </a:ext>
            </a:extLst>
          </p:cNvPr>
          <p:cNvSpPr/>
          <p:nvPr/>
        </p:nvSpPr>
        <p:spPr>
          <a:xfrm>
            <a:off x="2174033" y="1978090"/>
            <a:ext cx="1184987" cy="4783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3747D7-4C38-A2AA-0616-70F779253F88}"/>
              </a:ext>
            </a:extLst>
          </p:cNvPr>
          <p:cNvSpPr txBox="1"/>
          <p:nvPr/>
        </p:nvSpPr>
        <p:spPr>
          <a:xfrm>
            <a:off x="3517640" y="1567543"/>
            <a:ext cx="200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Accountant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85E28C-186B-2220-1D52-0E99A749CCE4}"/>
              </a:ext>
            </a:extLst>
          </p:cNvPr>
          <p:cNvSpPr txBox="1"/>
          <p:nvPr/>
        </p:nvSpPr>
        <p:spPr>
          <a:xfrm>
            <a:off x="3517640" y="2198132"/>
            <a:ext cx="181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+ GetTax()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6358723-F399-EF94-2556-1F0749D85164}"/>
              </a:ext>
            </a:extLst>
          </p:cNvPr>
          <p:cNvSpPr/>
          <p:nvPr/>
        </p:nvSpPr>
        <p:spPr>
          <a:xfrm>
            <a:off x="2174033" y="3558073"/>
            <a:ext cx="1455575" cy="9983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Employee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DCF7B5-F82D-4DED-93F5-B59EC3925AE1}"/>
              </a:ext>
            </a:extLst>
          </p:cNvPr>
          <p:cNvSpPr txBox="1"/>
          <p:nvPr/>
        </p:nvSpPr>
        <p:spPr>
          <a:xfrm>
            <a:off x="1908110" y="4933290"/>
            <a:ext cx="29018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Accountant System Needs Employee Object to Calculate Tax.</a:t>
            </a:r>
          </a:p>
          <a:p>
            <a:r>
              <a:rPr lang="en-US" dirty="0"/>
              <a:t>The GetTax() method will have Runtime Polymorphic Behavior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745DD2-28FD-1BAD-764F-0584F8941FEE}"/>
              </a:ext>
            </a:extLst>
          </p:cNvPr>
          <p:cNvSpPr/>
          <p:nvPr/>
        </p:nvSpPr>
        <p:spPr>
          <a:xfrm>
            <a:off x="3774232" y="3593840"/>
            <a:ext cx="2286000" cy="9983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EmployeeLogic</a:t>
            </a:r>
            <a:endParaRPr lang="en-US" sz="16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9064E0-209D-209C-8F3F-8525BDBEBC38}"/>
              </a:ext>
            </a:extLst>
          </p:cNvPr>
          <p:cNvCxnSpPr>
            <a:stCxn id="9" idx="0"/>
            <a:endCxn id="8" idx="2"/>
          </p:cNvCxnSpPr>
          <p:nvPr/>
        </p:nvCxnSpPr>
        <p:spPr>
          <a:xfrm flipV="1">
            <a:off x="2901821" y="2567464"/>
            <a:ext cx="1525554" cy="990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D043F8-8F9C-2776-F4EF-32601794E405}"/>
              </a:ext>
            </a:extLst>
          </p:cNvPr>
          <p:cNvCxnSpPr>
            <a:stCxn id="13" idx="0"/>
            <a:endCxn id="8" idx="2"/>
          </p:cNvCxnSpPr>
          <p:nvPr/>
        </p:nvCxnSpPr>
        <p:spPr>
          <a:xfrm flipH="1" flipV="1">
            <a:off x="4427375" y="2567464"/>
            <a:ext cx="489857" cy="102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5A7E4EA-A7DD-FC86-DCFA-C47E5A935853}"/>
              </a:ext>
            </a:extLst>
          </p:cNvPr>
          <p:cNvCxnSpPr>
            <a:stCxn id="8" idx="3"/>
            <a:endCxn id="2" idx="1"/>
          </p:cNvCxnSpPr>
          <p:nvPr/>
        </p:nvCxnSpPr>
        <p:spPr>
          <a:xfrm>
            <a:off x="5337110" y="2382798"/>
            <a:ext cx="3149082" cy="3977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A3CB281-F289-73D2-59A3-C95ED7C9D743}"/>
              </a:ext>
            </a:extLst>
          </p:cNvPr>
          <p:cNvCxnSpPr>
            <a:stCxn id="8" idx="3"/>
            <a:endCxn id="3" idx="1"/>
          </p:cNvCxnSpPr>
          <p:nvPr/>
        </p:nvCxnSpPr>
        <p:spPr>
          <a:xfrm>
            <a:off x="5337110" y="2382798"/>
            <a:ext cx="1684174" cy="36634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269942AB-11C2-F28F-288F-71C839654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994459"/>
              </p:ext>
            </p:extLst>
          </p:nvPr>
        </p:nvGraphicFramePr>
        <p:xfrm>
          <a:off x="4252686" y="128682"/>
          <a:ext cx="7811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180">
                  <a:extLst>
                    <a:ext uri="{9D8B030D-6E8A-4147-A177-3AD203B41FA5}">
                      <a16:colId xmlns:a16="http://schemas.microsoft.com/office/drawing/2014/main" val="704808867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1841891237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3379199253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1737101077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3577846329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2856441666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1961552600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3634133820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3558929721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1991681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821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02100"/>
                  </a:ext>
                </a:extLst>
              </a:tr>
            </a:tbl>
          </a:graphicData>
        </a:graphic>
      </p:graphicFrame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200A30D-F8AD-2C57-61D8-AF352B84AD1D}"/>
              </a:ext>
            </a:extLst>
          </p:cNvPr>
          <p:cNvCxnSpPr>
            <a:cxnSpLocks/>
            <a:stCxn id="3" idx="0"/>
            <a:endCxn id="24" idx="2"/>
          </p:cNvCxnSpPr>
          <p:nvPr/>
        </p:nvCxnSpPr>
        <p:spPr>
          <a:xfrm rot="16200000" flipV="1">
            <a:off x="5979380" y="3049569"/>
            <a:ext cx="4364111" cy="569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25AC0D3-4558-964B-CC25-1381378D073B}"/>
              </a:ext>
            </a:extLst>
          </p:cNvPr>
          <p:cNvCxnSpPr>
            <a:cxnSpLocks/>
            <a:stCxn id="2" idx="3"/>
            <a:endCxn id="24" idx="2"/>
          </p:cNvCxnSpPr>
          <p:nvPr/>
        </p:nvCxnSpPr>
        <p:spPr>
          <a:xfrm flipH="1" flipV="1">
            <a:off x="8158586" y="870362"/>
            <a:ext cx="2613606" cy="1910162"/>
          </a:xfrm>
          <a:prstGeom prst="bentConnector4">
            <a:avLst>
              <a:gd name="adj1" fmla="val -8747"/>
              <a:gd name="adj2" fmla="val 7124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846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31B458-D7C6-6DB2-B907-8A7EDCBC9A85}"/>
              </a:ext>
            </a:extLst>
          </p:cNvPr>
          <p:cNvSpPr txBox="1"/>
          <p:nvPr/>
        </p:nvSpPr>
        <p:spPr>
          <a:xfrm>
            <a:off x="83976" y="233265"/>
            <a:ext cx="384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Cohesive Design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12427F-A4B7-A0FB-AAE2-9A59C83F5C3B}"/>
              </a:ext>
            </a:extLst>
          </p:cNvPr>
          <p:cNvSpPr/>
          <p:nvPr/>
        </p:nvSpPr>
        <p:spPr>
          <a:xfrm>
            <a:off x="5439747" y="345233"/>
            <a:ext cx="4189445" cy="6410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127CF-1F27-52D3-AE37-CBC0E6085DC0}"/>
              </a:ext>
            </a:extLst>
          </p:cNvPr>
          <p:cNvSpPr txBox="1"/>
          <p:nvPr/>
        </p:nvSpPr>
        <p:spPr>
          <a:xfrm>
            <a:off x="5542384" y="513184"/>
            <a:ext cx="404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E30C4C-78F0-E804-54AA-7703897A2AFF}"/>
              </a:ext>
            </a:extLst>
          </p:cNvPr>
          <p:cNvSpPr txBox="1"/>
          <p:nvPr/>
        </p:nvSpPr>
        <p:spPr>
          <a:xfrm>
            <a:off x="9834465" y="602597"/>
            <a:ext cx="2090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Classes on for File Operations aka Stream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52976B-267D-1B97-CD13-19242B0122E8}"/>
              </a:ext>
            </a:extLst>
          </p:cNvPr>
          <p:cNvSpPr/>
          <p:nvPr/>
        </p:nvSpPr>
        <p:spPr>
          <a:xfrm>
            <a:off x="5645020" y="1166327"/>
            <a:ext cx="3937519" cy="4665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 class Stream {…}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DA05B6-862F-53B7-374F-8AE5EBDE6DEE}"/>
              </a:ext>
            </a:extLst>
          </p:cNvPr>
          <p:cNvSpPr/>
          <p:nvPr/>
        </p:nvSpPr>
        <p:spPr>
          <a:xfrm>
            <a:off x="5645020" y="2248678"/>
            <a:ext cx="1828800" cy="373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MemoryStream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en-US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3EC4ED2-E0AE-3671-8F6A-91FE3BD365B1}"/>
              </a:ext>
            </a:extLst>
          </p:cNvPr>
          <p:cNvCxnSpPr>
            <a:stCxn id="7" idx="3"/>
            <a:endCxn id="6" idx="2"/>
          </p:cNvCxnSpPr>
          <p:nvPr/>
        </p:nvCxnSpPr>
        <p:spPr>
          <a:xfrm flipV="1">
            <a:off x="7473820" y="1632857"/>
            <a:ext cx="139960" cy="8024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C5C6406-EE4E-1BD4-BFBF-22AFAEEA7C88}"/>
              </a:ext>
            </a:extLst>
          </p:cNvPr>
          <p:cNvSpPr/>
          <p:nvPr/>
        </p:nvSpPr>
        <p:spPr>
          <a:xfrm>
            <a:off x="7299647" y="2929812"/>
            <a:ext cx="2142931" cy="373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NetworkStream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D479C6F-2263-6D24-EF75-D3F02A6AF936}"/>
              </a:ext>
            </a:extLst>
          </p:cNvPr>
          <p:cNvCxnSpPr/>
          <p:nvPr/>
        </p:nvCxnSpPr>
        <p:spPr>
          <a:xfrm rot="16200000" flipV="1">
            <a:off x="7361854" y="1884783"/>
            <a:ext cx="1268963" cy="7651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B7CF250-1605-7590-9D1F-2D9B49AE85A3}"/>
              </a:ext>
            </a:extLst>
          </p:cNvPr>
          <p:cNvSpPr/>
          <p:nvPr/>
        </p:nvSpPr>
        <p:spPr>
          <a:xfrm>
            <a:off x="5645020" y="3820886"/>
            <a:ext cx="1828800" cy="373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FileStream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en-US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818DC09-E64F-FF79-85EC-8335419D0D2E}"/>
              </a:ext>
            </a:extLst>
          </p:cNvPr>
          <p:cNvCxnSpPr>
            <a:stCxn id="18" idx="0"/>
            <a:endCxn id="6" idx="2"/>
          </p:cNvCxnSpPr>
          <p:nvPr/>
        </p:nvCxnSpPr>
        <p:spPr>
          <a:xfrm rot="5400000" flipH="1" flipV="1">
            <a:off x="5992586" y="2199692"/>
            <a:ext cx="2188029" cy="10543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E86F391-E6F5-3CD6-E825-F362895DDC1B}"/>
              </a:ext>
            </a:extLst>
          </p:cNvPr>
          <p:cNvSpPr txBox="1"/>
          <p:nvPr/>
        </p:nvSpPr>
        <p:spPr>
          <a:xfrm>
            <a:off x="261257" y="1693506"/>
            <a:ext cx="4833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</a:t>
            </a:r>
            <a:r>
              <a:rPr lang="en-US" dirty="0" err="1"/>
              <a:t>stream</a:t>
            </a:r>
            <a:r>
              <a:rPr lang="en-US" dirty="0"/>
              <a:t> = new MemoryStream();</a:t>
            </a:r>
          </a:p>
          <a:p>
            <a:endParaRPr lang="en-US" dirty="0"/>
          </a:p>
          <a:p>
            <a:r>
              <a:rPr lang="en-US" dirty="0"/>
              <a:t>Stream </a:t>
            </a:r>
            <a:r>
              <a:rPr lang="en-US" dirty="0" err="1"/>
              <a:t>stream</a:t>
            </a:r>
            <a:r>
              <a:rPr lang="en-US" dirty="0"/>
              <a:t> = new FileStream();</a:t>
            </a:r>
          </a:p>
          <a:p>
            <a:endParaRPr lang="en-US" dirty="0"/>
          </a:p>
          <a:p>
            <a:r>
              <a:rPr lang="en-US" dirty="0"/>
              <a:t>Stream </a:t>
            </a:r>
            <a:r>
              <a:rPr lang="en-US" dirty="0" err="1"/>
              <a:t>stream</a:t>
            </a:r>
            <a:r>
              <a:rPr lang="en-US" dirty="0"/>
              <a:t> = new </a:t>
            </a:r>
            <a:r>
              <a:rPr lang="en-US" dirty="0" err="1"/>
              <a:t>NetworkStream</a:t>
            </a:r>
            <a:r>
              <a:rPr lang="en-US" dirty="0"/>
              <a:t>()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E03308E-6B66-54C9-3759-E546128698D1}"/>
              </a:ext>
            </a:extLst>
          </p:cNvPr>
          <p:cNvCxnSpPr>
            <a:cxnSpLocks/>
          </p:cNvCxnSpPr>
          <p:nvPr/>
        </p:nvCxnSpPr>
        <p:spPr>
          <a:xfrm flipV="1">
            <a:off x="5159829" y="513184"/>
            <a:ext cx="37322" cy="548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A0544CA-F4D2-2044-CCEB-33BFFEB4A87C}"/>
              </a:ext>
            </a:extLst>
          </p:cNvPr>
          <p:cNvSpPr txBox="1"/>
          <p:nvPr/>
        </p:nvSpPr>
        <p:spPr>
          <a:xfrm>
            <a:off x="709127" y="4194110"/>
            <a:ext cx="39001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High Cohesive System implement the generalization of the behavior using Abstract base class and derive other specific classes from abstract base class. This also provide a optimized coupling during runtime and help in polymorphic behavior   </a:t>
            </a:r>
          </a:p>
        </p:txBody>
      </p:sp>
    </p:spTree>
    <p:extLst>
      <p:ext uri="{BB962C8B-B14F-4D97-AF65-F5344CB8AC3E}">
        <p14:creationId xmlns:p14="http://schemas.microsoft.com/office/powerpoint/2010/main" val="3774566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861</Words>
  <Application>Microsoft Office PowerPoint</Application>
  <PresentationFormat>Widescreen</PresentationFormat>
  <Paragraphs>189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94</cp:revision>
  <dcterms:created xsi:type="dcterms:W3CDTF">2023-06-19T05:55:24Z</dcterms:created>
  <dcterms:modified xsi:type="dcterms:W3CDTF">2023-06-20T07:31:57Z</dcterms:modified>
</cp:coreProperties>
</file>