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4F7E-7D27-6400-D002-CF271FCE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AF6A-8105-7C0D-CA88-FF24B90F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ED38-DE11-6B44-5422-0E39F51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54FB-CA58-32C8-A49F-E0FF88B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5051-D3A9-0B5D-EAC3-8C33317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630-145D-CFDF-E2AF-1FB9051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43BE-DC3F-F0B0-AC37-9DA37186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F088-5035-E2B8-D25C-67392BD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2A7A-DF0A-F0F9-CDE3-F0696486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47F3-370A-B789-3247-ED979B2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0C34-7D78-69C8-DA77-236F64CB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A052-A563-07B8-D1BB-C20A3736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0BF8-9EE7-CC3B-3A7B-4FF24A38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7D65-CED5-B298-680F-DA2FFBC8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66A0-50A7-55D3-CA72-CFFEDF9F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C6EE-1050-81B7-CD79-D7B7250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B864-1E6E-7B17-117B-666B5442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B77E-B182-63C0-3FC7-FCC32FD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0B5-B9F6-1A76-A0F8-A961B6A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3CFA-0522-C45E-07E2-6F05F24D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447-0540-4056-7562-54386C6C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993B-F8E2-5534-B658-A75C956D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AFCB-2F6A-CA88-FE69-0A8C1C0E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0701-AB0F-A3AE-2461-1F1BD3A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F0CD-1D67-4661-B944-0F753BCF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4EA6-F2E2-9591-527D-CCB962B8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3756-087B-647A-969C-51E39833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F62-A681-C837-4498-EFDE77C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9E73-F319-F9B9-FC9E-370C938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E67E-F226-4FE6-E390-3E71DA1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3866-7AFD-AB38-A71F-4F03748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4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B5F0-94B1-DAD2-A923-13FEB746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9EF6-8BEF-235E-5300-01D23902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1E31E-4D72-82A7-EB8E-766F06AB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3053-FD2E-DD38-562B-CF199E64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93C99-6194-F578-8C64-7ABFFA35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25B25-CF51-05F6-EF84-C29F467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30D1B-F55D-E3AA-1C75-4F20133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88B7-D766-C7EA-02B5-6B462B3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3D4C-365A-5E91-39EF-4C5D6D78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4BE1C-A3DB-3E39-582C-17515DB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4075F-ABEB-7BA7-2826-D0C69E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C0C-C141-EB69-E3DE-321AAB1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F759B-7C81-DD6D-D5FA-F18A530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E8937-832C-D885-B91D-3D89278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6404-3F27-D14C-F39F-DD84F74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E2A4-05DB-BB3A-69FE-2DC4154F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77F-C243-25E8-AB01-E5A00F15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512F-ADAF-2E40-C9E9-720A440DB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63AD-42D6-78B0-37D5-4438C97D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E3F8-635E-C9A7-87FC-154EBAC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83278-C413-CE73-ADD8-E8D5244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9E9-B61A-1326-51AC-0BB909E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4D0E-182E-C6BC-0795-3B1F280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21C-AF2C-4119-4523-16A04D19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BFD1-44D2-E06A-05DC-B46A1E4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381A-FAC0-0E35-2456-DD40322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229-DFBE-CE2F-8604-81FEC87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7560-D8EF-25B5-4C75-91CE14D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C50B-5386-E03B-751B-55BFB771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8AF-CC6E-63BB-7782-B58F47FE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C210-F244-43B9-87C5-D1F3CF4189D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EBED-FC41-3AA1-33B7-373B216D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6B22-F839-7031-642F-BAC5BCB4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1810-A8E9-4AB4-B5DB-8C7F17D9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rontendapp.com/" TargetMode="External"/><Relationship Id="rId2" Type="http://schemas.openxmlformats.org/officeDocument/2006/relationships/hyperlink" Target="http://www.myfrontednapp.com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F9470-E165-4B70-5374-2F637F49BD76}"/>
              </a:ext>
            </a:extLst>
          </p:cNvPr>
          <p:cNvSpPr/>
          <p:nvPr/>
        </p:nvSpPr>
        <p:spPr>
          <a:xfrm>
            <a:off x="4439817" y="102635"/>
            <a:ext cx="5943600" cy="3442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B2792-C6DA-1A85-3163-685E8BA6CF27}"/>
              </a:ext>
            </a:extLst>
          </p:cNvPr>
          <p:cNvSpPr txBox="1"/>
          <p:nvPr/>
        </p:nvSpPr>
        <p:spPr>
          <a:xfrm>
            <a:off x="10496939" y="326571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Reference Types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A8B90D-8482-8E78-CE2D-22B8035C0EB6}"/>
              </a:ext>
            </a:extLst>
          </p:cNvPr>
          <p:cNvSpPr/>
          <p:nvPr/>
        </p:nvSpPr>
        <p:spPr>
          <a:xfrm>
            <a:off x="6344816" y="326571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System.Object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B5D4A-52FF-5A46-1A1B-32D4CC157AD6}"/>
              </a:ext>
            </a:extLst>
          </p:cNvPr>
          <p:cNvSpPr/>
          <p:nvPr/>
        </p:nvSpPr>
        <p:spPr>
          <a:xfrm>
            <a:off x="4640424" y="905069"/>
            <a:ext cx="257524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System.ValueType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77DB74-4715-F43C-9573-1FCB8564B62A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5928050" y="555171"/>
            <a:ext cx="416767" cy="349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A0CB1-599F-04F8-0321-93178916A962}"/>
              </a:ext>
            </a:extLst>
          </p:cNvPr>
          <p:cNvSpPr/>
          <p:nvPr/>
        </p:nvSpPr>
        <p:spPr>
          <a:xfrm>
            <a:off x="5548604" y="1506893"/>
            <a:ext cx="1667069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System.Enum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D9DF4D-BB92-728A-6198-7CE864ADFFEB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082782" y="1207536"/>
            <a:ext cx="144624" cy="45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31A58-D059-83BE-9EDF-D3D77C76D5DD}"/>
              </a:ext>
            </a:extLst>
          </p:cNvPr>
          <p:cNvSpPr/>
          <p:nvPr/>
        </p:nvSpPr>
        <p:spPr>
          <a:xfrm>
            <a:off x="245707" y="4002833"/>
            <a:ext cx="4587550" cy="2444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C8EAB-D644-0E1F-258F-6F124A6BF7E2}"/>
              </a:ext>
            </a:extLst>
          </p:cNvPr>
          <p:cNvSpPr txBox="1"/>
          <p:nvPr/>
        </p:nvSpPr>
        <p:spPr>
          <a:xfrm>
            <a:off x="4901682" y="4052728"/>
            <a:ext cx="160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Value Types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563587-1186-F242-99F2-F16610BC95B7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2539482" y="1133668"/>
            <a:ext cx="2100942" cy="520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1E5ED3-2BF8-BB86-D9C0-1D329150167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39481" y="5001208"/>
            <a:ext cx="328127" cy="14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42C89C-23AC-33B6-AE65-5D9721F61621}"/>
              </a:ext>
            </a:extLst>
          </p:cNvPr>
          <p:cNvSpPr txBox="1"/>
          <p:nvPr/>
        </p:nvSpPr>
        <p:spPr>
          <a:xfrm>
            <a:off x="2830286" y="5455165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Booleans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9C069-A626-9107-35D0-637DE8558CA7}"/>
              </a:ext>
            </a:extLst>
          </p:cNvPr>
          <p:cNvSpPr txBox="1"/>
          <p:nvPr/>
        </p:nvSpPr>
        <p:spPr>
          <a:xfrm>
            <a:off x="2867608" y="4994988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All Numeric Types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A396CC-4A36-5225-2782-B1719F310B83}"/>
              </a:ext>
            </a:extLst>
          </p:cNvPr>
          <p:cNvCxnSpPr>
            <a:endCxn id="20" idx="1"/>
          </p:cNvCxnSpPr>
          <p:nvPr/>
        </p:nvCxnSpPr>
        <p:spPr>
          <a:xfrm>
            <a:off x="2539481" y="5455165"/>
            <a:ext cx="290805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89A39-F9DC-1DBB-4469-260563DA773D}"/>
              </a:ext>
            </a:extLst>
          </p:cNvPr>
          <p:cNvSpPr txBox="1"/>
          <p:nvPr/>
        </p:nvSpPr>
        <p:spPr>
          <a:xfrm>
            <a:off x="429986" y="5532109"/>
            <a:ext cx="192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User Defined Types`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E81374-0B84-3994-D163-8B3BBFF6E46B}"/>
              </a:ext>
            </a:extLst>
          </p:cNvPr>
          <p:cNvCxnSpPr>
            <a:stCxn id="6" idx="2"/>
          </p:cNvCxnSpPr>
          <p:nvPr/>
        </p:nvCxnSpPr>
        <p:spPr>
          <a:xfrm flipH="1">
            <a:off x="7632440" y="783771"/>
            <a:ext cx="1" cy="26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8DD9F-8B5E-EE96-B973-E705AA2F9E28}"/>
              </a:ext>
            </a:extLst>
          </p:cNvPr>
          <p:cNvSpPr txBox="1"/>
          <p:nvPr/>
        </p:nvSpPr>
        <p:spPr>
          <a:xfrm>
            <a:off x="7809722" y="1054359"/>
            <a:ext cx="2397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System.String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 err="1">
                <a:highlight>
                  <a:srgbClr val="FFFF00"/>
                </a:highlight>
              </a:rPr>
              <a:t>System.Array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All Standard Collections, Interfaces</a:t>
            </a:r>
          </a:p>
          <a:p>
            <a:r>
              <a:rPr lang="en-IN" dirty="0">
                <a:highlight>
                  <a:srgbClr val="FFFF00"/>
                </a:highlight>
              </a:rPr>
              <a:t>Record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641A8-9494-4F1C-17A4-F9755E8E19A6}"/>
              </a:ext>
            </a:extLst>
          </p:cNvPr>
          <p:cNvSpPr txBox="1"/>
          <p:nvPr/>
        </p:nvSpPr>
        <p:spPr>
          <a:xfrm>
            <a:off x="5383763" y="2304661"/>
            <a:ext cx="207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User Define Classes and Interfaces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15BA6C-935E-8ED9-ADDC-12CE5928E0E0}"/>
              </a:ext>
            </a:extLst>
          </p:cNvPr>
          <p:cNvCxnSpPr>
            <a:endCxn id="29" idx="1"/>
          </p:cNvCxnSpPr>
          <p:nvPr/>
        </p:nvCxnSpPr>
        <p:spPr>
          <a:xfrm>
            <a:off x="7632440" y="1688841"/>
            <a:ext cx="177282" cy="3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2D2666-D7C4-0C87-7C63-826BA0785B20}"/>
              </a:ext>
            </a:extLst>
          </p:cNvPr>
          <p:cNvCxnSpPr>
            <a:endCxn id="30" idx="3"/>
          </p:cNvCxnSpPr>
          <p:nvPr/>
        </p:nvCxnSpPr>
        <p:spPr>
          <a:xfrm flipH="1">
            <a:off x="7455158" y="1688841"/>
            <a:ext cx="177282" cy="9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1A90F3-067A-77A3-6ED2-9743F732659B}"/>
              </a:ext>
            </a:extLst>
          </p:cNvPr>
          <p:cNvSpPr txBox="1"/>
          <p:nvPr/>
        </p:nvSpPr>
        <p:spPr>
          <a:xfrm>
            <a:off x="5178490" y="4627984"/>
            <a:ext cx="669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System.Byte</a:t>
            </a:r>
            <a:r>
              <a:rPr lang="en-IN" dirty="0"/>
              <a:t>(1), </a:t>
            </a:r>
            <a:r>
              <a:rPr lang="en-IN" dirty="0" err="1"/>
              <a:t>System.Short</a:t>
            </a:r>
            <a:r>
              <a:rPr lang="en-IN" dirty="0"/>
              <a:t>(16), </a:t>
            </a:r>
            <a:r>
              <a:rPr lang="en-IN" dirty="0" err="1"/>
              <a:t>System.Int</a:t>
            </a:r>
            <a:r>
              <a:rPr lang="en-IN" dirty="0"/>
              <a:t>(32), Long(64, System.In64)</a:t>
            </a:r>
          </a:p>
          <a:p>
            <a:endParaRPr lang="en-IN" dirty="0"/>
          </a:p>
          <a:p>
            <a:r>
              <a:rPr lang="en-IN" dirty="0"/>
              <a:t>Float, (</a:t>
            </a:r>
            <a:r>
              <a:rPr lang="en-IN" dirty="0" err="1"/>
              <a:t>System.Single</a:t>
            </a:r>
            <a:r>
              <a:rPr lang="en-IN" dirty="0"/>
              <a:t>, 32), double (System.Float64, 64), Decimal (</a:t>
            </a:r>
            <a:r>
              <a:rPr lang="en-IN" dirty="0" err="1"/>
              <a:t>System.Decimal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35FCC7-888A-4ABF-E499-3B97D3D09881}"/>
              </a:ext>
            </a:extLst>
          </p:cNvPr>
          <p:cNvSpPr/>
          <p:nvPr/>
        </p:nvSpPr>
        <p:spPr>
          <a:xfrm>
            <a:off x="531845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 Data from the </a:t>
            </a:r>
            <a:r>
              <a:rPr lang="en-US" dirty="0" err="1"/>
              <a:t>EndUser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D439-2373-F701-05BB-7EEC565BCD39}"/>
              </a:ext>
            </a:extLst>
          </p:cNvPr>
          <p:cNvSpPr txBox="1"/>
          <p:nvPr/>
        </p:nvSpPr>
        <p:spPr>
          <a:xfrm>
            <a:off x="709127" y="1203649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599B-7283-E7B6-645E-BC48099F192B}"/>
              </a:ext>
            </a:extLst>
          </p:cNvPr>
          <p:cNvSpPr/>
          <p:nvPr/>
        </p:nvSpPr>
        <p:spPr>
          <a:xfrm>
            <a:off x="7756849" y="1968759"/>
            <a:ext cx="3387012" cy="2080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04C0-B3A4-755A-91C1-20FFD3387FD5}"/>
              </a:ext>
            </a:extLst>
          </p:cNvPr>
          <p:cNvSpPr txBox="1"/>
          <p:nvPr/>
        </p:nvSpPr>
        <p:spPr>
          <a:xfrm>
            <a:off x="7934131" y="928023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2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D36D122-E9C0-7262-0EAB-0CE46ACADEDC}"/>
              </a:ext>
            </a:extLst>
          </p:cNvPr>
          <p:cNvSpPr/>
          <p:nvPr/>
        </p:nvSpPr>
        <p:spPr>
          <a:xfrm>
            <a:off x="1856792" y="4049485"/>
            <a:ext cx="522515" cy="187545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6D781AC5-7015-4939-0E88-75AB69D64CBB}"/>
              </a:ext>
            </a:extLst>
          </p:cNvPr>
          <p:cNvSpPr/>
          <p:nvPr/>
        </p:nvSpPr>
        <p:spPr>
          <a:xfrm>
            <a:off x="4469364" y="4348066"/>
            <a:ext cx="2528596" cy="191277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Entries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598B-76A9-4A1E-29D2-517D04CE10B0}"/>
              </a:ext>
            </a:extLst>
          </p:cNvPr>
          <p:cNvSpPr txBox="1"/>
          <p:nvPr/>
        </p:nvSpPr>
        <p:spPr>
          <a:xfrm>
            <a:off x="7511143" y="4642212"/>
            <a:ext cx="372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TextLog</a:t>
            </a:r>
            <a:endParaRPr lang="en-US" dirty="0"/>
          </a:p>
          <a:p>
            <a:r>
              <a:rPr lang="en-US" dirty="0" err="1"/>
              <a:t>XmlLog</a:t>
            </a:r>
            <a:endParaRPr lang="en-US" dirty="0"/>
          </a:p>
          <a:p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F551-59BB-8901-022B-F37FDB7D6D75}"/>
              </a:ext>
            </a:extLst>
          </p:cNvPr>
          <p:cNvSpPr txBox="1"/>
          <p:nvPr/>
        </p:nvSpPr>
        <p:spPr>
          <a:xfrm>
            <a:off x="7856376" y="2034073"/>
            <a:ext cx="2295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Logger Logic</a:t>
            </a:r>
          </a:p>
          <a:p>
            <a:endParaRPr lang="en-US" dirty="0"/>
          </a:p>
          <a:p>
            <a:r>
              <a:rPr lang="en-US" dirty="0" err="1"/>
              <a:t>CreateLogFile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WriteLog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AppednLog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  <a:p>
            <a:r>
              <a:rPr lang="en-US" dirty="0" err="1"/>
              <a:t>ReadLog</a:t>
            </a:r>
            <a:r>
              <a:rPr lang="en-US" dirty="0"/>
              <a:t>(</a:t>
            </a:r>
            <a:r>
              <a:rPr lang="en-US" dirty="0" err="1"/>
              <a:t>LogInfo</a:t>
            </a:r>
            <a:r>
              <a:rPr lang="en-US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0A0554-BE5F-79DF-06E8-B297E980466C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7596674" y="3450773"/>
            <a:ext cx="1254968" cy="24523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6E87B3-FF4F-82B8-FB79-A73F06598ACE}"/>
              </a:ext>
            </a:extLst>
          </p:cNvPr>
          <p:cNvSpPr txBox="1"/>
          <p:nvPr/>
        </p:nvSpPr>
        <p:spPr>
          <a:xfrm>
            <a:off x="7756849" y="1536832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 Log{}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73F26-5E2F-9895-5060-F43F18C0DB25}"/>
              </a:ext>
            </a:extLst>
          </p:cNvPr>
          <p:cNvSpPr/>
          <p:nvPr/>
        </p:nvSpPr>
        <p:spPr>
          <a:xfrm>
            <a:off x="9769151" y="4413550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TextLog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80DC-95C4-F726-31B2-A94E03586C83}"/>
              </a:ext>
            </a:extLst>
          </p:cNvPr>
          <p:cNvSpPr/>
          <p:nvPr/>
        </p:nvSpPr>
        <p:spPr>
          <a:xfrm>
            <a:off x="9769151" y="5349245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XmlLog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B1491-DB6C-0354-3A9A-B473A83AE977}"/>
              </a:ext>
            </a:extLst>
          </p:cNvPr>
          <p:cNvSpPr/>
          <p:nvPr/>
        </p:nvSpPr>
        <p:spPr>
          <a:xfrm>
            <a:off x="7766179" y="5808432"/>
            <a:ext cx="1374710" cy="671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JsonLog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9702FB-3A87-6F9A-241B-6A7B74D66E08}"/>
              </a:ext>
            </a:extLst>
          </p:cNvPr>
          <p:cNvSpPr/>
          <p:nvPr/>
        </p:nvSpPr>
        <p:spPr>
          <a:xfrm>
            <a:off x="3918857" y="2724539"/>
            <a:ext cx="2062065" cy="615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Log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30923A-1524-F78A-19B1-8368128E8CDC}"/>
              </a:ext>
            </a:extLst>
          </p:cNvPr>
          <p:cNvSpPr/>
          <p:nvPr/>
        </p:nvSpPr>
        <p:spPr>
          <a:xfrm>
            <a:off x="5980921" y="2724539"/>
            <a:ext cx="1775927" cy="615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with Instance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A000919-A448-9984-B659-D1BA26D36B04}"/>
              </a:ext>
            </a:extLst>
          </p:cNvPr>
          <p:cNvSpPr/>
          <p:nvPr/>
        </p:nvSpPr>
        <p:spPr>
          <a:xfrm>
            <a:off x="3918857" y="1536832"/>
            <a:ext cx="3837991" cy="7323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across Systems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42493-E9B5-113B-83C3-F77AC7CF5A90}"/>
              </a:ext>
            </a:extLst>
          </p:cNvPr>
          <p:cNvSpPr txBox="1"/>
          <p:nvPr/>
        </p:nvSpPr>
        <p:spPr>
          <a:xfrm>
            <a:off x="3629608" y="251927"/>
            <a:ext cx="430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in System 2 for Logger should not required any changes in System 1. In short it must be loosely coupled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7383B-D638-573B-CA47-AC4894039615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834465" y="1693133"/>
            <a:ext cx="622041" cy="27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DE07C-D659-8C95-8877-66A859F4BE1C}"/>
              </a:ext>
            </a:extLst>
          </p:cNvPr>
          <p:cNvCxnSpPr/>
          <p:nvPr/>
        </p:nvCxnSpPr>
        <p:spPr>
          <a:xfrm flipH="1" flipV="1">
            <a:off x="9450356" y="1890081"/>
            <a:ext cx="1006150" cy="34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8872C-9199-56A4-C6A1-AC7D2CC03B4C}"/>
              </a:ext>
            </a:extLst>
          </p:cNvPr>
          <p:cNvCxnSpPr>
            <a:endCxn id="12" idx="2"/>
          </p:cNvCxnSpPr>
          <p:nvPr/>
        </p:nvCxnSpPr>
        <p:spPr>
          <a:xfrm flipV="1">
            <a:off x="8427099" y="1906164"/>
            <a:ext cx="1191207" cy="40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DEA0F-EB7F-7416-C5B0-B7DBBB5B4BF9}"/>
              </a:ext>
            </a:extLst>
          </p:cNvPr>
          <p:cNvCxnSpPr>
            <a:endCxn id="4" idx="1"/>
          </p:cNvCxnSpPr>
          <p:nvPr/>
        </p:nvCxnSpPr>
        <p:spPr>
          <a:xfrm flipV="1">
            <a:off x="2892490" y="1642188"/>
            <a:ext cx="5645020" cy="10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B7A255-508C-0294-5DD2-0C0D2FCA3BBF}"/>
              </a:ext>
            </a:extLst>
          </p:cNvPr>
          <p:cNvSpPr txBox="1"/>
          <p:nvPr/>
        </p:nvSpPr>
        <p:spPr>
          <a:xfrm>
            <a:off x="4114800" y="1520890"/>
            <a:ext cx="288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Jump to M1() by asking its address to the Runtime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Execution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09338-94AF-4E40-2299-8A9F0EDD6F4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2892490" y="1642188"/>
            <a:ext cx="564502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4021494" y="259391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</p:spTree>
    <p:extLst>
      <p:ext uri="{BB962C8B-B14F-4D97-AF65-F5344CB8AC3E}">
        <p14:creationId xmlns:p14="http://schemas.microsoft.com/office/powerpoint/2010/main" val="27980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4B8D77-A753-9BC7-02CD-D7C535EB9ADC}"/>
              </a:ext>
            </a:extLst>
          </p:cNvPr>
          <p:cNvSpPr/>
          <p:nvPr/>
        </p:nvSpPr>
        <p:spPr>
          <a:xfrm>
            <a:off x="8453535" y="177282"/>
            <a:ext cx="2174032" cy="3890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4DDB4-12CA-E0A5-6E47-C2A593635279}"/>
              </a:ext>
            </a:extLst>
          </p:cNvPr>
          <p:cNvSpPr txBox="1"/>
          <p:nvPr/>
        </p:nvSpPr>
        <p:spPr>
          <a:xfrm>
            <a:off x="8537510" y="345233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Code-Segment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C28B2E-1505-08E9-087B-3705DC4AB939}"/>
              </a:ext>
            </a:extLst>
          </p:cNvPr>
          <p:cNvSpPr/>
          <p:nvPr/>
        </p:nvSpPr>
        <p:spPr>
          <a:xfrm>
            <a:off x="8537510" y="1156996"/>
            <a:ext cx="1978090" cy="970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 </a:t>
            </a:r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297AD1-846E-1C0B-99D8-2C0914D9659E}"/>
              </a:ext>
            </a:extLst>
          </p:cNvPr>
          <p:cNvSpPr/>
          <p:nvPr/>
        </p:nvSpPr>
        <p:spPr>
          <a:xfrm>
            <a:off x="485192" y="1763486"/>
            <a:ext cx="2565918" cy="3778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00DFA-C8E8-5EE4-AF97-8DD8C835FEBE}"/>
              </a:ext>
            </a:extLst>
          </p:cNvPr>
          <p:cNvSpPr txBox="1"/>
          <p:nvPr/>
        </p:nvSpPr>
        <p:spPr>
          <a:xfrm>
            <a:off x="774441" y="212738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07707-C134-1C23-4F7F-543C6D08172E}"/>
              </a:ext>
            </a:extLst>
          </p:cNvPr>
          <p:cNvSpPr txBox="1"/>
          <p:nvPr/>
        </p:nvSpPr>
        <p:spPr>
          <a:xfrm>
            <a:off x="615820" y="2675940"/>
            <a:ext cx="227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Subscribe to Delegate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C608-3FF7-2145-0FAF-BBB114C3F840}"/>
              </a:ext>
            </a:extLst>
          </p:cNvPr>
          <p:cNvSpPr txBox="1"/>
          <p:nvPr/>
        </p:nvSpPr>
        <p:spPr>
          <a:xfrm>
            <a:off x="10739535" y="14182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915-DC3D-C262-B8D9-2B62D4431E40}"/>
              </a:ext>
            </a:extLst>
          </p:cNvPr>
          <p:cNvSpPr txBox="1"/>
          <p:nvPr/>
        </p:nvSpPr>
        <p:spPr>
          <a:xfrm>
            <a:off x="5416420" y="196876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Return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CC7F7-E590-FF58-2F65-5657098C932A}"/>
              </a:ext>
            </a:extLst>
          </p:cNvPr>
          <p:cNvSpPr txBox="1"/>
          <p:nvPr/>
        </p:nvSpPr>
        <p:spPr>
          <a:xfrm>
            <a:off x="774441" y="485192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FEC8B-5025-E77D-B4BB-88DC1557FBF9}"/>
              </a:ext>
            </a:extLst>
          </p:cNvPr>
          <p:cNvSpPr/>
          <p:nvPr/>
        </p:nvSpPr>
        <p:spPr>
          <a:xfrm>
            <a:off x="4338735" y="669858"/>
            <a:ext cx="2425959" cy="783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Delegate Holding Address of M1()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6F93A9-E566-94EC-B77D-9A1C460F39C1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2716181" y="1238053"/>
            <a:ext cx="1798862" cy="144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762DB5-3EBF-EC90-F8BF-F3C07E053D1C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6764694" y="1061744"/>
            <a:ext cx="1772816" cy="580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E090BB-7470-8417-7655-37BC913BEC53}"/>
              </a:ext>
            </a:extLst>
          </p:cNvPr>
          <p:cNvSpPr txBox="1"/>
          <p:nvPr/>
        </p:nvSpPr>
        <p:spPr>
          <a:xfrm>
            <a:off x="6876662" y="485192"/>
            <a:ext cx="13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Direct to Method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B0FE30-5E43-93E1-5BDF-B7D90D1312E4}"/>
              </a:ext>
            </a:extLst>
          </p:cNvPr>
          <p:cNvCxnSpPr>
            <a:stCxn id="4" idx="2"/>
            <a:endCxn id="15" idx="2"/>
          </p:cNvCxnSpPr>
          <p:nvPr/>
        </p:nvCxnSpPr>
        <p:spPr>
          <a:xfrm rot="5400000" flipH="1">
            <a:off x="7202260" y="-196915"/>
            <a:ext cx="673750" cy="3974840"/>
          </a:xfrm>
          <a:prstGeom prst="bentConnector3">
            <a:avLst>
              <a:gd name="adj1" fmla="val -33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18D7822-C9DB-1181-8625-17B8BD47965D}"/>
              </a:ext>
            </a:extLst>
          </p:cNvPr>
          <p:cNvCxnSpPr>
            <a:stCxn id="15" idx="2"/>
          </p:cNvCxnSpPr>
          <p:nvPr/>
        </p:nvCxnSpPr>
        <p:spPr>
          <a:xfrm rot="5400000">
            <a:off x="3493341" y="852778"/>
            <a:ext cx="1457522" cy="265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6B06A1-BC6F-DAC3-C469-D27827ED28AE}"/>
              </a:ext>
            </a:extLst>
          </p:cNvPr>
          <p:cNvSpPr txBox="1"/>
          <p:nvPr/>
        </p:nvSpPr>
        <p:spPr>
          <a:xfrm>
            <a:off x="3191069" y="2999105"/>
            <a:ext cx="290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Since the Subscription is know to caller the response will be directly Delivered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710D2-C869-1DAF-8B97-BFD6F52D9831}"/>
              </a:ext>
            </a:extLst>
          </p:cNvPr>
          <p:cNvSpPr txBox="1"/>
          <p:nvPr/>
        </p:nvSpPr>
        <p:spPr>
          <a:xfrm>
            <a:off x="3921968" y="4917233"/>
            <a:ext cx="560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Delegate Execution </a:t>
            </a:r>
            <a:r>
              <a:rPr lang="en-US"/>
              <a:t>with Synchronous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040BA-C985-4453-CFE0-42C9E55321DA}"/>
              </a:ext>
            </a:extLst>
          </p:cNvPr>
          <p:cNvSpPr/>
          <p:nvPr/>
        </p:nvSpPr>
        <p:spPr>
          <a:xfrm>
            <a:off x="503853" y="4077478"/>
            <a:ext cx="11392678" cy="22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CA58D-867F-CFD7-99F5-93F60389A450}"/>
              </a:ext>
            </a:extLst>
          </p:cNvPr>
          <p:cNvSpPr txBox="1"/>
          <p:nvPr/>
        </p:nvSpPr>
        <p:spPr>
          <a:xfrm>
            <a:off x="643812" y="4217437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Runtime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97D92-921E-6B27-2505-1A1CAD74B22B}"/>
              </a:ext>
            </a:extLst>
          </p:cNvPr>
          <p:cNvSpPr/>
          <p:nvPr/>
        </p:nvSpPr>
        <p:spPr>
          <a:xfrm>
            <a:off x="4226767" y="4217437"/>
            <a:ext cx="334969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System.EventHandler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C585C4-8358-22FF-8419-0FE9CA53FEEE}"/>
              </a:ext>
            </a:extLst>
          </p:cNvPr>
          <p:cNvCxnSpPr>
            <a:endCxn id="4" idx="3"/>
          </p:cNvCxnSpPr>
          <p:nvPr/>
        </p:nvCxnSpPr>
        <p:spPr>
          <a:xfrm flipH="1">
            <a:off x="7576457" y="3359020"/>
            <a:ext cx="2146041" cy="11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699AC-7D62-6B94-42E1-25687D5AA807}"/>
              </a:ext>
            </a:extLst>
          </p:cNvPr>
          <p:cNvSpPr txBox="1"/>
          <p:nvPr/>
        </p:nvSpPr>
        <p:spPr>
          <a:xfrm>
            <a:off x="9843796" y="277078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Delegate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6E9270-ABA7-71C9-D928-4690E6DE7357}"/>
              </a:ext>
            </a:extLst>
          </p:cNvPr>
          <p:cNvSpPr/>
          <p:nvPr/>
        </p:nvSpPr>
        <p:spPr>
          <a:xfrm>
            <a:off x="643812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9BE54-9952-F53E-7992-F95930A373A4}"/>
              </a:ext>
            </a:extLst>
          </p:cNvPr>
          <p:cNvSpPr/>
          <p:nvPr/>
        </p:nvSpPr>
        <p:spPr>
          <a:xfrm>
            <a:off x="2102498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Mouse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A48AD-BB06-89CD-B473-4050D161DF7C}"/>
              </a:ext>
            </a:extLst>
          </p:cNvPr>
          <p:cNvSpPr/>
          <p:nvPr/>
        </p:nvSpPr>
        <p:spPr>
          <a:xfrm>
            <a:off x="3564295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Keyboard</a:t>
            </a:r>
          </a:p>
          <a:p>
            <a:pPr algn="ctr"/>
            <a:r>
              <a:rPr lang="en-IN" dirty="0"/>
              <a:t>Events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8540AD-9E96-4F82-60EF-FC08FD1FCF5C}"/>
              </a:ext>
            </a:extLst>
          </p:cNvPr>
          <p:cNvSpPr/>
          <p:nvPr/>
        </p:nvSpPr>
        <p:spPr>
          <a:xfrm>
            <a:off x="4901683" y="5320969"/>
            <a:ext cx="41956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Events </a:t>
            </a:r>
          </a:p>
          <a:p>
            <a:pPr algn="ctr"/>
            <a:r>
              <a:rPr lang="en-IN" dirty="0"/>
              <a:t>a Bridge Between .NET and Host 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3825CF-D01F-354F-D642-AEB158296042}"/>
              </a:ext>
            </a:extLst>
          </p:cNvPr>
          <p:cNvSpPr/>
          <p:nvPr/>
        </p:nvSpPr>
        <p:spPr>
          <a:xfrm>
            <a:off x="9902891" y="5318449"/>
            <a:ext cx="116632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UI Events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9DA59E2-E2EA-4676-342D-1D48CD77B828}"/>
              </a:ext>
            </a:extLst>
          </p:cNvPr>
          <p:cNvCxnSpPr>
            <a:stCxn id="4" idx="1"/>
            <a:endCxn id="8" idx="0"/>
          </p:cNvCxnSpPr>
          <p:nvPr/>
        </p:nvCxnSpPr>
        <p:spPr>
          <a:xfrm rot="10800000" flipV="1">
            <a:off x="1226977" y="4540603"/>
            <a:ext cx="2999791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76358B-2E6B-25AB-FDC2-BBF49F821CA2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2685663" y="4540601"/>
            <a:ext cx="1541105" cy="777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C7B7D35-34CB-75E6-9ECF-34C313BA217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4797196" y="4214032"/>
            <a:ext cx="454681" cy="1754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54F915-EFB4-9950-ADE2-2017E786BB94}"/>
              </a:ext>
            </a:extLst>
          </p:cNvPr>
          <p:cNvCxnSpPr>
            <a:endCxn id="11" idx="0"/>
          </p:cNvCxnSpPr>
          <p:nvPr/>
        </p:nvCxnSpPr>
        <p:spPr>
          <a:xfrm>
            <a:off x="5901612" y="4863768"/>
            <a:ext cx="1097903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F9C559-D069-3C2B-2E59-9B91994D3ED3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7576457" y="4540603"/>
            <a:ext cx="2909598" cy="77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6CFC3-852D-F6E3-5A9A-37C2484D9F7D}"/>
              </a:ext>
            </a:extLst>
          </p:cNvPr>
          <p:cNvSpPr/>
          <p:nvPr/>
        </p:nvSpPr>
        <p:spPr>
          <a:xfrm>
            <a:off x="7931019" y="261257"/>
            <a:ext cx="1791479" cy="2248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6F8F1-7258-6316-D8A0-397DE82F5092}"/>
              </a:ext>
            </a:extLst>
          </p:cNvPr>
          <p:cNvSpPr txBox="1"/>
          <p:nvPr/>
        </p:nvSpPr>
        <p:spPr>
          <a:xfrm>
            <a:off x="7931019" y="258737"/>
            <a:ext cx="17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B0140C-DC50-2BAB-E408-FFB917AD9BBE}"/>
              </a:ext>
            </a:extLst>
          </p:cNvPr>
          <p:cNvSpPr/>
          <p:nvPr/>
        </p:nvSpPr>
        <p:spPr>
          <a:xfrm>
            <a:off x="7931019" y="890700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4D53F2-80A8-DA63-B658-B8C9E4F6AF2C}"/>
              </a:ext>
            </a:extLst>
          </p:cNvPr>
          <p:cNvSpPr/>
          <p:nvPr/>
        </p:nvSpPr>
        <p:spPr>
          <a:xfrm>
            <a:off x="7931019" y="1539551"/>
            <a:ext cx="179147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Withdrawal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A32DDB-B830-FC6F-93DB-0F933634D9F7}"/>
              </a:ext>
            </a:extLst>
          </p:cNvPr>
          <p:cNvSpPr/>
          <p:nvPr/>
        </p:nvSpPr>
        <p:spPr>
          <a:xfrm>
            <a:off x="401216" y="574719"/>
            <a:ext cx="1701282" cy="10674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17057-8F25-B9FE-3653-BADC3DCD30D4}"/>
              </a:ext>
            </a:extLst>
          </p:cNvPr>
          <p:cNvSpPr txBox="1"/>
          <p:nvPr/>
        </p:nvSpPr>
        <p:spPr>
          <a:xfrm>
            <a:off x="503853" y="628069"/>
            <a:ext cx="15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3A5D69-DAC8-75F2-9DBB-4F4BC96EAAE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2102498" y="1075366"/>
            <a:ext cx="5828521" cy="3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0B13FCC-8B52-E92B-9160-30EE938B6F8C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102498" y="1108454"/>
            <a:ext cx="5828521" cy="615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B6340223-1DF5-DC48-826A-9C4B4487578D}"/>
              </a:ext>
            </a:extLst>
          </p:cNvPr>
          <p:cNvSpPr/>
          <p:nvPr/>
        </p:nvSpPr>
        <p:spPr>
          <a:xfrm>
            <a:off x="10189029" y="1072846"/>
            <a:ext cx="1558212" cy="7800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C35328A-0C36-8168-D8E3-3A81C4ABD155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>
            <a:off x="9722498" y="1075366"/>
            <a:ext cx="466531" cy="387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1A1ED1C-5A10-4CDD-7E63-C9F120CD96D3}"/>
              </a:ext>
            </a:extLst>
          </p:cNvPr>
          <p:cNvCxnSpPr>
            <a:stCxn id="29" idx="3"/>
            <a:endCxn id="36" idx="2"/>
          </p:cNvCxnSpPr>
          <p:nvPr/>
        </p:nvCxnSpPr>
        <p:spPr>
          <a:xfrm flipV="1">
            <a:off x="9722498" y="1462872"/>
            <a:ext cx="466531" cy="26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5BC836-94BC-E91B-6227-7C3C765761BF}"/>
              </a:ext>
            </a:extLst>
          </p:cNvPr>
          <p:cNvSpPr/>
          <p:nvPr/>
        </p:nvSpPr>
        <p:spPr>
          <a:xfrm>
            <a:off x="4599992" y="2741940"/>
            <a:ext cx="2211355" cy="9355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Notification system</a:t>
            </a:r>
          </a:p>
          <a:p>
            <a:pPr algn="ctr"/>
            <a:r>
              <a:rPr lang="en-IN" b="1" dirty="0"/>
              <a:t>Aka</a:t>
            </a:r>
          </a:p>
          <a:p>
            <a:pPr algn="ctr"/>
            <a:r>
              <a:rPr lang="en-IN" b="1" dirty="0"/>
              <a:t>Listener</a:t>
            </a:r>
            <a:endParaRPr lang="en-US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8FA035-1A81-0C8D-812F-0877111F8268}"/>
              </a:ext>
            </a:extLst>
          </p:cNvPr>
          <p:cNvCxnSpPr>
            <a:cxnSpLocks/>
            <a:stCxn id="26" idx="2"/>
            <a:endCxn id="43" idx="3"/>
          </p:cNvCxnSpPr>
          <p:nvPr/>
        </p:nvCxnSpPr>
        <p:spPr>
          <a:xfrm rot="5400000">
            <a:off x="7469155" y="1852127"/>
            <a:ext cx="699796" cy="201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AD5127-D639-2080-653D-CAB097AF74AD}"/>
              </a:ext>
            </a:extLst>
          </p:cNvPr>
          <p:cNvSpPr txBox="1"/>
          <p:nvPr/>
        </p:nvSpPr>
        <p:spPr>
          <a:xfrm>
            <a:off x="6999515" y="2926606"/>
            <a:ext cx="164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Event Listen for Transaction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6E92051-451E-25ED-C43F-32C49078BD77}"/>
              </a:ext>
            </a:extLst>
          </p:cNvPr>
          <p:cNvCxnSpPr>
            <a:cxnSpLocks/>
            <a:stCxn id="43" idx="1"/>
            <a:endCxn id="30" idx="2"/>
          </p:cNvCxnSpPr>
          <p:nvPr/>
        </p:nvCxnSpPr>
        <p:spPr>
          <a:xfrm rot="10800000">
            <a:off x="1251858" y="1642189"/>
            <a:ext cx="3348135" cy="1567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A5220D-AFFD-27EF-F5D5-754D19FD4D20}"/>
              </a:ext>
            </a:extLst>
          </p:cNvPr>
          <p:cNvSpPr txBox="1"/>
          <p:nvPr/>
        </p:nvSpPr>
        <p:spPr>
          <a:xfrm>
            <a:off x="544286" y="2341983"/>
            <a:ext cx="227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the client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170BAD-AD69-9820-43AF-04616EEC638C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6536823" y="1347745"/>
            <a:ext cx="563042" cy="2225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12C92B-26CA-DBC7-43FE-27E92B9D2735}"/>
              </a:ext>
            </a:extLst>
          </p:cNvPr>
          <p:cNvSpPr txBox="1"/>
          <p:nvPr/>
        </p:nvSpPr>
        <p:spPr>
          <a:xfrm>
            <a:off x="4809929" y="2176378"/>
            <a:ext cx="2299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Subscription to the Account</a:t>
            </a:r>
            <a:endParaRPr lang="en-US" dirty="0"/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7F4725A8-F20C-14FC-E286-7BD980134B0C}"/>
              </a:ext>
            </a:extLst>
          </p:cNvPr>
          <p:cNvSpPr/>
          <p:nvPr/>
        </p:nvSpPr>
        <p:spPr>
          <a:xfrm>
            <a:off x="9433249" y="675409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EFF3A1D0-F4D6-1A65-7198-C7438CD5365C}"/>
              </a:ext>
            </a:extLst>
          </p:cNvPr>
          <p:cNvSpPr/>
          <p:nvPr/>
        </p:nvSpPr>
        <p:spPr>
          <a:xfrm>
            <a:off x="9448800" y="1385596"/>
            <a:ext cx="410547" cy="51744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F2689A78-B5AE-1BA8-03EA-F8FFA8B65EA7}"/>
              </a:ext>
            </a:extLst>
          </p:cNvPr>
          <p:cNvSpPr/>
          <p:nvPr/>
        </p:nvSpPr>
        <p:spPr>
          <a:xfrm>
            <a:off x="9902891" y="160325"/>
            <a:ext cx="1558212" cy="52611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75454-8234-28F8-0807-474CCD60FF3F}"/>
              </a:ext>
            </a:extLst>
          </p:cNvPr>
          <p:cNvSpPr/>
          <p:nvPr/>
        </p:nvSpPr>
        <p:spPr>
          <a:xfrm>
            <a:off x="9349273" y="429208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45622-17AD-E013-254A-791A1064D937}"/>
              </a:ext>
            </a:extLst>
          </p:cNvPr>
          <p:cNvSpPr/>
          <p:nvPr/>
        </p:nvSpPr>
        <p:spPr>
          <a:xfrm>
            <a:off x="9349273" y="2074506"/>
            <a:ext cx="1268964" cy="119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Derive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17C74-9EF0-60AF-39EC-8EC2E15FD4E8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9983755" y="1623527"/>
            <a:ext cx="0" cy="45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C5F0C1-FD9A-280A-2EC1-5486B1458918}"/>
              </a:ext>
            </a:extLst>
          </p:cNvPr>
          <p:cNvSpPr txBox="1"/>
          <p:nvPr/>
        </p:nvSpPr>
        <p:spPr>
          <a:xfrm>
            <a:off x="130630" y="317241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869A1-4A83-B70C-E3B1-4217D0E5E7A6}"/>
              </a:ext>
            </a:extLst>
          </p:cNvPr>
          <p:cNvSpPr/>
          <p:nvPr/>
        </p:nvSpPr>
        <p:spPr>
          <a:xfrm>
            <a:off x="5290457" y="205273"/>
            <a:ext cx="1847461" cy="15768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8A75A2-3D4C-0C00-7C99-019783A1DD93}"/>
              </a:ext>
            </a:extLst>
          </p:cNvPr>
          <p:cNvCxnSpPr>
            <a:stCxn id="7" idx="6"/>
            <a:endCxn id="3" idx="1"/>
          </p:cNvCxnSpPr>
          <p:nvPr/>
        </p:nvCxnSpPr>
        <p:spPr>
          <a:xfrm>
            <a:off x="7137918" y="993710"/>
            <a:ext cx="2211355" cy="1677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3F10E0BF-C855-3F67-9A17-E858539928C3}"/>
              </a:ext>
            </a:extLst>
          </p:cNvPr>
          <p:cNvSpPr/>
          <p:nvPr/>
        </p:nvSpPr>
        <p:spPr>
          <a:xfrm rot="16200000">
            <a:off x="10279226" y="1768150"/>
            <a:ext cx="839753" cy="16173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AAE0FF-7B2D-D682-ED93-129234F3443F}"/>
              </a:ext>
            </a:extLst>
          </p:cNvPr>
          <p:cNvSpPr/>
          <p:nvPr/>
        </p:nvSpPr>
        <p:spPr>
          <a:xfrm>
            <a:off x="262812" y="2866053"/>
            <a:ext cx="2974910" cy="3674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ACD78-6A70-7C24-132A-C9AA09AA4C12}"/>
              </a:ext>
            </a:extLst>
          </p:cNvPr>
          <p:cNvSpPr txBox="1"/>
          <p:nvPr/>
        </p:nvSpPr>
        <p:spPr>
          <a:xfrm>
            <a:off x="354563" y="2995127"/>
            <a:ext cx="22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35F8CC-6532-FF81-DFE2-2A6C0C751937}"/>
              </a:ext>
            </a:extLst>
          </p:cNvPr>
          <p:cNvSpPr/>
          <p:nvPr/>
        </p:nvSpPr>
        <p:spPr>
          <a:xfrm>
            <a:off x="262812" y="3657600"/>
            <a:ext cx="2974910" cy="2108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Utility Class for </a:t>
            </a:r>
          </a:p>
          <a:p>
            <a:pPr algn="ctr"/>
            <a:r>
              <a:rPr lang="en-IN" b="1" dirty="0"/>
              <a:t>Sealed </a:t>
            </a:r>
            <a:r>
              <a:rPr lang="en-IN" b="1" dirty="0" err="1"/>
              <a:t>FileOperations</a:t>
            </a:r>
            <a:endParaRPr lang="en-IN" b="1" dirty="0"/>
          </a:p>
          <a:p>
            <a:pPr algn="ctr"/>
            <a:r>
              <a:rPr lang="en-IN" b="1" dirty="0"/>
              <a:t>Create()/Append()/Read()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E3F2A0-B63B-9FAE-B48E-1578A485D3D8}"/>
              </a:ext>
            </a:extLst>
          </p:cNvPr>
          <p:cNvSpPr/>
          <p:nvPr/>
        </p:nvSpPr>
        <p:spPr>
          <a:xfrm>
            <a:off x="7173684" y="4040155"/>
            <a:ext cx="2974910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86E15-FBE7-720D-3669-4FD91DA4B6C6}"/>
              </a:ext>
            </a:extLst>
          </p:cNvPr>
          <p:cNvSpPr txBox="1"/>
          <p:nvPr/>
        </p:nvSpPr>
        <p:spPr>
          <a:xfrm>
            <a:off x="7277878" y="418633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6C385-9D2A-2572-DA44-2C111B853074}"/>
              </a:ext>
            </a:extLst>
          </p:cNvPr>
          <p:cNvSpPr txBox="1"/>
          <p:nvPr/>
        </p:nvSpPr>
        <p:spPr>
          <a:xfrm>
            <a:off x="7173684" y="4555667"/>
            <a:ext cx="297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</a:t>
            </a:r>
            <a:r>
              <a:rPr lang="en-IN" dirty="0" err="1"/>
              <a:t>fOp</a:t>
            </a:r>
            <a:r>
              <a:rPr lang="en-IN" dirty="0"/>
              <a:t> = new </a:t>
            </a:r>
            <a:r>
              <a:rPr lang="en-IN" dirty="0" err="1"/>
              <a:t>FileoPerations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fOp.Encrypt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4FD52D-58C6-1A7D-E7A0-0AD2065A104A}"/>
              </a:ext>
            </a:extLst>
          </p:cNvPr>
          <p:cNvCxnSpPr>
            <a:stCxn id="18" idx="1"/>
            <a:endCxn id="14" idx="3"/>
          </p:cNvCxnSpPr>
          <p:nvPr/>
        </p:nvCxnSpPr>
        <p:spPr>
          <a:xfrm rot="10800000">
            <a:off x="3237722" y="4711960"/>
            <a:ext cx="3935962" cy="720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F7298875-EA27-6290-D4AA-33DB32823E09}"/>
              </a:ext>
            </a:extLst>
          </p:cNvPr>
          <p:cNvSpPr/>
          <p:nvPr/>
        </p:nvSpPr>
        <p:spPr>
          <a:xfrm>
            <a:off x="2369976" y="5127092"/>
            <a:ext cx="1091681" cy="79551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Sign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6F6AB-470E-EC33-2CEA-6AD0375C33DA}"/>
              </a:ext>
            </a:extLst>
          </p:cNvPr>
          <p:cNvSpPr/>
          <p:nvPr/>
        </p:nvSpPr>
        <p:spPr>
          <a:xfrm>
            <a:off x="410547" y="615820"/>
            <a:ext cx="1866122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FileOperation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90F6C-4D74-A987-F808-B43467AFAEE1}"/>
              </a:ext>
            </a:extLst>
          </p:cNvPr>
          <p:cNvSpPr/>
          <p:nvPr/>
        </p:nvSpPr>
        <p:spPr>
          <a:xfrm>
            <a:off x="7308978" y="615819"/>
            <a:ext cx="2898711" cy="1651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FileExtendedOperation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6A99337-690B-CD26-9D66-4FB49F28E754}"/>
              </a:ext>
            </a:extLst>
          </p:cNvPr>
          <p:cNvSpPr/>
          <p:nvPr/>
        </p:nvSpPr>
        <p:spPr>
          <a:xfrm>
            <a:off x="2565918" y="3862873"/>
            <a:ext cx="2985796" cy="219269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C9E653D-C3DC-AEB6-ED01-DDDA23EE90B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608823" y="3002124"/>
            <a:ext cx="2691881" cy="1222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477F3E-1462-F7EB-6209-1BEADC23404E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4264228" y="1441579"/>
            <a:ext cx="3044750" cy="242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455CABE5-760F-0B52-86B1-54F94B111065}"/>
              </a:ext>
            </a:extLst>
          </p:cNvPr>
          <p:cNvSpPr/>
          <p:nvPr/>
        </p:nvSpPr>
        <p:spPr>
          <a:xfrm>
            <a:off x="8042988" y="4012163"/>
            <a:ext cx="3321698" cy="269654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59D33-9EB0-E879-FC05-BE43C7A94741}"/>
              </a:ext>
            </a:extLst>
          </p:cNvPr>
          <p:cNvSpPr txBox="1"/>
          <p:nvPr/>
        </p:nvSpPr>
        <p:spPr>
          <a:xfrm>
            <a:off x="8005665" y="3163078"/>
            <a:ext cx="31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MyFile.cs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A3AC3-2CE8-85E8-3F3A-1BE4DA50E8E1}"/>
              </a:ext>
            </a:extLst>
          </p:cNvPr>
          <p:cNvSpPr txBox="1"/>
          <p:nvPr/>
        </p:nvSpPr>
        <p:spPr>
          <a:xfrm>
            <a:off x="8005665" y="4264090"/>
            <a:ext cx="34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FileoPeration</a:t>
            </a:r>
            <a:r>
              <a:rPr lang="en-IN" dirty="0"/>
              <a:t> fop =new </a:t>
            </a:r>
            <a:r>
              <a:rPr lang="en-IN" dirty="0" err="1"/>
              <a:t>FileOperation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fop.Create</a:t>
            </a:r>
            <a:r>
              <a:rPr lang="en-IN" dirty="0"/>
              <a:t>(); </a:t>
            </a:r>
            <a:r>
              <a:rPr lang="en-IN" dirty="0" err="1"/>
              <a:t>fop.Write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Fop.Destroy</a:t>
            </a:r>
            <a:r>
              <a:rPr lang="en-IN" dirty="0"/>
              <a:t>();</a:t>
            </a:r>
          </a:p>
          <a:p>
            <a:r>
              <a:rPr lang="en-IN" dirty="0" err="1"/>
              <a:t>FileExtendedOperations</a:t>
            </a:r>
            <a:r>
              <a:rPr lang="en-IN" dirty="0"/>
              <a:t> </a:t>
            </a:r>
            <a:r>
              <a:rPr lang="en-IN" dirty="0" err="1"/>
              <a:t>opex</a:t>
            </a:r>
            <a:r>
              <a:rPr lang="en-IN" dirty="0"/>
              <a:t> = new </a:t>
            </a:r>
            <a:r>
              <a:rPr lang="en-IN" dirty="0" err="1"/>
              <a:t>FileExtendedOperations</a:t>
            </a:r>
            <a:r>
              <a:rPr lang="en-IN" dirty="0"/>
              <a:t>();</a:t>
            </a:r>
          </a:p>
          <a:p>
            <a:endParaRPr lang="en-US" dirty="0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88FB8368-4C54-CCB5-3637-C2A8988C5034}"/>
              </a:ext>
            </a:extLst>
          </p:cNvPr>
          <p:cNvSpPr/>
          <p:nvPr/>
        </p:nvSpPr>
        <p:spPr>
          <a:xfrm>
            <a:off x="399797" y="3270379"/>
            <a:ext cx="1931438" cy="1483567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9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6FC5-A94F-6F1A-63F1-2D2ECE497A4C}"/>
              </a:ext>
            </a:extLst>
          </p:cNvPr>
          <p:cNvSpPr/>
          <p:nvPr/>
        </p:nvSpPr>
        <p:spPr>
          <a:xfrm>
            <a:off x="665583" y="671803"/>
            <a:ext cx="5430417" cy="4637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Client </a:t>
            </a:r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AC46859-7C9F-C8A3-E600-4B580C8947E4}"/>
              </a:ext>
            </a:extLst>
          </p:cNvPr>
          <p:cNvSpPr/>
          <p:nvPr/>
        </p:nvSpPr>
        <p:spPr>
          <a:xfrm>
            <a:off x="9050693" y="2990460"/>
            <a:ext cx="2892490" cy="20900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1A83B-AA30-DB0D-4C06-083649327C83}"/>
              </a:ext>
            </a:extLst>
          </p:cNvPr>
          <p:cNvSpPr txBox="1"/>
          <p:nvPr/>
        </p:nvSpPr>
        <p:spPr>
          <a:xfrm>
            <a:off x="547396" y="5561045"/>
            <a:ext cx="780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Migration form Older Client-Server to .NET Client Server App using WinForms, WebForms 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B61627-6374-685A-4CB2-1F52B62B0F1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096000" y="2990460"/>
            <a:ext cx="4400938" cy="1"/>
          </a:xfrm>
          <a:prstGeom prst="bentConnector4">
            <a:avLst>
              <a:gd name="adj1" fmla="val 33569"/>
              <a:gd name="adj2" fmla="val 254725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A429633-90EE-C07F-08C3-2F5F9582D8CB}"/>
              </a:ext>
            </a:extLst>
          </p:cNvPr>
          <p:cNvCxnSpPr>
            <a:stCxn id="3" idx="3"/>
            <a:endCxn id="2" idx="3"/>
          </p:cNvCxnSpPr>
          <p:nvPr/>
        </p:nvCxnSpPr>
        <p:spPr>
          <a:xfrm rot="5400000" flipH="1">
            <a:off x="7251441" y="1835020"/>
            <a:ext cx="2090056" cy="4400938"/>
          </a:xfrm>
          <a:prstGeom prst="bentConnector4">
            <a:avLst>
              <a:gd name="adj1" fmla="val -10938"/>
              <a:gd name="adj2" fmla="val 66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7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D8509A11-5342-667F-249C-E4238D8CFFCB}"/>
              </a:ext>
            </a:extLst>
          </p:cNvPr>
          <p:cNvSpPr/>
          <p:nvPr/>
        </p:nvSpPr>
        <p:spPr>
          <a:xfrm>
            <a:off x="4879910" y="615821"/>
            <a:ext cx="2855168" cy="18381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916A8-0079-92E5-A050-3B963AD0A662}"/>
              </a:ext>
            </a:extLst>
          </p:cNvPr>
          <p:cNvSpPr/>
          <p:nvPr/>
        </p:nvSpPr>
        <p:spPr>
          <a:xfrm>
            <a:off x="503853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B9192-C0F2-B123-24FC-1862A935B97A}"/>
              </a:ext>
            </a:extLst>
          </p:cNvPr>
          <p:cNvSpPr/>
          <p:nvPr/>
        </p:nvSpPr>
        <p:spPr>
          <a:xfrm>
            <a:off x="2653004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86DDFE-1CCC-BB46-84D3-457C72B337E3}"/>
              </a:ext>
            </a:extLst>
          </p:cNvPr>
          <p:cNvSpPr/>
          <p:nvPr/>
        </p:nvSpPr>
        <p:spPr>
          <a:xfrm>
            <a:off x="7896808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8B14D-C8B4-35C2-B446-B95238107DCA}"/>
              </a:ext>
            </a:extLst>
          </p:cNvPr>
          <p:cNvSpPr/>
          <p:nvPr/>
        </p:nvSpPr>
        <p:spPr>
          <a:xfrm>
            <a:off x="5232918" y="4674637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91519-ED50-5D8D-77AA-41C118B1E997}"/>
              </a:ext>
            </a:extLst>
          </p:cNvPr>
          <p:cNvSpPr/>
          <p:nvPr/>
        </p:nvSpPr>
        <p:spPr>
          <a:xfrm>
            <a:off x="10307217" y="4743061"/>
            <a:ext cx="1726163" cy="1306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A284F1-5DE5-E086-61E9-16B6052648C4}"/>
              </a:ext>
            </a:extLst>
          </p:cNvPr>
          <p:cNvCxnSpPr>
            <a:stCxn id="3" idx="0"/>
            <a:endCxn id="2" idx="3"/>
          </p:cNvCxnSpPr>
          <p:nvPr/>
        </p:nvCxnSpPr>
        <p:spPr>
          <a:xfrm rot="5400000" flipH="1" flipV="1">
            <a:off x="2726871" y="1094015"/>
            <a:ext cx="2220686" cy="49405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BFBA46-8311-D5CF-50E6-DCA1E6C3CC1D}"/>
              </a:ext>
            </a:extLst>
          </p:cNvPr>
          <p:cNvCxnSpPr>
            <a:stCxn id="4" idx="0"/>
            <a:endCxn id="2" idx="3"/>
          </p:cNvCxnSpPr>
          <p:nvPr/>
        </p:nvCxnSpPr>
        <p:spPr>
          <a:xfrm rot="5400000" flipH="1" flipV="1">
            <a:off x="3801447" y="2168590"/>
            <a:ext cx="2220686" cy="2791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3EE753-922D-C9A8-64F8-1EF3CC1B095D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5400000" flipH="1" flipV="1">
            <a:off x="5091404" y="3458547"/>
            <a:ext cx="2220686" cy="2114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FBC10E-F414-7EB6-A893-3CD826BD3D0A}"/>
              </a:ext>
            </a:extLst>
          </p:cNvPr>
          <p:cNvCxnSpPr>
            <a:stCxn id="5" idx="0"/>
            <a:endCxn id="2" idx="3"/>
          </p:cNvCxnSpPr>
          <p:nvPr/>
        </p:nvCxnSpPr>
        <p:spPr>
          <a:xfrm rot="16200000" flipV="1">
            <a:off x="6389137" y="2372308"/>
            <a:ext cx="2289110" cy="24523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F93B6F-766E-5286-BF8F-5489BD3CA492}"/>
              </a:ext>
            </a:extLst>
          </p:cNvPr>
          <p:cNvCxnSpPr>
            <a:stCxn id="7" idx="0"/>
            <a:endCxn id="2" idx="3"/>
          </p:cNvCxnSpPr>
          <p:nvPr/>
        </p:nvCxnSpPr>
        <p:spPr>
          <a:xfrm rot="16200000" flipV="1">
            <a:off x="7594342" y="1167103"/>
            <a:ext cx="2289110" cy="4862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0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E7D6-D671-5580-1FEF-240FCE9256A7}"/>
              </a:ext>
            </a:extLst>
          </p:cNvPr>
          <p:cNvSpPr txBox="1"/>
          <p:nvPr/>
        </p:nvSpPr>
        <p:spPr>
          <a:xfrm>
            <a:off x="65314" y="205273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7ADFB-673A-DD37-2020-BB1C5283D843}"/>
              </a:ext>
            </a:extLst>
          </p:cNvPr>
          <p:cNvSpPr/>
          <p:nvPr/>
        </p:nvSpPr>
        <p:spPr>
          <a:xfrm>
            <a:off x="653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61568-1A26-08B6-86F8-C6E0F8C20999}"/>
              </a:ext>
            </a:extLst>
          </p:cNvPr>
          <p:cNvSpPr txBox="1"/>
          <p:nvPr/>
        </p:nvSpPr>
        <p:spPr>
          <a:xfrm>
            <a:off x="298580" y="1600973"/>
            <a:ext cx="58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7E282-3712-068E-F538-1074B26B545C}"/>
              </a:ext>
            </a:extLst>
          </p:cNvPr>
          <p:cNvSpPr txBox="1"/>
          <p:nvPr/>
        </p:nvSpPr>
        <p:spPr>
          <a:xfrm>
            <a:off x="1772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3CD7-1A8A-3F33-4F08-621E38539C90}"/>
              </a:ext>
            </a:extLst>
          </p:cNvPr>
          <p:cNvSpPr txBox="1"/>
          <p:nvPr/>
        </p:nvSpPr>
        <p:spPr>
          <a:xfrm>
            <a:off x="2556588" y="205273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 I;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9FBBF-0843-5A59-B6B0-6A6D24CDF592}"/>
              </a:ext>
            </a:extLst>
          </p:cNvPr>
          <p:cNvSpPr/>
          <p:nvPr/>
        </p:nvSpPr>
        <p:spPr>
          <a:xfrm>
            <a:off x="3418114" y="1007706"/>
            <a:ext cx="979715" cy="475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80632-D416-0EDF-7944-4512E22E2C0A}"/>
              </a:ext>
            </a:extLst>
          </p:cNvPr>
          <p:cNvSpPr txBox="1"/>
          <p:nvPr/>
        </p:nvSpPr>
        <p:spPr>
          <a:xfrm>
            <a:off x="3530081" y="641865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74214-87D7-D4C3-44F8-204089F133FE}"/>
              </a:ext>
            </a:extLst>
          </p:cNvPr>
          <p:cNvSpPr/>
          <p:nvPr/>
        </p:nvSpPr>
        <p:spPr>
          <a:xfrm>
            <a:off x="6634064" y="899631"/>
            <a:ext cx="1408923" cy="1167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1179C-D1AA-D662-7E2D-E37D1E601238}"/>
              </a:ext>
            </a:extLst>
          </p:cNvPr>
          <p:cNvSpPr txBox="1"/>
          <p:nvPr/>
        </p:nvSpPr>
        <p:spPr>
          <a:xfrm>
            <a:off x="7081934" y="530299"/>
            <a:ext cx="86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1A47-DE3E-2EDD-8942-D001983ABC59}"/>
              </a:ext>
            </a:extLst>
          </p:cNvPr>
          <p:cNvSpPr/>
          <p:nvPr/>
        </p:nvSpPr>
        <p:spPr>
          <a:xfrm>
            <a:off x="6615404" y="1483567"/>
            <a:ext cx="147423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BDE34-838B-FCBE-DFDE-D9EC382DF0AF}"/>
              </a:ext>
            </a:extLst>
          </p:cNvPr>
          <p:cNvSpPr txBox="1"/>
          <p:nvPr/>
        </p:nvSpPr>
        <p:spPr>
          <a:xfrm>
            <a:off x="6634064" y="899631"/>
            <a:ext cx="140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System.Inte32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B2DC-7D1C-1B06-A704-5A4584F4529A}"/>
              </a:ext>
            </a:extLst>
          </p:cNvPr>
          <p:cNvSpPr txBox="1"/>
          <p:nvPr/>
        </p:nvSpPr>
        <p:spPr>
          <a:xfrm>
            <a:off x="6634064" y="1600973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F5568-8DE3-58AF-6BFB-7DF5FC3724E7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97829" y="1245637"/>
            <a:ext cx="2217575" cy="26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557DDA-AB71-0D1E-C902-3F16925A52D8}"/>
              </a:ext>
            </a:extLst>
          </p:cNvPr>
          <p:cNvSpPr txBox="1"/>
          <p:nvPr/>
        </p:nvSpPr>
        <p:spPr>
          <a:xfrm>
            <a:off x="4702629" y="205273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Boxing: Value type to reference type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DB485-EB22-B5D1-098B-B6E950EA445B}"/>
              </a:ext>
            </a:extLst>
          </p:cNvPr>
          <p:cNvSpPr/>
          <p:nvPr/>
        </p:nvSpPr>
        <p:spPr>
          <a:xfrm>
            <a:off x="419878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B7489D-D0B2-647A-5E02-8D35591523D0}"/>
              </a:ext>
            </a:extLst>
          </p:cNvPr>
          <p:cNvSpPr/>
          <p:nvPr/>
        </p:nvSpPr>
        <p:spPr>
          <a:xfrm>
            <a:off x="8941837" y="2668555"/>
            <a:ext cx="2136710" cy="1119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BCA6EE-5DFF-92D1-BF18-E3CC51675BFC}"/>
              </a:ext>
            </a:extLst>
          </p:cNvPr>
          <p:cNvSpPr/>
          <p:nvPr/>
        </p:nvSpPr>
        <p:spPr>
          <a:xfrm>
            <a:off x="3057329" y="2818312"/>
            <a:ext cx="13404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355B84-E8A9-4931-2940-1D38015D83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2556588" y="3228392"/>
            <a:ext cx="500741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CDE70-8638-249C-A1B7-89CC089F4487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 flipV="1">
            <a:off x="4397828" y="3228392"/>
            <a:ext cx="4544009" cy="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B29D4A-38FE-47A5-1062-4D6FC36F3F7B}"/>
              </a:ext>
            </a:extLst>
          </p:cNvPr>
          <p:cNvSpPr txBox="1"/>
          <p:nvPr/>
        </p:nvSpPr>
        <p:spPr>
          <a:xfrm>
            <a:off x="8761445" y="4133462"/>
            <a:ext cx="27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Object</a:t>
            </a:r>
          </a:p>
          <a:p>
            <a:endParaRPr lang="en-IN" dirty="0"/>
          </a:p>
          <a:p>
            <a:r>
              <a:rPr lang="en-IN" dirty="0" err="1"/>
              <a:t>UnBox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Then Read the Type of the data Then Read Data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46E2B-BFA8-F290-F818-47335C9BA071}"/>
              </a:ext>
            </a:extLst>
          </p:cNvPr>
          <p:cNvSpPr txBox="1"/>
          <p:nvPr/>
        </p:nvSpPr>
        <p:spPr>
          <a:xfrm>
            <a:off x="2653004" y="5247152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(int)o;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195E-3DB8-C7AE-6203-8F8ABC49A763}"/>
              </a:ext>
            </a:extLst>
          </p:cNvPr>
          <p:cNvSpPr txBox="1"/>
          <p:nvPr/>
        </p:nvSpPr>
        <p:spPr>
          <a:xfrm>
            <a:off x="2653004" y="5794310"/>
            <a:ext cx="271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Cast the Object before reading it. 2 CPU Cycles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C2AFEDB-2440-6A25-2697-C4EEA7492DEF}"/>
              </a:ext>
            </a:extLst>
          </p:cNvPr>
          <p:cNvSpPr/>
          <p:nvPr/>
        </p:nvSpPr>
        <p:spPr>
          <a:xfrm>
            <a:off x="9116008" y="2407298"/>
            <a:ext cx="2397968" cy="14928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  <a:p>
            <a:pPr algn="ctr"/>
            <a:r>
              <a:rPr lang="en-IN" dirty="0"/>
              <a:t>Schema + Data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DE5E7-3CC6-21EA-5580-1FEF40241F30}"/>
              </a:ext>
            </a:extLst>
          </p:cNvPr>
          <p:cNvSpPr/>
          <p:nvPr/>
        </p:nvSpPr>
        <p:spPr>
          <a:xfrm>
            <a:off x="942392" y="1903445"/>
            <a:ext cx="2556588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16D6-3D73-9C0C-5EFB-31475FA410B1}"/>
              </a:ext>
            </a:extLst>
          </p:cNvPr>
          <p:cNvSpPr txBox="1"/>
          <p:nvPr/>
        </p:nvSpPr>
        <p:spPr>
          <a:xfrm>
            <a:off x="1045029" y="2099388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9C8FC-E77A-F2D3-E2BC-73355EC8740F}"/>
              </a:ext>
            </a:extLst>
          </p:cNvPr>
          <p:cNvSpPr txBox="1"/>
          <p:nvPr/>
        </p:nvSpPr>
        <p:spPr>
          <a:xfrm>
            <a:off x="1166327" y="2752531"/>
            <a:ext cx="188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{</a:t>
            </a:r>
          </a:p>
          <a:p>
            <a:r>
              <a:rPr lang="en-IN" dirty="0"/>
              <a:t>  EmpNo,</a:t>
            </a:r>
          </a:p>
          <a:p>
            <a:r>
              <a:rPr lang="en-IN" dirty="0"/>
              <a:t>EmpName, Salary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EAF2924-057A-8CAF-8F47-282DB860CB93}"/>
              </a:ext>
            </a:extLst>
          </p:cNvPr>
          <p:cNvSpPr/>
          <p:nvPr/>
        </p:nvSpPr>
        <p:spPr>
          <a:xfrm>
            <a:off x="4954555" y="2080727"/>
            <a:ext cx="3116424" cy="2511881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Connections, Queries</a:t>
            </a:r>
            <a:endParaRPr lang="en-US" sz="14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9817196-817E-6033-D926-D4CEE79D4D2B}"/>
              </a:ext>
            </a:extLst>
          </p:cNvPr>
          <p:cNvCxnSpPr>
            <a:endCxn id="7" idx="0"/>
          </p:cNvCxnSpPr>
          <p:nvPr/>
        </p:nvCxnSpPr>
        <p:spPr>
          <a:xfrm flipV="1">
            <a:off x="3051110" y="2080727"/>
            <a:ext cx="3461657" cy="1268963"/>
          </a:xfrm>
          <a:prstGeom prst="bentConnector4">
            <a:avLst>
              <a:gd name="adj1" fmla="val 27493"/>
              <a:gd name="adj2" fmla="val 118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A36E3F9-A886-D36C-1C77-5DF082B20810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5400000" flipH="1" flipV="1">
            <a:off x="8067673" y="2345289"/>
            <a:ext cx="692412" cy="3802225"/>
          </a:xfrm>
          <a:prstGeom prst="bentConnector3">
            <a:avLst>
              <a:gd name="adj1" fmla="val -330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BCDBF9-D714-F490-A9BD-D75881CB3D6D}"/>
              </a:ext>
            </a:extLst>
          </p:cNvPr>
          <p:cNvCxnSpPr>
            <a:stCxn id="2" idx="1"/>
            <a:endCxn id="7" idx="1"/>
          </p:cNvCxnSpPr>
          <p:nvPr/>
        </p:nvCxnSpPr>
        <p:spPr>
          <a:xfrm rot="16200000" flipH="1" flipV="1">
            <a:off x="7170089" y="191764"/>
            <a:ext cx="929370" cy="5360437"/>
          </a:xfrm>
          <a:prstGeom prst="bentConnector4">
            <a:avLst>
              <a:gd name="adj1" fmla="val -59736"/>
              <a:gd name="adj2" fmla="val 1042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6EC5C8-E49E-C394-B5D3-846247A72BFD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V="1">
            <a:off x="2108719" y="3336668"/>
            <a:ext cx="2845836" cy="616192"/>
          </a:xfrm>
          <a:prstGeom prst="bentConnector4">
            <a:avLst>
              <a:gd name="adj1" fmla="val 33443"/>
              <a:gd name="adj2" fmla="val 2409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B7F23-A7D5-CF8D-D63F-5C02D6EB88FA}"/>
              </a:ext>
            </a:extLst>
          </p:cNvPr>
          <p:cNvSpPr/>
          <p:nvPr/>
        </p:nvSpPr>
        <p:spPr>
          <a:xfrm>
            <a:off x="4096139" y="177282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Code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C9619-8BC7-BE65-92AB-771AEB566D03}"/>
              </a:ext>
            </a:extLst>
          </p:cNvPr>
          <p:cNvSpPr/>
          <p:nvPr/>
        </p:nvSpPr>
        <p:spPr>
          <a:xfrm>
            <a:off x="4096139" y="1440025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C# Compiler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D21CA39-259D-9F57-5C2C-3D22E8982341}"/>
              </a:ext>
            </a:extLst>
          </p:cNvPr>
          <p:cNvSpPr/>
          <p:nvPr/>
        </p:nvSpPr>
        <p:spPr>
          <a:xfrm>
            <a:off x="5439747" y="765109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86B-1B20-C11E-47D6-F0466B8EDDEF}"/>
              </a:ext>
            </a:extLst>
          </p:cNvPr>
          <p:cNvSpPr/>
          <p:nvPr/>
        </p:nvSpPr>
        <p:spPr>
          <a:xfrm>
            <a:off x="4096139" y="2702768"/>
            <a:ext cx="305111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Assembly (.</a:t>
            </a:r>
            <a:r>
              <a:rPr lang="en-IN" b="1" dirty="0" err="1"/>
              <a:t>dll</a:t>
            </a:r>
            <a:r>
              <a:rPr lang="en-IN" b="1" dirty="0"/>
              <a:t>) Hosted by dotnet.exe</a:t>
            </a:r>
            <a:endParaRPr lang="en-US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3DD317-0085-FE79-5CC4-E138D19C3806}"/>
              </a:ext>
            </a:extLst>
          </p:cNvPr>
          <p:cNvSpPr/>
          <p:nvPr/>
        </p:nvSpPr>
        <p:spPr>
          <a:xfrm>
            <a:off x="5439747" y="2027852"/>
            <a:ext cx="419877" cy="67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F116-0544-4E50-213F-380437AB8E2B}"/>
              </a:ext>
            </a:extLst>
          </p:cNvPr>
          <p:cNvSpPr txBox="1"/>
          <p:nvPr/>
        </p:nvSpPr>
        <p:spPr>
          <a:xfrm>
            <a:off x="8416212" y="89410"/>
            <a:ext cx="32563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if the Syntax is followed as per the language rules, e.g. we need ‘;’ as a statement terminator. Check if expression satisfies the rule of LHS = RHS, the Common Language Specification (CLS). If a class is to be used in the code-file, then make sure that the namespace declaring this class must be imported (used with using) in the code file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verify all types used in the source code the Common Type System (CTS) is used 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2E6D2B-E2A2-7D87-C83F-6BE7C6E9782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7147249" y="1733939"/>
            <a:ext cx="1268963" cy="756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FC2E79-74F6-0A62-ACC5-55A93E15E78D}"/>
              </a:ext>
            </a:extLst>
          </p:cNvPr>
          <p:cNvSpPr txBox="1"/>
          <p:nvPr/>
        </p:nvSpPr>
        <p:spPr>
          <a:xfrm>
            <a:off x="233265" y="1365941"/>
            <a:ext cx="342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Assembly is a successful compiled output from every .NET App. This is used for following 3 purposes</a:t>
            </a:r>
          </a:p>
          <a:p>
            <a:pPr marL="342900" indent="-342900">
              <a:buAutoNum type="arabicPeriod"/>
            </a:pPr>
            <a:r>
              <a:rPr lang="en-IN" dirty="0"/>
              <a:t>Execution of app with Hosting</a:t>
            </a:r>
          </a:p>
          <a:p>
            <a:pPr marL="342900" indent="-342900">
              <a:buAutoNum type="arabicPeriod"/>
            </a:pPr>
            <a:r>
              <a:rPr lang="en-IN" dirty="0"/>
              <a:t>Used as a Reusable set of Logic across all other .NET apps aka the redistributable package</a:t>
            </a:r>
          </a:p>
          <a:p>
            <a:pPr marL="342900" indent="-342900">
              <a:buAutoNum type="arabicPeriod"/>
            </a:pPr>
            <a:r>
              <a:rPr lang="en-IN" dirty="0"/>
              <a:t>Used as a Namespace for other application (extension of point 2)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3DB41B4-2AD1-79FC-AC90-DA5F07A23C17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3654491" y="2797102"/>
            <a:ext cx="441648" cy="199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A149-D6FD-75A0-BD48-884699BDD950}"/>
              </a:ext>
            </a:extLst>
          </p:cNvPr>
          <p:cNvSpPr/>
          <p:nvPr/>
        </p:nvSpPr>
        <p:spPr>
          <a:xfrm>
            <a:off x="2425958" y="4366761"/>
            <a:ext cx="6867331" cy="2223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B11BF1-E28D-D539-8CB4-9905002D2537}"/>
              </a:ext>
            </a:extLst>
          </p:cNvPr>
          <p:cNvSpPr txBox="1"/>
          <p:nvPr/>
        </p:nvSpPr>
        <p:spPr>
          <a:xfrm>
            <a:off x="8014996" y="4427844"/>
            <a:ext cx="1240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Dotnet.exe</a:t>
            </a:r>
            <a:endParaRPr lang="en-US" sz="11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245B0D-4499-47D0-C0BD-AF1615F97C4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5202577" y="3709713"/>
            <a:ext cx="1076165" cy="237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B1ACC-3E27-A349-3699-911E41C29770}"/>
              </a:ext>
            </a:extLst>
          </p:cNvPr>
          <p:cNvSpPr/>
          <p:nvPr/>
        </p:nvSpPr>
        <p:spPr>
          <a:xfrm>
            <a:off x="2640563" y="4590662"/>
            <a:ext cx="1240971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Code as assembly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69E9-2199-E21A-D15E-A209BCDFB6C0}"/>
              </a:ext>
            </a:extLst>
          </p:cNvPr>
          <p:cNvSpPr/>
          <p:nvPr/>
        </p:nvSpPr>
        <p:spPr>
          <a:xfrm>
            <a:off x="4453034" y="4590662"/>
            <a:ext cx="1938435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Dependencies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80732B-5A1B-060A-A08D-D227C6934EEB}"/>
              </a:ext>
            </a:extLst>
          </p:cNvPr>
          <p:cNvSpPr/>
          <p:nvPr/>
        </p:nvSpPr>
        <p:spPr>
          <a:xfrm>
            <a:off x="2640563" y="5962261"/>
            <a:ext cx="6615404" cy="541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Common Services e.g. Memory Management, Managing Instances of standard classes used form Framework Class Library (FCL)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2CDAA-8AB4-A48D-AECE-46F8715C7F8D}"/>
              </a:ext>
            </a:extLst>
          </p:cNvPr>
          <p:cNvSpPr/>
          <p:nvPr/>
        </p:nvSpPr>
        <p:spPr>
          <a:xfrm>
            <a:off x="9766042" y="4913355"/>
            <a:ext cx="1822578" cy="918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Framework Class Library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48DF6-69D3-5C5E-5B8A-CFF266E3E919}"/>
              </a:ext>
            </a:extLst>
          </p:cNvPr>
          <p:cNvCxnSpPr>
            <a:stCxn id="21" idx="2"/>
            <a:endCxn id="20" idx="3"/>
          </p:cNvCxnSpPr>
          <p:nvPr/>
        </p:nvCxnSpPr>
        <p:spPr>
          <a:xfrm rot="5400000">
            <a:off x="9747381" y="5340220"/>
            <a:ext cx="438537" cy="1421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5110951" y="4855323"/>
            <a:ext cx="1455576" cy="110101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72004" y="4001433"/>
            <a:ext cx="420763" cy="1287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E2CF3-3982-37AD-141D-1DCACCB04C2D}"/>
              </a:ext>
            </a:extLst>
          </p:cNvPr>
          <p:cNvSpPr/>
          <p:nvPr/>
        </p:nvSpPr>
        <p:spPr>
          <a:xfrm>
            <a:off x="578499" y="1856792"/>
            <a:ext cx="1614196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C# Code with LINQ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F3E85-C90C-C39E-A9ED-2C877F99F3C5}"/>
              </a:ext>
            </a:extLst>
          </p:cNvPr>
          <p:cNvSpPr/>
          <p:nvPr/>
        </p:nvSpPr>
        <p:spPr>
          <a:xfrm>
            <a:off x="2192695" y="2239346"/>
            <a:ext cx="1735494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6EF9B0-9368-883A-3C4F-BFDB4FF9583E}"/>
              </a:ext>
            </a:extLst>
          </p:cNvPr>
          <p:cNvSpPr/>
          <p:nvPr/>
        </p:nvSpPr>
        <p:spPr>
          <a:xfrm>
            <a:off x="3928189" y="1642187"/>
            <a:ext cx="6680718" cy="4739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6E8B-B5D5-F2D6-D0E2-806725771ED0}"/>
              </a:ext>
            </a:extLst>
          </p:cNvPr>
          <p:cNvSpPr txBox="1"/>
          <p:nvPr/>
        </p:nvSpPr>
        <p:spPr>
          <a:xfrm>
            <a:off x="4114800" y="1166327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Runtime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85586D86-FEF2-1B8C-7591-0A83C531BB52}"/>
              </a:ext>
            </a:extLst>
          </p:cNvPr>
          <p:cNvSpPr/>
          <p:nvPr/>
        </p:nvSpPr>
        <p:spPr>
          <a:xfrm>
            <a:off x="8416212" y="1856792"/>
            <a:ext cx="1856792" cy="218336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Loaded in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B7044-6EB5-12F0-E3CB-E5C17F2F72AE}"/>
              </a:ext>
            </a:extLst>
          </p:cNvPr>
          <p:cNvSpPr/>
          <p:nvPr/>
        </p:nvSpPr>
        <p:spPr>
          <a:xfrm>
            <a:off x="4012163" y="2136710"/>
            <a:ext cx="1744825" cy="746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GroupBy</a:t>
            </a:r>
            <a:r>
              <a:rPr lang="en-IN" dirty="0"/>
              <a:t> </a:t>
            </a:r>
            <a:r>
              <a:rPr lang="en-IN" dirty="0" err="1"/>
              <a:t>QueryParser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FECA6510-82D2-AC37-F3BB-7C2934FD3429}"/>
              </a:ext>
            </a:extLst>
          </p:cNvPr>
          <p:cNvSpPr/>
          <p:nvPr/>
        </p:nvSpPr>
        <p:spPr>
          <a:xfrm>
            <a:off x="6435014" y="2178697"/>
            <a:ext cx="1455576" cy="1539552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9011CA-7AA6-83E6-51AD-7EF14B5D2E7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56988" y="2509935"/>
            <a:ext cx="678026" cy="373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5253DD-1F01-1B09-8600-8171A829D534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V="1">
            <a:off x="7890590" y="1856792"/>
            <a:ext cx="1581758" cy="1091681"/>
          </a:xfrm>
          <a:prstGeom prst="bentConnector4">
            <a:avLst>
              <a:gd name="adj1" fmla="val 16615"/>
              <a:gd name="adj2" fmla="val 120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537385-F990-A0E6-4036-8E1A886C15F1}"/>
              </a:ext>
            </a:extLst>
          </p:cNvPr>
          <p:cNvSpPr txBox="1"/>
          <p:nvPr/>
        </p:nvSpPr>
        <p:spPr>
          <a:xfrm>
            <a:off x="6435014" y="3788229"/>
            <a:ext cx="1581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Executed on Collection and will create groups for each key 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D42A3DFA-543F-6BE9-4EFF-270FDF6BC7C5}"/>
              </a:ext>
            </a:extLst>
          </p:cNvPr>
          <p:cNvSpPr/>
          <p:nvPr/>
        </p:nvSpPr>
        <p:spPr>
          <a:xfrm>
            <a:off x="4114800" y="4855322"/>
            <a:ext cx="2451727" cy="130288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Collection</a:t>
            </a:r>
          </a:p>
          <a:p>
            <a:pPr algn="ctr"/>
            <a:r>
              <a:rPr lang="en-IN" dirty="0"/>
              <a:t>Groups for Each Key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FADF6-B106-E11D-D24E-86A02E41539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 flipH="1">
            <a:off x="6162495" y="4202160"/>
            <a:ext cx="410235" cy="1716560"/>
          </a:xfrm>
          <a:prstGeom prst="bentConnector5">
            <a:avLst>
              <a:gd name="adj1" fmla="val -55724"/>
              <a:gd name="adj2" fmla="val 194557"/>
              <a:gd name="adj3" fmla="val 155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04E54-80F1-8F22-C58E-78068650E4B0}"/>
              </a:ext>
            </a:extLst>
          </p:cNvPr>
          <p:cNvSpPr txBox="1"/>
          <p:nvPr/>
        </p:nvSpPr>
        <p:spPr>
          <a:xfrm>
            <a:off x="737118" y="447869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81336-AFE1-AB07-DCF4-6510CB715BBC}"/>
              </a:ext>
            </a:extLst>
          </p:cNvPr>
          <p:cNvSpPr txBox="1"/>
          <p:nvPr/>
        </p:nvSpPr>
        <p:spPr>
          <a:xfrm>
            <a:off x="6680718" y="1791478"/>
            <a:ext cx="8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1A4921D-1776-36F0-C73E-342CF210DC74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 rot="5400000" flipH="1" flipV="1">
            <a:off x="6436025" y="4240915"/>
            <a:ext cx="602100" cy="3133794"/>
          </a:xfrm>
          <a:prstGeom prst="bentConnector4">
            <a:avLst>
              <a:gd name="adj1" fmla="val -37967"/>
              <a:gd name="adj2" fmla="val 722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A179524-B879-0FB4-AA71-E8341194FC99}"/>
              </a:ext>
            </a:extLst>
          </p:cNvPr>
          <p:cNvSpPr/>
          <p:nvPr/>
        </p:nvSpPr>
        <p:spPr>
          <a:xfrm>
            <a:off x="8303972" y="4977678"/>
            <a:ext cx="1920774" cy="105816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Resultant for each Group as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8A37534-3063-7516-BEE8-F9B9E86C8D26}"/>
              </a:ext>
            </a:extLst>
          </p:cNvPr>
          <p:cNvSpPr/>
          <p:nvPr/>
        </p:nvSpPr>
        <p:spPr>
          <a:xfrm>
            <a:off x="9022702" y="2248678"/>
            <a:ext cx="2509935" cy="19407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6AF6D-BF6B-A755-42E7-239F1A865E06}"/>
              </a:ext>
            </a:extLst>
          </p:cNvPr>
          <p:cNvSpPr/>
          <p:nvPr/>
        </p:nvSpPr>
        <p:spPr>
          <a:xfrm>
            <a:off x="1296955" y="1632857"/>
            <a:ext cx="3172408" cy="313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App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B8D949D-771D-52C9-7D9C-EFB63B064BBA}"/>
              </a:ext>
            </a:extLst>
          </p:cNvPr>
          <p:cNvCxnSpPr>
            <a:cxnSpLocks/>
            <a:stCxn id="3" idx="0"/>
            <a:endCxn id="31" idx="0"/>
          </p:cNvCxnSpPr>
          <p:nvPr/>
        </p:nvCxnSpPr>
        <p:spPr>
          <a:xfrm rot="16200000" flipH="1">
            <a:off x="4415710" y="100305"/>
            <a:ext cx="606493" cy="3671596"/>
          </a:xfrm>
          <a:prstGeom prst="bentConnector3">
            <a:avLst>
              <a:gd name="adj1" fmla="val -37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0EA03-E2B4-11D1-260F-2247B32DAC61}"/>
              </a:ext>
            </a:extLst>
          </p:cNvPr>
          <p:cNvSpPr txBox="1"/>
          <p:nvPr/>
        </p:nvSpPr>
        <p:spPr>
          <a:xfrm>
            <a:off x="4674637" y="578498"/>
            <a:ext cx="417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Connection To Database</a:t>
            </a:r>
          </a:p>
          <a:p>
            <a:pPr marL="342900" indent="-342900">
              <a:buAutoNum type="arabicPeriod"/>
            </a:pPr>
            <a:r>
              <a:rPr lang="en-IN" dirty="0"/>
              <a:t>Read/Write Operations </a:t>
            </a:r>
            <a:endParaRPr lang="en-US" dirty="0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77A45D55-0ADA-DF31-8449-0A22C2D16532}"/>
              </a:ext>
            </a:extLst>
          </p:cNvPr>
          <p:cNvSpPr/>
          <p:nvPr/>
        </p:nvSpPr>
        <p:spPr>
          <a:xfrm>
            <a:off x="10618237" y="3051110"/>
            <a:ext cx="1119674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1F1B-F224-26E0-ACC2-7FBCF3541730}"/>
              </a:ext>
            </a:extLst>
          </p:cNvPr>
          <p:cNvSpPr txBox="1"/>
          <p:nvPr/>
        </p:nvSpPr>
        <p:spPr>
          <a:xfrm>
            <a:off x="10277669" y="4590661"/>
            <a:ext cx="16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DB Process Request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5506E8-51FD-8434-56A9-30220D6510EA}"/>
              </a:ext>
            </a:extLst>
          </p:cNvPr>
          <p:cNvCxnSpPr>
            <a:cxnSpLocks/>
            <a:stCxn id="31" idx="2"/>
            <a:endCxn id="3" idx="2"/>
          </p:cNvCxnSpPr>
          <p:nvPr/>
        </p:nvCxnSpPr>
        <p:spPr>
          <a:xfrm rot="5400000">
            <a:off x="4534292" y="2747479"/>
            <a:ext cx="369331" cy="3671596"/>
          </a:xfrm>
          <a:prstGeom prst="bentConnector3">
            <a:avLst>
              <a:gd name="adj1" fmla="val 16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91CD4-359A-AD23-1E7D-F31C48082DC2}"/>
              </a:ext>
            </a:extLst>
          </p:cNvPr>
          <p:cNvSpPr txBox="1"/>
          <p:nvPr/>
        </p:nvSpPr>
        <p:spPr>
          <a:xfrm>
            <a:off x="5831633" y="4693298"/>
            <a:ext cx="307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Response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E9671-7360-5560-73EC-499D9089477C}"/>
              </a:ext>
            </a:extLst>
          </p:cNvPr>
          <p:cNvSpPr/>
          <p:nvPr/>
        </p:nvSpPr>
        <p:spPr>
          <a:xfrm>
            <a:off x="1726163" y="5505061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198D4F-5CAC-7000-1B14-C7B2E606277B}"/>
              </a:ext>
            </a:extLst>
          </p:cNvPr>
          <p:cNvSpPr/>
          <p:nvPr/>
        </p:nvSpPr>
        <p:spPr>
          <a:xfrm>
            <a:off x="2736980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0476F1-B64B-DD32-1EA0-E8497475CEB1}"/>
              </a:ext>
            </a:extLst>
          </p:cNvPr>
          <p:cNvSpPr/>
          <p:nvPr/>
        </p:nvSpPr>
        <p:spPr>
          <a:xfrm>
            <a:off x="3458546" y="5505060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3E8853-27E2-F144-F024-BCAAA2390F95}"/>
              </a:ext>
            </a:extLst>
          </p:cNvPr>
          <p:cNvSpPr/>
          <p:nvPr/>
        </p:nvSpPr>
        <p:spPr>
          <a:xfrm>
            <a:off x="4469363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A4F618-23C9-B9B9-6A21-76BC381B2821}"/>
              </a:ext>
            </a:extLst>
          </p:cNvPr>
          <p:cNvSpPr/>
          <p:nvPr/>
        </p:nvSpPr>
        <p:spPr>
          <a:xfrm>
            <a:off x="5281127" y="5505059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BF3299-96C4-C9F9-5C72-0C620581B320}"/>
              </a:ext>
            </a:extLst>
          </p:cNvPr>
          <p:cNvSpPr/>
          <p:nvPr/>
        </p:nvSpPr>
        <p:spPr>
          <a:xfrm>
            <a:off x="6291944" y="5505058"/>
            <a:ext cx="597159" cy="830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EECD60-F46D-D4A8-7068-D49DAF024C49}"/>
              </a:ext>
            </a:extLst>
          </p:cNvPr>
          <p:cNvCxnSpPr>
            <a:endCxn id="2" idx="2"/>
          </p:cNvCxnSpPr>
          <p:nvPr/>
        </p:nvCxnSpPr>
        <p:spPr>
          <a:xfrm>
            <a:off x="7651102" y="2656705"/>
            <a:ext cx="1371600" cy="5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325895-5CF9-3C36-6330-1D2A6FA7846B}"/>
              </a:ext>
            </a:extLst>
          </p:cNvPr>
          <p:cNvCxnSpPr>
            <a:endCxn id="2" idx="2"/>
          </p:cNvCxnSpPr>
          <p:nvPr/>
        </p:nvCxnSpPr>
        <p:spPr>
          <a:xfrm>
            <a:off x="7613780" y="2864500"/>
            <a:ext cx="1408922" cy="3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DCDFCB-5FE9-984D-A873-8530818B251D}"/>
              </a:ext>
            </a:extLst>
          </p:cNvPr>
          <p:cNvCxnSpPr>
            <a:endCxn id="2" idx="2"/>
          </p:cNvCxnSpPr>
          <p:nvPr/>
        </p:nvCxnSpPr>
        <p:spPr>
          <a:xfrm>
            <a:off x="7651102" y="3165596"/>
            <a:ext cx="1371600" cy="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9B688-B082-6A64-AE39-00DE9987ADD7}"/>
              </a:ext>
            </a:extLst>
          </p:cNvPr>
          <p:cNvCxnSpPr>
            <a:endCxn id="2" idx="2"/>
          </p:cNvCxnSpPr>
          <p:nvPr/>
        </p:nvCxnSpPr>
        <p:spPr>
          <a:xfrm flipV="1">
            <a:off x="7651102" y="3219062"/>
            <a:ext cx="1371600" cy="3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523AE0-2D8B-9485-26F0-EC582A728BB7}"/>
              </a:ext>
            </a:extLst>
          </p:cNvPr>
          <p:cNvCxnSpPr>
            <a:endCxn id="2" idx="2"/>
          </p:cNvCxnSpPr>
          <p:nvPr/>
        </p:nvCxnSpPr>
        <p:spPr>
          <a:xfrm flipV="1">
            <a:off x="7828384" y="3219062"/>
            <a:ext cx="1194318" cy="6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80F95-26EB-638A-28D2-2EE92773367D}"/>
              </a:ext>
            </a:extLst>
          </p:cNvPr>
          <p:cNvCxnSpPr>
            <a:endCxn id="2" idx="2"/>
          </p:cNvCxnSpPr>
          <p:nvPr/>
        </p:nvCxnSpPr>
        <p:spPr>
          <a:xfrm flipV="1">
            <a:off x="7959012" y="3219062"/>
            <a:ext cx="1063690" cy="74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EE166-4021-BAC4-4B5C-C69ACFFA16EC}"/>
              </a:ext>
            </a:extLst>
          </p:cNvPr>
          <p:cNvSpPr/>
          <p:nvPr/>
        </p:nvSpPr>
        <p:spPr>
          <a:xfrm>
            <a:off x="6018245" y="2239350"/>
            <a:ext cx="1073020" cy="215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I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C7AD43-D152-1A22-B796-8AF3756B8282}"/>
              </a:ext>
            </a:extLst>
          </p:cNvPr>
          <p:cNvCxnSpPr>
            <a:stCxn id="31" idx="0"/>
            <a:endCxn id="2" idx="1"/>
          </p:cNvCxnSpPr>
          <p:nvPr/>
        </p:nvCxnSpPr>
        <p:spPr>
          <a:xfrm rot="16200000" flipH="1">
            <a:off x="8411548" y="382557"/>
            <a:ext cx="9328" cy="3722915"/>
          </a:xfrm>
          <a:prstGeom prst="bentConnector3">
            <a:avLst>
              <a:gd name="adj1" fmla="val -2450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6E9F2FC-F2E6-1BF5-81E0-4C95B743EEAD}"/>
              </a:ext>
            </a:extLst>
          </p:cNvPr>
          <p:cNvCxnSpPr>
            <a:stCxn id="2" idx="3"/>
            <a:endCxn id="31" idx="2"/>
          </p:cNvCxnSpPr>
          <p:nvPr/>
        </p:nvCxnSpPr>
        <p:spPr>
          <a:xfrm rot="5400000">
            <a:off x="8311630" y="2432571"/>
            <a:ext cx="209167" cy="3722915"/>
          </a:xfrm>
          <a:prstGeom prst="bentConnector3">
            <a:avLst>
              <a:gd name="adj1" fmla="val 209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edefined Process 37">
            <a:extLst>
              <a:ext uri="{FF2B5EF4-FFF2-40B4-BE49-F238E27FC236}">
                <a16:creationId xmlns:a16="http://schemas.microsoft.com/office/drawing/2014/main" id="{710D2088-94C9-EAB5-8E28-1D52EB3B2FFE}"/>
              </a:ext>
            </a:extLst>
          </p:cNvPr>
          <p:cNvSpPr/>
          <p:nvPr/>
        </p:nvSpPr>
        <p:spPr>
          <a:xfrm>
            <a:off x="9358603" y="3754799"/>
            <a:ext cx="1147665" cy="369332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BBBB3-2ABC-D419-3D82-23ECAF4F5D3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9932436" y="375479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5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C7CB0B-070E-2638-CD4E-6EE6CA0BDBDE}"/>
              </a:ext>
            </a:extLst>
          </p:cNvPr>
          <p:cNvSpPr/>
          <p:nvPr/>
        </p:nvSpPr>
        <p:spPr>
          <a:xfrm>
            <a:off x="485192" y="5290457"/>
            <a:ext cx="11485984" cy="7464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OS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480D76-B4D2-D227-084F-EB37C38F0ACF}"/>
              </a:ext>
            </a:extLst>
          </p:cNvPr>
          <p:cNvSpPr/>
          <p:nvPr/>
        </p:nvSpPr>
        <p:spPr>
          <a:xfrm>
            <a:off x="485192" y="6055567"/>
            <a:ext cx="11485984" cy="746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Kernel</a:t>
            </a:r>
            <a:endParaRPr lang="en-US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FC94F-D387-865C-7CD1-D87791C0AAA9}"/>
              </a:ext>
            </a:extLst>
          </p:cNvPr>
          <p:cNvCxnSpPr/>
          <p:nvPr/>
        </p:nvCxnSpPr>
        <p:spPr>
          <a:xfrm flipV="1">
            <a:off x="2043404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D3012-D105-6B26-E90C-CACCD93D12D7}"/>
              </a:ext>
            </a:extLst>
          </p:cNvPr>
          <p:cNvCxnSpPr/>
          <p:nvPr/>
        </p:nvCxnSpPr>
        <p:spPr>
          <a:xfrm flipV="1">
            <a:off x="4257870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4F8B9-C10C-A1ED-0CBD-A08F06C17A75}"/>
              </a:ext>
            </a:extLst>
          </p:cNvPr>
          <p:cNvCxnSpPr/>
          <p:nvPr/>
        </p:nvCxnSpPr>
        <p:spPr>
          <a:xfrm flipV="1">
            <a:off x="285827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804929-3AFE-B96D-2285-7169DD0B2CD1}"/>
              </a:ext>
            </a:extLst>
          </p:cNvPr>
          <p:cNvCxnSpPr/>
          <p:nvPr/>
        </p:nvCxnSpPr>
        <p:spPr>
          <a:xfrm flipV="1">
            <a:off x="3579845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C5990-F695-6F40-AC30-99D77C2246C3}"/>
              </a:ext>
            </a:extLst>
          </p:cNvPr>
          <p:cNvCxnSpPr/>
          <p:nvPr/>
        </p:nvCxnSpPr>
        <p:spPr>
          <a:xfrm flipV="1">
            <a:off x="6814457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228F-850B-C7E5-D2CA-9BF850A3E0BD}"/>
              </a:ext>
            </a:extLst>
          </p:cNvPr>
          <p:cNvCxnSpPr/>
          <p:nvPr/>
        </p:nvCxnSpPr>
        <p:spPr>
          <a:xfrm flipV="1">
            <a:off x="9028923" y="565901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8CDA7-24AE-BB98-FE4E-9FC7C30F4EA2}"/>
              </a:ext>
            </a:extLst>
          </p:cNvPr>
          <p:cNvCxnSpPr/>
          <p:nvPr/>
        </p:nvCxnSpPr>
        <p:spPr>
          <a:xfrm flipV="1">
            <a:off x="7629331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78DBB4-501F-2381-7E3C-43E289008874}"/>
              </a:ext>
            </a:extLst>
          </p:cNvPr>
          <p:cNvCxnSpPr/>
          <p:nvPr/>
        </p:nvCxnSpPr>
        <p:spPr>
          <a:xfrm flipV="1">
            <a:off x="8350898" y="557970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C5227-CDD0-0F34-590B-57C8F5FFA527}"/>
              </a:ext>
            </a:extLst>
          </p:cNvPr>
          <p:cNvCxnSpPr/>
          <p:nvPr/>
        </p:nvCxnSpPr>
        <p:spPr>
          <a:xfrm flipV="1">
            <a:off x="9514114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F28AC-697C-B104-66AA-F173F70442D2}"/>
              </a:ext>
            </a:extLst>
          </p:cNvPr>
          <p:cNvCxnSpPr/>
          <p:nvPr/>
        </p:nvCxnSpPr>
        <p:spPr>
          <a:xfrm flipV="1">
            <a:off x="11728580" y="575698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C1CF3-E361-7848-0276-5E360F52FEBD}"/>
              </a:ext>
            </a:extLst>
          </p:cNvPr>
          <p:cNvCxnSpPr/>
          <p:nvPr/>
        </p:nvCxnSpPr>
        <p:spPr>
          <a:xfrm flipV="1">
            <a:off x="10328988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A26BE7-5F50-428C-5F72-57A8092AB4EE}"/>
              </a:ext>
            </a:extLst>
          </p:cNvPr>
          <p:cNvCxnSpPr/>
          <p:nvPr/>
        </p:nvCxnSpPr>
        <p:spPr>
          <a:xfrm flipV="1">
            <a:off x="11050555" y="567767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77971-7106-21BE-981C-3D8551936BEE}"/>
              </a:ext>
            </a:extLst>
          </p:cNvPr>
          <p:cNvCxnSpPr/>
          <p:nvPr/>
        </p:nvCxnSpPr>
        <p:spPr>
          <a:xfrm flipV="1">
            <a:off x="4674637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E4CEF-B518-B053-B722-6D8D7684DF23}"/>
              </a:ext>
            </a:extLst>
          </p:cNvPr>
          <p:cNvCxnSpPr/>
          <p:nvPr/>
        </p:nvCxnSpPr>
        <p:spPr>
          <a:xfrm flipV="1">
            <a:off x="6889103" y="584873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BE33F-4DFD-1FF2-C884-D116953F1C24}"/>
              </a:ext>
            </a:extLst>
          </p:cNvPr>
          <p:cNvCxnSpPr/>
          <p:nvPr/>
        </p:nvCxnSpPr>
        <p:spPr>
          <a:xfrm flipV="1">
            <a:off x="5489511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CD911-C3B2-B84A-E3E5-2944DE0E5544}"/>
              </a:ext>
            </a:extLst>
          </p:cNvPr>
          <p:cNvCxnSpPr/>
          <p:nvPr/>
        </p:nvCxnSpPr>
        <p:spPr>
          <a:xfrm flipV="1">
            <a:off x="6211078" y="5769427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2F841-0BD7-C0BC-DD6D-CEB001730F5B}"/>
              </a:ext>
            </a:extLst>
          </p:cNvPr>
          <p:cNvSpPr/>
          <p:nvPr/>
        </p:nvSpPr>
        <p:spPr>
          <a:xfrm>
            <a:off x="709127" y="3517641"/>
            <a:ext cx="11019453" cy="167484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04826-C7D5-BE27-FDA3-DB38BA41A09C}"/>
              </a:ext>
            </a:extLst>
          </p:cNvPr>
          <p:cNvSpPr txBox="1"/>
          <p:nvPr/>
        </p:nvSpPr>
        <p:spPr>
          <a:xfrm>
            <a:off x="9769151" y="3149082"/>
            <a:ext cx="18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Process Allocation to various </a:t>
            </a:r>
            <a:r>
              <a:rPr lang="en-IN" dirty="0" err="1">
                <a:highlight>
                  <a:srgbClr val="FFFF00"/>
                </a:highlight>
              </a:rPr>
              <a:t>Appl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55509-BEEF-7653-E113-80C547483EC6}"/>
              </a:ext>
            </a:extLst>
          </p:cNvPr>
          <p:cNvCxnSpPr/>
          <p:nvPr/>
        </p:nvCxnSpPr>
        <p:spPr>
          <a:xfrm flipV="1">
            <a:off x="2261118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55357D-43A6-CA1A-6AF4-09DA6BF1B910}"/>
              </a:ext>
            </a:extLst>
          </p:cNvPr>
          <p:cNvCxnSpPr/>
          <p:nvPr/>
        </p:nvCxnSpPr>
        <p:spPr>
          <a:xfrm flipV="1">
            <a:off x="4475584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9E7FD-F7E6-D301-AE05-6B0FAF735B0C}"/>
              </a:ext>
            </a:extLst>
          </p:cNvPr>
          <p:cNvCxnSpPr/>
          <p:nvPr/>
        </p:nvCxnSpPr>
        <p:spPr>
          <a:xfrm flipV="1">
            <a:off x="307599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3D8B7-7D1F-A9E0-9980-50DAA1821538}"/>
              </a:ext>
            </a:extLst>
          </p:cNvPr>
          <p:cNvCxnSpPr/>
          <p:nvPr/>
        </p:nvCxnSpPr>
        <p:spPr>
          <a:xfrm flipV="1">
            <a:off x="3797559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D3D9-8BD2-5AD8-2E4B-DD1EDDE8FEC5}"/>
              </a:ext>
            </a:extLst>
          </p:cNvPr>
          <p:cNvCxnSpPr/>
          <p:nvPr/>
        </p:nvCxnSpPr>
        <p:spPr>
          <a:xfrm flipV="1">
            <a:off x="7032171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B86A6D-75B0-6B44-DADC-E96D1F59848F}"/>
              </a:ext>
            </a:extLst>
          </p:cNvPr>
          <p:cNvCxnSpPr/>
          <p:nvPr/>
        </p:nvCxnSpPr>
        <p:spPr>
          <a:xfrm flipV="1">
            <a:off x="9246637" y="472906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224F09-61AA-ED72-F35F-1F4BB23AA20A}"/>
              </a:ext>
            </a:extLst>
          </p:cNvPr>
          <p:cNvCxnSpPr/>
          <p:nvPr/>
        </p:nvCxnSpPr>
        <p:spPr>
          <a:xfrm flipV="1">
            <a:off x="7847045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EC4EE-0450-58EB-D78D-53194C3272F0}"/>
              </a:ext>
            </a:extLst>
          </p:cNvPr>
          <p:cNvCxnSpPr/>
          <p:nvPr/>
        </p:nvCxnSpPr>
        <p:spPr>
          <a:xfrm flipV="1">
            <a:off x="8568612" y="4649755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3C2C4-11C9-2ED7-948A-13491CCBCB51}"/>
              </a:ext>
            </a:extLst>
          </p:cNvPr>
          <p:cNvCxnSpPr/>
          <p:nvPr/>
        </p:nvCxnSpPr>
        <p:spPr>
          <a:xfrm flipV="1">
            <a:off x="9731828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16A276-86F6-36E4-BDBC-37D5F3D1A415}"/>
              </a:ext>
            </a:extLst>
          </p:cNvPr>
          <p:cNvCxnSpPr/>
          <p:nvPr/>
        </p:nvCxnSpPr>
        <p:spPr>
          <a:xfrm flipV="1">
            <a:off x="11946294" y="482703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8FB209-8E75-5379-A9DD-1EC00F34F3D0}"/>
              </a:ext>
            </a:extLst>
          </p:cNvPr>
          <p:cNvCxnSpPr/>
          <p:nvPr/>
        </p:nvCxnSpPr>
        <p:spPr>
          <a:xfrm flipV="1">
            <a:off x="10546702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7AFC1-FC45-691F-76EB-883673C79108}"/>
              </a:ext>
            </a:extLst>
          </p:cNvPr>
          <p:cNvCxnSpPr/>
          <p:nvPr/>
        </p:nvCxnSpPr>
        <p:spPr>
          <a:xfrm flipV="1">
            <a:off x="11268269" y="474772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29E49D-8B22-5A5F-8C0D-46E7716CA3C4}"/>
              </a:ext>
            </a:extLst>
          </p:cNvPr>
          <p:cNvCxnSpPr/>
          <p:nvPr/>
        </p:nvCxnSpPr>
        <p:spPr>
          <a:xfrm flipV="1">
            <a:off x="4892351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FAF4B8-97FB-972E-0490-5723A948DE57}"/>
              </a:ext>
            </a:extLst>
          </p:cNvPr>
          <p:cNvCxnSpPr/>
          <p:nvPr/>
        </p:nvCxnSpPr>
        <p:spPr>
          <a:xfrm flipV="1">
            <a:off x="7106817" y="491878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C0777D-70CA-B0D0-5B59-735591D3A08E}"/>
              </a:ext>
            </a:extLst>
          </p:cNvPr>
          <p:cNvCxnSpPr/>
          <p:nvPr/>
        </p:nvCxnSpPr>
        <p:spPr>
          <a:xfrm flipV="1">
            <a:off x="5707225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CA59BD-E0B9-7687-843F-452E352CEF02}"/>
              </a:ext>
            </a:extLst>
          </p:cNvPr>
          <p:cNvCxnSpPr/>
          <p:nvPr/>
        </p:nvCxnSpPr>
        <p:spPr>
          <a:xfrm flipV="1">
            <a:off x="6428792" y="4839476"/>
            <a:ext cx="0" cy="7557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C4B87D-9D64-E012-02FA-909FCC187FC8}"/>
              </a:ext>
            </a:extLst>
          </p:cNvPr>
          <p:cNvSpPr/>
          <p:nvPr/>
        </p:nvSpPr>
        <p:spPr>
          <a:xfrm>
            <a:off x="998376" y="3844212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Office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21D4A9-A0BA-E041-E451-D495F7046243}"/>
              </a:ext>
            </a:extLst>
          </p:cNvPr>
          <p:cNvSpPr/>
          <p:nvPr/>
        </p:nvSpPr>
        <p:spPr>
          <a:xfrm>
            <a:off x="2855166" y="3865984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BF114BF-81AD-246E-799C-BB352E756FCE}"/>
              </a:ext>
            </a:extLst>
          </p:cNvPr>
          <p:cNvSpPr/>
          <p:nvPr/>
        </p:nvSpPr>
        <p:spPr>
          <a:xfrm>
            <a:off x="4711956" y="3838768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Apps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AA9D0E-86D0-CB17-5816-147802CF6494}"/>
              </a:ext>
            </a:extLst>
          </p:cNvPr>
          <p:cNvSpPr/>
          <p:nvPr/>
        </p:nvSpPr>
        <p:spPr>
          <a:xfrm>
            <a:off x="6602959" y="3783563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  <a:p>
            <a:pPr algn="ctr"/>
            <a:r>
              <a:rPr lang="en-IN" dirty="0"/>
              <a:t>Server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E5211E-A532-C866-CE59-C1806E5D6252}"/>
              </a:ext>
            </a:extLst>
          </p:cNvPr>
          <p:cNvSpPr/>
          <p:nvPr/>
        </p:nvSpPr>
        <p:spPr>
          <a:xfrm>
            <a:off x="8385112" y="3844211"/>
            <a:ext cx="1262741" cy="6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Runtime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0CC12A-E2C8-B6D7-2261-A8CD18843E42}"/>
              </a:ext>
            </a:extLst>
          </p:cNvPr>
          <p:cNvSpPr/>
          <p:nvPr/>
        </p:nvSpPr>
        <p:spPr>
          <a:xfrm>
            <a:off x="1940767" y="746449"/>
            <a:ext cx="7921690" cy="2317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E833-EB6F-5DA6-3B79-0FD682CADB15}"/>
              </a:ext>
            </a:extLst>
          </p:cNvPr>
          <p:cNvSpPr txBox="1"/>
          <p:nvPr/>
        </p:nvSpPr>
        <p:spPr>
          <a:xfrm>
            <a:off x="8285584" y="821094"/>
            <a:ext cx="1483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Process aka </a:t>
            </a:r>
            <a:r>
              <a:rPr lang="en-IN" dirty="0" err="1"/>
              <a:t>AppDomian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A0DBF3-AF7D-5D91-26EA-64B9C8037577}"/>
              </a:ext>
            </a:extLst>
          </p:cNvPr>
          <p:cNvCxnSpPr>
            <a:cxnSpLocks/>
          </p:cNvCxnSpPr>
          <p:nvPr/>
        </p:nvCxnSpPr>
        <p:spPr>
          <a:xfrm flipV="1">
            <a:off x="1660850" y="746449"/>
            <a:ext cx="0" cy="277119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F60939-1223-274E-0C7B-42E69F3414CE}"/>
              </a:ext>
            </a:extLst>
          </p:cNvPr>
          <p:cNvSpPr txBox="1"/>
          <p:nvPr/>
        </p:nvSpPr>
        <p:spPr>
          <a:xfrm>
            <a:off x="167951" y="1156996"/>
            <a:ext cx="1296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 for App Execution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4A3A5C-A22C-2998-0CF2-BE321F90D79C}"/>
              </a:ext>
            </a:extLst>
          </p:cNvPr>
          <p:cNvSpPr/>
          <p:nvPr/>
        </p:nvSpPr>
        <p:spPr>
          <a:xfrm>
            <a:off x="2192694" y="985935"/>
            <a:ext cx="1166326" cy="19003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F516E9E-3ED9-3516-8041-AD6914E70F5F}"/>
              </a:ext>
            </a:extLst>
          </p:cNvPr>
          <p:cNvSpPr/>
          <p:nvPr/>
        </p:nvSpPr>
        <p:spPr>
          <a:xfrm>
            <a:off x="4323185" y="939280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F33539-78DE-B377-41C5-EC58C4B1A675}"/>
              </a:ext>
            </a:extLst>
          </p:cNvPr>
          <p:cNvSpPr/>
          <p:nvPr/>
        </p:nvSpPr>
        <p:spPr>
          <a:xfrm>
            <a:off x="5808307" y="933061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75EC126-1DE5-088F-FBB8-F049A81F01E6}"/>
              </a:ext>
            </a:extLst>
          </p:cNvPr>
          <p:cNvSpPr/>
          <p:nvPr/>
        </p:nvSpPr>
        <p:spPr>
          <a:xfrm>
            <a:off x="7147250" y="963962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B8108CB-2E75-B187-5821-F5A248A9FB9A}"/>
              </a:ext>
            </a:extLst>
          </p:cNvPr>
          <p:cNvSpPr/>
          <p:nvPr/>
        </p:nvSpPr>
        <p:spPr>
          <a:xfrm>
            <a:off x="4237655" y="1914726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B2CCC6-5BFB-2461-C9EA-8458A90CF075}"/>
              </a:ext>
            </a:extLst>
          </p:cNvPr>
          <p:cNvSpPr/>
          <p:nvPr/>
        </p:nvSpPr>
        <p:spPr>
          <a:xfrm>
            <a:off x="5722777" y="1908507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A8179F5-BA53-580E-FA1D-4B5776687A01}"/>
              </a:ext>
            </a:extLst>
          </p:cNvPr>
          <p:cNvSpPr/>
          <p:nvPr/>
        </p:nvSpPr>
        <p:spPr>
          <a:xfrm>
            <a:off x="7169019" y="1905388"/>
            <a:ext cx="1166326" cy="637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</a:t>
            </a:r>
            <a:r>
              <a:rPr lang="en-IN" dirty="0" err="1"/>
              <a:t>Dll</a:t>
            </a:r>
            <a:endParaRPr lang="en-US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8A7ACD7-13C8-7BD8-0EAA-943CE644218D}"/>
              </a:ext>
            </a:extLst>
          </p:cNvPr>
          <p:cNvCxnSpPr>
            <a:endCxn id="49" idx="0"/>
          </p:cNvCxnSpPr>
          <p:nvPr/>
        </p:nvCxnSpPr>
        <p:spPr>
          <a:xfrm rot="10800000" flipV="1">
            <a:off x="2775857" y="933061"/>
            <a:ext cx="2116494" cy="52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BABEE0A-56FF-3633-EDAC-F7C2783FE04E}"/>
              </a:ext>
            </a:extLst>
          </p:cNvPr>
          <p:cNvCxnSpPr>
            <a:stCxn id="53" idx="2"/>
            <a:endCxn id="49" idx="2"/>
          </p:cNvCxnSpPr>
          <p:nvPr/>
        </p:nvCxnSpPr>
        <p:spPr>
          <a:xfrm rot="5400000">
            <a:off x="3631363" y="1696814"/>
            <a:ext cx="333951" cy="2044961"/>
          </a:xfrm>
          <a:prstGeom prst="bentConnector3">
            <a:avLst>
              <a:gd name="adj1" fmla="val 16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3C7484D-933E-6C32-E18A-2447ACD21813}"/>
              </a:ext>
            </a:extLst>
          </p:cNvPr>
          <p:cNvCxnSpPr>
            <a:stCxn id="51" idx="2"/>
            <a:endCxn id="49" idx="3"/>
          </p:cNvCxnSpPr>
          <p:nvPr/>
        </p:nvCxnSpPr>
        <p:spPr>
          <a:xfrm rot="5400000">
            <a:off x="4692521" y="237153"/>
            <a:ext cx="365449" cy="30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E27E08-967E-5684-02B1-FBBDE02D56CB}"/>
              </a:ext>
            </a:extLst>
          </p:cNvPr>
          <p:cNvCxnSpPr>
            <a:stCxn id="54" idx="2"/>
            <a:endCxn id="49" idx="3"/>
          </p:cNvCxnSpPr>
          <p:nvPr/>
        </p:nvCxnSpPr>
        <p:spPr>
          <a:xfrm rot="5400000" flipH="1">
            <a:off x="4527481" y="767642"/>
            <a:ext cx="609997" cy="2946920"/>
          </a:xfrm>
          <a:prstGeom prst="bentConnector4">
            <a:avLst>
              <a:gd name="adj1" fmla="val -37476"/>
              <a:gd name="adj2" fmla="val 5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2F176-D9DF-2BF2-0040-D6D9B9921029}"/>
              </a:ext>
            </a:extLst>
          </p:cNvPr>
          <p:cNvCxnSpPr>
            <a:stCxn id="55" idx="2"/>
            <a:endCxn id="49" idx="3"/>
          </p:cNvCxnSpPr>
          <p:nvPr/>
        </p:nvCxnSpPr>
        <p:spPr>
          <a:xfrm rot="5400000" flipH="1">
            <a:off x="5252162" y="42961"/>
            <a:ext cx="606878" cy="4393162"/>
          </a:xfrm>
          <a:prstGeom prst="bentConnector4">
            <a:avLst>
              <a:gd name="adj1" fmla="val -37668"/>
              <a:gd name="adj2" fmla="val 56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D058F8-ED5B-8FA0-1ABB-4D5DE245C1D0}"/>
              </a:ext>
            </a:extLst>
          </p:cNvPr>
          <p:cNvCxnSpPr>
            <a:stCxn id="52" idx="2"/>
            <a:endCxn id="49" idx="3"/>
          </p:cNvCxnSpPr>
          <p:nvPr/>
        </p:nvCxnSpPr>
        <p:spPr>
          <a:xfrm rot="5400000">
            <a:off x="5377443" y="-416867"/>
            <a:ext cx="334548" cy="43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793102-2A89-F213-AA62-95683CC6A391}"/>
              </a:ext>
            </a:extLst>
          </p:cNvPr>
          <p:cNvCxnSpPr>
            <a:endCxn id="40" idx="0"/>
          </p:cNvCxnSpPr>
          <p:nvPr/>
        </p:nvCxnSpPr>
        <p:spPr>
          <a:xfrm rot="5400000">
            <a:off x="3025451" y="2653780"/>
            <a:ext cx="1673290" cy="7511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00B22-5A27-4373-30D8-04353D1CFD12}"/>
              </a:ext>
            </a:extLst>
          </p:cNvPr>
          <p:cNvSpPr/>
          <p:nvPr/>
        </p:nvSpPr>
        <p:spPr>
          <a:xfrm>
            <a:off x="1324947" y="914400"/>
            <a:ext cx="2118049" cy="521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BBED5E-9264-A81B-DF7B-F66EE8ADA2B0}"/>
              </a:ext>
            </a:extLst>
          </p:cNvPr>
          <p:cNvSpPr/>
          <p:nvPr/>
        </p:nvSpPr>
        <p:spPr>
          <a:xfrm>
            <a:off x="9601200" y="914400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BDBB9E-893E-6E4C-FBA0-F22F09B61BD4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6356480" y="-3058108"/>
            <a:ext cx="12700" cy="794501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9194A-CCED-BA71-D676-A40B9F0293A0}"/>
              </a:ext>
            </a:extLst>
          </p:cNvPr>
          <p:cNvSpPr txBox="1"/>
          <p:nvPr/>
        </p:nvSpPr>
        <p:spPr>
          <a:xfrm>
            <a:off x="4907902" y="7931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Db Calls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2168D21-A57A-6CB9-123A-4455C018A6F9}"/>
              </a:ext>
            </a:extLst>
          </p:cNvPr>
          <p:cNvSpPr/>
          <p:nvPr/>
        </p:nvSpPr>
        <p:spPr>
          <a:xfrm>
            <a:off x="4404048" y="4973216"/>
            <a:ext cx="2118049" cy="1586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9954A7-CC2B-4291-7B96-B1764D8BC802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3442996" y="3522306"/>
            <a:ext cx="2165790" cy="14509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D16A2E-4219-2502-C13D-F81C14CB24BA}"/>
              </a:ext>
            </a:extLst>
          </p:cNvPr>
          <p:cNvSpPr txBox="1"/>
          <p:nvPr/>
        </p:nvSpPr>
        <p:spPr>
          <a:xfrm>
            <a:off x="4516016" y="291115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Thread for Files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2313781-61C3-B89E-9B80-538405C4A481}"/>
              </a:ext>
            </a:extLst>
          </p:cNvPr>
          <p:cNvSpPr/>
          <p:nvPr/>
        </p:nvSpPr>
        <p:spPr>
          <a:xfrm>
            <a:off x="9706947" y="2237401"/>
            <a:ext cx="1455575" cy="8584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52A2B-2F55-2381-7322-386B9AE02B47}"/>
              </a:ext>
            </a:extLst>
          </p:cNvPr>
          <p:cNvCxnSpPr>
            <a:endCxn id="13" idx="1"/>
          </p:cNvCxnSpPr>
          <p:nvPr/>
        </p:nvCxnSpPr>
        <p:spPr>
          <a:xfrm>
            <a:off x="3442996" y="1987420"/>
            <a:ext cx="6991739" cy="249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142A45-67A5-8B01-0601-98146D20A3A0}"/>
              </a:ext>
            </a:extLst>
          </p:cNvPr>
          <p:cNvSpPr/>
          <p:nvPr/>
        </p:nvSpPr>
        <p:spPr>
          <a:xfrm>
            <a:off x="7604449" y="4620600"/>
            <a:ext cx="1268963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C30F41-08D6-02EF-09D2-BE50C32065F9}"/>
              </a:ext>
            </a:extLst>
          </p:cNvPr>
          <p:cNvSpPr/>
          <p:nvPr/>
        </p:nvSpPr>
        <p:spPr>
          <a:xfrm>
            <a:off x="10374085" y="4572001"/>
            <a:ext cx="1576873" cy="1450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9ABEDC-CC5C-DBAC-491B-0E8404E47173}"/>
              </a:ext>
            </a:extLst>
          </p:cNvPr>
          <p:cNvSpPr/>
          <p:nvPr/>
        </p:nvSpPr>
        <p:spPr>
          <a:xfrm>
            <a:off x="9405257" y="4030824"/>
            <a:ext cx="301690" cy="6997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>
            <a:extLst>
              <a:ext uri="{FF2B5EF4-FFF2-40B4-BE49-F238E27FC236}">
                <a16:creationId xmlns:a16="http://schemas.microsoft.com/office/drawing/2014/main" id="{30111B68-8966-CE44-5BA4-BB23C9F09B79}"/>
              </a:ext>
            </a:extLst>
          </p:cNvPr>
          <p:cNvSpPr/>
          <p:nvPr/>
        </p:nvSpPr>
        <p:spPr>
          <a:xfrm>
            <a:off x="9344608" y="3522306"/>
            <a:ext cx="422988" cy="68502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F1936B-D344-2FD5-D589-6E9C0AF8262F}"/>
              </a:ext>
            </a:extLst>
          </p:cNvPr>
          <p:cNvCxnSpPr>
            <a:stCxn id="18" idx="0"/>
            <a:endCxn id="20" idx="3"/>
          </p:cNvCxnSpPr>
          <p:nvPr/>
        </p:nvCxnSpPr>
        <p:spPr>
          <a:xfrm rot="16200000" flipV="1">
            <a:off x="10111468" y="3520947"/>
            <a:ext cx="707182" cy="1394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5EFF334-44BF-7C5D-F5FA-E857F0BEB361}"/>
              </a:ext>
            </a:extLst>
          </p:cNvPr>
          <p:cNvCxnSpPr>
            <a:stCxn id="20" idx="1"/>
            <a:endCxn id="17" idx="0"/>
          </p:cNvCxnSpPr>
          <p:nvPr/>
        </p:nvCxnSpPr>
        <p:spPr>
          <a:xfrm rot="10800000" flipV="1">
            <a:off x="8238932" y="3864818"/>
            <a:ext cx="1105677" cy="755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D244BA8-E696-E72A-3099-835484447A38}"/>
              </a:ext>
            </a:extLst>
          </p:cNvPr>
          <p:cNvSpPr/>
          <p:nvPr/>
        </p:nvSpPr>
        <p:spPr>
          <a:xfrm>
            <a:off x="8546841" y="5859624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7127C-F04C-B026-E380-F326D141FE3A}"/>
              </a:ext>
            </a:extLst>
          </p:cNvPr>
          <p:cNvSpPr/>
          <p:nvPr/>
        </p:nvSpPr>
        <p:spPr>
          <a:xfrm>
            <a:off x="7947349" y="5822302"/>
            <a:ext cx="214604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EF2538-96D1-A172-CA4E-38B2FBEC9378}"/>
              </a:ext>
            </a:extLst>
          </p:cNvPr>
          <p:cNvSpPr/>
          <p:nvPr/>
        </p:nvSpPr>
        <p:spPr>
          <a:xfrm>
            <a:off x="9344608" y="6005421"/>
            <a:ext cx="788437" cy="68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893F1DE-F73A-EE97-CD97-CD98FE728528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 rot="16200000" flipH="1">
            <a:off x="8997816" y="6001142"/>
            <a:ext cx="3118" cy="690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7285D60-ADF7-FEB8-46B9-6BC9C252EA09}"/>
              </a:ext>
            </a:extLst>
          </p:cNvPr>
          <p:cNvSpPr/>
          <p:nvPr/>
        </p:nvSpPr>
        <p:spPr>
          <a:xfrm>
            <a:off x="2612571" y="2112210"/>
            <a:ext cx="508519" cy="34581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04D9D-77E0-0E60-BCA3-6EFBE2D4B885}"/>
              </a:ext>
            </a:extLst>
          </p:cNvPr>
          <p:cNvSpPr/>
          <p:nvPr/>
        </p:nvSpPr>
        <p:spPr>
          <a:xfrm>
            <a:off x="749559" y="438539"/>
            <a:ext cx="5346441" cy="589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C6951-1F1B-5104-C6D5-535832310786}"/>
              </a:ext>
            </a:extLst>
          </p:cNvPr>
          <p:cNvSpPr txBox="1"/>
          <p:nvPr/>
        </p:nvSpPr>
        <p:spPr>
          <a:xfrm>
            <a:off x="933061" y="671804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Env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9F944-C076-46C9-B9DF-EFDBD5424C8A}"/>
              </a:ext>
            </a:extLst>
          </p:cNvPr>
          <p:cNvSpPr/>
          <p:nvPr/>
        </p:nvSpPr>
        <p:spPr>
          <a:xfrm>
            <a:off x="7847045" y="1455575"/>
            <a:ext cx="3806889" cy="394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5638-B924-EE47-5601-10CF11B586A3}"/>
              </a:ext>
            </a:extLst>
          </p:cNvPr>
          <p:cNvSpPr txBox="1"/>
          <p:nvPr/>
        </p:nvSpPr>
        <p:spPr>
          <a:xfrm>
            <a:off x="8117633" y="1651518"/>
            <a:ext cx="332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OS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0E6504C-B685-253D-DB53-205603A0194D}"/>
              </a:ext>
            </a:extLst>
          </p:cNvPr>
          <p:cNvSpPr/>
          <p:nvPr/>
        </p:nvSpPr>
        <p:spPr>
          <a:xfrm>
            <a:off x="8780106" y="2649894"/>
            <a:ext cx="2743200" cy="2407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E634C7-038F-8E9C-312E-494E6EFF89AA}"/>
              </a:ext>
            </a:extLst>
          </p:cNvPr>
          <p:cNvSpPr/>
          <p:nvPr/>
        </p:nvSpPr>
        <p:spPr>
          <a:xfrm>
            <a:off x="1408921" y="1530220"/>
            <a:ext cx="1900335" cy="10170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FileStream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FE00-BD1D-A17A-25C4-D34E14EDF1F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09256" y="2038739"/>
            <a:ext cx="3334140" cy="1488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FD35DC-4780-568D-8ABF-7BBC1BAB09D7}"/>
              </a:ext>
            </a:extLst>
          </p:cNvPr>
          <p:cNvSpPr txBox="1"/>
          <p:nvPr/>
        </p:nvSpPr>
        <p:spPr>
          <a:xfrm>
            <a:off x="6326155" y="5962261"/>
            <a:ext cx="54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Un-Managed Object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1059BF-31A3-A6BA-2624-2B3CCAFAE260}"/>
              </a:ext>
            </a:extLst>
          </p:cNvPr>
          <p:cNvSpPr/>
          <p:nvPr/>
        </p:nvSpPr>
        <p:spPr>
          <a:xfrm>
            <a:off x="6643396" y="503853"/>
            <a:ext cx="615820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S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G</a:t>
            </a:r>
            <a:endParaRPr lang="en-US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358253-1302-7549-E96F-DB9F5E1C4D69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7259216" y="3526972"/>
            <a:ext cx="1520890" cy="3265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77B7225-4176-3A6C-E78D-42B63556A9B1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053842" y="3058917"/>
            <a:ext cx="1112484" cy="2701736"/>
          </a:xfrm>
          <a:prstGeom prst="bentConnector4">
            <a:avLst>
              <a:gd name="adj1" fmla="val -20549"/>
              <a:gd name="adj2" fmla="val 71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1E52A71-9B2F-F35C-90D7-CED0E8ACE2F6}"/>
              </a:ext>
            </a:extLst>
          </p:cNvPr>
          <p:cNvCxnSpPr>
            <a:endCxn id="7" idx="4"/>
          </p:cNvCxnSpPr>
          <p:nvPr/>
        </p:nvCxnSpPr>
        <p:spPr>
          <a:xfrm rot="10800000">
            <a:off x="2359090" y="2547258"/>
            <a:ext cx="4284307" cy="141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CE7A0E-4248-422E-562E-502A94A8689A}"/>
              </a:ext>
            </a:extLst>
          </p:cNvPr>
          <p:cNvSpPr txBox="1"/>
          <p:nvPr/>
        </p:nvSpPr>
        <p:spPr>
          <a:xfrm>
            <a:off x="5999585" y="1091680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Handler</a:t>
            </a:r>
            <a:endParaRPr lang="en-US" b="1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9D80783E-147C-D426-1D13-4739C4B9B022}"/>
              </a:ext>
            </a:extLst>
          </p:cNvPr>
          <p:cNvSpPr/>
          <p:nvPr/>
        </p:nvSpPr>
        <p:spPr>
          <a:xfrm>
            <a:off x="1101012" y="5292598"/>
            <a:ext cx="4814596" cy="790961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ACF95-A40A-C36B-2957-E4C11EDA161C}"/>
              </a:ext>
            </a:extLst>
          </p:cNvPr>
          <p:cNvCxnSpPr/>
          <p:nvPr/>
        </p:nvCxnSpPr>
        <p:spPr>
          <a:xfrm>
            <a:off x="2359089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EE1258-F065-4A78-EBAA-16274E10EF54}"/>
              </a:ext>
            </a:extLst>
          </p:cNvPr>
          <p:cNvCxnSpPr/>
          <p:nvPr/>
        </p:nvCxnSpPr>
        <p:spPr>
          <a:xfrm>
            <a:off x="3116424" y="5292598"/>
            <a:ext cx="0" cy="88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2BB96-E865-AF26-6276-D58CA7D52181}"/>
              </a:ext>
            </a:extLst>
          </p:cNvPr>
          <p:cNvCxnSpPr/>
          <p:nvPr/>
        </p:nvCxnSpPr>
        <p:spPr>
          <a:xfrm>
            <a:off x="3937518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ECEA3D-BBE8-1652-7136-17F639E9C98A}"/>
              </a:ext>
            </a:extLst>
          </p:cNvPr>
          <p:cNvCxnSpPr/>
          <p:nvPr/>
        </p:nvCxnSpPr>
        <p:spPr>
          <a:xfrm>
            <a:off x="4637314" y="5292598"/>
            <a:ext cx="0" cy="79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C9E5-F67A-6EAD-67C1-0C99389AA087}"/>
              </a:ext>
            </a:extLst>
          </p:cNvPr>
          <p:cNvSpPr txBox="1"/>
          <p:nvPr/>
        </p:nvSpPr>
        <p:spPr>
          <a:xfrm>
            <a:off x="1365379" y="6186196"/>
            <a:ext cx="4102358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Managed Heap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DFC166-BB39-19D3-B831-6C89FCB54444}"/>
              </a:ext>
            </a:extLst>
          </p:cNvPr>
          <p:cNvCxnSpPr/>
          <p:nvPr/>
        </p:nvCxnSpPr>
        <p:spPr>
          <a:xfrm rot="5400000">
            <a:off x="-325408" y="3711637"/>
            <a:ext cx="33815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90CFE-74C3-4B6C-4A17-3D88404BF7BB}"/>
              </a:ext>
            </a:extLst>
          </p:cNvPr>
          <p:cNvSpPr txBox="1"/>
          <p:nvPr/>
        </p:nvSpPr>
        <p:spPr>
          <a:xfrm>
            <a:off x="3937518" y="1945433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to Close from FileStream</a:t>
            </a:r>
            <a:endParaRPr lang="en-US" dirty="0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id="{C016FCB8-B487-FBD3-F67E-23B505463FD7}"/>
              </a:ext>
            </a:extLst>
          </p:cNvPr>
          <p:cNvSpPr/>
          <p:nvPr/>
        </p:nvSpPr>
        <p:spPr>
          <a:xfrm>
            <a:off x="5570376" y="3100283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id="{28F74105-B1AC-16DC-5B34-BC622E87F5BC}"/>
              </a:ext>
            </a:extLst>
          </p:cNvPr>
          <p:cNvSpPr/>
          <p:nvPr/>
        </p:nvSpPr>
        <p:spPr>
          <a:xfrm>
            <a:off x="4749282" y="3625714"/>
            <a:ext cx="842865" cy="75326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EB4C0C-E6F9-294A-6949-A4F0470E6AA6}"/>
              </a:ext>
            </a:extLst>
          </p:cNvPr>
          <p:cNvCxnSpPr>
            <a:cxnSpLocks/>
            <a:stCxn id="21" idx="1"/>
            <a:endCxn id="7" idx="0"/>
          </p:cNvCxnSpPr>
          <p:nvPr/>
        </p:nvCxnSpPr>
        <p:spPr>
          <a:xfrm rot="10800000" flipV="1">
            <a:off x="2359089" y="1276346"/>
            <a:ext cx="3640496" cy="253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CF124F-772A-0251-56BA-BFDE4A9EDF39}"/>
              </a:ext>
            </a:extLst>
          </p:cNvPr>
          <p:cNvSpPr txBox="1"/>
          <p:nvPr/>
        </p:nvSpPr>
        <p:spPr>
          <a:xfrm>
            <a:off x="1629746" y="4243886"/>
            <a:ext cx="21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 = null; (Bad)</a:t>
            </a:r>
          </a:p>
          <a:p>
            <a:endParaRPr lang="en-IN" dirty="0"/>
          </a:p>
          <a:p>
            <a:r>
              <a:rPr lang="en-IN" dirty="0" err="1"/>
              <a:t>Fs.Dispose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3" name="Flowchart: Predefined Process 42">
            <a:extLst>
              <a:ext uri="{FF2B5EF4-FFF2-40B4-BE49-F238E27FC236}">
                <a16:creationId xmlns:a16="http://schemas.microsoft.com/office/drawing/2014/main" id="{D290B72C-4E69-1B40-304B-B5DB721CF45E}"/>
              </a:ext>
            </a:extLst>
          </p:cNvPr>
          <p:cNvSpPr/>
          <p:nvPr/>
        </p:nvSpPr>
        <p:spPr>
          <a:xfrm>
            <a:off x="3180183" y="4651120"/>
            <a:ext cx="2516679" cy="529509"/>
          </a:xfrm>
          <a:prstGeom prst="flowChartPredefined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Finalization Q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10B77-AC96-F4D4-B71D-4FAD485ECFE8}"/>
              </a:ext>
            </a:extLst>
          </p:cNvPr>
          <p:cNvSpPr txBox="1"/>
          <p:nvPr/>
        </p:nvSpPr>
        <p:spPr>
          <a:xfrm>
            <a:off x="1266112" y="5663811"/>
            <a:ext cx="5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58050C-F00A-D458-1305-9A865DB7F60E}"/>
              </a:ext>
            </a:extLst>
          </p:cNvPr>
          <p:cNvSpPr txBox="1"/>
          <p:nvPr/>
        </p:nvSpPr>
        <p:spPr>
          <a:xfrm>
            <a:off x="3180183" y="4749282"/>
            <a:ext cx="693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FS</a:t>
            </a:r>
            <a:endParaRPr lang="en-US" sz="1600" dirty="0"/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F262CC37-16FC-44BF-B1F4-0D260075FBC8}"/>
              </a:ext>
            </a:extLst>
          </p:cNvPr>
          <p:cNvSpPr/>
          <p:nvPr/>
        </p:nvSpPr>
        <p:spPr>
          <a:xfrm>
            <a:off x="777550" y="5542384"/>
            <a:ext cx="687355" cy="745937"/>
          </a:xfrm>
          <a:prstGeom prst="flowChar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7601E6-3499-E242-9B37-F7462F494C95}"/>
              </a:ext>
            </a:extLst>
          </p:cNvPr>
          <p:cNvSpPr/>
          <p:nvPr/>
        </p:nvSpPr>
        <p:spPr>
          <a:xfrm rot="2288793">
            <a:off x="3455170" y="47316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699915-CBEB-DA00-C7DD-18E9E9C17C31}"/>
              </a:ext>
            </a:extLst>
          </p:cNvPr>
          <p:cNvSpPr/>
          <p:nvPr/>
        </p:nvSpPr>
        <p:spPr>
          <a:xfrm rot="7792640">
            <a:off x="3326878" y="4736841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819637-BF2B-1E54-52C9-663829BAC3DE}"/>
              </a:ext>
            </a:extLst>
          </p:cNvPr>
          <p:cNvSpPr/>
          <p:nvPr/>
        </p:nvSpPr>
        <p:spPr>
          <a:xfrm rot="2288793">
            <a:off x="7177120" y="366777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44685-9613-F181-10C0-12AAAE96EA24}"/>
              </a:ext>
            </a:extLst>
          </p:cNvPr>
          <p:cNvSpPr/>
          <p:nvPr/>
        </p:nvSpPr>
        <p:spPr>
          <a:xfrm rot="7792640">
            <a:off x="7048828" y="3672958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6B0F0-1BFC-205E-4D0C-8E3EBE70F1EE}"/>
              </a:ext>
            </a:extLst>
          </p:cNvPr>
          <p:cNvSpPr/>
          <p:nvPr/>
        </p:nvSpPr>
        <p:spPr>
          <a:xfrm rot="2288793">
            <a:off x="6471105" y="600812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7595F-56D7-5B7D-D1D0-3EBCF51664C8}"/>
              </a:ext>
            </a:extLst>
          </p:cNvPr>
          <p:cNvSpPr/>
          <p:nvPr/>
        </p:nvSpPr>
        <p:spPr>
          <a:xfrm rot="7792640">
            <a:off x="6342813" y="605995"/>
            <a:ext cx="1323916" cy="178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E3E49-9653-EC2A-73D8-87313773DDB3}"/>
              </a:ext>
            </a:extLst>
          </p:cNvPr>
          <p:cNvSpPr txBox="1"/>
          <p:nvPr/>
        </p:nvSpPr>
        <p:spPr>
          <a:xfrm>
            <a:off x="4935894" y="550506"/>
            <a:ext cx="405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 Access Tech</a:t>
            </a:r>
            <a:endParaRPr lang="en-US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16B692-CAAF-374C-1F0D-59C100243F19}"/>
              </a:ext>
            </a:extLst>
          </p:cNvPr>
          <p:cNvSpPr/>
          <p:nvPr/>
        </p:nvSpPr>
        <p:spPr>
          <a:xfrm>
            <a:off x="923732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ADO.NET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BFCDF2-CA07-0A57-0E36-333CCB845F7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2500606" y="842894"/>
            <a:ext cx="2435288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B251A6-7C37-C7B7-8CF2-D6A08B5E3E1C}"/>
              </a:ext>
            </a:extLst>
          </p:cNvPr>
          <p:cNvSpPr/>
          <p:nvPr/>
        </p:nvSpPr>
        <p:spPr>
          <a:xfrm>
            <a:off x="8344677" y="1492898"/>
            <a:ext cx="3153747" cy="900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Object Relational Mapping (ORM)</a:t>
            </a:r>
          </a:p>
          <a:p>
            <a:pPr algn="ctr"/>
            <a:r>
              <a:rPr lang="en-IN" sz="1600" dirty="0"/>
              <a:t>Entity Framework Core (EF Core)</a:t>
            </a:r>
            <a:endParaRPr lang="en-US" sz="16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F3C049-1668-145A-FE1F-1AC173FE0A53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8994710" y="842894"/>
            <a:ext cx="926841" cy="65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6F8049-ABFC-119A-789E-9289CD4205AB}"/>
              </a:ext>
            </a:extLst>
          </p:cNvPr>
          <p:cNvSpPr/>
          <p:nvPr/>
        </p:nvSpPr>
        <p:spPr>
          <a:xfrm>
            <a:off x="326571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Connected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41775-6E71-865F-1287-CEF5C0197D26}"/>
              </a:ext>
            </a:extLst>
          </p:cNvPr>
          <p:cNvSpPr/>
          <p:nvPr/>
        </p:nvSpPr>
        <p:spPr>
          <a:xfrm>
            <a:off x="3111759" y="2864498"/>
            <a:ext cx="1595535" cy="774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DisConnected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4735DC-DF2B-0679-2C79-9BAC8A57DA5C}"/>
              </a:ext>
            </a:extLst>
          </p:cNvPr>
          <p:cNvCxnSpPr>
            <a:stCxn id="3" idx="1"/>
            <a:endCxn id="11" idx="0"/>
          </p:cNvCxnSpPr>
          <p:nvPr/>
        </p:nvCxnSpPr>
        <p:spPr>
          <a:xfrm rot="10800000" flipH="1" flipV="1">
            <a:off x="923731" y="1943100"/>
            <a:ext cx="200607" cy="921398"/>
          </a:xfrm>
          <a:prstGeom prst="bentConnector4">
            <a:avLst>
              <a:gd name="adj1" fmla="val -113954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EFE8A2-9856-45AE-A38D-3C87E12DD87B}"/>
              </a:ext>
            </a:extLst>
          </p:cNvPr>
          <p:cNvCxnSpPr>
            <a:stCxn id="3" idx="3"/>
            <a:endCxn id="12" idx="0"/>
          </p:cNvCxnSpPr>
          <p:nvPr/>
        </p:nvCxnSpPr>
        <p:spPr>
          <a:xfrm flipH="1">
            <a:off x="3909527" y="1943100"/>
            <a:ext cx="167952" cy="921398"/>
          </a:xfrm>
          <a:prstGeom prst="bentConnector4">
            <a:avLst>
              <a:gd name="adj1" fmla="val -136110"/>
              <a:gd name="adj2" fmla="val 74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63254D-4B09-495A-C5A6-DB24FAB77FCF}"/>
              </a:ext>
            </a:extLst>
          </p:cNvPr>
          <p:cNvSpPr/>
          <p:nvPr/>
        </p:nvSpPr>
        <p:spPr>
          <a:xfrm>
            <a:off x="3517641" y="4021494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Connection</a:t>
            </a:r>
            <a:endParaRPr lang="en-US" dirty="0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3506452-D5B2-E888-A813-FA7BE4B657C8}"/>
              </a:ext>
            </a:extLst>
          </p:cNvPr>
          <p:cNvCxnSpPr>
            <a:stCxn id="11" idx="2"/>
            <a:endCxn id="24" idx="2"/>
          </p:cNvCxnSpPr>
          <p:nvPr/>
        </p:nvCxnSpPr>
        <p:spPr>
          <a:xfrm rot="16200000" flipH="1">
            <a:off x="1905778" y="2857500"/>
            <a:ext cx="830425" cy="2393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8191AC-E363-7760-C9D7-081FA4D8ED90}"/>
              </a:ext>
            </a:extLst>
          </p:cNvPr>
          <p:cNvSpPr txBox="1"/>
          <p:nvPr/>
        </p:nvSpPr>
        <p:spPr>
          <a:xfrm>
            <a:off x="5766318" y="4142792"/>
            <a:ext cx="344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Establish Connection to DB and Open it for Transaction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87039D-4C4D-884A-8F75-6D1765B4017D}"/>
              </a:ext>
            </a:extLst>
          </p:cNvPr>
          <p:cNvSpPr/>
          <p:nvPr/>
        </p:nvSpPr>
        <p:spPr>
          <a:xfrm>
            <a:off x="2935257" y="522406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</a:t>
            </a:r>
            <a:endParaRPr 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5427EBC-5F73-4F1D-6B7C-E121A7B4F643}"/>
              </a:ext>
            </a:extLst>
          </p:cNvPr>
          <p:cNvCxnSpPr>
            <a:stCxn id="11" idx="2"/>
            <a:endCxn id="28" idx="2"/>
          </p:cNvCxnSpPr>
          <p:nvPr/>
        </p:nvCxnSpPr>
        <p:spPr>
          <a:xfrm rot="16200000" flipH="1">
            <a:off x="1013298" y="3749980"/>
            <a:ext cx="2033000" cy="18109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C6F079-7C1F-705C-B9BB-4CED372E2E5A}"/>
              </a:ext>
            </a:extLst>
          </p:cNvPr>
          <p:cNvSpPr txBox="1"/>
          <p:nvPr/>
        </p:nvSpPr>
        <p:spPr>
          <a:xfrm>
            <a:off x="3590734" y="5074983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CRUD Operations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8A3DE5-FCF8-8CED-2B49-78DEA23196F5}"/>
              </a:ext>
            </a:extLst>
          </p:cNvPr>
          <p:cNvSpPr/>
          <p:nvPr/>
        </p:nvSpPr>
        <p:spPr>
          <a:xfrm>
            <a:off x="230932" y="5590295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DataReader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DFBD49A-58D8-BB66-E180-9C3C1AB28C6F}"/>
              </a:ext>
            </a:extLst>
          </p:cNvPr>
          <p:cNvCxnSpPr>
            <a:stCxn id="11" idx="2"/>
            <a:endCxn id="32" idx="2"/>
          </p:cNvCxnSpPr>
          <p:nvPr/>
        </p:nvCxnSpPr>
        <p:spPr>
          <a:xfrm rot="5400000">
            <a:off x="-521977" y="4391849"/>
            <a:ext cx="2399226" cy="893407"/>
          </a:xfrm>
          <a:prstGeom prst="curvedConnector4">
            <a:avLst>
              <a:gd name="adj1" fmla="val 40666"/>
              <a:gd name="adj2" fmla="val 12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6B79C6-FBF9-3837-29C9-FA1C248820C6}"/>
              </a:ext>
            </a:extLst>
          </p:cNvPr>
          <p:cNvSpPr txBox="1"/>
          <p:nvPr/>
        </p:nvSpPr>
        <p:spPr>
          <a:xfrm>
            <a:off x="1497563" y="6222258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Read-Only-Forward-Only Cursor for Reading Data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83A1F7-EFCC-EB7F-85F2-59A9EE229610}"/>
              </a:ext>
            </a:extLst>
          </p:cNvPr>
          <p:cNvSpPr/>
          <p:nvPr/>
        </p:nvSpPr>
        <p:spPr>
          <a:xfrm>
            <a:off x="7065604" y="4811780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ExecuteReader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23180-1A1E-A09F-BB33-462F4C04CCD2}"/>
              </a:ext>
            </a:extLst>
          </p:cNvPr>
          <p:cNvSpPr txBox="1"/>
          <p:nvPr/>
        </p:nvSpPr>
        <p:spPr>
          <a:xfrm>
            <a:off x="9209314" y="4900904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for Select Statements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8DB66E-B463-8F7E-192B-37B4B3F02281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025314" y="5259650"/>
            <a:ext cx="2040290" cy="412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2B2512D-5095-6FAB-1B86-7A5E12586458}"/>
              </a:ext>
            </a:extLst>
          </p:cNvPr>
          <p:cNvSpPr/>
          <p:nvPr/>
        </p:nvSpPr>
        <p:spPr>
          <a:xfrm>
            <a:off x="8523510" y="5707519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ExecuteNonQuery</a:t>
            </a:r>
            <a:endParaRPr lang="en-IN" sz="1200" dirty="0"/>
          </a:p>
          <a:p>
            <a:pPr algn="ctr"/>
            <a:r>
              <a:rPr lang="en-IN" sz="1200" dirty="0"/>
              <a:t>Insert, Update, and Delete</a:t>
            </a:r>
            <a:endParaRPr lang="en-US" sz="1200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6BDCA9-9FD6-81E3-E570-060D4DC4F102}"/>
              </a:ext>
            </a:extLst>
          </p:cNvPr>
          <p:cNvCxnSpPr>
            <a:stCxn id="28" idx="6"/>
            <a:endCxn id="41" idx="2"/>
          </p:cNvCxnSpPr>
          <p:nvPr/>
        </p:nvCxnSpPr>
        <p:spPr>
          <a:xfrm>
            <a:off x="5025314" y="5671939"/>
            <a:ext cx="3498196" cy="483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3807456-B1EC-4543-C3A3-AE63BF437DEA}"/>
              </a:ext>
            </a:extLst>
          </p:cNvPr>
          <p:cNvSpPr/>
          <p:nvPr/>
        </p:nvSpPr>
        <p:spPr>
          <a:xfrm>
            <a:off x="4875245" y="5935143"/>
            <a:ext cx="2090057" cy="8957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ExecuteScalar</a:t>
            </a:r>
            <a:endParaRPr lang="en-IN" sz="1200" dirty="0"/>
          </a:p>
          <a:p>
            <a:pPr algn="ctr"/>
            <a:r>
              <a:rPr lang="en-IN" sz="1200" dirty="0"/>
              <a:t>For SP and Scalar Queries e.g. Count</a:t>
            </a:r>
            <a:endParaRPr 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6C7BF40-6F49-0F87-3E78-224D1882E330}"/>
              </a:ext>
            </a:extLst>
          </p:cNvPr>
          <p:cNvCxnSpPr>
            <a:stCxn id="28" idx="6"/>
            <a:endCxn id="49" idx="0"/>
          </p:cNvCxnSpPr>
          <p:nvPr/>
        </p:nvCxnSpPr>
        <p:spPr>
          <a:xfrm>
            <a:off x="5025314" y="5671939"/>
            <a:ext cx="894960" cy="263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A59128-7F24-9BA9-782F-80B095267072}"/>
              </a:ext>
            </a:extLst>
          </p:cNvPr>
          <p:cNvSpPr txBox="1"/>
          <p:nvPr/>
        </p:nvSpPr>
        <p:spPr>
          <a:xfrm>
            <a:off x="5024534" y="1332536"/>
            <a:ext cx="2733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System.Data Namespace </a:t>
            </a:r>
          </a:p>
          <a:p>
            <a:pPr marL="342900" indent="-342900">
              <a:buAutoNum type="arabicPeriod"/>
            </a:pPr>
            <a:r>
              <a:rPr lang="en-IN" dirty="0" err="1"/>
              <a:t>System.Data.SqlClient</a:t>
            </a:r>
            <a:r>
              <a:rPr lang="en-IN" dirty="0"/>
              <a:t> for SQL Server DB</a:t>
            </a:r>
          </a:p>
          <a:p>
            <a:pPr marL="800100" lvl="1" indent="-342900">
              <a:buAutoNum type="arabicPeriod"/>
            </a:pPr>
            <a:r>
              <a:rPr lang="en-IN" dirty="0"/>
              <a:t>SqlConnection</a:t>
            </a:r>
          </a:p>
          <a:p>
            <a:pPr marL="800100" lvl="1" indent="-342900">
              <a:buAutoNum type="arabicPeriod"/>
            </a:pPr>
            <a:r>
              <a:rPr lang="en-IN" dirty="0" err="1"/>
              <a:t>SqlCommand</a:t>
            </a:r>
            <a:endParaRPr lang="en-IN" dirty="0"/>
          </a:p>
          <a:p>
            <a:pPr marL="800100" lvl="1" indent="-342900">
              <a:buAutoNum type="arabicPeriod"/>
            </a:pPr>
            <a:r>
              <a:rPr lang="en-IN" dirty="0" err="1"/>
              <a:t>SqlDataRedaer</a:t>
            </a:r>
            <a:r>
              <a:rPr lang="en-IN" dirty="0"/>
              <a:t> 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4D529C7-F9BF-3DBD-4A44-F181D4F29C27}"/>
              </a:ext>
            </a:extLst>
          </p:cNvPr>
          <p:cNvCxnSpPr>
            <a:endCxn id="52" idx="0"/>
          </p:cNvCxnSpPr>
          <p:nvPr/>
        </p:nvCxnSpPr>
        <p:spPr>
          <a:xfrm flipV="1">
            <a:off x="2500605" y="1332536"/>
            <a:ext cx="3890864" cy="88605"/>
          </a:xfrm>
          <a:prstGeom prst="curvedConnector4">
            <a:avLst>
              <a:gd name="adj1" fmla="val 32434"/>
              <a:gd name="adj2" fmla="val 357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98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6E00DD-EFB9-47ED-3B52-05EA6A750615}"/>
              </a:ext>
            </a:extLst>
          </p:cNvPr>
          <p:cNvSpPr/>
          <p:nvPr/>
        </p:nvSpPr>
        <p:spPr>
          <a:xfrm>
            <a:off x="7436498" y="391887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D93F8-3A41-0A5C-E2D7-612BBCC76402}"/>
              </a:ext>
            </a:extLst>
          </p:cNvPr>
          <p:cNvSpPr/>
          <p:nvPr/>
        </p:nvSpPr>
        <p:spPr>
          <a:xfrm>
            <a:off x="7436497" y="2307773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FFF46-7596-C270-BF50-C63859FA2784}"/>
              </a:ext>
            </a:extLst>
          </p:cNvPr>
          <p:cNvSpPr/>
          <p:nvPr/>
        </p:nvSpPr>
        <p:spPr>
          <a:xfrm>
            <a:off x="7436496" y="4764834"/>
            <a:ext cx="1698171" cy="1464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2176B-CBB2-40F8-E487-6B414B588CDF}"/>
              </a:ext>
            </a:extLst>
          </p:cNvPr>
          <p:cNvSpPr/>
          <p:nvPr/>
        </p:nvSpPr>
        <p:spPr>
          <a:xfrm>
            <a:off x="8108302" y="3853543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7A999-666F-B645-AD27-11BF4DB962A4}"/>
              </a:ext>
            </a:extLst>
          </p:cNvPr>
          <p:cNvSpPr/>
          <p:nvPr/>
        </p:nvSpPr>
        <p:spPr>
          <a:xfrm>
            <a:off x="8108302" y="4091475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FE23B-01CB-AFF3-07EF-E2AE48A42B42}"/>
              </a:ext>
            </a:extLst>
          </p:cNvPr>
          <p:cNvSpPr/>
          <p:nvPr/>
        </p:nvSpPr>
        <p:spPr>
          <a:xfrm>
            <a:off x="8117630" y="4354289"/>
            <a:ext cx="167951" cy="177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374489-8C56-94A7-474D-57C5C1273D96}"/>
              </a:ext>
            </a:extLst>
          </p:cNvPr>
          <p:cNvSpPr/>
          <p:nvPr/>
        </p:nvSpPr>
        <p:spPr>
          <a:xfrm>
            <a:off x="10240346" y="181169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26C6D9-C79F-12C1-7CE1-B3ECC9B7E3AF}"/>
              </a:ext>
            </a:extLst>
          </p:cNvPr>
          <p:cNvSpPr/>
          <p:nvPr/>
        </p:nvSpPr>
        <p:spPr>
          <a:xfrm>
            <a:off x="10240346" y="3312367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96621D7-ECC6-0624-E5BA-908817ED8D2A}"/>
              </a:ext>
            </a:extLst>
          </p:cNvPr>
          <p:cNvSpPr/>
          <p:nvPr/>
        </p:nvSpPr>
        <p:spPr>
          <a:xfrm>
            <a:off x="10245012" y="4879914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45B2068-0C04-B017-7F7C-1B49C247313C}"/>
              </a:ext>
            </a:extLst>
          </p:cNvPr>
          <p:cNvSpPr/>
          <p:nvPr/>
        </p:nvSpPr>
        <p:spPr>
          <a:xfrm>
            <a:off x="10245012" y="203718"/>
            <a:ext cx="1035698" cy="10823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8F66622-848B-BF50-3F23-34DCDDF1796C}"/>
              </a:ext>
            </a:extLst>
          </p:cNvPr>
          <p:cNvSpPr/>
          <p:nvPr/>
        </p:nvSpPr>
        <p:spPr>
          <a:xfrm>
            <a:off x="9862457" y="3345804"/>
            <a:ext cx="1791478" cy="108235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EAE50D-A7E9-6B37-9B2A-FAE012049662}"/>
              </a:ext>
            </a:extLst>
          </p:cNvPr>
          <p:cNvSpPr/>
          <p:nvPr/>
        </p:nvSpPr>
        <p:spPr>
          <a:xfrm>
            <a:off x="4301412" y="270588"/>
            <a:ext cx="1306286" cy="595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26DFF4-971A-A4D1-7630-53C903854325}"/>
              </a:ext>
            </a:extLst>
          </p:cNvPr>
          <p:cNvSpPr/>
          <p:nvPr/>
        </p:nvSpPr>
        <p:spPr>
          <a:xfrm>
            <a:off x="690465" y="1110343"/>
            <a:ext cx="3610947" cy="1073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37588A1-B08A-3140-2CF4-D7DFE2C9E1C7}"/>
              </a:ext>
            </a:extLst>
          </p:cNvPr>
          <p:cNvCxnSpPr>
            <a:stCxn id="13" idx="3"/>
            <a:endCxn id="2" idx="1"/>
          </p:cNvCxnSpPr>
          <p:nvPr/>
        </p:nvCxnSpPr>
        <p:spPr>
          <a:xfrm flipV="1">
            <a:off x="5607698" y="1124340"/>
            <a:ext cx="1828800" cy="2125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34B7DF8-15EE-0273-EA58-27BA00B09C6F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5607698" y="3040226"/>
            <a:ext cx="1828799" cy="209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2555DF-C3C7-8FF9-8590-10F04ECA9189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5607698" y="3250164"/>
            <a:ext cx="1828798" cy="2247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350E714-8B32-C862-7A71-7FF78D1B10AB}"/>
              </a:ext>
            </a:extLst>
          </p:cNvPr>
          <p:cNvSpPr/>
          <p:nvPr/>
        </p:nvSpPr>
        <p:spPr>
          <a:xfrm>
            <a:off x="911290" y="4505132"/>
            <a:ext cx="3390121" cy="10730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22322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DEA7968-4F6E-EB32-F7AD-83067232AF6C}"/>
              </a:ext>
            </a:extLst>
          </p:cNvPr>
          <p:cNvSpPr/>
          <p:nvPr/>
        </p:nvSpPr>
        <p:spPr>
          <a:xfrm>
            <a:off x="4814596" y="29858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8C912-A666-91A9-BB37-8A15B6F34030}"/>
              </a:ext>
            </a:extLst>
          </p:cNvPr>
          <p:cNvSpPr txBox="1"/>
          <p:nvPr/>
        </p:nvSpPr>
        <p:spPr>
          <a:xfrm>
            <a:off x="6550090" y="695215"/>
            <a:ext cx="386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Utf-8 </a:t>
            </a:r>
            <a:r>
              <a:rPr lang="en-US" dirty="0" err="1"/>
              <a:t>MainFrames</a:t>
            </a:r>
            <a:r>
              <a:rPr lang="en-US" dirty="0"/>
              <a:t>, Windows, Unix</a:t>
            </a:r>
          </a:p>
          <a:p>
            <a:endParaRPr lang="en-US" dirty="0"/>
          </a:p>
          <a:p>
            <a:r>
              <a:rPr lang="en-US" dirty="0"/>
              <a:t>Pure Text Form of Data communication w/o security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CC45F7-018F-E389-C3E4-F308C6D319B9}"/>
              </a:ext>
            </a:extLst>
          </p:cNvPr>
          <p:cNvSpPr/>
          <p:nvPr/>
        </p:nvSpPr>
        <p:spPr>
          <a:xfrm>
            <a:off x="6885992" y="235442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3FDB2014-8002-DA25-FCC4-858516B36171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6410131" y="1031033"/>
            <a:ext cx="1273629" cy="13233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E10BE8-D1D1-F458-725B-002B1EB3F818}"/>
              </a:ext>
            </a:extLst>
          </p:cNvPr>
          <p:cNvSpPr txBox="1"/>
          <p:nvPr/>
        </p:nvSpPr>
        <p:spPr>
          <a:xfrm>
            <a:off x="8481527" y="2354425"/>
            <a:ext cx="33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type of data was maintained, Sender and receiver used to read it with high performance, Encrypted</a:t>
            </a:r>
          </a:p>
          <a:p>
            <a:endParaRPr lang="en-US" dirty="0"/>
          </a:p>
          <a:p>
            <a:r>
              <a:rPr lang="en-US" dirty="0"/>
              <a:t>Platform Specific Binary Signature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8FB55-3A84-A8F8-5550-6E043C80DE46}"/>
              </a:ext>
            </a:extLst>
          </p:cNvPr>
          <p:cNvSpPr/>
          <p:nvPr/>
        </p:nvSpPr>
        <p:spPr>
          <a:xfrm>
            <a:off x="4814596" y="4343400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70BD6A8-D53E-DF5B-8D78-778E28D3C404}"/>
              </a:ext>
            </a:extLst>
          </p:cNvPr>
          <p:cNvCxnSpPr>
            <a:stCxn id="4" idx="4"/>
            <a:endCxn id="9" idx="6"/>
          </p:cNvCxnSpPr>
          <p:nvPr/>
        </p:nvCxnSpPr>
        <p:spPr>
          <a:xfrm rot="5400000">
            <a:off x="6418685" y="3810778"/>
            <a:ext cx="1256522" cy="1273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A51E28-EFFE-44AF-6D3D-2B7C634DEF37}"/>
              </a:ext>
            </a:extLst>
          </p:cNvPr>
          <p:cNvSpPr txBox="1"/>
          <p:nvPr/>
        </p:nvSpPr>
        <p:spPr>
          <a:xfrm>
            <a:off x="6718042" y="4447592"/>
            <a:ext cx="418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independent data communication as Open Standard based on DTD and Xml Schemas. Highly preferred mode of communication over HTTP using SOAP</a:t>
            </a:r>
          </a:p>
          <a:p>
            <a:endParaRPr lang="en-US" dirty="0"/>
          </a:p>
          <a:p>
            <a:r>
              <a:rPr lang="en-US" dirty="0"/>
              <a:t>Sender was supposed to encode the data and receiver was supposed to decode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2F41D-0D6F-FFED-CE07-A29D8A0176FA}"/>
              </a:ext>
            </a:extLst>
          </p:cNvPr>
          <p:cNvSpPr txBox="1"/>
          <p:nvPr/>
        </p:nvSpPr>
        <p:spPr>
          <a:xfrm>
            <a:off x="4646646" y="5808306"/>
            <a:ext cx="207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&lt;EmpNo&gt;101&lt;/EmpNo&gt;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D22F5-2039-6DDC-5B41-388B7E393210}"/>
              </a:ext>
            </a:extLst>
          </p:cNvPr>
          <p:cNvSpPr txBox="1"/>
          <p:nvPr/>
        </p:nvSpPr>
        <p:spPr>
          <a:xfrm>
            <a:off x="4245429" y="6162785"/>
            <a:ext cx="24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&amp;lt;EmpNo&amp;gt;101&amp;lt;%2EmpNo&amp;gt;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8E4991-443C-CD2B-CAD9-4FCA9BEAF967}"/>
              </a:ext>
            </a:extLst>
          </p:cNvPr>
          <p:cNvSpPr/>
          <p:nvPr/>
        </p:nvSpPr>
        <p:spPr>
          <a:xfrm>
            <a:off x="2388638" y="2499135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D18D4-69AD-6E1C-AE9C-B80BFD06982C}"/>
              </a:ext>
            </a:extLst>
          </p:cNvPr>
          <p:cNvCxnSpPr>
            <a:stCxn id="9" idx="2"/>
            <a:endCxn id="16" idx="4"/>
          </p:cNvCxnSpPr>
          <p:nvPr/>
        </p:nvCxnSpPr>
        <p:spPr>
          <a:xfrm rot="10800000">
            <a:off x="3186406" y="3964041"/>
            <a:ext cx="1628190" cy="1111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158015-7533-C2A9-FFB9-6CB2B0E328E9}"/>
              </a:ext>
            </a:extLst>
          </p:cNvPr>
          <p:cNvSpPr txBox="1"/>
          <p:nvPr/>
        </p:nvSpPr>
        <p:spPr>
          <a:xfrm>
            <a:off x="130629" y="2715208"/>
            <a:ext cx="2127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based Text Data that can be encrypted as well as no encoding and decoding is required. Fastest over HTTP.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REpresential State Transfer (REST)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B48A5F-FDEC-BEC5-FD8C-619EBACA94FA}"/>
              </a:ext>
            </a:extLst>
          </p:cNvPr>
          <p:cNvSpPr/>
          <p:nvPr/>
        </p:nvSpPr>
        <p:spPr>
          <a:xfrm>
            <a:off x="1743270" y="271018"/>
            <a:ext cx="1595535" cy="1464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r>
              <a:rPr lang="en-US" dirty="0"/>
              <a:t> aka Stream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FDE9F9-C4F8-6613-A6DF-9267DFF7FC9C}"/>
              </a:ext>
            </a:extLst>
          </p:cNvPr>
          <p:cNvCxnSpPr>
            <a:stCxn id="16" idx="6"/>
            <a:endCxn id="21" idx="6"/>
          </p:cNvCxnSpPr>
          <p:nvPr/>
        </p:nvCxnSpPr>
        <p:spPr>
          <a:xfrm flipH="1" flipV="1">
            <a:off x="3338805" y="1003471"/>
            <a:ext cx="645368" cy="2228117"/>
          </a:xfrm>
          <a:prstGeom prst="curvedConnector3">
            <a:avLst>
              <a:gd name="adj1" fmla="val -35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7B09E1AE-CABA-B9A0-32E3-36251E702073}"/>
              </a:ext>
            </a:extLst>
          </p:cNvPr>
          <p:cNvSpPr/>
          <p:nvPr/>
        </p:nvSpPr>
        <p:spPr>
          <a:xfrm>
            <a:off x="4394718" y="2026297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0E4CC254-6475-9358-EDF3-0554787CC64D}"/>
              </a:ext>
            </a:extLst>
          </p:cNvPr>
          <p:cNvSpPr/>
          <p:nvPr/>
        </p:nvSpPr>
        <p:spPr>
          <a:xfrm rot="10800000">
            <a:off x="4245429" y="3141306"/>
            <a:ext cx="2323324" cy="9392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83C8E-8393-1D49-54DB-3D92DDC7E3CE}"/>
              </a:ext>
            </a:extLst>
          </p:cNvPr>
          <p:cNvSpPr txBox="1"/>
          <p:nvPr/>
        </p:nvSpPr>
        <p:spPr>
          <a:xfrm>
            <a:off x="4865912" y="2663338"/>
            <a:ext cx="1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94579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2FB5A98-EE03-37D3-FB18-FC0AF4AAD590}"/>
              </a:ext>
            </a:extLst>
          </p:cNvPr>
          <p:cNvSpPr/>
          <p:nvPr/>
        </p:nvSpPr>
        <p:spPr>
          <a:xfrm>
            <a:off x="10170367" y="2230016"/>
            <a:ext cx="1567543" cy="14462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0488B-BC7B-435C-AC36-EBF6F9932104}"/>
              </a:ext>
            </a:extLst>
          </p:cNvPr>
          <p:cNvSpPr/>
          <p:nvPr/>
        </p:nvSpPr>
        <p:spPr>
          <a:xfrm>
            <a:off x="2786743" y="205273"/>
            <a:ext cx="6973078" cy="6522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19EA2-2EE0-D8E0-7469-4C2279E045FF}"/>
              </a:ext>
            </a:extLst>
          </p:cNvPr>
          <p:cNvSpPr txBox="1"/>
          <p:nvPr/>
        </p:nvSpPr>
        <p:spPr>
          <a:xfrm>
            <a:off x="5514392" y="419878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C7401-D6F2-395F-4CF8-F8533E83264C}"/>
              </a:ext>
            </a:extLst>
          </p:cNvPr>
          <p:cNvSpPr/>
          <p:nvPr/>
        </p:nvSpPr>
        <p:spPr>
          <a:xfrm>
            <a:off x="8285584" y="1614196"/>
            <a:ext cx="1250302" cy="366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using EF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BE3C4-0067-0342-2538-F52A19892E31}"/>
              </a:ext>
            </a:extLst>
          </p:cNvPr>
          <p:cNvSpPr/>
          <p:nvPr/>
        </p:nvSpPr>
        <p:spPr>
          <a:xfrm>
            <a:off x="6830009" y="1632856"/>
            <a:ext cx="1250302" cy="3666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65133-6CBA-4D07-3243-D3B3167E247B}"/>
              </a:ext>
            </a:extLst>
          </p:cNvPr>
          <p:cNvSpPr/>
          <p:nvPr/>
        </p:nvSpPr>
        <p:spPr>
          <a:xfrm>
            <a:off x="5374434" y="1614196"/>
            <a:ext cx="1250302" cy="366693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Logic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9E1A1-5AB3-B0F1-3B3F-695DFAC7B61B}"/>
              </a:ext>
            </a:extLst>
          </p:cNvPr>
          <p:cNvSpPr/>
          <p:nvPr/>
        </p:nvSpPr>
        <p:spPr>
          <a:xfrm>
            <a:off x="3900197" y="1595534"/>
            <a:ext cx="1250302" cy="3666931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Controllers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E7423-2961-E997-0E8F-9E0CF4BA723B}"/>
              </a:ext>
            </a:extLst>
          </p:cNvPr>
          <p:cNvSpPr/>
          <p:nvPr/>
        </p:nvSpPr>
        <p:spPr>
          <a:xfrm>
            <a:off x="3900197" y="1063690"/>
            <a:ext cx="563568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2B1414C-9FD5-C2C9-B237-9EB3C731D7AA}"/>
              </a:ext>
            </a:extLst>
          </p:cNvPr>
          <p:cNvSpPr/>
          <p:nvPr/>
        </p:nvSpPr>
        <p:spPr>
          <a:xfrm>
            <a:off x="8677469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C5966A2-081F-A67B-2363-F18D17075AEE}"/>
              </a:ext>
            </a:extLst>
          </p:cNvPr>
          <p:cNvSpPr/>
          <p:nvPr/>
        </p:nvSpPr>
        <p:spPr>
          <a:xfrm>
            <a:off x="7273212" y="1343608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043A129-9B20-A716-E759-C6AFC71B4CD0}"/>
              </a:ext>
            </a:extLst>
          </p:cNvPr>
          <p:cNvSpPr/>
          <p:nvPr/>
        </p:nvSpPr>
        <p:spPr>
          <a:xfrm>
            <a:off x="5943600" y="132300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354AA3C-92BB-DFC8-7DEB-F41D08ED1B53}"/>
              </a:ext>
            </a:extLst>
          </p:cNvPr>
          <p:cNvSpPr/>
          <p:nvPr/>
        </p:nvSpPr>
        <p:spPr>
          <a:xfrm>
            <a:off x="4317743" y="1350992"/>
            <a:ext cx="251927" cy="3638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1D5F301-1817-BAD2-4789-2E653505FA59}"/>
              </a:ext>
            </a:extLst>
          </p:cNvPr>
          <p:cNvSpPr/>
          <p:nvPr/>
        </p:nvSpPr>
        <p:spPr>
          <a:xfrm>
            <a:off x="3470990" y="5626359"/>
            <a:ext cx="6288832" cy="102636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49206-134C-7864-46FD-103988F11B51}"/>
              </a:ext>
            </a:extLst>
          </p:cNvPr>
          <p:cNvSpPr txBox="1"/>
          <p:nvPr/>
        </p:nvSpPr>
        <p:spPr>
          <a:xfrm>
            <a:off x="10170367" y="570100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Container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38822F-35EB-EFE9-D030-D3918F35E081}"/>
              </a:ext>
            </a:extLst>
          </p:cNvPr>
          <p:cNvSpPr/>
          <p:nvPr/>
        </p:nvSpPr>
        <p:spPr>
          <a:xfrm>
            <a:off x="8826759" y="5085184"/>
            <a:ext cx="25192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CC2D29-01E2-0C76-212C-42F3E1E9761B}"/>
              </a:ext>
            </a:extLst>
          </p:cNvPr>
          <p:cNvSpPr/>
          <p:nvPr/>
        </p:nvSpPr>
        <p:spPr>
          <a:xfrm>
            <a:off x="6856445" y="5091793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C02DDD3-BCCC-34E7-7623-DADD3E9499B4}"/>
              </a:ext>
            </a:extLst>
          </p:cNvPr>
          <p:cNvSpPr/>
          <p:nvPr/>
        </p:nvSpPr>
        <p:spPr>
          <a:xfrm>
            <a:off x="5374433" y="5110888"/>
            <a:ext cx="331237" cy="8156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49C1B5-279E-FFCA-5C8E-F126573413A9}"/>
              </a:ext>
            </a:extLst>
          </p:cNvPr>
          <p:cNvSpPr/>
          <p:nvPr/>
        </p:nvSpPr>
        <p:spPr>
          <a:xfrm>
            <a:off x="8537510" y="5900839"/>
            <a:ext cx="783771" cy="56324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A70254-042C-95A1-6344-E8A123BFD0AF}"/>
              </a:ext>
            </a:extLst>
          </p:cNvPr>
          <p:cNvCxnSpPr>
            <a:cxnSpLocks/>
            <a:stCxn id="19" idx="4"/>
            <a:endCxn id="6" idx="2"/>
          </p:cNvCxnSpPr>
          <p:nvPr/>
        </p:nvCxnSpPr>
        <p:spPr>
          <a:xfrm rot="5400000" flipH="1">
            <a:off x="7610130" y="5144817"/>
            <a:ext cx="1164295" cy="1474236"/>
          </a:xfrm>
          <a:prstGeom prst="bentConnector3">
            <a:avLst>
              <a:gd name="adj1" fmla="val -1963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BCB5AE-C315-0609-5250-EB960F8524E9}"/>
              </a:ext>
            </a:extLst>
          </p:cNvPr>
          <p:cNvSpPr/>
          <p:nvPr/>
        </p:nvSpPr>
        <p:spPr>
          <a:xfrm>
            <a:off x="6624734" y="5900839"/>
            <a:ext cx="783771" cy="563243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BFAD51-A5D6-5887-5E99-307EE97E1FB5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5907130" y="5373583"/>
            <a:ext cx="1201945" cy="1017034"/>
          </a:xfrm>
          <a:prstGeom prst="bentConnector3">
            <a:avLst>
              <a:gd name="adj1" fmla="val -97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69D071-386F-00CC-D19E-8265AFEEB76B}"/>
              </a:ext>
            </a:extLst>
          </p:cNvPr>
          <p:cNvSpPr/>
          <p:nvPr/>
        </p:nvSpPr>
        <p:spPr>
          <a:xfrm>
            <a:off x="5099958" y="5907448"/>
            <a:ext cx="783771" cy="563243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9DD4FEC-4037-D96E-46E3-B4146892F839}"/>
              </a:ext>
            </a:extLst>
          </p:cNvPr>
          <p:cNvCxnSpPr>
            <a:endCxn id="8" idx="2"/>
          </p:cNvCxnSpPr>
          <p:nvPr/>
        </p:nvCxnSpPr>
        <p:spPr>
          <a:xfrm rot="16200000" flipV="1">
            <a:off x="4398293" y="5389521"/>
            <a:ext cx="1220607" cy="966496"/>
          </a:xfrm>
          <a:prstGeom prst="bentConnector3">
            <a:avLst>
              <a:gd name="adj1" fmla="val -503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4B9FAD-6389-FDE6-BA8D-AE205267C559}"/>
              </a:ext>
            </a:extLst>
          </p:cNvPr>
          <p:cNvSpPr txBox="1"/>
          <p:nvPr/>
        </p:nvSpPr>
        <p:spPr>
          <a:xfrm>
            <a:off x="214604" y="5926543"/>
            <a:ext cx="286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Dependencies will be injected in the layer on its left-hand-side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862F7B-21BF-9622-54B9-7FA46CBD65A4}"/>
              </a:ext>
            </a:extLst>
          </p:cNvPr>
          <p:cNvCxnSpPr>
            <a:stCxn id="32" idx="3"/>
          </p:cNvCxnSpPr>
          <p:nvPr/>
        </p:nvCxnSpPr>
        <p:spPr>
          <a:xfrm flipV="1">
            <a:off x="3079104" y="6347335"/>
            <a:ext cx="1446243" cy="4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16B126-1E8C-E9A3-4554-B91D6798F76B}"/>
              </a:ext>
            </a:extLst>
          </p:cNvPr>
          <p:cNvCxnSpPr>
            <a:stCxn id="32" idx="3"/>
          </p:cNvCxnSpPr>
          <p:nvPr/>
        </p:nvCxnSpPr>
        <p:spPr>
          <a:xfrm>
            <a:off x="3079104" y="6388208"/>
            <a:ext cx="2920480" cy="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AA550C-E1CE-AE43-108B-1D2D3053A9A3}"/>
              </a:ext>
            </a:extLst>
          </p:cNvPr>
          <p:cNvCxnSpPr>
            <a:cxnSpLocks/>
          </p:cNvCxnSpPr>
          <p:nvPr/>
        </p:nvCxnSpPr>
        <p:spPr>
          <a:xfrm>
            <a:off x="2786742" y="6388208"/>
            <a:ext cx="462176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C109981-1D63-7A89-DCA8-B44D6000CA08}"/>
              </a:ext>
            </a:extLst>
          </p:cNvPr>
          <p:cNvSpPr/>
          <p:nvPr/>
        </p:nvSpPr>
        <p:spPr>
          <a:xfrm>
            <a:off x="9405257" y="2230016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511AE427-28F9-090D-D26B-9B85E6E9B871}"/>
              </a:ext>
            </a:extLst>
          </p:cNvPr>
          <p:cNvSpPr/>
          <p:nvPr/>
        </p:nvSpPr>
        <p:spPr>
          <a:xfrm rot="10800000">
            <a:off x="9426252" y="3592285"/>
            <a:ext cx="1250302" cy="369332"/>
          </a:xfrm>
          <a:prstGeom prst="curved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F93AA-7B61-9FB8-DEEE-E7453DBA5E6C}"/>
              </a:ext>
            </a:extLst>
          </p:cNvPr>
          <p:cNvSpPr txBox="1"/>
          <p:nvPr/>
        </p:nvSpPr>
        <p:spPr>
          <a:xfrm>
            <a:off x="9535886" y="2953138"/>
            <a:ext cx="61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Async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015193-6A42-7DB9-0B0F-79B8546357FA}"/>
              </a:ext>
            </a:extLst>
          </p:cNvPr>
          <p:cNvSpPr/>
          <p:nvPr/>
        </p:nvSpPr>
        <p:spPr>
          <a:xfrm>
            <a:off x="2948473" y="1810139"/>
            <a:ext cx="1175658" cy="41987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CE0FDC-ABD5-1EFD-B541-762276ABD2CE}"/>
              </a:ext>
            </a:extLst>
          </p:cNvPr>
          <p:cNvSpPr/>
          <p:nvPr/>
        </p:nvSpPr>
        <p:spPr>
          <a:xfrm>
            <a:off x="2920483" y="2270890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60303E-D617-9B46-0312-19575DD9254C}"/>
              </a:ext>
            </a:extLst>
          </p:cNvPr>
          <p:cNvSpPr/>
          <p:nvPr/>
        </p:nvSpPr>
        <p:spPr>
          <a:xfrm>
            <a:off x="2932146" y="2778441"/>
            <a:ext cx="1175658" cy="419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99F541C-5DAA-FBE8-C26E-DA243A4D22C6}"/>
              </a:ext>
            </a:extLst>
          </p:cNvPr>
          <p:cNvSpPr/>
          <p:nvPr/>
        </p:nvSpPr>
        <p:spPr>
          <a:xfrm>
            <a:off x="4725958" y="2127689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4E2B3A9-A655-D778-86D5-889230607E21}"/>
              </a:ext>
            </a:extLst>
          </p:cNvPr>
          <p:cNvSpPr/>
          <p:nvPr/>
        </p:nvSpPr>
        <p:spPr>
          <a:xfrm>
            <a:off x="6139543" y="2167656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645BDF3-EE59-CE3F-7ABD-753AC1D8CDD5}"/>
              </a:ext>
            </a:extLst>
          </p:cNvPr>
          <p:cNvSpPr/>
          <p:nvPr/>
        </p:nvSpPr>
        <p:spPr>
          <a:xfrm>
            <a:off x="7608338" y="2086224"/>
            <a:ext cx="10217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028FA3FC-9D87-BA2B-5715-364BC0A1C629}"/>
              </a:ext>
            </a:extLst>
          </p:cNvPr>
          <p:cNvSpPr/>
          <p:nvPr/>
        </p:nvSpPr>
        <p:spPr>
          <a:xfrm>
            <a:off x="7695814" y="4223374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1A12387D-33ED-F02F-1D61-588EE18E1535}"/>
              </a:ext>
            </a:extLst>
          </p:cNvPr>
          <p:cNvSpPr/>
          <p:nvPr/>
        </p:nvSpPr>
        <p:spPr>
          <a:xfrm>
            <a:off x="6206417" y="4136347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664964A6-6C98-ADD3-96E3-6284487D5F8D}"/>
              </a:ext>
            </a:extLst>
          </p:cNvPr>
          <p:cNvSpPr/>
          <p:nvPr/>
        </p:nvSpPr>
        <p:spPr>
          <a:xfrm>
            <a:off x="4767169" y="4093851"/>
            <a:ext cx="841696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497524-A26C-4DB1-D744-7E33A58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03171"/>
              </p:ext>
            </p:extLst>
          </p:nvPr>
        </p:nvGraphicFramePr>
        <p:xfrm>
          <a:off x="1154922" y="1615405"/>
          <a:ext cx="812800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160939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1410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81460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8612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596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35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0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1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9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4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0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1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0C82A7-7455-FCB5-173F-F5F333C57755}"/>
              </a:ext>
            </a:extLst>
          </p:cNvPr>
          <p:cNvSpPr txBox="1"/>
          <p:nvPr/>
        </p:nvSpPr>
        <p:spPr>
          <a:xfrm>
            <a:off x="550506" y="485192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Collection Type: An In-Memory Store of the data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A5B9E1-1FFD-72F7-846C-19D3A6200684}"/>
              </a:ext>
            </a:extLst>
          </p:cNvPr>
          <p:cNvCxnSpPr/>
          <p:nvPr/>
        </p:nvCxnSpPr>
        <p:spPr>
          <a:xfrm>
            <a:off x="9405257" y="1615405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7FBA9-2622-3FD8-19C6-E8348CBE4366}"/>
              </a:ext>
            </a:extLst>
          </p:cNvPr>
          <p:cNvSpPr txBox="1"/>
          <p:nvPr/>
        </p:nvSpPr>
        <p:spPr>
          <a:xfrm>
            <a:off x="9619861" y="1548882"/>
            <a:ext cx="213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from Top to Bottom (End of the collection, This is Iteration Process</a:t>
            </a:r>
            <a:endParaRPr lang="en-US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84B2FF4-A6F1-F49A-5802-CF1C3A2E4143}"/>
              </a:ext>
            </a:extLst>
          </p:cNvPr>
          <p:cNvSpPr/>
          <p:nvPr/>
        </p:nvSpPr>
        <p:spPr>
          <a:xfrm>
            <a:off x="951722" y="2052735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7DFBE3D3-C508-538A-D371-FC676CD530A6}"/>
              </a:ext>
            </a:extLst>
          </p:cNvPr>
          <p:cNvSpPr/>
          <p:nvPr/>
        </p:nvSpPr>
        <p:spPr>
          <a:xfrm>
            <a:off x="977122" y="2485053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7E95ACE-8638-AC1C-7208-0938991EF2C1}"/>
              </a:ext>
            </a:extLst>
          </p:cNvPr>
          <p:cNvSpPr/>
          <p:nvPr/>
        </p:nvSpPr>
        <p:spPr>
          <a:xfrm>
            <a:off x="963126" y="2923382"/>
            <a:ext cx="203200" cy="475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5B0E5C-2E1E-0994-3D72-1AEBA269EA03}"/>
              </a:ext>
            </a:extLst>
          </p:cNvPr>
          <p:cNvCxnSpPr/>
          <p:nvPr/>
        </p:nvCxnSpPr>
        <p:spPr>
          <a:xfrm>
            <a:off x="786882" y="1548882"/>
            <a:ext cx="0" cy="482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DCAE1-2712-3631-0C55-87FF378F5A5C}"/>
              </a:ext>
            </a:extLst>
          </p:cNvPr>
          <p:cNvSpPr txBox="1"/>
          <p:nvPr/>
        </p:nvSpPr>
        <p:spPr>
          <a:xfrm>
            <a:off x="9527591" y="2786532"/>
            <a:ext cx="2341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Starts from the first entry in collection </a:t>
            </a:r>
          </a:p>
          <a:p>
            <a:pPr marL="342900" indent="-342900">
              <a:buAutoNum type="arabicPeriod"/>
            </a:pPr>
            <a:r>
              <a:rPr lang="en-IN" dirty="0"/>
              <a:t>Return it and then </a:t>
            </a:r>
          </a:p>
          <a:p>
            <a:pPr marL="342900" indent="-342900">
              <a:buAutoNum type="arabicPeriod"/>
            </a:pPr>
            <a:r>
              <a:rPr lang="en-IN" dirty="0"/>
              <a:t>If more record(s) present then ‘</a:t>
            </a:r>
            <a:r>
              <a:rPr lang="en-IN" dirty="0" err="1"/>
              <a:t>MoveNext</a:t>
            </a:r>
            <a:r>
              <a:rPr lang="en-IN" dirty="0"/>
              <a:t>’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 ‘IEnumerable’ interface and the process is known as Enumeration using ‘</a:t>
            </a:r>
            <a:r>
              <a:rPr lang="en-US" dirty="0" err="1"/>
              <a:t>GetEnumerator</a:t>
            </a:r>
            <a:r>
              <a:rPr lang="en-US" dirty="0"/>
              <a:t>()’ method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0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F505C-182C-18C1-2255-A59A8B0DD380}"/>
              </a:ext>
            </a:extLst>
          </p:cNvPr>
          <p:cNvSpPr/>
          <p:nvPr/>
        </p:nvSpPr>
        <p:spPr>
          <a:xfrm>
            <a:off x="4187890" y="149290"/>
            <a:ext cx="3816220" cy="6382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1EB6-B79C-2A93-0DBF-FBDE9ADD0159}"/>
              </a:ext>
            </a:extLst>
          </p:cNvPr>
          <p:cNvSpPr txBox="1"/>
          <p:nvPr/>
        </p:nvSpPr>
        <p:spPr>
          <a:xfrm>
            <a:off x="4534678" y="326571"/>
            <a:ext cx="30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D3364E-B5FD-67D7-2E0A-0793A56F5822}"/>
              </a:ext>
            </a:extLst>
          </p:cNvPr>
          <p:cNvSpPr/>
          <p:nvPr/>
        </p:nvSpPr>
        <p:spPr>
          <a:xfrm>
            <a:off x="363894" y="1035698"/>
            <a:ext cx="3816220" cy="653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9BAE7-80C4-7C6F-3C7E-FC0B0762C085}"/>
              </a:ext>
            </a:extLst>
          </p:cNvPr>
          <p:cNvSpPr/>
          <p:nvPr/>
        </p:nvSpPr>
        <p:spPr>
          <a:xfrm>
            <a:off x="4282751" y="1240971"/>
            <a:ext cx="37213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 for the request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68F858E-F862-16DA-6F27-C6C4B56F82D1}"/>
              </a:ext>
            </a:extLst>
          </p:cNvPr>
          <p:cNvSpPr/>
          <p:nvPr/>
        </p:nvSpPr>
        <p:spPr>
          <a:xfrm>
            <a:off x="6088224" y="1610303"/>
            <a:ext cx="342122" cy="4797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FF624-1B22-B481-4049-5EAA542D53AC}"/>
              </a:ext>
            </a:extLst>
          </p:cNvPr>
          <p:cNvSpPr/>
          <p:nvPr/>
        </p:nvSpPr>
        <p:spPr>
          <a:xfrm>
            <a:off x="4274975" y="2155371"/>
            <a:ext cx="3656045" cy="2845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E1CBE6-F3B1-3B08-05CF-9CD6B915456F}"/>
              </a:ext>
            </a:extLst>
          </p:cNvPr>
          <p:cNvSpPr txBox="1"/>
          <p:nvPr/>
        </p:nvSpPr>
        <p:spPr>
          <a:xfrm>
            <a:off x="4422710" y="2295331"/>
            <a:ext cx="32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34F7C9-2DF7-4928-FB0C-DFEEE4A30286}"/>
              </a:ext>
            </a:extLst>
          </p:cNvPr>
          <p:cNvSpPr/>
          <p:nvPr/>
        </p:nvSpPr>
        <p:spPr>
          <a:xfrm>
            <a:off x="4422710" y="3004457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1F1F3B-8471-5A3D-3019-A7A4B6E6E41E}"/>
              </a:ext>
            </a:extLst>
          </p:cNvPr>
          <p:cNvSpPr/>
          <p:nvPr/>
        </p:nvSpPr>
        <p:spPr>
          <a:xfrm>
            <a:off x="4413380" y="3578289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A1B205-B7DC-D2D5-CC67-22CB9207D21F}"/>
              </a:ext>
            </a:extLst>
          </p:cNvPr>
          <p:cNvSpPr/>
          <p:nvPr/>
        </p:nvSpPr>
        <p:spPr>
          <a:xfrm>
            <a:off x="4413380" y="4152121"/>
            <a:ext cx="3293706" cy="424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 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AAF3E49-EF86-6DC9-741A-E5BC26F9606F}"/>
              </a:ext>
            </a:extLst>
          </p:cNvPr>
          <p:cNvSpPr/>
          <p:nvPr/>
        </p:nvSpPr>
        <p:spPr>
          <a:xfrm>
            <a:off x="438539" y="3790560"/>
            <a:ext cx="3741575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8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3731EE-C9A9-77B8-1893-19691A63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" y="0"/>
            <a:ext cx="12176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4CBE24-D16B-CC1A-3901-D5F65E8F2BD5}"/>
              </a:ext>
            </a:extLst>
          </p:cNvPr>
          <p:cNvSpPr/>
          <p:nvPr/>
        </p:nvSpPr>
        <p:spPr>
          <a:xfrm>
            <a:off x="415213" y="242596"/>
            <a:ext cx="2794518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is requested and its Security is checked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0D7B13-AC2A-2BE1-6FF0-ADAF3F5D4312}"/>
              </a:ext>
            </a:extLst>
          </p:cNvPr>
          <p:cNvSpPr/>
          <p:nvPr/>
        </p:nvSpPr>
        <p:spPr>
          <a:xfrm>
            <a:off x="3209731" y="494522"/>
            <a:ext cx="839755" cy="1959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92C2B-4063-91E4-BA30-3A5821936D58}"/>
              </a:ext>
            </a:extLst>
          </p:cNvPr>
          <p:cNvSpPr txBox="1"/>
          <p:nvPr/>
        </p:nvSpPr>
        <p:spPr>
          <a:xfrm>
            <a:off x="3321698" y="158620"/>
            <a:ext cx="51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0AD477-636C-BDBE-0234-F94A9279C459}"/>
              </a:ext>
            </a:extLst>
          </p:cNvPr>
          <p:cNvSpPr/>
          <p:nvPr/>
        </p:nvSpPr>
        <p:spPr>
          <a:xfrm>
            <a:off x="4049486" y="242595"/>
            <a:ext cx="2649894" cy="57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Constructor is called and dependency is injected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FE04B6-06ED-CBA7-27A6-3DE384F6A301}"/>
              </a:ext>
            </a:extLst>
          </p:cNvPr>
          <p:cNvCxnSpPr>
            <a:stCxn id="2" idx="2"/>
          </p:cNvCxnSpPr>
          <p:nvPr/>
        </p:nvCxnSpPr>
        <p:spPr>
          <a:xfrm rot="5400000">
            <a:off x="1041530" y="572665"/>
            <a:ext cx="429209" cy="1112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1FD59C-F862-5749-A6BA-7D61EC442D00}"/>
              </a:ext>
            </a:extLst>
          </p:cNvPr>
          <p:cNvSpPr txBox="1"/>
          <p:nvPr/>
        </p:nvSpPr>
        <p:spPr>
          <a:xfrm>
            <a:off x="1045029" y="1026367"/>
            <a:ext cx="16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</a:t>
            </a:r>
            <a:r>
              <a:rPr lang="en-US" sz="1400" dirty="0" err="1"/>
              <a:t>UnAutho</a:t>
            </a:r>
            <a:r>
              <a:rPr lang="en-US" sz="1400" dirty="0"/>
              <a:t> Resp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C9790EE-C05F-2082-87C7-3C3DEA1B6DB4}"/>
              </a:ext>
            </a:extLst>
          </p:cNvPr>
          <p:cNvSpPr/>
          <p:nvPr/>
        </p:nvSpPr>
        <p:spPr>
          <a:xfrm>
            <a:off x="6699380" y="397323"/>
            <a:ext cx="1063689" cy="29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FCF0DA-4B90-2584-2ABF-3B6B618652C4}"/>
              </a:ext>
            </a:extLst>
          </p:cNvPr>
          <p:cNvSpPr/>
          <p:nvPr/>
        </p:nvSpPr>
        <p:spPr>
          <a:xfrm>
            <a:off x="7763069" y="254644"/>
            <a:ext cx="2649894" cy="578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the HTTP request Type Get/Post/Put/Delete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0FCA1A-23E7-A4E9-A0B5-47C6B7E41FA9}"/>
              </a:ext>
            </a:extLst>
          </p:cNvPr>
          <p:cNvSpPr/>
          <p:nvPr/>
        </p:nvSpPr>
        <p:spPr>
          <a:xfrm>
            <a:off x="8985381" y="833143"/>
            <a:ext cx="373224" cy="510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EE235-9072-7E93-66DD-0D10BA6AE838}"/>
              </a:ext>
            </a:extLst>
          </p:cNvPr>
          <p:cNvSpPr/>
          <p:nvPr/>
        </p:nvSpPr>
        <p:spPr>
          <a:xfrm>
            <a:off x="7476146" y="1343605"/>
            <a:ext cx="3470988" cy="5439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D3A5A-0B4D-D625-98DD-DE374F39ABD7}"/>
              </a:ext>
            </a:extLst>
          </p:cNvPr>
          <p:cNvSpPr txBox="1"/>
          <p:nvPr/>
        </p:nvSpPr>
        <p:spPr>
          <a:xfrm>
            <a:off x="7520473" y="1411642"/>
            <a:ext cx="330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 Executing Context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CC5176-F2AA-525C-9896-19CBBE816944}"/>
              </a:ext>
            </a:extLst>
          </p:cNvPr>
          <p:cNvSpPr/>
          <p:nvPr/>
        </p:nvSpPr>
        <p:spPr>
          <a:xfrm>
            <a:off x="7520472" y="1783693"/>
            <a:ext cx="3303037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the Action is Authorized to current user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50388B-1DBA-313E-7D21-23A8523C8118}"/>
              </a:ext>
            </a:extLst>
          </p:cNvPr>
          <p:cNvCxnSpPr/>
          <p:nvPr/>
        </p:nvCxnSpPr>
        <p:spPr>
          <a:xfrm rot="10800000">
            <a:off x="1812474" y="1343608"/>
            <a:ext cx="5707999" cy="742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235A8A-CA7B-2405-D5A0-8B46A13D77B8}"/>
              </a:ext>
            </a:extLst>
          </p:cNvPr>
          <p:cNvSpPr txBox="1"/>
          <p:nvPr/>
        </p:nvSpPr>
        <p:spPr>
          <a:xfrm>
            <a:off x="5239135" y="1473263"/>
            <a:ext cx="16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No, </a:t>
            </a:r>
            <a:r>
              <a:rPr lang="en-US" sz="1400" dirty="0" err="1"/>
              <a:t>UnAutho</a:t>
            </a:r>
            <a:r>
              <a:rPr lang="en-US" sz="1400" dirty="0"/>
              <a:t> Resp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8D7A838-B417-E7EB-621D-3AFE46258A2B}"/>
              </a:ext>
            </a:extLst>
          </p:cNvPr>
          <p:cNvSpPr/>
          <p:nvPr/>
        </p:nvSpPr>
        <p:spPr>
          <a:xfrm>
            <a:off x="9088016" y="2455496"/>
            <a:ext cx="270589" cy="5209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D9E946-D229-32A2-E467-609A4F0BA909}"/>
              </a:ext>
            </a:extLst>
          </p:cNvPr>
          <p:cNvSpPr/>
          <p:nvPr/>
        </p:nvSpPr>
        <p:spPr>
          <a:xfrm>
            <a:off x="7560122" y="2984227"/>
            <a:ext cx="3263388" cy="25301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Http Get request the Action is executed. If the Request is Http POST/PUT the body data will be validated and processed. If Exception Occurs then invoke the Exception Middleware and send error response. Else Success response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6042BAC-9A07-A7F8-CF1B-2F6F1E5D91A2}"/>
              </a:ext>
            </a:extLst>
          </p:cNvPr>
          <p:cNvSpPr/>
          <p:nvPr/>
        </p:nvSpPr>
        <p:spPr>
          <a:xfrm>
            <a:off x="7560121" y="5931553"/>
            <a:ext cx="3303037" cy="671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the Action is Authorized to current user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A25EE26-4705-0B94-7329-4F3B5F24B77A}"/>
              </a:ext>
            </a:extLst>
          </p:cNvPr>
          <p:cNvSpPr/>
          <p:nvPr/>
        </p:nvSpPr>
        <p:spPr>
          <a:xfrm>
            <a:off x="8980714" y="5494187"/>
            <a:ext cx="237931" cy="4517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765FB7-AF88-A33F-5FB9-3096C807311B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282751" y="4309201"/>
            <a:ext cx="3277370" cy="1958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99AAAB-7CA8-5540-2371-EA01E933F704}"/>
              </a:ext>
            </a:extLst>
          </p:cNvPr>
          <p:cNvSpPr txBox="1"/>
          <p:nvPr/>
        </p:nvSpPr>
        <p:spPr>
          <a:xfrm>
            <a:off x="2192694" y="3937518"/>
            <a:ext cx="212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 from API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27654-219E-1D46-78D3-891680F72B79}"/>
              </a:ext>
            </a:extLst>
          </p:cNvPr>
          <p:cNvSpPr txBox="1"/>
          <p:nvPr/>
        </p:nvSpPr>
        <p:spPr>
          <a:xfrm>
            <a:off x="4898571" y="3051110"/>
            <a:ext cx="150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Customizable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2B6CB-74B7-FAD2-472B-7D3EF3675C45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6400800" y="3204999"/>
            <a:ext cx="1159322" cy="10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287985-BB0F-3BF3-362C-820B8FD945F2}"/>
              </a:ext>
            </a:extLst>
          </p:cNvPr>
          <p:cNvSpPr txBox="1"/>
          <p:nvPr/>
        </p:nvSpPr>
        <p:spPr>
          <a:xfrm>
            <a:off x="7329195" y="6520224"/>
            <a:ext cx="330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Action Executed </a:t>
            </a:r>
            <a:r>
              <a:rPr lang="en-US" sz="1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02605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9487C5-2BE1-4969-FE47-8C843878402B}"/>
              </a:ext>
            </a:extLst>
          </p:cNvPr>
          <p:cNvSpPr/>
          <p:nvPr/>
        </p:nvSpPr>
        <p:spPr>
          <a:xfrm>
            <a:off x="7016620" y="923731"/>
            <a:ext cx="3657600" cy="27525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Server-Side App</a:t>
            </a:r>
          </a:p>
          <a:p>
            <a:pPr algn="ctr"/>
            <a:r>
              <a:rPr lang="en-US" dirty="0"/>
              <a:t>API + BLL + DAS + 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97955-B907-162F-1A07-9EB4EC831EC4}"/>
              </a:ext>
            </a:extLst>
          </p:cNvPr>
          <p:cNvSpPr/>
          <p:nvPr/>
        </p:nvSpPr>
        <p:spPr>
          <a:xfrm>
            <a:off x="615820" y="1203648"/>
            <a:ext cx="2118049" cy="1838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Angular / React/ Vue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66E9-4C26-6FDA-FEA0-007EDE1C2B19}"/>
              </a:ext>
            </a:extLst>
          </p:cNvPr>
          <p:cNvSpPr txBox="1"/>
          <p:nvPr/>
        </p:nvSpPr>
        <p:spPr>
          <a:xfrm>
            <a:off x="625151" y="554399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https://www.myfrontendapp.com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C3DC9-766F-C84F-1F10-B510352B12C6}"/>
              </a:ext>
            </a:extLst>
          </p:cNvPr>
          <p:cNvSpPr txBox="1"/>
          <p:nvPr/>
        </p:nvSpPr>
        <p:spPr>
          <a:xfrm>
            <a:off x="7364963" y="581608"/>
            <a:ext cx="31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https://www.myserverapp.com/api/MyControll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770B9-7B77-A993-A9FC-4DDDC4B3C5BC}"/>
              </a:ext>
            </a:extLst>
          </p:cNvPr>
          <p:cNvSpPr/>
          <p:nvPr/>
        </p:nvSpPr>
        <p:spPr>
          <a:xfrm>
            <a:off x="3610947" y="4917233"/>
            <a:ext cx="2485053" cy="1586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HTML UI + JS + CSS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8B85E3-C059-8767-26E7-5134E857BBE8}"/>
              </a:ext>
            </a:extLst>
          </p:cNvPr>
          <p:cNvCxnSpPr>
            <a:stCxn id="6" idx="1"/>
            <a:endCxn id="3" idx="2"/>
          </p:cNvCxnSpPr>
          <p:nvPr/>
        </p:nvCxnSpPr>
        <p:spPr>
          <a:xfrm rot="10800000">
            <a:off x="1674845" y="3041778"/>
            <a:ext cx="1936102" cy="2668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C33A54-CBF8-A655-68FD-ADDBD86DC8BD}"/>
              </a:ext>
            </a:extLst>
          </p:cNvPr>
          <p:cNvSpPr txBox="1"/>
          <p:nvPr/>
        </p:nvSpPr>
        <p:spPr>
          <a:xfrm>
            <a:off x="709127" y="4394718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6F0025-928C-D899-7624-3CD646D8FA2C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2733869" y="2122713"/>
            <a:ext cx="2119605" cy="2794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3886B2-9FCD-CB9D-2BF6-46022854145B}"/>
              </a:ext>
            </a:extLst>
          </p:cNvPr>
          <p:cNvSpPr txBox="1"/>
          <p:nvPr/>
        </p:nvSpPr>
        <p:spPr>
          <a:xfrm>
            <a:off x="4133461" y="4310743"/>
            <a:ext cx="1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3D49DC2-73D2-AF44-C239-5907F1C59A0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6096000" y="3676261"/>
            <a:ext cx="2749420" cy="2034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6BDFF-9710-3549-4140-06B593D858A4}"/>
              </a:ext>
            </a:extLst>
          </p:cNvPr>
          <p:cNvSpPr txBox="1"/>
          <p:nvPr/>
        </p:nvSpPr>
        <p:spPr>
          <a:xfrm>
            <a:off x="8032103" y="4680075"/>
            <a:ext cx="406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call to server for data</a:t>
            </a:r>
          </a:p>
          <a:p>
            <a:r>
              <a:rPr lang="en-US" dirty="0"/>
              <a:t>From the Origin </a:t>
            </a:r>
            <a:r>
              <a:rPr lang="en-US" dirty="0">
                <a:hlinkClick r:id="rId2"/>
              </a:rPr>
              <a:t>www.myfrontednapp.com</a:t>
            </a:r>
            <a:endParaRPr lang="en-US" dirty="0"/>
          </a:p>
          <a:p>
            <a:r>
              <a:rPr lang="en-US" dirty="0"/>
              <a:t>(Methods) GET / POST / PUT / DELETE</a:t>
            </a:r>
          </a:p>
          <a:p>
            <a:r>
              <a:rPr lang="en-US" dirty="0"/>
              <a:t>(Headers) AUTHORIZATION, Content-Type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D0EB597-380B-4C4C-B5CB-53A80634A1E0}"/>
              </a:ext>
            </a:extLst>
          </p:cNvPr>
          <p:cNvCxnSpPr>
            <a:stCxn id="2" idx="1"/>
            <a:endCxn id="6" idx="0"/>
          </p:cNvCxnSpPr>
          <p:nvPr/>
        </p:nvCxnSpPr>
        <p:spPr>
          <a:xfrm rot="10800000" flipV="1">
            <a:off x="4853474" y="2299995"/>
            <a:ext cx="2163146" cy="2617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5D4DC859-5745-16B0-8D59-D45519873087}"/>
              </a:ext>
            </a:extLst>
          </p:cNvPr>
          <p:cNvSpPr/>
          <p:nvPr/>
        </p:nvSpPr>
        <p:spPr>
          <a:xfrm>
            <a:off x="10972800" y="2122713"/>
            <a:ext cx="942392" cy="44320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80F4DC2-E2CD-4F50-9AA8-B94E697BF138}"/>
              </a:ext>
            </a:extLst>
          </p:cNvPr>
          <p:cNvSpPr/>
          <p:nvPr/>
        </p:nvSpPr>
        <p:spPr>
          <a:xfrm>
            <a:off x="10546702" y="2299995"/>
            <a:ext cx="538065" cy="20060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638838F9-86A3-0AC4-A7B4-9A743A7DD05F}"/>
              </a:ext>
            </a:extLst>
          </p:cNvPr>
          <p:cNvSpPr/>
          <p:nvPr/>
        </p:nvSpPr>
        <p:spPr>
          <a:xfrm>
            <a:off x="10002416" y="2883159"/>
            <a:ext cx="1328057" cy="96650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FC4B7-052D-DE16-7135-06513EB43E56}"/>
              </a:ext>
            </a:extLst>
          </p:cNvPr>
          <p:cNvSpPr txBox="1"/>
          <p:nvPr/>
        </p:nvSpPr>
        <p:spPr>
          <a:xfrm>
            <a:off x="3099317" y="6444735"/>
            <a:ext cx="4477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3"/>
              </a:rPr>
              <a:t>https://www.myfrontendapp.com</a:t>
            </a:r>
            <a:r>
              <a:rPr lang="en-US" sz="1400" b="1" dirty="0"/>
              <a:t> Home Page</a:t>
            </a:r>
          </a:p>
        </p:txBody>
      </p:sp>
    </p:spTree>
    <p:extLst>
      <p:ext uri="{BB962C8B-B14F-4D97-AF65-F5344CB8AC3E}">
        <p14:creationId xmlns:p14="http://schemas.microsoft.com/office/powerpoint/2010/main" val="2062849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F688A6-9CE2-4DD2-750E-1BADF33F993A}"/>
              </a:ext>
            </a:extLst>
          </p:cNvPr>
          <p:cNvSpPr/>
          <p:nvPr/>
        </p:nvSpPr>
        <p:spPr>
          <a:xfrm>
            <a:off x="6176866" y="578498"/>
            <a:ext cx="2883159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Mgmt. Serv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267A5-CB5A-83EE-A815-37CD1D502E34}"/>
              </a:ext>
            </a:extLst>
          </p:cNvPr>
          <p:cNvSpPr/>
          <p:nvPr/>
        </p:nvSpPr>
        <p:spPr>
          <a:xfrm>
            <a:off x="9862457" y="653143"/>
            <a:ext cx="1446245" cy="5878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DB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D027397-CDC6-FD38-E23B-A861C07CFB16}"/>
              </a:ext>
            </a:extLst>
          </p:cNvPr>
          <p:cNvSpPr/>
          <p:nvPr/>
        </p:nvSpPr>
        <p:spPr>
          <a:xfrm>
            <a:off x="9060025" y="802433"/>
            <a:ext cx="802432" cy="1959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B043F-EFF6-8E67-7F56-8E2CD74B03DC}"/>
              </a:ext>
            </a:extLst>
          </p:cNvPr>
          <p:cNvSpPr/>
          <p:nvPr/>
        </p:nvSpPr>
        <p:spPr>
          <a:xfrm>
            <a:off x="6176866" y="1635968"/>
            <a:ext cx="2883159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Mgmt. Serv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AB98B8B-9182-8A47-BD01-E73AB3D5850E}"/>
              </a:ext>
            </a:extLst>
          </p:cNvPr>
          <p:cNvSpPr/>
          <p:nvPr/>
        </p:nvSpPr>
        <p:spPr>
          <a:xfrm>
            <a:off x="9862457" y="1710613"/>
            <a:ext cx="1446245" cy="5878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DB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12CBD-4641-11A2-7D1D-7F1D7F625658}"/>
              </a:ext>
            </a:extLst>
          </p:cNvPr>
          <p:cNvSpPr/>
          <p:nvPr/>
        </p:nvSpPr>
        <p:spPr>
          <a:xfrm>
            <a:off x="9060025" y="1859903"/>
            <a:ext cx="802432" cy="1959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A0BAF5-FAF2-F653-C542-E64BF644E8DE}"/>
              </a:ext>
            </a:extLst>
          </p:cNvPr>
          <p:cNvSpPr/>
          <p:nvPr/>
        </p:nvSpPr>
        <p:spPr>
          <a:xfrm>
            <a:off x="6214189" y="2883161"/>
            <a:ext cx="2883159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Mgmt. Serv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DE97DA1-EB77-5D98-9253-D242DB4F20FD}"/>
              </a:ext>
            </a:extLst>
          </p:cNvPr>
          <p:cNvSpPr/>
          <p:nvPr/>
        </p:nvSpPr>
        <p:spPr>
          <a:xfrm>
            <a:off x="9899780" y="2957806"/>
            <a:ext cx="1446245" cy="5878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DB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4AEBCD3-02A3-119D-65AC-55A19347DFA9}"/>
              </a:ext>
            </a:extLst>
          </p:cNvPr>
          <p:cNvSpPr/>
          <p:nvPr/>
        </p:nvSpPr>
        <p:spPr>
          <a:xfrm>
            <a:off x="9097348" y="3107096"/>
            <a:ext cx="802432" cy="1959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FA4CA-334A-EBD9-32F2-5693BB60AD47}"/>
              </a:ext>
            </a:extLst>
          </p:cNvPr>
          <p:cNvSpPr/>
          <p:nvPr/>
        </p:nvSpPr>
        <p:spPr>
          <a:xfrm>
            <a:off x="6176866" y="4130354"/>
            <a:ext cx="2883159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Mgmt. Serv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19FB1CA-899B-4610-B395-1EE1CDED0ED2}"/>
              </a:ext>
            </a:extLst>
          </p:cNvPr>
          <p:cNvSpPr/>
          <p:nvPr/>
        </p:nvSpPr>
        <p:spPr>
          <a:xfrm>
            <a:off x="9862457" y="4204999"/>
            <a:ext cx="1446245" cy="5878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20CD5CF-71F7-BB2A-AEBD-59EEE618CF6E}"/>
              </a:ext>
            </a:extLst>
          </p:cNvPr>
          <p:cNvSpPr/>
          <p:nvPr/>
        </p:nvSpPr>
        <p:spPr>
          <a:xfrm>
            <a:off x="9060025" y="4354289"/>
            <a:ext cx="802432" cy="1959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F971C-E298-F47A-124E-1E281EAA0535}"/>
              </a:ext>
            </a:extLst>
          </p:cNvPr>
          <p:cNvSpPr/>
          <p:nvPr/>
        </p:nvSpPr>
        <p:spPr>
          <a:xfrm>
            <a:off x="6176866" y="5262469"/>
            <a:ext cx="2883159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 Mgmt. Serv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39B0B6EF-576E-4117-1AB7-5636F1E473E0}"/>
              </a:ext>
            </a:extLst>
          </p:cNvPr>
          <p:cNvSpPr/>
          <p:nvPr/>
        </p:nvSpPr>
        <p:spPr>
          <a:xfrm>
            <a:off x="9862457" y="5337114"/>
            <a:ext cx="1446245" cy="58782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DB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E94EA1B-A183-8948-401B-70887CE9CF45}"/>
              </a:ext>
            </a:extLst>
          </p:cNvPr>
          <p:cNvSpPr/>
          <p:nvPr/>
        </p:nvSpPr>
        <p:spPr>
          <a:xfrm>
            <a:off x="9060025" y="5486404"/>
            <a:ext cx="802432" cy="1959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AD0B2A3-90DE-171F-3D1D-EEF3E4F6C2CF}"/>
              </a:ext>
            </a:extLst>
          </p:cNvPr>
          <p:cNvSpPr/>
          <p:nvPr/>
        </p:nvSpPr>
        <p:spPr>
          <a:xfrm>
            <a:off x="5057192" y="578498"/>
            <a:ext cx="755779" cy="5598367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A7A28-01DF-E2D6-728C-8DFC1F729781}"/>
              </a:ext>
            </a:extLst>
          </p:cNvPr>
          <p:cNvSpPr txBox="1"/>
          <p:nvPr/>
        </p:nvSpPr>
        <p:spPr>
          <a:xfrm>
            <a:off x="2500604" y="3303039"/>
            <a:ext cx="21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11015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8DB970-E4D9-130A-F632-A7604A3D12FF}"/>
              </a:ext>
            </a:extLst>
          </p:cNvPr>
          <p:cNvSpPr/>
          <p:nvPr/>
        </p:nvSpPr>
        <p:spPr>
          <a:xfrm>
            <a:off x="4688635" y="410547"/>
            <a:ext cx="4879910" cy="6195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723E3-1260-414C-DCF9-81E01B419E9B}"/>
              </a:ext>
            </a:extLst>
          </p:cNvPr>
          <p:cNvSpPr txBox="1"/>
          <p:nvPr/>
        </p:nvSpPr>
        <p:spPr>
          <a:xfrm>
            <a:off x="4767943" y="559837"/>
            <a:ext cx="4618653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IIS 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D8C63-8B17-30E0-61B3-DF08E85D92B8}"/>
              </a:ext>
            </a:extLst>
          </p:cNvPr>
          <p:cNvSpPr/>
          <p:nvPr/>
        </p:nvSpPr>
        <p:spPr>
          <a:xfrm>
            <a:off x="4767943" y="1082351"/>
            <a:ext cx="4618653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Interceptor aka Listener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0CF37-A452-50D2-9360-4E0FB78BB9CD}"/>
              </a:ext>
            </a:extLst>
          </p:cNvPr>
          <p:cNvSpPr/>
          <p:nvPr/>
        </p:nvSpPr>
        <p:spPr>
          <a:xfrm>
            <a:off x="4767943" y="2015412"/>
            <a:ext cx="4683967" cy="292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FEB0E-64DE-C362-4DAD-0A54E90013C0}"/>
              </a:ext>
            </a:extLst>
          </p:cNvPr>
          <p:cNvSpPr txBox="1"/>
          <p:nvPr/>
        </p:nvSpPr>
        <p:spPr>
          <a:xfrm>
            <a:off x="4833257" y="2099388"/>
            <a:ext cx="45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742A4-ADFD-0F7D-D696-4D1B1D75E6A8}"/>
              </a:ext>
            </a:extLst>
          </p:cNvPr>
          <p:cNvSpPr/>
          <p:nvPr/>
        </p:nvSpPr>
        <p:spPr>
          <a:xfrm>
            <a:off x="4982547" y="4264090"/>
            <a:ext cx="4217437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39E7A-6B3D-6BC8-FBC7-A7E8D0CCA386}"/>
              </a:ext>
            </a:extLst>
          </p:cNvPr>
          <p:cNvSpPr/>
          <p:nvPr/>
        </p:nvSpPr>
        <p:spPr>
          <a:xfrm>
            <a:off x="5001207" y="3609392"/>
            <a:ext cx="4217437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30B5D-8B2B-8C92-0E2F-01179C89ECA5}"/>
              </a:ext>
            </a:extLst>
          </p:cNvPr>
          <p:cNvSpPr/>
          <p:nvPr/>
        </p:nvSpPr>
        <p:spPr>
          <a:xfrm>
            <a:off x="5001207" y="2496712"/>
            <a:ext cx="1595537" cy="5318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Presentation Layer with </a:t>
            </a:r>
            <a:r>
              <a:rPr lang="en-US" sz="1400" dirty="0" err="1"/>
              <a:t>cshtml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56FDF-83DF-00AD-E200-629C5C889AF5}"/>
              </a:ext>
            </a:extLst>
          </p:cNvPr>
          <p:cNvSpPr/>
          <p:nvPr/>
        </p:nvSpPr>
        <p:spPr>
          <a:xfrm>
            <a:off x="6596744" y="3052656"/>
            <a:ext cx="1595537" cy="531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API Layer</a:t>
            </a:r>
          </a:p>
          <a:p>
            <a:pPr algn="ctr"/>
            <a:r>
              <a:rPr lang="en-US" sz="1400" dirty="0"/>
              <a:t>Action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639C7-5A8C-1F8D-543C-6969C1105F73}"/>
              </a:ext>
            </a:extLst>
          </p:cNvPr>
          <p:cNvSpPr/>
          <p:nvPr/>
        </p:nvSpPr>
        <p:spPr>
          <a:xfrm>
            <a:off x="8257595" y="2252756"/>
            <a:ext cx="961049" cy="1298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CA146-92F8-C062-D62D-C725A97B2C2D}"/>
              </a:ext>
            </a:extLst>
          </p:cNvPr>
          <p:cNvSpPr/>
          <p:nvPr/>
        </p:nvSpPr>
        <p:spPr>
          <a:xfrm>
            <a:off x="8285587" y="2397967"/>
            <a:ext cx="91439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8876F-5FF4-496C-F139-48F1DD666358}"/>
              </a:ext>
            </a:extLst>
          </p:cNvPr>
          <p:cNvSpPr/>
          <p:nvPr/>
        </p:nvSpPr>
        <p:spPr>
          <a:xfrm>
            <a:off x="8299585" y="2922819"/>
            <a:ext cx="91439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6C104-2B41-AEA2-CD3E-9B75C9DA9A2F}"/>
              </a:ext>
            </a:extLst>
          </p:cNvPr>
          <p:cNvSpPr txBox="1"/>
          <p:nvPr/>
        </p:nvSpPr>
        <p:spPr>
          <a:xfrm>
            <a:off x="9750490" y="1661294"/>
            <a:ext cx="2258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Module and Http Handler are responsible to process and Manage the Request Processing on IIS for ASP.NET Eco-System on .NET Framework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B39C48-2262-53F1-4A30-4B4EA8535F57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rot="10800000">
            <a:off x="9199984" y="2582634"/>
            <a:ext cx="550506" cy="232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5FCC074-C98E-F357-755A-9AEF60AF2AB3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rot="10800000" flipV="1">
            <a:off x="9213982" y="2815455"/>
            <a:ext cx="536508" cy="292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FEBD582-07A8-26D2-5575-69C53A185566}"/>
              </a:ext>
            </a:extLst>
          </p:cNvPr>
          <p:cNvCxnSpPr>
            <a:stCxn id="11" idx="1"/>
            <a:endCxn id="10" idx="0"/>
          </p:cNvCxnSpPr>
          <p:nvPr/>
        </p:nvCxnSpPr>
        <p:spPr>
          <a:xfrm rot="10800000" flipV="1">
            <a:off x="7394513" y="2901914"/>
            <a:ext cx="863082" cy="150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E45070-DFF8-0BEA-0187-DEC4E4B95B70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>
            <a:off x="6596745" y="2762636"/>
            <a:ext cx="1660851" cy="139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A4A36A-260D-300D-A684-2A53E0179142}"/>
              </a:ext>
            </a:extLst>
          </p:cNvPr>
          <p:cNvSpPr/>
          <p:nvPr/>
        </p:nvSpPr>
        <p:spPr>
          <a:xfrm>
            <a:off x="4797488" y="5067300"/>
            <a:ext cx="4589108" cy="789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40F36-729B-C466-1776-A0CFCA401DC2}"/>
              </a:ext>
            </a:extLst>
          </p:cNvPr>
          <p:cNvSpPr/>
          <p:nvPr/>
        </p:nvSpPr>
        <p:spPr>
          <a:xfrm>
            <a:off x="9764488" y="5067300"/>
            <a:ext cx="1982753" cy="789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Framework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0DCA47-B86F-7DE6-EFFB-A78C72C249A6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9386596" y="5462267"/>
            <a:ext cx="37789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07A608-CDD8-7D75-EA20-2983243056AF}"/>
              </a:ext>
            </a:extLst>
          </p:cNvPr>
          <p:cNvSpPr/>
          <p:nvPr/>
        </p:nvSpPr>
        <p:spPr>
          <a:xfrm>
            <a:off x="1446245" y="1231641"/>
            <a:ext cx="3387012" cy="118908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BA313C6-42A4-9A62-7420-9E908C5D7CBB}"/>
              </a:ext>
            </a:extLst>
          </p:cNvPr>
          <p:cNvSpPr/>
          <p:nvPr/>
        </p:nvSpPr>
        <p:spPr>
          <a:xfrm>
            <a:off x="8864082" y="1431476"/>
            <a:ext cx="186612" cy="580835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EEF9CC5-0B40-F113-6540-CD8C36FAAE58}"/>
              </a:ext>
            </a:extLst>
          </p:cNvPr>
          <p:cNvSpPr/>
          <p:nvPr/>
        </p:nvSpPr>
        <p:spPr>
          <a:xfrm>
            <a:off x="8864082" y="4795935"/>
            <a:ext cx="186612" cy="37322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99AEFA08-1065-A363-7169-C4271D3CB3DB}"/>
              </a:ext>
            </a:extLst>
          </p:cNvPr>
          <p:cNvSpPr/>
          <p:nvPr/>
        </p:nvSpPr>
        <p:spPr>
          <a:xfrm>
            <a:off x="5253135" y="4795935"/>
            <a:ext cx="186612" cy="37322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D7919110-BC73-D8F6-7D65-BD179039DB52}"/>
              </a:ext>
            </a:extLst>
          </p:cNvPr>
          <p:cNvSpPr/>
          <p:nvPr/>
        </p:nvSpPr>
        <p:spPr>
          <a:xfrm>
            <a:off x="5119392" y="1450136"/>
            <a:ext cx="186612" cy="64925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2F988C5-A734-3A69-9E9E-F5AEE038C3B7}"/>
              </a:ext>
            </a:extLst>
          </p:cNvPr>
          <p:cNvSpPr/>
          <p:nvPr/>
        </p:nvSpPr>
        <p:spPr>
          <a:xfrm>
            <a:off x="1446245" y="1489039"/>
            <a:ext cx="3321698" cy="17225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412E3-BC1A-0BC2-5EC6-B493938493E0}"/>
              </a:ext>
            </a:extLst>
          </p:cNvPr>
          <p:cNvSpPr txBox="1"/>
          <p:nvPr/>
        </p:nvSpPr>
        <p:spPr>
          <a:xfrm>
            <a:off x="167951" y="3107485"/>
            <a:ext cx="3387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IHttpModule</a:t>
            </a:r>
            <a:r>
              <a:rPr lang="en-US" dirty="0"/>
              <a:t> and </a:t>
            </a:r>
            <a:r>
              <a:rPr lang="en-US" dirty="0" err="1"/>
              <a:t>IHttpHandler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were Request processing Objects for ASP.NET Applications those are provided by IIS</a:t>
            </a:r>
          </a:p>
          <a:p>
            <a:endParaRPr lang="en-US" dirty="0"/>
          </a:p>
          <a:p>
            <a:r>
              <a:rPr lang="en-US" dirty="0"/>
              <a:t>Used for</a:t>
            </a:r>
          </a:p>
          <a:p>
            <a:pPr marL="342900" indent="-342900">
              <a:buAutoNum type="arabicPeriod"/>
            </a:pPr>
            <a:r>
              <a:rPr lang="en-US" dirty="0"/>
              <a:t>Security</a:t>
            </a:r>
          </a:p>
          <a:p>
            <a:pPr marL="342900" indent="-342900">
              <a:buAutoNum type="arabicPeriod"/>
            </a:pPr>
            <a:r>
              <a:rPr lang="en-US" dirty="0"/>
              <a:t>Exception</a:t>
            </a:r>
          </a:p>
          <a:p>
            <a:pPr marL="342900" indent="-342900">
              <a:buAutoNum type="arabicPeriod"/>
            </a:pPr>
            <a:r>
              <a:rPr lang="en-US" dirty="0"/>
              <a:t>CORS</a:t>
            </a:r>
          </a:p>
          <a:p>
            <a:pPr marL="342900" indent="-342900">
              <a:buAutoNum type="arabicPeriod"/>
            </a:pPr>
            <a:r>
              <a:rPr lang="en-US" dirty="0"/>
              <a:t>Files Management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07B236-F692-33FA-A885-09959E157A72}"/>
              </a:ext>
            </a:extLst>
          </p:cNvPr>
          <p:cNvCxnSpPr>
            <a:stCxn id="35" idx="3"/>
            <a:endCxn id="5" idx="1"/>
          </p:cNvCxnSpPr>
          <p:nvPr/>
        </p:nvCxnSpPr>
        <p:spPr>
          <a:xfrm flipV="1">
            <a:off x="3554963" y="3475653"/>
            <a:ext cx="1212980" cy="1201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3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DDBB1-D29B-5C6D-6173-0770323D77EC}"/>
              </a:ext>
            </a:extLst>
          </p:cNvPr>
          <p:cNvSpPr/>
          <p:nvPr/>
        </p:nvSpPr>
        <p:spPr>
          <a:xfrm>
            <a:off x="320351" y="709126"/>
            <a:ext cx="11551298" cy="1866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0FE3-A67E-AD2B-B122-78FF6F383B3B}"/>
              </a:ext>
            </a:extLst>
          </p:cNvPr>
          <p:cNvSpPr txBox="1"/>
          <p:nvPr/>
        </p:nvSpPr>
        <p:spPr>
          <a:xfrm>
            <a:off x="401216" y="0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11732-9E56-ADD5-6CDD-972676AD56BD}"/>
              </a:ext>
            </a:extLst>
          </p:cNvPr>
          <p:cNvSpPr/>
          <p:nvPr/>
        </p:nvSpPr>
        <p:spPr>
          <a:xfrm>
            <a:off x="3582955" y="709126"/>
            <a:ext cx="121298" cy="1866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BFA4-523B-AEF6-D826-4E67E087F767}"/>
              </a:ext>
            </a:extLst>
          </p:cNvPr>
          <p:cNvSpPr/>
          <p:nvPr/>
        </p:nvSpPr>
        <p:spPr>
          <a:xfrm>
            <a:off x="8366451" y="709125"/>
            <a:ext cx="121298" cy="1866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B1112-08CA-70EF-8207-B778B7FA4E8F}"/>
              </a:ext>
            </a:extLst>
          </p:cNvPr>
          <p:cNvSpPr txBox="1"/>
          <p:nvPr/>
        </p:nvSpPr>
        <p:spPr>
          <a:xfrm>
            <a:off x="401216" y="895739"/>
            <a:ext cx="265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6A694-74B4-FA8D-559A-F74BC5126D8D}"/>
              </a:ext>
            </a:extLst>
          </p:cNvPr>
          <p:cNvSpPr txBox="1"/>
          <p:nvPr/>
        </p:nvSpPr>
        <p:spPr>
          <a:xfrm>
            <a:off x="3788229" y="811763"/>
            <a:ext cx="119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6F6A6-B9C8-BE50-13BC-9E69B6D4AFE3}"/>
              </a:ext>
            </a:extLst>
          </p:cNvPr>
          <p:cNvSpPr txBox="1"/>
          <p:nvPr/>
        </p:nvSpPr>
        <p:spPr>
          <a:xfrm>
            <a:off x="8640147" y="811763"/>
            <a:ext cx="311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0882A-6476-B805-EC9B-682B0EB01F79}"/>
              </a:ext>
            </a:extLst>
          </p:cNvPr>
          <p:cNvSpPr/>
          <p:nvPr/>
        </p:nvSpPr>
        <p:spPr>
          <a:xfrm>
            <a:off x="528733" y="4357396"/>
            <a:ext cx="11134533" cy="17914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54635-D6D6-951D-323D-DC685863FC30}"/>
              </a:ext>
            </a:extLst>
          </p:cNvPr>
          <p:cNvSpPr txBox="1"/>
          <p:nvPr/>
        </p:nvSpPr>
        <p:spPr>
          <a:xfrm>
            <a:off x="8910735" y="3601616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4EA0874-8E66-889E-5A51-AF23BA190CB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2367252" y="628647"/>
            <a:ext cx="3092325" cy="436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3F5FF-B84B-BA26-1182-7F4647BC32DF}"/>
              </a:ext>
            </a:extLst>
          </p:cNvPr>
          <p:cNvSpPr/>
          <p:nvPr/>
        </p:nvSpPr>
        <p:spPr>
          <a:xfrm>
            <a:off x="2261117" y="4357395"/>
            <a:ext cx="136849" cy="179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37432-2D35-838C-C684-D75D95F244A6}"/>
              </a:ext>
            </a:extLst>
          </p:cNvPr>
          <p:cNvSpPr txBox="1"/>
          <p:nvPr/>
        </p:nvSpPr>
        <p:spPr>
          <a:xfrm>
            <a:off x="528733" y="4743843"/>
            <a:ext cx="167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  <a:p>
            <a:endParaRPr lang="en-US" dirty="0"/>
          </a:p>
          <a:p>
            <a:r>
              <a:rPr lang="en-US" dirty="0"/>
              <a:t>URL Parameter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771BC-EF91-921B-C38A-49C26FF54714}"/>
              </a:ext>
            </a:extLst>
          </p:cNvPr>
          <p:cNvSpPr/>
          <p:nvPr/>
        </p:nvSpPr>
        <p:spPr>
          <a:xfrm>
            <a:off x="7369630" y="4357395"/>
            <a:ext cx="136849" cy="1791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602B6-1BCC-278F-7DB9-E0EB58CEDDD3}"/>
              </a:ext>
            </a:extLst>
          </p:cNvPr>
          <p:cNvSpPr txBox="1"/>
          <p:nvPr/>
        </p:nvSpPr>
        <p:spPr>
          <a:xfrm>
            <a:off x="2457059" y="4450702"/>
            <a:ext cx="481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MIME-TYPE aka Content-TYPE: The media formatter used to POST and PUT Data to the REST API e.g. application/json</a:t>
            </a:r>
          </a:p>
          <a:p>
            <a:endParaRPr lang="en-US" sz="1200" b="1" dirty="0"/>
          </a:p>
          <a:p>
            <a:r>
              <a:rPr lang="en-US" sz="1200" b="1" dirty="0"/>
              <a:t>Method: HET / POST / PUT / DELETE</a:t>
            </a:r>
          </a:p>
          <a:p>
            <a:endParaRPr lang="en-US" sz="1200" b="1" dirty="0"/>
          </a:p>
          <a:p>
            <a:r>
              <a:rPr lang="en-US" sz="1200" b="1" dirty="0"/>
              <a:t>AUTHORIZATION: ‘Basic </a:t>
            </a:r>
            <a:r>
              <a:rPr lang="en-US" sz="1200" b="1" dirty="0" err="1"/>
              <a:t>UserName:Password</a:t>
            </a:r>
            <a:r>
              <a:rPr lang="en-US" sz="1200" b="1" dirty="0"/>
              <a:t>’ OR ‘Bearer TOKEN’</a:t>
            </a:r>
          </a:p>
          <a:p>
            <a:endParaRPr lang="en-US" sz="1200" b="1" dirty="0"/>
          </a:p>
          <a:p>
            <a:r>
              <a:rPr lang="en-US" sz="1200" b="1" dirty="0"/>
              <a:t>Datatype: the type of data that MUST be parsed on server-side</a:t>
            </a:r>
          </a:p>
          <a:p>
            <a:r>
              <a:rPr lang="en-US" sz="12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09F0A-2A13-05B9-9CC6-6F4BC0AF9FC3}"/>
              </a:ext>
            </a:extLst>
          </p:cNvPr>
          <p:cNvSpPr txBox="1"/>
          <p:nvPr/>
        </p:nvSpPr>
        <p:spPr>
          <a:xfrm>
            <a:off x="7607562" y="4450701"/>
            <a:ext cx="4055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Enhancements aka Custom Headers</a:t>
            </a:r>
          </a:p>
          <a:p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/>
              <a:t>VERSION of API</a:t>
            </a:r>
          </a:p>
          <a:p>
            <a:pPr marL="228600" indent="-228600">
              <a:buAutoNum type="arabicPeriod"/>
            </a:pPr>
            <a:r>
              <a:rPr lang="en-US" sz="1200" b="1" dirty="0"/>
              <a:t>Custom Header values e.g. specific role type for which the REST API will be executed</a:t>
            </a:r>
          </a:p>
          <a:p>
            <a:pPr marL="685800" lvl="1" indent="-228600">
              <a:buAutoNum type="arabicPeriod"/>
            </a:pPr>
            <a:r>
              <a:rPr lang="en-US" sz="1200" b="1" dirty="0"/>
              <a:t>CORS Policies (Recommended on Server) </a:t>
            </a:r>
          </a:p>
        </p:txBody>
      </p:sp>
    </p:spTree>
    <p:extLst>
      <p:ext uri="{BB962C8B-B14F-4D97-AF65-F5344CB8AC3E}">
        <p14:creationId xmlns:p14="http://schemas.microsoft.com/office/powerpoint/2010/main" val="1324161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170C0C-A5BD-D428-1B7F-B98C13266F4C}"/>
              </a:ext>
            </a:extLst>
          </p:cNvPr>
          <p:cNvSpPr/>
          <p:nvPr/>
        </p:nvSpPr>
        <p:spPr>
          <a:xfrm>
            <a:off x="4907902" y="2407298"/>
            <a:ext cx="2043404" cy="1670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Microsoft Identity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4F156A-000A-982A-29DB-58780C5D655E}"/>
              </a:ext>
            </a:extLst>
          </p:cNvPr>
          <p:cNvSpPr/>
          <p:nvPr/>
        </p:nvSpPr>
        <p:spPr>
          <a:xfrm>
            <a:off x="382555" y="457200"/>
            <a:ext cx="1996751" cy="15395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and Password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DFA3892-B79B-7405-45BC-2BC528A35F34}"/>
              </a:ext>
            </a:extLst>
          </p:cNvPr>
          <p:cNvCxnSpPr>
            <a:stCxn id="2" idx="2"/>
            <a:endCxn id="3" idx="4"/>
          </p:cNvCxnSpPr>
          <p:nvPr/>
        </p:nvCxnSpPr>
        <p:spPr>
          <a:xfrm rot="10800000">
            <a:off x="1380932" y="1996752"/>
            <a:ext cx="3526971" cy="1245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5C38BB6-4D5A-578C-8203-63D3A037CECD}"/>
              </a:ext>
            </a:extLst>
          </p:cNvPr>
          <p:cNvSpPr/>
          <p:nvPr/>
        </p:nvSpPr>
        <p:spPr>
          <a:xfrm>
            <a:off x="9436359" y="457199"/>
            <a:ext cx="1996751" cy="15395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and Password and Roles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3338294-2484-4C53-E546-888C366D21A4}"/>
              </a:ext>
            </a:extLst>
          </p:cNvPr>
          <p:cNvCxnSpPr>
            <a:stCxn id="2" idx="6"/>
            <a:endCxn id="6" idx="4"/>
          </p:cNvCxnSpPr>
          <p:nvPr/>
        </p:nvCxnSpPr>
        <p:spPr>
          <a:xfrm flipV="1">
            <a:off x="6951306" y="1996750"/>
            <a:ext cx="3483429" cy="1245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1564440-24A5-D31B-7371-42045463A7F3}"/>
              </a:ext>
            </a:extLst>
          </p:cNvPr>
          <p:cNvSpPr/>
          <p:nvPr/>
        </p:nvSpPr>
        <p:spPr>
          <a:xfrm>
            <a:off x="9436358" y="5218921"/>
            <a:ext cx="1996751" cy="153955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and Password and Roles + Policies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C8E6BB9-C71D-4532-6438-9E3D68864A49}"/>
              </a:ext>
            </a:extLst>
          </p:cNvPr>
          <p:cNvCxnSpPr>
            <a:stCxn id="2" idx="4"/>
            <a:endCxn id="9" idx="2"/>
          </p:cNvCxnSpPr>
          <p:nvPr/>
        </p:nvCxnSpPr>
        <p:spPr>
          <a:xfrm rot="16200000" flipH="1">
            <a:off x="6727372" y="3279710"/>
            <a:ext cx="1911219" cy="3506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B083DB4-01A6-8A6D-6647-B7C8B371658E}"/>
              </a:ext>
            </a:extLst>
          </p:cNvPr>
          <p:cNvSpPr/>
          <p:nvPr/>
        </p:nvSpPr>
        <p:spPr>
          <a:xfrm>
            <a:off x="382554" y="5218920"/>
            <a:ext cx="1996751" cy="15395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security measures + Tokens for REST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EEF026-1B0D-9A15-D471-5E00D9A3AD6E}"/>
              </a:ext>
            </a:extLst>
          </p:cNvPr>
          <p:cNvCxnSpPr>
            <a:stCxn id="2" idx="4"/>
            <a:endCxn id="12" idx="6"/>
          </p:cNvCxnSpPr>
          <p:nvPr/>
        </p:nvCxnSpPr>
        <p:spPr>
          <a:xfrm rot="5400000">
            <a:off x="3198846" y="3257938"/>
            <a:ext cx="1911218" cy="355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BF7B08-8B32-9A3F-0F5C-80A8D8E84544}"/>
              </a:ext>
            </a:extLst>
          </p:cNvPr>
          <p:cNvSpPr/>
          <p:nvPr/>
        </p:nvSpPr>
        <p:spPr>
          <a:xfrm>
            <a:off x="5026089" y="40429"/>
            <a:ext cx="1996751" cy="153955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 for App Security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9B0CEF0-FAC4-2A7C-0CA8-E966A2D55107}"/>
              </a:ext>
            </a:extLst>
          </p:cNvPr>
          <p:cNvCxnSpPr>
            <a:stCxn id="2" idx="0"/>
            <a:endCxn id="15" idx="4"/>
          </p:cNvCxnSpPr>
          <p:nvPr/>
        </p:nvCxnSpPr>
        <p:spPr>
          <a:xfrm rot="5400000" flipH="1" flipV="1">
            <a:off x="5563375" y="1946209"/>
            <a:ext cx="827318" cy="9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0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863010-EE60-8A80-77B7-5DEFE534C7A7}"/>
              </a:ext>
            </a:extLst>
          </p:cNvPr>
          <p:cNvSpPr/>
          <p:nvPr/>
        </p:nvSpPr>
        <p:spPr>
          <a:xfrm>
            <a:off x="746449" y="2911151"/>
            <a:ext cx="2621902" cy="1315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4F9180-1AC2-9551-945F-D4C300D39989}"/>
              </a:ext>
            </a:extLst>
          </p:cNvPr>
          <p:cNvSpPr/>
          <p:nvPr/>
        </p:nvSpPr>
        <p:spPr>
          <a:xfrm>
            <a:off x="3797559" y="1800808"/>
            <a:ext cx="1567543" cy="1110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4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2555FDD-EB67-3C17-A749-D5389BF36251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0800000" flipV="1">
            <a:off x="2057401" y="2355979"/>
            <a:ext cx="1740159" cy="555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FC8B69-2DB4-71BE-1466-8F6349DE9704}"/>
              </a:ext>
            </a:extLst>
          </p:cNvPr>
          <p:cNvSpPr/>
          <p:nvPr/>
        </p:nvSpPr>
        <p:spPr>
          <a:xfrm>
            <a:off x="5722775" y="469641"/>
            <a:ext cx="1567543" cy="1110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577AF9-EA2E-43E6-B518-68DA97C110A9}"/>
              </a:ext>
            </a:extLst>
          </p:cNvPr>
          <p:cNvSpPr/>
          <p:nvPr/>
        </p:nvSpPr>
        <p:spPr>
          <a:xfrm>
            <a:off x="8842309" y="1405812"/>
            <a:ext cx="1567543" cy="1110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A5B159-0F59-1215-7739-E5D3F4EE407D}"/>
              </a:ext>
            </a:extLst>
          </p:cNvPr>
          <p:cNvSpPr/>
          <p:nvPr/>
        </p:nvSpPr>
        <p:spPr>
          <a:xfrm>
            <a:off x="8910733" y="3671595"/>
            <a:ext cx="1567543" cy="1110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 1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D0CEE8-B0F6-E734-2DBA-012868AADB8D}"/>
              </a:ext>
            </a:extLst>
          </p:cNvPr>
          <p:cNvCxnSpPr>
            <a:stCxn id="8" idx="6"/>
            <a:endCxn id="7" idx="6"/>
          </p:cNvCxnSpPr>
          <p:nvPr/>
        </p:nvCxnSpPr>
        <p:spPr>
          <a:xfrm flipH="1" flipV="1">
            <a:off x="10409852" y="1960984"/>
            <a:ext cx="68424" cy="2265783"/>
          </a:xfrm>
          <a:prstGeom prst="bentConnector3">
            <a:avLst>
              <a:gd name="adj1" fmla="val -334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99DA064-4FDD-9F83-AC92-5A3A99F2FB3C}"/>
              </a:ext>
            </a:extLst>
          </p:cNvPr>
          <p:cNvCxnSpPr>
            <a:stCxn id="7" idx="0"/>
            <a:endCxn id="6" idx="6"/>
          </p:cNvCxnSpPr>
          <p:nvPr/>
        </p:nvCxnSpPr>
        <p:spPr>
          <a:xfrm rot="16200000" flipV="1">
            <a:off x="8267701" y="47431"/>
            <a:ext cx="380999" cy="2335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93CBA1-8614-9620-8122-5E650346CF6F}"/>
              </a:ext>
            </a:extLst>
          </p:cNvPr>
          <p:cNvCxnSpPr>
            <a:stCxn id="6" idx="2"/>
          </p:cNvCxnSpPr>
          <p:nvPr/>
        </p:nvCxnSpPr>
        <p:spPr>
          <a:xfrm rot="10800000" flipV="1">
            <a:off x="4441371" y="1024812"/>
            <a:ext cx="1281404" cy="775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31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C00C8-2EA2-4C72-3353-80CF6002B9C8}"/>
              </a:ext>
            </a:extLst>
          </p:cNvPr>
          <p:cNvSpPr/>
          <p:nvPr/>
        </p:nvSpPr>
        <p:spPr>
          <a:xfrm>
            <a:off x="606490" y="5570376"/>
            <a:ext cx="11000792" cy="905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OS</a:t>
            </a:r>
          </a:p>
          <a:p>
            <a:pPr algn="ctr"/>
            <a:r>
              <a:rPr lang="en-US" b="1" dirty="0"/>
              <a:t>Enable for H/W Virtualization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7DD39-67B4-9CCA-2025-106C5CD55A47}"/>
              </a:ext>
            </a:extLst>
          </p:cNvPr>
          <p:cNvSpPr/>
          <p:nvPr/>
        </p:nvSpPr>
        <p:spPr>
          <a:xfrm>
            <a:off x="1192763" y="3060442"/>
            <a:ext cx="9806473" cy="19780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Docker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36B81-F937-3190-A917-5E79AE1B1F2D}"/>
              </a:ext>
            </a:extLst>
          </p:cNvPr>
          <p:cNvSpPr/>
          <p:nvPr/>
        </p:nvSpPr>
        <p:spPr>
          <a:xfrm>
            <a:off x="1388705" y="3181739"/>
            <a:ext cx="2733870" cy="597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8908B-07B3-3D3C-F647-FD37BFA6C2FA}"/>
              </a:ext>
            </a:extLst>
          </p:cNvPr>
          <p:cNvSpPr/>
          <p:nvPr/>
        </p:nvSpPr>
        <p:spPr>
          <a:xfrm>
            <a:off x="4827035" y="3181739"/>
            <a:ext cx="2733870" cy="597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4DAF6-F317-8CE1-033C-6773CA3B3051}"/>
              </a:ext>
            </a:extLst>
          </p:cNvPr>
          <p:cNvSpPr/>
          <p:nvPr/>
        </p:nvSpPr>
        <p:spPr>
          <a:xfrm>
            <a:off x="7993222" y="3191071"/>
            <a:ext cx="2733870" cy="597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61E01-5CA7-2244-6663-242509A21826}"/>
              </a:ext>
            </a:extLst>
          </p:cNvPr>
          <p:cNvSpPr/>
          <p:nvPr/>
        </p:nvSpPr>
        <p:spPr>
          <a:xfrm>
            <a:off x="1388705" y="3788230"/>
            <a:ext cx="9451911" cy="466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07CE6C-AF4D-37DB-3A70-5CD5C011F75B}"/>
              </a:ext>
            </a:extLst>
          </p:cNvPr>
          <p:cNvSpPr/>
          <p:nvPr/>
        </p:nvSpPr>
        <p:spPr>
          <a:xfrm>
            <a:off x="1427584" y="5029200"/>
            <a:ext cx="9321281" cy="541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CBA8C-B0A2-4709-448F-D4DE2B821652}"/>
              </a:ext>
            </a:extLst>
          </p:cNvPr>
          <p:cNvSpPr/>
          <p:nvPr/>
        </p:nvSpPr>
        <p:spPr>
          <a:xfrm>
            <a:off x="1614197" y="475860"/>
            <a:ext cx="2820953" cy="25752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B0B92-83FD-302A-1D54-B6A10748090C}"/>
              </a:ext>
            </a:extLst>
          </p:cNvPr>
          <p:cNvSpPr txBox="1"/>
          <p:nvPr/>
        </p:nvSpPr>
        <p:spPr>
          <a:xfrm>
            <a:off x="1698171" y="662473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50BC7-138A-AAD6-E030-F9628E5A0AB4}"/>
              </a:ext>
            </a:extLst>
          </p:cNvPr>
          <p:cNvSpPr/>
          <p:nvPr/>
        </p:nvSpPr>
        <p:spPr>
          <a:xfrm>
            <a:off x="1800808" y="1175657"/>
            <a:ext cx="2481943" cy="1707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6D706-227D-44EC-4E30-C38238A9BBE8}"/>
              </a:ext>
            </a:extLst>
          </p:cNvPr>
          <p:cNvSpPr txBox="1"/>
          <p:nvPr/>
        </p:nvSpPr>
        <p:spPr>
          <a:xfrm>
            <a:off x="2099388" y="1343608"/>
            <a:ext cx="20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D580E-D16A-6B27-BB85-C0C9FB3173E8}"/>
              </a:ext>
            </a:extLst>
          </p:cNvPr>
          <p:cNvSpPr/>
          <p:nvPr/>
        </p:nvSpPr>
        <p:spPr>
          <a:xfrm>
            <a:off x="1912776" y="2463282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6A301-77F4-1951-577E-8336DB6832D5}"/>
              </a:ext>
            </a:extLst>
          </p:cNvPr>
          <p:cNvSpPr/>
          <p:nvPr/>
        </p:nvSpPr>
        <p:spPr>
          <a:xfrm>
            <a:off x="1912776" y="1712940"/>
            <a:ext cx="2286000" cy="5823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Executable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4CF3D-2967-6CC1-FECD-60576C9C9611}"/>
              </a:ext>
            </a:extLst>
          </p:cNvPr>
          <p:cNvSpPr/>
          <p:nvPr/>
        </p:nvSpPr>
        <p:spPr>
          <a:xfrm>
            <a:off x="4699518" y="472752"/>
            <a:ext cx="2820953" cy="25752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8CBC8-ED2C-B489-C7A3-145A263A44C9}"/>
              </a:ext>
            </a:extLst>
          </p:cNvPr>
          <p:cNvSpPr txBox="1"/>
          <p:nvPr/>
        </p:nvSpPr>
        <p:spPr>
          <a:xfrm>
            <a:off x="4783492" y="659365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2F3EFF-3E80-11C6-6762-13857603B4B0}"/>
              </a:ext>
            </a:extLst>
          </p:cNvPr>
          <p:cNvSpPr/>
          <p:nvPr/>
        </p:nvSpPr>
        <p:spPr>
          <a:xfrm>
            <a:off x="4886129" y="1172549"/>
            <a:ext cx="2481943" cy="1707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9DE31-A09B-F60B-7701-821C6ED50F5F}"/>
              </a:ext>
            </a:extLst>
          </p:cNvPr>
          <p:cNvSpPr txBox="1"/>
          <p:nvPr/>
        </p:nvSpPr>
        <p:spPr>
          <a:xfrm>
            <a:off x="5184709" y="1340500"/>
            <a:ext cx="20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B1053-5B5D-5357-7986-6B5FE2F314E1}"/>
              </a:ext>
            </a:extLst>
          </p:cNvPr>
          <p:cNvSpPr/>
          <p:nvPr/>
        </p:nvSpPr>
        <p:spPr>
          <a:xfrm>
            <a:off x="4998097" y="2460174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34F1C-ED82-65F1-C477-534ADECCD024}"/>
              </a:ext>
            </a:extLst>
          </p:cNvPr>
          <p:cNvSpPr/>
          <p:nvPr/>
        </p:nvSpPr>
        <p:spPr>
          <a:xfrm>
            <a:off x="4998097" y="1709832"/>
            <a:ext cx="2286000" cy="5823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C4F264-F140-720A-7123-1A9CF7A4CD86}"/>
              </a:ext>
            </a:extLst>
          </p:cNvPr>
          <p:cNvSpPr/>
          <p:nvPr/>
        </p:nvSpPr>
        <p:spPr>
          <a:xfrm>
            <a:off x="7993222" y="472752"/>
            <a:ext cx="2820953" cy="25752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72D5C-C689-F4EB-A847-F14048102668}"/>
              </a:ext>
            </a:extLst>
          </p:cNvPr>
          <p:cNvSpPr txBox="1"/>
          <p:nvPr/>
        </p:nvSpPr>
        <p:spPr>
          <a:xfrm>
            <a:off x="8077196" y="659365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Container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2E806D-A00A-5400-C275-FAE056481169}"/>
              </a:ext>
            </a:extLst>
          </p:cNvPr>
          <p:cNvSpPr/>
          <p:nvPr/>
        </p:nvSpPr>
        <p:spPr>
          <a:xfrm>
            <a:off x="8179833" y="1172549"/>
            <a:ext cx="2481943" cy="1707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77395-F638-EA67-4DED-EAE45004EDF6}"/>
              </a:ext>
            </a:extLst>
          </p:cNvPr>
          <p:cNvSpPr txBox="1"/>
          <p:nvPr/>
        </p:nvSpPr>
        <p:spPr>
          <a:xfrm>
            <a:off x="8478413" y="1340500"/>
            <a:ext cx="20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E29CDF-2594-2F5C-3EBC-D567D83F4FE4}"/>
              </a:ext>
            </a:extLst>
          </p:cNvPr>
          <p:cNvSpPr/>
          <p:nvPr/>
        </p:nvSpPr>
        <p:spPr>
          <a:xfrm>
            <a:off x="8291801" y="2460174"/>
            <a:ext cx="22860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A9E0F5-53AE-7B9A-56CC-75A6848B77AF}"/>
              </a:ext>
            </a:extLst>
          </p:cNvPr>
          <p:cNvSpPr/>
          <p:nvPr/>
        </p:nvSpPr>
        <p:spPr>
          <a:xfrm>
            <a:off x="8291801" y="1709832"/>
            <a:ext cx="2286000" cy="5823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9979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C0F2-86D4-154A-0E84-7E32B8FAD49C}"/>
              </a:ext>
            </a:extLst>
          </p:cNvPr>
          <p:cNvSpPr txBox="1"/>
          <p:nvPr/>
        </p:nvSpPr>
        <p:spPr>
          <a:xfrm>
            <a:off x="205273" y="251927"/>
            <a:ext cx="11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50F53-708E-B0A5-5906-138EA0EA9EF2}"/>
              </a:ext>
            </a:extLst>
          </p:cNvPr>
          <p:cNvSpPr txBox="1"/>
          <p:nvPr/>
        </p:nvSpPr>
        <p:spPr>
          <a:xfrm>
            <a:off x="466531" y="107302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60BE8-33BB-9953-3682-99658766A9AE}"/>
              </a:ext>
            </a:extLst>
          </p:cNvPr>
          <p:cNvSpPr/>
          <p:nvPr/>
        </p:nvSpPr>
        <p:spPr>
          <a:xfrm>
            <a:off x="466531" y="135001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42B28-4287-92A1-189E-85E0510AAC74}"/>
              </a:ext>
            </a:extLst>
          </p:cNvPr>
          <p:cNvSpPr txBox="1"/>
          <p:nvPr/>
        </p:nvSpPr>
        <p:spPr>
          <a:xfrm>
            <a:off x="681135" y="1875453"/>
            <a:ext cx="43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54F97A-04A0-4064-0700-758C518BF2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H="1">
            <a:off x="466531" y="436593"/>
            <a:ext cx="867747" cy="1139307"/>
          </a:xfrm>
          <a:prstGeom prst="bentConnector5">
            <a:avLst>
              <a:gd name="adj1" fmla="val -26344"/>
              <a:gd name="adj2" fmla="val 48191"/>
              <a:gd name="adj3" fmla="val 126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B18ED-5D39-ECE2-B051-248559974710}"/>
              </a:ext>
            </a:extLst>
          </p:cNvPr>
          <p:cNvSpPr txBox="1"/>
          <p:nvPr/>
        </p:nvSpPr>
        <p:spPr>
          <a:xfrm>
            <a:off x="2892490" y="25192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object o = x;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A87CF-3E86-62AB-FE76-A28B55BB8787}"/>
              </a:ext>
            </a:extLst>
          </p:cNvPr>
          <p:cNvSpPr txBox="1"/>
          <p:nvPr/>
        </p:nvSpPr>
        <p:spPr>
          <a:xfrm>
            <a:off x="3054221" y="847140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Stack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0F27C-E3A9-82CC-49F6-B67B466540B5}"/>
              </a:ext>
            </a:extLst>
          </p:cNvPr>
          <p:cNvSpPr/>
          <p:nvPr/>
        </p:nvSpPr>
        <p:spPr>
          <a:xfrm>
            <a:off x="3054221" y="1124139"/>
            <a:ext cx="867747" cy="45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A9F5E-657F-9145-2F47-083A4CE908EE}"/>
              </a:ext>
            </a:extLst>
          </p:cNvPr>
          <p:cNvSpPr txBox="1"/>
          <p:nvPr/>
        </p:nvSpPr>
        <p:spPr>
          <a:xfrm>
            <a:off x="5551715" y="847139"/>
            <a:ext cx="73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Heap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EBE60-F4A4-A7E3-2CE7-62CDE9DBC828}"/>
              </a:ext>
            </a:extLst>
          </p:cNvPr>
          <p:cNvSpPr/>
          <p:nvPr/>
        </p:nvSpPr>
        <p:spPr>
          <a:xfrm>
            <a:off x="5551715" y="1124138"/>
            <a:ext cx="1903444" cy="10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17E7E-38E8-520C-B20D-BE5AB4F2560F}"/>
              </a:ext>
            </a:extLst>
          </p:cNvPr>
          <p:cNvSpPr/>
          <p:nvPr/>
        </p:nvSpPr>
        <p:spPr>
          <a:xfrm>
            <a:off x="5551715" y="1604664"/>
            <a:ext cx="1903444" cy="1495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6F0D4-A4D0-4046-3171-63C867BE57C6}"/>
              </a:ext>
            </a:extLst>
          </p:cNvPr>
          <p:cNvSpPr txBox="1"/>
          <p:nvPr/>
        </p:nvSpPr>
        <p:spPr>
          <a:xfrm>
            <a:off x="5551715" y="1203649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System.Int32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8FCED7-DB32-2850-5B42-BE51AC3B457E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21968" y="1350020"/>
            <a:ext cx="1629747" cy="329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BCE944-ECB5-D622-D5BE-36D999B2254E}"/>
              </a:ext>
            </a:extLst>
          </p:cNvPr>
          <p:cNvSpPr txBox="1"/>
          <p:nvPr/>
        </p:nvSpPr>
        <p:spPr>
          <a:xfrm>
            <a:off x="5617029" y="1801780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127B2-4482-9F04-0199-D31EFECECC1E}"/>
              </a:ext>
            </a:extLst>
          </p:cNvPr>
          <p:cNvSpPr txBox="1"/>
          <p:nvPr/>
        </p:nvSpPr>
        <p:spPr>
          <a:xfrm>
            <a:off x="4655976" y="251927"/>
            <a:ext cx="5719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Storing value type into reference type with the type of the value type as well as the value:</a:t>
            </a:r>
            <a:r>
              <a:rPr lang="en-IN" dirty="0">
                <a:sym typeface="Wingdings" panose="05000000000000000000" pitchFamily="2" charset="2"/>
              </a:rPr>
              <a:t> BOXING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EB58A-FBE0-82C8-A1BA-6F50C3131515}"/>
              </a:ext>
            </a:extLst>
          </p:cNvPr>
          <p:cNvCxnSpPr/>
          <p:nvPr/>
        </p:nvCxnSpPr>
        <p:spPr>
          <a:xfrm>
            <a:off x="0" y="2351314"/>
            <a:ext cx="12192000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25AD2-95D4-E006-BA1E-6462687EF684}"/>
              </a:ext>
            </a:extLst>
          </p:cNvPr>
          <p:cNvSpPr/>
          <p:nvPr/>
        </p:nvSpPr>
        <p:spPr>
          <a:xfrm>
            <a:off x="130629" y="2724539"/>
            <a:ext cx="8957387" cy="4030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373B3-7DFD-39A8-E433-E9F14C9BC475}"/>
              </a:ext>
            </a:extLst>
          </p:cNvPr>
          <p:cNvSpPr txBox="1"/>
          <p:nvPr/>
        </p:nvSpPr>
        <p:spPr>
          <a:xfrm>
            <a:off x="9246637" y="2755477"/>
            <a:ext cx="1903445" cy="37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Managed Heap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7D827-93AF-7178-1A25-C32C45FD2271}"/>
              </a:ext>
            </a:extLst>
          </p:cNvPr>
          <p:cNvSpPr txBox="1"/>
          <p:nvPr/>
        </p:nvSpPr>
        <p:spPr>
          <a:xfrm>
            <a:off x="9246637" y="49918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=new </a:t>
            </a:r>
            <a:r>
              <a:rPr lang="en-IN" dirty="0" err="1"/>
              <a:t>SimpleOperation</a:t>
            </a:r>
            <a:r>
              <a:rPr lang="en-IN" dirty="0"/>
              <a:t>();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DA42D3-2E1A-D3F1-AAF3-866C9EDFB952}"/>
              </a:ext>
            </a:extLst>
          </p:cNvPr>
          <p:cNvSpPr/>
          <p:nvPr/>
        </p:nvSpPr>
        <p:spPr>
          <a:xfrm>
            <a:off x="363894" y="3228392"/>
            <a:ext cx="1754155" cy="93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Obj</a:t>
            </a:r>
            <a:endParaRPr lang="en-US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A431EF-49E3-FB0E-7963-AC1C8F313252}"/>
              </a:ext>
            </a:extLst>
          </p:cNvPr>
          <p:cNvSpPr/>
          <p:nvPr/>
        </p:nvSpPr>
        <p:spPr>
          <a:xfrm>
            <a:off x="4842588" y="3023206"/>
            <a:ext cx="2612571" cy="2779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0361-1D32-88C6-F266-1DCDEA9AE16B}"/>
              </a:ext>
            </a:extLst>
          </p:cNvPr>
          <p:cNvSpPr txBox="1"/>
          <p:nvPr/>
        </p:nvSpPr>
        <p:spPr>
          <a:xfrm>
            <a:off x="4879910" y="3126726"/>
            <a:ext cx="250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Memory Allocated to </a:t>
            </a:r>
          </a:p>
          <a:p>
            <a:pPr algn="ctr"/>
            <a:r>
              <a:rPr lang="en-IN" dirty="0" err="1"/>
              <a:t>obj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aka </a:t>
            </a:r>
          </a:p>
          <a:p>
            <a:pPr algn="ctr"/>
            <a:r>
              <a:rPr lang="en-IN" dirty="0" err="1"/>
              <a:t>SimpleOperations</a:t>
            </a:r>
            <a:r>
              <a:rPr lang="en-IN" dirty="0"/>
              <a:t> class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C37BF64-5DB3-FAF9-4D83-0CC479843829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2118049" y="3694923"/>
            <a:ext cx="2724539" cy="718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684857-3387-8A43-3B14-E531C359B412}"/>
              </a:ext>
            </a:extLst>
          </p:cNvPr>
          <p:cNvSpPr txBox="1"/>
          <p:nvPr/>
        </p:nvSpPr>
        <p:spPr>
          <a:xfrm>
            <a:off x="202163" y="5654351"/>
            <a:ext cx="300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SimpleOperation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 = null;</a:t>
            </a:r>
            <a:endParaRPr lang="en-US" dirty="0"/>
          </a:p>
        </p:txBody>
      </p:sp>
      <p:sp>
        <p:nvSpPr>
          <p:cNvPr id="33" name="&quot;Not Allowed&quot; Symbol 32">
            <a:extLst>
              <a:ext uri="{FF2B5EF4-FFF2-40B4-BE49-F238E27FC236}">
                <a16:creationId xmlns:a16="http://schemas.microsoft.com/office/drawing/2014/main" id="{AB8BCDA5-279F-3A3C-26AE-C1C2BA4C33CF}"/>
              </a:ext>
            </a:extLst>
          </p:cNvPr>
          <p:cNvSpPr/>
          <p:nvPr/>
        </p:nvSpPr>
        <p:spPr>
          <a:xfrm>
            <a:off x="3144416" y="3352610"/>
            <a:ext cx="961053" cy="1256625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C0CE59-A802-F660-CA96-05B103E590D0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3209731" y="4609235"/>
            <a:ext cx="415212" cy="122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57482D-D823-BEEC-034B-EAB53CA3C54F}"/>
              </a:ext>
            </a:extLst>
          </p:cNvPr>
          <p:cNvSpPr txBox="1"/>
          <p:nvPr/>
        </p:nvSpPr>
        <p:spPr>
          <a:xfrm>
            <a:off x="202163" y="6130212"/>
            <a:ext cx="51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no allocation for the </a:t>
            </a:r>
            <a:r>
              <a:rPr lang="en-IN" dirty="0" err="1"/>
              <a:t>obj</a:t>
            </a:r>
            <a:r>
              <a:rPr lang="en-IN" dirty="0"/>
              <a:t> in managed heap so there is will runtime exception 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365135-299A-CF8B-4467-69CBD9AEDDB0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7455159" y="4412982"/>
            <a:ext cx="1791478" cy="90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33ABB-0565-2DEE-E474-428666F67636}"/>
              </a:ext>
            </a:extLst>
          </p:cNvPr>
          <p:cNvSpPr/>
          <p:nvPr/>
        </p:nvSpPr>
        <p:spPr>
          <a:xfrm>
            <a:off x="4301412" y="130628"/>
            <a:ext cx="4749281" cy="6428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85D2C03-5FB4-2BBD-7C17-6772BBC2FF5D}"/>
              </a:ext>
            </a:extLst>
          </p:cNvPr>
          <p:cNvSpPr/>
          <p:nvPr/>
        </p:nvSpPr>
        <p:spPr>
          <a:xfrm>
            <a:off x="10067730" y="396162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1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F76B94-6D1C-09C2-B778-A6AFFF83A09F}"/>
              </a:ext>
            </a:extLst>
          </p:cNvPr>
          <p:cNvSpPr/>
          <p:nvPr/>
        </p:nvSpPr>
        <p:spPr>
          <a:xfrm>
            <a:off x="10067730" y="1819857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 2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03D49B1-9BDF-A71F-DDCF-FA3FA21A3612}"/>
              </a:ext>
            </a:extLst>
          </p:cNvPr>
          <p:cNvSpPr/>
          <p:nvPr/>
        </p:nvSpPr>
        <p:spPr>
          <a:xfrm>
            <a:off x="10067730" y="3345023"/>
            <a:ext cx="1754155" cy="103569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NoSQL}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BE646C-DFEA-EF8A-39A0-5FA829A789A4}"/>
              </a:ext>
            </a:extLst>
          </p:cNvPr>
          <p:cNvSpPr/>
          <p:nvPr/>
        </p:nvSpPr>
        <p:spPr>
          <a:xfrm>
            <a:off x="10277668" y="4954555"/>
            <a:ext cx="1334278" cy="128762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AB4D0-C112-2965-FAE7-0AC3064456F5}"/>
              </a:ext>
            </a:extLst>
          </p:cNvPr>
          <p:cNvSpPr txBox="1"/>
          <p:nvPr/>
        </p:nvSpPr>
        <p:spPr>
          <a:xfrm>
            <a:off x="4488024" y="270588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279C5-9FC8-EEC6-C4A6-22A32C903B87}"/>
              </a:ext>
            </a:extLst>
          </p:cNvPr>
          <p:cNvSpPr/>
          <p:nvPr/>
        </p:nvSpPr>
        <p:spPr>
          <a:xfrm>
            <a:off x="7212563" y="895739"/>
            <a:ext cx="1623527" cy="47772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F10E-1448-DF1F-0B4D-F0D0FB3B9E18}"/>
              </a:ext>
            </a:extLst>
          </p:cNvPr>
          <p:cNvSpPr txBox="1"/>
          <p:nvPr/>
        </p:nvSpPr>
        <p:spPr>
          <a:xfrm>
            <a:off x="7371184" y="99837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Acces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1629E-3226-0BAE-ABFF-C2D083A3B897}"/>
              </a:ext>
            </a:extLst>
          </p:cNvPr>
          <p:cNvSpPr txBox="1"/>
          <p:nvPr/>
        </p:nvSpPr>
        <p:spPr>
          <a:xfrm>
            <a:off x="7371184" y="161419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6ADA-4454-AE30-3A42-DAB97A754A31}"/>
              </a:ext>
            </a:extLst>
          </p:cNvPr>
          <p:cNvSpPr txBox="1"/>
          <p:nvPr/>
        </p:nvSpPr>
        <p:spPr>
          <a:xfrm>
            <a:off x="7268547" y="2388637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Connection</a:t>
            </a:r>
          </a:p>
          <a:p>
            <a:pPr marL="342900" indent="-342900">
              <a:buAutoNum type="arabicPeriod"/>
            </a:pPr>
            <a:r>
              <a:rPr lang="en-US" sz="1600" dirty="0"/>
              <a:t>Queries (R/W)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537E-AEE4-50CA-7812-E1EC4F0439A8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8836090" y="914011"/>
            <a:ext cx="1231640" cy="23703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298FFB-86DD-18AA-9DBE-7DE523598A89}"/>
              </a:ext>
            </a:extLst>
          </p:cNvPr>
          <p:cNvCxnSpPr>
            <a:endCxn id="4" idx="2"/>
          </p:cNvCxnSpPr>
          <p:nvPr/>
        </p:nvCxnSpPr>
        <p:spPr>
          <a:xfrm rot="5400000" flipH="1" flipV="1">
            <a:off x="8812957" y="2360840"/>
            <a:ext cx="1277907" cy="12316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2C0EC0-224F-A207-A579-BC854836B91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8836090" y="3284376"/>
            <a:ext cx="1231640" cy="57849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083AF5-601B-E1F4-DF15-DDEDCC15865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570066" y="3890765"/>
            <a:ext cx="1973624" cy="14415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6ED08C-1FBD-CADD-528E-E76E8D3D6F05}"/>
              </a:ext>
            </a:extLst>
          </p:cNvPr>
          <p:cNvSpPr txBox="1"/>
          <p:nvPr/>
        </p:nvSpPr>
        <p:spPr>
          <a:xfrm>
            <a:off x="7371184" y="4020721"/>
            <a:ext cx="126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Upload / Download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E09BE4-40FD-6ECF-0447-A963B54ABC3E}"/>
              </a:ext>
            </a:extLst>
          </p:cNvPr>
          <p:cNvSpPr/>
          <p:nvPr/>
        </p:nvSpPr>
        <p:spPr>
          <a:xfrm>
            <a:off x="111967" y="1209087"/>
            <a:ext cx="4189444" cy="774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 using 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63E111-53E0-BEA5-CB23-9E81C8553828}"/>
              </a:ext>
            </a:extLst>
          </p:cNvPr>
          <p:cNvSpPr/>
          <p:nvPr/>
        </p:nvSpPr>
        <p:spPr>
          <a:xfrm>
            <a:off x="4404048" y="1367708"/>
            <a:ext cx="575390" cy="380145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C80DA-BF4B-43BA-0F8E-9ED4450954A6}"/>
              </a:ext>
            </a:extLst>
          </p:cNvPr>
          <p:cNvSpPr/>
          <p:nvPr/>
        </p:nvSpPr>
        <p:spPr>
          <a:xfrm>
            <a:off x="5284238" y="1003032"/>
            <a:ext cx="1713722" cy="45953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Workflows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Update()</a:t>
            </a:r>
          </a:p>
          <a:p>
            <a:pPr algn="ctr"/>
            <a:r>
              <a:rPr lang="en-US" dirty="0" err="1"/>
              <a:t>ReadAll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ReadBy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Delete()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CE952C-8A79-056C-2C25-11FAACBA6651}"/>
              </a:ext>
            </a:extLst>
          </p:cNvPr>
          <p:cNvSpPr/>
          <p:nvPr/>
        </p:nvSpPr>
        <p:spPr>
          <a:xfrm>
            <a:off x="4777273" y="1688841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23D89D-6330-3811-86FA-3CA0187D905B}"/>
              </a:ext>
            </a:extLst>
          </p:cNvPr>
          <p:cNvSpPr/>
          <p:nvPr/>
        </p:nvSpPr>
        <p:spPr>
          <a:xfrm>
            <a:off x="6783355" y="1849793"/>
            <a:ext cx="68113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D05A5-4803-2BB5-D0B8-F50E3831E585}"/>
              </a:ext>
            </a:extLst>
          </p:cNvPr>
          <p:cNvSpPr txBox="1"/>
          <p:nvPr/>
        </p:nvSpPr>
        <p:spPr>
          <a:xfrm>
            <a:off x="242596" y="2041457"/>
            <a:ext cx="328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 = {</a:t>
            </a:r>
          </a:p>
          <a:p>
            <a:r>
              <a:rPr lang="en-US" dirty="0"/>
              <a:t>  EmpNo:101,</a:t>
            </a:r>
          </a:p>
          <a:p>
            <a:r>
              <a:rPr lang="en-US" dirty="0"/>
              <a:t> EmpName: “ABC”,</a:t>
            </a:r>
          </a:p>
          <a:p>
            <a:r>
              <a:rPr lang="en-US" dirty="0"/>
              <a:t> DeptName: “IT”,</a:t>
            </a:r>
          </a:p>
          <a:p>
            <a:r>
              <a:rPr lang="en-US" dirty="0"/>
              <a:t> Salary:89899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D7E25-D04C-E02F-33AE-237596583AED}"/>
              </a:ext>
            </a:extLst>
          </p:cNvPr>
          <p:cNvSpPr txBox="1"/>
          <p:nvPr/>
        </p:nvSpPr>
        <p:spPr>
          <a:xfrm>
            <a:off x="370115" y="4874473"/>
            <a:ext cx="282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Layer MUST Map the received data with the Object / Schema / Entity</a:t>
            </a:r>
          </a:p>
          <a:p>
            <a:endParaRPr lang="en-US" dirty="0"/>
          </a:p>
          <a:p>
            <a:r>
              <a:rPr lang="en-US" dirty="0"/>
              <a:t>POCO: Class with Public Read/Write Properties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5E28D7-B026-2DF1-6408-BC5582E3E3CF}"/>
              </a:ext>
            </a:extLst>
          </p:cNvPr>
          <p:cNvSpPr/>
          <p:nvPr/>
        </p:nvSpPr>
        <p:spPr>
          <a:xfrm>
            <a:off x="2425959" y="2337706"/>
            <a:ext cx="1763486" cy="881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with POCO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23FC4-B181-B6A0-AF79-77061D0D22C6}"/>
              </a:ext>
            </a:extLst>
          </p:cNvPr>
          <p:cNvSpPr/>
          <p:nvPr/>
        </p:nvSpPr>
        <p:spPr>
          <a:xfrm>
            <a:off x="4488024" y="5906278"/>
            <a:ext cx="4413380" cy="4851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Entity Layer , Plain Old CLR Objects (POCO)</a:t>
            </a: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380838D-B747-BBEA-0FE8-E72DCA1F072F}"/>
              </a:ext>
            </a:extLst>
          </p:cNvPr>
          <p:cNvSpPr/>
          <p:nvPr/>
        </p:nvSpPr>
        <p:spPr>
          <a:xfrm>
            <a:off x="4562669" y="5169159"/>
            <a:ext cx="214604" cy="737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06D234C-A6E4-4FBB-B514-8BDC26AB3927}"/>
              </a:ext>
            </a:extLst>
          </p:cNvPr>
          <p:cNvSpPr/>
          <p:nvPr/>
        </p:nvSpPr>
        <p:spPr>
          <a:xfrm>
            <a:off x="6004248" y="5598367"/>
            <a:ext cx="191278" cy="3631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5A1C2FF6-637C-2D57-9582-48DA14F7E9AB}"/>
              </a:ext>
            </a:extLst>
          </p:cNvPr>
          <p:cNvSpPr/>
          <p:nvPr/>
        </p:nvSpPr>
        <p:spPr>
          <a:xfrm>
            <a:off x="7980786" y="5673012"/>
            <a:ext cx="191278" cy="23326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764CB-5F7F-23E7-DF56-2A0DEC9D84F0}"/>
              </a:ext>
            </a:extLst>
          </p:cNvPr>
          <p:cNvSpPr/>
          <p:nvPr/>
        </p:nvSpPr>
        <p:spPr>
          <a:xfrm>
            <a:off x="2743199" y="1738184"/>
            <a:ext cx="6540759" cy="3748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F7844-F03F-BCD0-7AF6-D87EF2DCBB63}"/>
              </a:ext>
            </a:extLst>
          </p:cNvPr>
          <p:cNvSpPr txBox="1"/>
          <p:nvPr/>
        </p:nvSpPr>
        <p:spPr>
          <a:xfrm>
            <a:off x="4683967" y="354563"/>
            <a:ext cx="2892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EmpNo, EmpName, Address, City, PhoneNo, Email, Salary, Designation, </a:t>
            </a:r>
            <a:r>
              <a:rPr lang="en-US" dirty="0" err="1"/>
              <a:t>Hra</a:t>
            </a:r>
            <a:r>
              <a:rPr lang="en-US" dirty="0"/>
              <a:t>, Ta, Da, Allowances, Tax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481638-3A52-486D-AF78-3F160E843669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13579" y="1554892"/>
            <a:ext cx="116633" cy="1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22644-4FDC-0128-3C95-6EC10A25EACA}"/>
              </a:ext>
            </a:extLst>
          </p:cNvPr>
          <p:cNvSpPr/>
          <p:nvPr/>
        </p:nvSpPr>
        <p:spPr>
          <a:xfrm>
            <a:off x="4767943" y="214605"/>
            <a:ext cx="2360645" cy="1772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61309-A3A2-B8F4-4CBB-D1B03AFBED07}"/>
              </a:ext>
            </a:extLst>
          </p:cNvPr>
          <p:cNvSpPr/>
          <p:nvPr/>
        </p:nvSpPr>
        <p:spPr>
          <a:xfrm>
            <a:off x="4767943" y="653143"/>
            <a:ext cx="23699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1088-094F-12DB-C1D8-A64C34E49916}"/>
              </a:ext>
            </a:extLst>
          </p:cNvPr>
          <p:cNvSpPr txBox="1"/>
          <p:nvPr/>
        </p:nvSpPr>
        <p:spPr>
          <a:xfrm>
            <a:off x="4879910" y="21460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0EA3F-D126-17FF-7A7A-1929525F8BFE}"/>
              </a:ext>
            </a:extLst>
          </p:cNvPr>
          <p:cNvSpPr txBox="1"/>
          <p:nvPr/>
        </p:nvSpPr>
        <p:spPr>
          <a:xfrm>
            <a:off x="4833257" y="849086"/>
            <a:ext cx="221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+EmpNo</a:t>
            </a:r>
          </a:p>
          <a:p>
            <a:r>
              <a:rPr lang="en-US" sz="1600" dirty="0"/>
              <a:t>+EmpName</a:t>
            </a:r>
          </a:p>
          <a:p>
            <a:r>
              <a:rPr lang="en-US" sz="1600" dirty="0"/>
              <a:t>+Salary</a:t>
            </a:r>
          </a:p>
          <a:p>
            <a:r>
              <a:rPr lang="en-US" sz="1600" dirty="0"/>
              <a:t>+Address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C3E23-8D1D-D140-D6D9-7D2B7CCDB73D}"/>
              </a:ext>
            </a:extLst>
          </p:cNvPr>
          <p:cNvSpPr/>
          <p:nvPr/>
        </p:nvSpPr>
        <p:spPr>
          <a:xfrm>
            <a:off x="251927" y="2911151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9296-479B-D3EC-AA99-77D79FE59DBF}"/>
              </a:ext>
            </a:extLst>
          </p:cNvPr>
          <p:cNvSpPr/>
          <p:nvPr/>
        </p:nvSpPr>
        <p:spPr>
          <a:xfrm>
            <a:off x="251927" y="342900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8F959-75A3-E659-EE36-C4EFEB5A0F9C}"/>
              </a:ext>
            </a:extLst>
          </p:cNvPr>
          <p:cNvSpPr txBox="1"/>
          <p:nvPr/>
        </p:nvSpPr>
        <p:spPr>
          <a:xfrm>
            <a:off x="251927" y="297646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AA2064-6C86-3F83-28FF-3C6492F7F50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rot="5400000" flipH="1" flipV="1">
            <a:off x="3307703" y="270588"/>
            <a:ext cx="923730" cy="43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CBAE6C-8C2D-6905-DAF0-2B4F775B06F7}"/>
              </a:ext>
            </a:extLst>
          </p:cNvPr>
          <p:cNvSpPr txBox="1"/>
          <p:nvPr/>
        </p:nvSpPr>
        <p:spPr>
          <a:xfrm>
            <a:off x="251927" y="3601616"/>
            <a:ext cx="259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AirFare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Allowanaces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MobileBill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ElectricityBill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2B53A-1593-250A-B988-E89A9B1ACC80}"/>
              </a:ext>
            </a:extLst>
          </p:cNvPr>
          <p:cNvSpPr/>
          <p:nvPr/>
        </p:nvSpPr>
        <p:spPr>
          <a:xfrm>
            <a:off x="8941837" y="2976465"/>
            <a:ext cx="2677886" cy="2118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5DDB4-E8E9-0199-F82E-41AB36EB4801}"/>
              </a:ext>
            </a:extLst>
          </p:cNvPr>
          <p:cNvSpPr/>
          <p:nvPr/>
        </p:nvSpPr>
        <p:spPr>
          <a:xfrm>
            <a:off x="8941837" y="3406140"/>
            <a:ext cx="2677886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39E26-1B52-2E9A-7483-72587FF12DFA}"/>
              </a:ext>
            </a:extLst>
          </p:cNvPr>
          <p:cNvSpPr txBox="1"/>
          <p:nvPr/>
        </p:nvSpPr>
        <p:spPr>
          <a:xfrm>
            <a:off x="9041363" y="3038048"/>
            <a:ext cx="257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6F97D-4C53-EBE3-C27C-E8483C612393}"/>
              </a:ext>
            </a:extLst>
          </p:cNvPr>
          <p:cNvSpPr txBox="1"/>
          <p:nvPr/>
        </p:nvSpPr>
        <p:spPr>
          <a:xfrm>
            <a:off x="9041363" y="3601616"/>
            <a:ext cx="247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PterolAllowance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RailwayFare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LocalAllowance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FoodAllowance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FC2A74-3537-C786-7402-FA4B39831959}"/>
              </a:ext>
            </a:extLst>
          </p:cNvPr>
          <p:cNvCxnSpPr>
            <a:cxnSpLocks/>
            <a:stCxn id="16" idx="0"/>
            <a:endCxn id="2" idx="2"/>
          </p:cNvCxnSpPr>
          <p:nvPr/>
        </p:nvCxnSpPr>
        <p:spPr>
          <a:xfrm rot="16200000" flipV="1">
            <a:off x="7620001" y="315686"/>
            <a:ext cx="989044" cy="4332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D1679-F818-D068-31A1-EFDB24C9B283}"/>
              </a:ext>
            </a:extLst>
          </p:cNvPr>
          <p:cNvSpPr txBox="1"/>
          <p:nvPr/>
        </p:nvSpPr>
        <p:spPr>
          <a:xfrm>
            <a:off x="186612" y="1981983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C41A-A578-4CAB-0D9D-A34AE799E3BF}"/>
              </a:ext>
            </a:extLst>
          </p:cNvPr>
          <p:cNvSpPr txBox="1"/>
          <p:nvPr/>
        </p:nvSpPr>
        <p:spPr>
          <a:xfrm>
            <a:off x="8609044" y="1927945"/>
            <a:ext cx="35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2FD2E-6710-C3B8-09F9-EC45B4D89D40}"/>
              </a:ext>
            </a:extLst>
          </p:cNvPr>
          <p:cNvSpPr txBox="1"/>
          <p:nvPr/>
        </p:nvSpPr>
        <p:spPr>
          <a:xfrm>
            <a:off x="2995127" y="4035489"/>
            <a:ext cx="586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8A4D-A9F1-1F66-3583-B43AFDFB4AC3}"/>
              </a:ext>
            </a:extLst>
          </p:cNvPr>
          <p:cNvSpPr/>
          <p:nvPr/>
        </p:nvSpPr>
        <p:spPr>
          <a:xfrm>
            <a:off x="8857861" y="5691673"/>
            <a:ext cx="2852057" cy="105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A59252-32A1-F13A-2B1A-056B9B3695A2}"/>
              </a:ext>
            </a:extLst>
          </p:cNvPr>
          <p:cNvSpPr txBox="1"/>
          <p:nvPr/>
        </p:nvSpPr>
        <p:spPr>
          <a:xfrm>
            <a:off x="8941837" y="5756989"/>
            <a:ext cx="276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SalesManager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A379F-5031-9E56-F901-BB6F9B4713CB}"/>
              </a:ext>
            </a:extLst>
          </p:cNvPr>
          <p:cNvSpPr/>
          <p:nvPr/>
        </p:nvSpPr>
        <p:spPr>
          <a:xfrm>
            <a:off x="8857861" y="6191637"/>
            <a:ext cx="285205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1ED738-1032-A262-A0CB-91444A06901F}"/>
              </a:ext>
            </a:extLst>
          </p:cNvPr>
          <p:cNvSpPr txBox="1"/>
          <p:nvPr/>
        </p:nvSpPr>
        <p:spPr>
          <a:xfrm>
            <a:off x="8941837" y="6302672"/>
            <a:ext cx="26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HotelAllowance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SalesCredit</a:t>
            </a:r>
            <a:endParaRPr lang="en-US" sz="1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C8596D-AEDB-E545-AE36-1988185E4C43}"/>
              </a:ext>
            </a:extLst>
          </p:cNvPr>
          <p:cNvCxnSpPr>
            <a:stCxn id="27" idx="0"/>
            <a:endCxn id="16" idx="2"/>
          </p:cNvCxnSpPr>
          <p:nvPr/>
        </p:nvCxnSpPr>
        <p:spPr>
          <a:xfrm rot="16200000" flipV="1">
            <a:off x="9983756" y="5391539"/>
            <a:ext cx="597159" cy="3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A4B1BC-F65D-D734-97D1-2075845AFCDA}"/>
              </a:ext>
            </a:extLst>
          </p:cNvPr>
          <p:cNvSpPr txBox="1"/>
          <p:nvPr/>
        </p:nvSpPr>
        <p:spPr>
          <a:xfrm>
            <a:off x="6459895" y="5803155"/>
            <a:ext cx="214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4C2F4-F9EF-8AD8-367F-B794BF4CE10E}"/>
              </a:ext>
            </a:extLst>
          </p:cNvPr>
          <p:cNvSpPr txBox="1"/>
          <p:nvPr/>
        </p:nvSpPr>
        <p:spPr>
          <a:xfrm>
            <a:off x="606490" y="1352939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Is-a Employee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8B5629-4C37-9BE0-AAAD-F2E369D8A0B0}"/>
              </a:ext>
            </a:extLst>
          </p:cNvPr>
          <p:cNvSpPr txBox="1"/>
          <p:nvPr/>
        </p:nvSpPr>
        <p:spPr>
          <a:xfrm>
            <a:off x="8609044" y="1435453"/>
            <a:ext cx="268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Is-a Employee</a:t>
            </a:r>
          </a:p>
        </p:txBody>
      </p:sp>
    </p:spTree>
    <p:extLst>
      <p:ext uri="{BB962C8B-B14F-4D97-AF65-F5344CB8AC3E}">
        <p14:creationId xmlns:p14="http://schemas.microsoft.com/office/powerpoint/2010/main" val="388074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1836FE-B044-8B08-B9EA-EFAB73FF140D}"/>
              </a:ext>
            </a:extLst>
          </p:cNvPr>
          <p:cNvSpPr/>
          <p:nvPr/>
        </p:nvSpPr>
        <p:spPr>
          <a:xfrm>
            <a:off x="8486192" y="1968760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DirectorLogic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147367-F1F7-0939-DE9C-44954159930E}"/>
              </a:ext>
            </a:extLst>
          </p:cNvPr>
          <p:cNvSpPr/>
          <p:nvPr/>
        </p:nvSpPr>
        <p:spPr>
          <a:xfrm>
            <a:off x="7021284" y="5234473"/>
            <a:ext cx="2286000" cy="1623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ManagerLogic</a:t>
            </a:r>
            <a:endParaRPr lang="en-US" dirty="0"/>
          </a:p>
          <a:p>
            <a:pPr algn="ctr"/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5BFBF-0542-182A-BE11-BB62486C8007}"/>
              </a:ext>
            </a:extLst>
          </p:cNvPr>
          <p:cNvSpPr/>
          <p:nvPr/>
        </p:nvSpPr>
        <p:spPr>
          <a:xfrm>
            <a:off x="3359020" y="1306286"/>
            <a:ext cx="2286000" cy="1735494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9A18A-9DB2-A8FA-0776-701E996700B6}"/>
              </a:ext>
            </a:extLst>
          </p:cNvPr>
          <p:cNvSpPr txBox="1"/>
          <p:nvPr/>
        </p:nvSpPr>
        <p:spPr>
          <a:xfrm>
            <a:off x="559837" y="1810139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Accountant Client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3762F9-C515-8B56-C8F7-2C1E9CE3DA0D}"/>
              </a:ext>
            </a:extLst>
          </p:cNvPr>
          <p:cNvSpPr/>
          <p:nvPr/>
        </p:nvSpPr>
        <p:spPr>
          <a:xfrm>
            <a:off x="2174033" y="1978090"/>
            <a:ext cx="1184987" cy="478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47D7-4C38-A2AA-0616-70F779253F88}"/>
              </a:ext>
            </a:extLst>
          </p:cNvPr>
          <p:cNvSpPr txBox="1"/>
          <p:nvPr/>
        </p:nvSpPr>
        <p:spPr>
          <a:xfrm>
            <a:off x="3517640" y="15675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Accountant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5E28C-186B-2220-1D52-0E99A749CCE4}"/>
              </a:ext>
            </a:extLst>
          </p:cNvPr>
          <p:cNvSpPr txBox="1"/>
          <p:nvPr/>
        </p:nvSpPr>
        <p:spPr>
          <a:xfrm>
            <a:off x="3517640" y="2198132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+ GetTax()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58723-F399-EF94-2556-1F0749D85164}"/>
              </a:ext>
            </a:extLst>
          </p:cNvPr>
          <p:cNvSpPr/>
          <p:nvPr/>
        </p:nvSpPr>
        <p:spPr>
          <a:xfrm>
            <a:off x="2174033" y="3558073"/>
            <a:ext cx="1455575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F7B5-F82D-4DED-93F5-B59EC3925AE1}"/>
              </a:ext>
            </a:extLst>
          </p:cNvPr>
          <p:cNvSpPr txBox="1"/>
          <p:nvPr/>
        </p:nvSpPr>
        <p:spPr>
          <a:xfrm>
            <a:off x="1908110" y="4933290"/>
            <a:ext cx="2901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Accountant System Needs Employee Object to Calculate Tax.</a:t>
            </a:r>
          </a:p>
          <a:p>
            <a:r>
              <a:rPr lang="en-US" dirty="0"/>
              <a:t>The GetTax() method will have Runtime Polymorphic Behavior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5DD2-28FD-1BAD-764F-0584F8941FEE}"/>
              </a:ext>
            </a:extLst>
          </p:cNvPr>
          <p:cNvSpPr/>
          <p:nvPr/>
        </p:nvSpPr>
        <p:spPr>
          <a:xfrm>
            <a:off x="3774232" y="3593840"/>
            <a:ext cx="2286000" cy="998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EmployeeLogic</a:t>
            </a:r>
            <a:endParaRPr lang="en-US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9064E0-209D-209C-8F3F-8525BDBEBC3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901821" y="2567464"/>
            <a:ext cx="1525554" cy="99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043F8-8F9C-2776-F4EF-32601794E405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4427375" y="2567464"/>
            <a:ext cx="489857" cy="10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5A7E4EA-A7DD-FC86-DCFA-C47E5A93585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5337110" y="2382798"/>
            <a:ext cx="3149082" cy="397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A3CB281-F289-73D2-59A3-C95ED7C9D743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5337110" y="2382798"/>
            <a:ext cx="1684174" cy="366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9942AB-11C2-F28F-288F-71C839654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94459"/>
              </p:ext>
            </p:extLst>
          </p:nvPr>
        </p:nvGraphicFramePr>
        <p:xfrm>
          <a:off x="4252686" y="128682"/>
          <a:ext cx="781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80">
                  <a:extLst>
                    <a:ext uri="{9D8B030D-6E8A-4147-A177-3AD203B41FA5}">
                      <a16:colId xmlns:a16="http://schemas.microsoft.com/office/drawing/2014/main" val="70480886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84189123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379199253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737101077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77846329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2856441666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6155260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634133820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3558929721"/>
                    </a:ext>
                  </a:extLst>
                </a:gridCol>
                <a:gridCol w="781180">
                  <a:extLst>
                    <a:ext uri="{9D8B030D-6E8A-4147-A177-3AD203B41FA5}">
                      <a16:colId xmlns:a16="http://schemas.microsoft.com/office/drawing/2014/main" val="199168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2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2100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00A30D-F8AD-2C57-61D8-AF352B84AD1D}"/>
              </a:ext>
            </a:extLst>
          </p:cNvPr>
          <p:cNvCxnSpPr>
            <a:cxnSpLocks/>
            <a:stCxn id="3" idx="0"/>
            <a:endCxn id="24" idx="2"/>
          </p:cNvCxnSpPr>
          <p:nvPr/>
        </p:nvCxnSpPr>
        <p:spPr>
          <a:xfrm rot="16200000" flipV="1">
            <a:off x="5979380" y="3049569"/>
            <a:ext cx="4364111" cy="56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5AC0D3-4558-964B-CC25-1381378D073B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H="1" flipV="1">
            <a:off x="8158586" y="870362"/>
            <a:ext cx="2613606" cy="1910162"/>
          </a:xfrm>
          <a:prstGeom prst="bentConnector4">
            <a:avLst>
              <a:gd name="adj1" fmla="val -8747"/>
              <a:gd name="adj2" fmla="val 7124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1B458-D7C6-6DB2-B907-8A7EDCBC9A85}"/>
              </a:ext>
            </a:extLst>
          </p:cNvPr>
          <p:cNvSpPr txBox="1"/>
          <p:nvPr/>
        </p:nvSpPr>
        <p:spPr>
          <a:xfrm>
            <a:off x="83976" y="233265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Cohesive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2427F-A4B7-A0FB-AAE2-9A59C83F5C3B}"/>
              </a:ext>
            </a:extLst>
          </p:cNvPr>
          <p:cNvSpPr/>
          <p:nvPr/>
        </p:nvSpPr>
        <p:spPr>
          <a:xfrm>
            <a:off x="5439747" y="345233"/>
            <a:ext cx="4189445" cy="6410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127CF-1F27-52D3-AE37-CBC0E6085DC0}"/>
              </a:ext>
            </a:extLst>
          </p:cNvPr>
          <p:cNvSpPr txBox="1"/>
          <p:nvPr/>
        </p:nvSpPr>
        <p:spPr>
          <a:xfrm>
            <a:off x="5542384" y="51318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30C4C-78F0-E804-54AA-7703897A2AFF}"/>
              </a:ext>
            </a:extLst>
          </p:cNvPr>
          <p:cNvSpPr txBox="1"/>
          <p:nvPr/>
        </p:nvSpPr>
        <p:spPr>
          <a:xfrm>
            <a:off x="9834465" y="602597"/>
            <a:ext cx="209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on for File Operations aka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2976B-267D-1B97-CD13-19242B0122E8}"/>
              </a:ext>
            </a:extLst>
          </p:cNvPr>
          <p:cNvSpPr/>
          <p:nvPr/>
        </p:nvSpPr>
        <p:spPr>
          <a:xfrm>
            <a:off x="5645020" y="1166327"/>
            <a:ext cx="3937519" cy="46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Stream {…}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A05B6-862F-53B7-374F-8AE5EBDE6DEE}"/>
              </a:ext>
            </a:extLst>
          </p:cNvPr>
          <p:cNvSpPr/>
          <p:nvPr/>
        </p:nvSpPr>
        <p:spPr>
          <a:xfrm>
            <a:off x="5645020" y="2248678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EC4ED2-E0AE-3671-8F6A-91FE3BD365B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7473820" y="1632857"/>
            <a:ext cx="139960" cy="802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C6406-EE4E-1BD4-BFBF-22AFAEEA7C88}"/>
              </a:ext>
            </a:extLst>
          </p:cNvPr>
          <p:cNvSpPr/>
          <p:nvPr/>
        </p:nvSpPr>
        <p:spPr>
          <a:xfrm>
            <a:off x="7299647" y="2929812"/>
            <a:ext cx="2142931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479C6F-2263-6D24-EF75-D3F02A6AF936}"/>
              </a:ext>
            </a:extLst>
          </p:cNvPr>
          <p:cNvCxnSpPr/>
          <p:nvPr/>
        </p:nvCxnSpPr>
        <p:spPr>
          <a:xfrm rot="16200000" flipV="1">
            <a:off x="7361854" y="1884783"/>
            <a:ext cx="1268963" cy="765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7CF250-1605-7590-9D1F-2D9B49AE85A3}"/>
              </a:ext>
            </a:extLst>
          </p:cNvPr>
          <p:cNvSpPr/>
          <p:nvPr/>
        </p:nvSpPr>
        <p:spPr>
          <a:xfrm>
            <a:off x="5645020" y="3820886"/>
            <a:ext cx="1828800" cy="37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18DC09-E64F-FF79-85EC-8335419D0D2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rot="5400000" flipH="1" flipV="1">
            <a:off x="5992586" y="2199692"/>
            <a:ext cx="2188029" cy="1054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6F391-E6F5-3CD6-E825-F362895DDC1B}"/>
              </a:ext>
            </a:extLst>
          </p:cNvPr>
          <p:cNvSpPr txBox="1"/>
          <p:nvPr/>
        </p:nvSpPr>
        <p:spPr>
          <a:xfrm>
            <a:off x="261257" y="1693506"/>
            <a:ext cx="483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MemoryStream();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FileStream();</a:t>
            </a:r>
          </a:p>
          <a:p>
            <a:endParaRPr lang="en-US" dirty="0"/>
          </a:p>
          <a:p>
            <a:r>
              <a:rPr lang="en-US" dirty="0"/>
              <a:t>Stream </a:t>
            </a:r>
            <a:r>
              <a:rPr lang="en-US" dirty="0" err="1"/>
              <a:t>stream</a:t>
            </a:r>
            <a:r>
              <a:rPr lang="en-US" dirty="0"/>
              <a:t> = new </a:t>
            </a:r>
            <a:r>
              <a:rPr lang="en-US" dirty="0" err="1"/>
              <a:t>NetworkStream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3308E-6B66-54C9-3759-E546128698D1}"/>
              </a:ext>
            </a:extLst>
          </p:cNvPr>
          <p:cNvCxnSpPr>
            <a:cxnSpLocks/>
          </p:cNvCxnSpPr>
          <p:nvPr/>
        </p:nvCxnSpPr>
        <p:spPr>
          <a:xfrm flipV="1">
            <a:off x="5159829" y="513184"/>
            <a:ext cx="37322" cy="548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0544CA-F4D2-2044-CCEB-33BFFEB4A87C}"/>
              </a:ext>
            </a:extLst>
          </p:cNvPr>
          <p:cNvSpPr txBox="1"/>
          <p:nvPr/>
        </p:nvSpPr>
        <p:spPr>
          <a:xfrm>
            <a:off x="709127" y="4194110"/>
            <a:ext cx="3900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High Cohesive System implement the generalization of the behavior using Abstract base class and derive other specific classes from abstract base class. This also provide a optimized coupling during runtime and help in polymorphic behavior   </a:t>
            </a:r>
          </a:p>
        </p:txBody>
      </p:sp>
    </p:spTree>
    <p:extLst>
      <p:ext uri="{BB962C8B-B14F-4D97-AF65-F5344CB8AC3E}">
        <p14:creationId xmlns:p14="http://schemas.microsoft.com/office/powerpoint/2010/main" val="377456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2016</Words>
  <Application>Microsoft Office PowerPoint</Application>
  <PresentationFormat>Widescreen</PresentationFormat>
  <Paragraphs>545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241</cp:revision>
  <dcterms:created xsi:type="dcterms:W3CDTF">2023-06-19T05:55:24Z</dcterms:created>
  <dcterms:modified xsi:type="dcterms:W3CDTF">2023-06-26T09:45:14Z</dcterms:modified>
</cp:coreProperties>
</file>