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4F7E-7D27-6400-D002-CF271FCEF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6AF6A-8105-7C0D-CA88-FF24B90F5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EED38-DE11-6B44-5422-0E39F51D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A54FB-CA58-32C8-A49F-E0FF88B0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A5051-D3A9-0B5D-EAC3-8C333175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4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A630-145D-CFDF-E2AF-1FB90519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843BE-DC3F-F0B0-AC37-9DA37186A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3F088-5035-E2B8-D25C-67392BDE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F2A7A-DF0A-F0F9-CDE3-F0696486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A47F3-370A-B789-3247-ED979B20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00C34-7D78-69C8-DA77-236F64CB3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EA052-A563-07B8-D1BB-C20A37366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90BF8-9EE7-CC3B-3A7B-4FF24A385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C7D65-CED5-B298-680F-DA2FFBC8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E66A0-50A7-55D3-CA72-CFFEDF9F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3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C6EE-1050-81B7-CD79-D7B7250A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3B864-1E6E-7B17-117B-666B5442F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BB77E-B182-63C0-3FC7-FCC32FD4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2D0B5-B9F6-1A76-A0F8-A961B6AE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73CFA-0522-C45E-07E2-6F05F24D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1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3447-0540-4056-7562-54386C6C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8993B-F8E2-5534-B658-A75C956D7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5AFCB-2F6A-CA88-FE69-0A8C1C0E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50701-AB0F-A3AE-2461-1F1BD3A52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EF0CD-1D67-4661-B944-0F753BCF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3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64EA6-F2E2-9591-527D-CCB962B8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43756-087B-647A-969C-51E398332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74F62-A681-C837-4498-EFDE77CB3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59E73-F319-F9B9-FC9E-370C9381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4E67E-F226-4FE6-E390-3E71DA18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73866-7AFD-AB38-A71F-4F037489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4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B5F0-94B1-DAD2-A923-13FEB7466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D9EF6-8BEF-235E-5300-01D23902A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1E31E-4D72-82A7-EB8E-766F06ABE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E3053-FD2E-DD38-562B-CF199E64D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93C99-6194-F578-8C64-7ABFFA35C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25B25-CF51-05F6-EF84-C29F467A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630D1B-F55D-E3AA-1C75-4F20133E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B88B7-D766-C7EA-02B5-6B462B38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9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3D4C-365A-5E91-39EF-4C5D6D78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4BE1C-A3DB-3E39-582C-17515DB5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4075F-ABEB-7BA7-2826-D0C69EB5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50C0C-C141-EB69-E3DE-321AAB12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2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5F759B-7C81-DD6D-D5FA-F18A530F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E8937-832C-D885-B91D-3D892783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C6404-3F27-D14C-F39F-DD84F749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3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E2A4-05DB-BB3A-69FE-2DC4154F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377F-C243-25E8-AB01-E5A00F158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F512F-ADAF-2E40-C9E9-720A440DB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763AD-42D6-78B0-37D5-4438C97D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DE3F8-635E-C9A7-87FC-154EBAC5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83278-C413-CE73-ADD8-E8D52441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3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89E9-B61A-1326-51AC-0BB909E4E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A64D0E-182E-C6BC-0795-3B1F28094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4121C-AF2C-4119-4523-16A04D192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DBFD1-44D2-E06A-05DC-B46A1E42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0381A-FAC0-0E35-2456-DD403221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61229-DFBE-CE2F-8604-81FEC87B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8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E27560-D8EF-25B5-4C75-91CE14DF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2C50B-5386-E03B-751B-55BFB7717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AE8AF-CC6E-63BB-7782-B58F47FE8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1C210-F244-43B9-87C5-D1F3CF4189D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5EBED-FC41-3AA1-33B7-373B216D6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26B22-F839-7031-642F-BAC5BCB41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9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1F9470-E165-4B70-5374-2F637F49BD76}"/>
              </a:ext>
            </a:extLst>
          </p:cNvPr>
          <p:cNvSpPr/>
          <p:nvPr/>
        </p:nvSpPr>
        <p:spPr>
          <a:xfrm>
            <a:off x="4439817" y="102635"/>
            <a:ext cx="5943600" cy="34429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EB2792-C6DA-1A85-3163-685E8BA6CF27}"/>
              </a:ext>
            </a:extLst>
          </p:cNvPr>
          <p:cNvSpPr txBox="1"/>
          <p:nvPr/>
        </p:nvSpPr>
        <p:spPr>
          <a:xfrm>
            <a:off x="10496939" y="326571"/>
            <a:ext cx="160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Reference Types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A8B90D-8482-8E78-CE2D-22B8035C0EB6}"/>
              </a:ext>
            </a:extLst>
          </p:cNvPr>
          <p:cNvSpPr/>
          <p:nvPr/>
        </p:nvSpPr>
        <p:spPr>
          <a:xfrm>
            <a:off x="6344816" y="326571"/>
            <a:ext cx="2575249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System.Object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7B5D4A-52FF-5A46-1A1B-32D4CC157AD6}"/>
              </a:ext>
            </a:extLst>
          </p:cNvPr>
          <p:cNvSpPr/>
          <p:nvPr/>
        </p:nvSpPr>
        <p:spPr>
          <a:xfrm>
            <a:off x="4640424" y="905069"/>
            <a:ext cx="2575249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System.ValueType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B77DB74-4715-F43C-9573-1FCB8564B62A}"/>
              </a:ext>
            </a:extLst>
          </p:cNvPr>
          <p:cNvCxnSpPr>
            <a:stCxn id="6" idx="1"/>
            <a:endCxn id="7" idx="0"/>
          </p:cNvCxnSpPr>
          <p:nvPr/>
        </p:nvCxnSpPr>
        <p:spPr>
          <a:xfrm rot="10800000" flipV="1">
            <a:off x="5928050" y="555171"/>
            <a:ext cx="416767" cy="3498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1BA0CB1-599F-04F8-0321-93178916A962}"/>
              </a:ext>
            </a:extLst>
          </p:cNvPr>
          <p:cNvSpPr/>
          <p:nvPr/>
        </p:nvSpPr>
        <p:spPr>
          <a:xfrm>
            <a:off x="5548604" y="1506893"/>
            <a:ext cx="1667069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System.Enum</a:t>
            </a:r>
            <a:endParaRPr lang="en-US" b="1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0D9DF4D-BB92-728A-6198-7CE864ADFFEB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6082782" y="1207536"/>
            <a:ext cx="144624" cy="454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1D31A58-D059-83BE-9EDF-D3D77C76D5DD}"/>
              </a:ext>
            </a:extLst>
          </p:cNvPr>
          <p:cNvSpPr/>
          <p:nvPr/>
        </p:nvSpPr>
        <p:spPr>
          <a:xfrm>
            <a:off x="245707" y="4002833"/>
            <a:ext cx="4587550" cy="24446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EC8EAB-D644-0E1F-258F-6F124A6BF7E2}"/>
              </a:ext>
            </a:extLst>
          </p:cNvPr>
          <p:cNvSpPr txBox="1"/>
          <p:nvPr/>
        </p:nvSpPr>
        <p:spPr>
          <a:xfrm>
            <a:off x="4901682" y="4052728"/>
            <a:ext cx="160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Value Types</a:t>
            </a:r>
            <a:endParaRPr lang="en-US" sz="14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C563587-1186-F242-99F2-F16610BC95B7}"/>
              </a:ext>
            </a:extLst>
          </p:cNvPr>
          <p:cNvCxnSpPr>
            <a:stCxn id="7" idx="1"/>
          </p:cNvCxnSpPr>
          <p:nvPr/>
        </p:nvCxnSpPr>
        <p:spPr>
          <a:xfrm rot="10800000" flipV="1">
            <a:off x="2539482" y="1133668"/>
            <a:ext cx="2100942" cy="5201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1E5ED3-2BF8-BB86-D9C0-1D329150167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539481" y="5001208"/>
            <a:ext cx="328127" cy="14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E42C89C-23AC-33B6-AE65-5D9721F61621}"/>
              </a:ext>
            </a:extLst>
          </p:cNvPr>
          <p:cNvSpPr txBox="1"/>
          <p:nvPr/>
        </p:nvSpPr>
        <p:spPr>
          <a:xfrm>
            <a:off x="2830286" y="5455165"/>
            <a:ext cx="192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FFFF00"/>
                </a:highlight>
              </a:rPr>
              <a:t>Booleans</a:t>
            </a:r>
            <a:endParaRPr lang="en-US" sz="1400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19C069-A626-9107-35D0-637DE8558CA7}"/>
              </a:ext>
            </a:extLst>
          </p:cNvPr>
          <p:cNvSpPr txBox="1"/>
          <p:nvPr/>
        </p:nvSpPr>
        <p:spPr>
          <a:xfrm>
            <a:off x="2867608" y="4994988"/>
            <a:ext cx="192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FFFF00"/>
                </a:highlight>
              </a:rPr>
              <a:t>All Numeric Types</a:t>
            </a:r>
            <a:endParaRPr lang="en-US" sz="1400" dirty="0">
              <a:highlight>
                <a:srgbClr val="FFFF00"/>
              </a:highlight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A396CC-4A36-5225-2782-B1719F310B83}"/>
              </a:ext>
            </a:extLst>
          </p:cNvPr>
          <p:cNvCxnSpPr>
            <a:endCxn id="20" idx="1"/>
          </p:cNvCxnSpPr>
          <p:nvPr/>
        </p:nvCxnSpPr>
        <p:spPr>
          <a:xfrm>
            <a:off x="2539481" y="5455165"/>
            <a:ext cx="290805" cy="15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589A39-F9DC-1DBB-4469-260563DA773D}"/>
              </a:ext>
            </a:extLst>
          </p:cNvPr>
          <p:cNvSpPr txBox="1"/>
          <p:nvPr/>
        </p:nvSpPr>
        <p:spPr>
          <a:xfrm>
            <a:off x="429986" y="5532109"/>
            <a:ext cx="192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FFFF00"/>
                </a:highlight>
              </a:rPr>
              <a:t>User Defined Types`</a:t>
            </a:r>
            <a:endParaRPr lang="en-US" sz="1400" dirty="0">
              <a:highlight>
                <a:srgbClr val="FFFF00"/>
              </a:highlight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EE81374-0B84-3994-D163-8B3BBFF6E46B}"/>
              </a:ext>
            </a:extLst>
          </p:cNvPr>
          <p:cNvCxnSpPr>
            <a:stCxn id="6" idx="2"/>
          </p:cNvCxnSpPr>
          <p:nvPr/>
        </p:nvCxnSpPr>
        <p:spPr>
          <a:xfrm flipH="1">
            <a:off x="7632440" y="783771"/>
            <a:ext cx="1" cy="2645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798DD9F-8B5E-EE96-B973-E705AA2F9E28}"/>
              </a:ext>
            </a:extLst>
          </p:cNvPr>
          <p:cNvSpPr txBox="1"/>
          <p:nvPr/>
        </p:nvSpPr>
        <p:spPr>
          <a:xfrm>
            <a:off x="7809722" y="1054359"/>
            <a:ext cx="23979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highlight>
                  <a:srgbClr val="FFFF00"/>
                </a:highlight>
              </a:rPr>
              <a:t>System.String</a:t>
            </a:r>
            <a:endParaRPr lang="en-IN" dirty="0">
              <a:highlight>
                <a:srgbClr val="FFFF00"/>
              </a:highlight>
            </a:endParaRPr>
          </a:p>
          <a:p>
            <a:endParaRPr lang="en-IN" dirty="0">
              <a:highlight>
                <a:srgbClr val="FFFF00"/>
              </a:highlight>
            </a:endParaRPr>
          </a:p>
          <a:p>
            <a:r>
              <a:rPr lang="en-IN" dirty="0" err="1">
                <a:highlight>
                  <a:srgbClr val="FFFF00"/>
                </a:highlight>
              </a:rPr>
              <a:t>System.Array</a:t>
            </a:r>
            <a:endParaRPr lang="en-IN" dirty="0">
              <a:highlight>
                <a:srgbClr val="FFFF00"/>
              </a:highlight>
            </a:endParaRPr>
          </a:p>
          <a:p>
            <a:endParaRPr lang="en-IN" dirty="0">
              <a:highlight>
                <a:srgbClr val="FFFF00"/>
              </a:highlight>
            </a:endParaRPr>
          </a:p>
          <a:p>
            <a:r>
              <a:rPr lang="en-IN" dirty="0">
                <a:highlight>
                  <a:srgbClr val="FFFF00"/>
                </a:highlight>
              </a:rPr>
              <a:t>All Standard Collections, Interfaces</a:t>
            </a:r>
          </a:p>
          <a:p>
            <a:r>
              <a:rPr lang="en-IN" dirty="0">
                <a:highlight>
                  <a:srgbClr val="FFFF00"/>
                </a:highlight>
              </a:rPr>
              <a:t>Record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3641A8-9494-4F1C-17A4-F9755E8E19A6}"/>
              </a:ext>
            </a:extLst>
          </p:cNvPr>
          <p:cNvSpPr txBox="1"/>
          <p:nvPr/>
        </p:nvSpPr>
        <p:spPr>
          <a:xfrm>
            <a:off x="5383763" y="2304661"/>
            <a:ext cx="2071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User Define Classes and Interfaces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15BA6C-935E-8ED9-ADDC-12CE5928E0E0}"/>
              </a:ext>
            </a:extLst>
          </p:cNvPr>
          <p:cNvCxnSpPr>
            <a:endCxn id="29" idx="1"/>
          </p:cNvCxnSpPr>
          <p:nvPr/>
        </p:nvCxnSpPr>
        <p:spPr>
          <a:xfrm>
            <a:off x="7632440" y="1688841"/>
            <a:ext cx="177282" cy="38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2D2666-D7C4-0C87-7C63-826BA0785B20}"/>
              </a:ext>
            </a:extLst>
          </p:cNvPr>
          <p:cNvCxnSpPr>
            <a:endCxn id="30" idx="3"/>
          </p:cNvCxnSpPr>
          <p:nvPr/>
        </p:nvCxnSpPr>
        <p:spPr>
          <a:xfrm flipH="1">
            <a:off x="7455158" y="1688841"/>
            <a:ext cx="177282" cy="93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91A90F3-067A-77A3-6ED2-9743F732659B}"/>
              </a:ext>
            </a:extLst>
          </p:cNvPr>
          <p:cNvSpPr txBox="1"/>
          <p:nvPr/>
        </p:nvSpPr>
        <p:spPr>
          <a:xfrm>
            <a:off x="5178490" y="4627984"/>
            <a:ext cx="66993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System.Byte</a:t>
            </a:r>
            <a:r>
              <a:rPr lang="en-IN" dirty="0"/>
              <a:t>(1), </a:t>
            </a:r>
            <a:r>
              <a:rPr lang="en-IN" dirty="0" err="1"/>
              <a:t>System.Short</a:t>
            </a:r>
            <a:r>
              <a:rPr lang="en-IN" dirty="0"/>
              <a:t>(16), </a:t>
            </a:r>
            <a:r>
              <a:rPr lang="en-IN" dirty="0" err="1"/>
              <a:t>System.Int</a:t>
            </a:r>
            <a:r>
              <a:rPr lang="en-IN" dirty="0"/>
              <a:t>(32), Long(64, System.In64)</a:t>
            </a:r>
          </a:p>
          <a:p>
            <a:endParaRPr lang="en-IN" dirty="0"/>
          </a:p>
          <a:p>
            <a:r>
              <a:rPr lang="en-IN" dirty="0"/>
              <a:t>Float, (</a:t>
            </a:r>
            <a:r>
              <a:rPr lang="en-IN" dirty="0" err="1"/>
              <a:t>System.Single</a:t>
            </a:r>
            <a:r>
              <a:rPr lang="en-IN" dirty="0"/>
              <a:t>, 32), double (System.Float64, 64), Decimal (</a:t>
            </a:r>
            <a:r>
              <a:rPr lang="en-IN" dirty="0" err="1"/>
              <a:t>System.Decimal</a:t>
            </a:r>
            <a:r>
              <a:rPr lang="en-I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8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35FCC7-888A-4ABF-E499-3B97D3D09881}"/>
              </a:ext>
            </a:extLst>
          </p:cNvPr>
          <p:cNvSpPr/>
          <p:nvPr/>
        </p:nvSpPr>
        <p:spPr>
          <a:xfrm>
            <a:off x="531845" y="1968759"/>
            <a:ext cx="3387012" cy="2080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Accept Data from the </a:t>
            </a:r>
            <a:r>
              <a:rPr lang="en-US" dirty="0" err="1"/>
              <a:t>EndUser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8DD439-2373-F701-05BB-7EEC565BCD39}"/>
              </a:ext>
            </a:extLst>
          </p:cNvPr>
          <p:cNvSpPr txBox="1"/>
          <p:nvPr/>
        </p:nvSpPr>
        <p:spPr>
          <a:xfrm>
            <a:off x="709127" y="1203649"/>
            <a:ext cx="304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E7599B-7283-E7B6-645E-BC48099F192B}"/>
              </a:ext>
            </a:extLst>
          </p:cNvPr>
          <p:cNvSpPr/>
          <p:nvPr/>
        </p:nvSpPr>
        <p:spPr>
          <a:xfrm>
            <a:off x="7756849" y="1968759"/>
            <a:ext cx="3387012" cy="2080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C04C0-B3A4-755A-91C1-20FFD3387FD5}"/>
              </a:ext>
            </a:extLst>
          </p:cNvPr>
          <p:cNvSpPr txBox="1"/>
          <p:nvPr/>
        </p:nvSpPr>
        <p:spPr>
          <a:xfrm>
            <a:off x="7934131" y="928023"/>
            <a:ext cx="304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2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9D36D122-E9C0-7262-0EAB-0CE46ACADEDC}"/>
              </a:ext>
            </a:extLst>
          </p:cNvPr>
          <p:cNvSpPr/>
          <p:nvPr/>
        </p:nvSpPr>
        <p:spPr>
          <a:xfrm>
            <a:off x="1856792" y="4049485"/>
            <a:ext cx="522515" cy="187545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6D781AC5-7015-4939-0E88-75AB69D64CBB}"/>
              </a:ext>
            </a:extLst>
          </p:cNvPr>
          <p:cNvSpPr/>
          <p:nvPr/>
        </p:nvSpPr>
        <p:spPr>
          <a:xfrm>
            <a:off x="4469364" y="4348066"/>
            <a:ext cx="2528596" cy="1912775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Entries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8F598B-76A9-4A1E-29D2-517D04CE10B0}"/>
              </a:ext>
            </a:extLst>
          </p:cNvPr>
          <p:cNvSpPr txBox="1"/>
          <p:nvPr/>
        </p:nvSpPr>
        <p:spPr>
          <a:xfrm>
            <a:off x="7511143" y="4642212"/>
            <a:ext cx="3722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TextLog</a:t>
            </a:r>
            <a:endParaRPr lang="en-US" dirty="0"/>
          </a:p>
          <a:p>
            <a:r>
              <a:rPr lang="en-US" dirty="0" err="1"/>
              <a:t>XmlLog</a:t>
            </a:r>
            <a:endParaRPr lang="en-US" dirty="0"/>
          </a:p>
          <a:p>
            <a:r>
              <a:rPr lang="en-US" dirty="0" err="1"/>
              <a:t>JsonLog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53F551-59BB-8901-022B-F37FDB7D6D75}"/>
              </a:ext>
            </a:extLst>
          </p:cNvPr>
          <p:cNvSpPr txBox="1"/>
          <p:nvPr/>
        </p:nvSpPr>
        <p:spPr>
          <a:xfrm>
            <a:off x="7856376" y="2034073"/>
            <a:ext cx="2295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Logger Logic</a:t>
            </a:r>
          </a:p>
          <a:p>
            <a:endParaRPr lang="en-US" dirty="0"/>
          </a:p>
          <a:p>
            <a:r>
              <a:rPr lang="en-US" dirty="0" err="1"/>
              <a:t>CreateLogFile</a:t>
            </a:r>
            <a:r>
              <a:rPr lang="en-US" dirty="0"/>
              <a:t>(</a:t>
            </a:r>
            <a:r>
              <a:rPr lang="en-US" dirty="0" err="1"/>
              <a:t>LogInfo</a:t>
            </a:r>
            <a:r>
              <a:rPr lang="en-US" dirty="0"/>
              <a:t>)</a:t>
            </a:r>
          </a:p>
          <a:p>
            <a:r>
              <a:rPr lang="en-US" dirty="0" err="1"/>
              <a:t>WriteLog</a:t>
            </a:r>
            <a:r>
              <a:rPr lang="en-US" dirty="0"/>
              <a:t>(</a:t>
            </a:r>
            <a:r>
              <a:rPr lang="en-US" dirty="0" err="1"/>
              <a:t>LogInfo</a:t>
            </a:r>
            <a:r>
              <a:rPr lang="en-US" dirty="0"/>
              <a:t>)</a:t>
            </a:r>
          </a:p>
          <a:p>
            <a:r>
              <a:rPr lang="en-US" dirty="0" err="1"/>
              <a:t>AppednLog</a:t>
            </a:r>
            <a:r>
              <a:rPr lang="en-US" dirty="0"/>
              <a:t>(</a:t>
            </a:r>
            <a:r>
              <a:rPr lang="en-US" dirty="0" err="1"/>
              <a:t>LogInfo</a:t>
            </a:r>
            <a:r>
              <a:rPr lang="en-US" dirty="0"/>
              <a:t>)</a:t>
            </a:r>
          </a:p>
          <a:p>
            <a:r>
              <a:rPr lang="en-US" dirty="0" err="1"/>
              <a:t>ReadLog</a:t>
            </a:r>
            <a:r>
              <a:rPr lang="en-US" dirty="0"/>
              <a:t>(</a:t>
            </a:r>
            <a:r>
              <a:rPr lang="en-US" dirty="0" err="1"/>
              <a:t>LogInfo</a:t>
            </a:r>
            <a:r>
              <a:rPr lang="en-US" dirty="0"/>
              <a:t>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0A0554-BE5F-79DF-06E8-B297E980466C}"/>
              </a:ext>
            </a:extLst>
          </p:cNvPr>
          <p:cNvCxnSpPr>
            <a:stCxn id="4" idx="2"/>
            <a:endCxn id="7" idx="3"/>
          </p:cNvCxnSpPr>
          <p:nvPr/>
        </p:nvCxnSpPr>
        <p:spPr>
          <a:xfrm rot="5400000">
            <a:off x="7596674" y="3450773"/>
            <a:ext cx="1254968" cy="245239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6E87B3-FF4F-82B8-FB79-A73F06598ACE}"/>
              </a:ext>
            </a:extLst>
          </p:cNvPr>
          <p:cNvSpPr txBox="1"/>
          <p:nvPr/>
        </p:nvSpPr>
        <p:spPr>
          <a:xfrm>
            <a:off x="7756849" y="1536832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class Log{}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73F26-5E2F-9895-5060-F43F18C0DB25}"/>
              </a:ext>
            </a:extLst>
          </p:cNvPr>
          <p:cNvSpPr/>
          <p:nvPr/>
        </p:nvSpPr>
        <p:spPr>
          <a:xfrm>
            <a:off x="9769151" y="4413550"/>
            <a:ext cx="1374710" cy="671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TextLog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5880DC-95C4-F726-31B2-A94E03586C83}"/>
              </a:ext>
            </a:extLst>
          </p:cNvPr>
          <p:cNvSpPr/>
          <p:nvPr/>
        </p:nvSpPr>
        <p:spPr>
          <a:xfrm>
            <a:off x="9769151" y="5349245"/>
            <a:ext cx="1374710" cy="671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XmlLog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2B1491-DB6C-0354-3A9A-B473A83AE977}"/>
              </a:ext>
            </a:extLst>
          </p:cNvPr>
          <p:cNvSpPr/>
          <p:nvPr/>
        </p:nvSpPr>
        <p:spPr>
          <a:xfrm>
            <a:off x="7766179" y="5808432"/>
            <a:ext cx="1374710" cy="671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JsonLog</a:t>
            </a:r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59702FB-3A87-6F9A-241B-6A7B74D66E08}"/>
              </a:ext>
            </a:extLst>
          </p:cNvPr>
          <p:cNvSpPr/>
          <p:nvPr/>
        </p:nvSpPr>
        <p:spPr>
          <a:xfrm>
            <a:off x="3918857" y="2724539"/>
            <a:ext cx="2062065" cy="6158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For Log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6E30923A-1524-F78A-19B1-8368128E8CDC}"/>
              </a:ext>
            </a:extLst>
          </p:cNvPr>
          <p:cNvSpPr/>
          <p:nvPr/>
        </p:nvSpPr>
        <p:spPr>
          <a:xfrm>
            <a:off x="5980921" y="2724539"/>
            <a:ext cx="1775927" cy="61582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Respond with Instance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0A000919-A448-9984-B659-D1BA26D36B04}"/>
              </a:ext>
            </a:extLst>
          </p:cNvPr>
          <p:cNvSpPr/>
          <p:nvPr/>
        </p:nvSpPr>
        <p:spPr>
          <a:xfrm>
            <a:off x="3918857" y="1536832"/>
            <a:ext cx="3837991" cy="73237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Contract across Systems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C42493-E9B5-113B-83C3-F77AC7CF5A90}"/>
              </a:ext>
            </a:extLst>
          </p:cNvPr>
          <p:cNvSpPr txBox="1"/>
          <p:nvPr/>
        </p:nvSpPr>
        <p:spPr>
          <a:xfrm>
            <a:off x="3629608" y="251927"/>
            <a:ext cx="4304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changes in System 2 for Logger should not required any changes in System 1. In short it must be loosely coupled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17383B-D638-573B-CA47-AC4894039615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9834465" y="1693133"/>
            <a:ext cx="622041" cy="272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44DE07C-D659-8C95-8877-66A859F4BE1C}"/>
              </a:ext>
            </a:extLst>
          </p:cNvPr>
          <p:cNvCxnSpPr/>
          <p:nvPr/>
        </p:nvCxnSpPr>
        <p:spPr>
          <a:xfrm flipH="1" flipV="1">
            <a:off x="9450356" y="1890081"/>
            <a:ext cx="1006150" cy="3459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CF8872C-9199-56A4-C6A1-AC7D2CC03B4C}"/>
              </a:ext>
            </a:extLst>
          </p:cNvPr>
          <p:cNvCxnSpPr>
            <a:endCxn id="12" idx="2"/>
          </p:cNvCxnSpPr>
          <p:nvPr/>
        </p:nvCxnSpPr>
        <p:spPr>
          <a:xfrm flipV="1">
            <a:off x="8427099" y="1906164"/>
            <a:ext cx="1191207" cy="401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226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4B8D77-A753-9BC7-02CD-D7C535EB9ADC}"/>
              </a:ext>
            </a:extLst>
          </p:cNvPr>
          <p:cNvSpPr/>
          <p:nvPr/>
        </p:nvSpPr>
        <p:spPr>
          <a:xfrm>
            <a:off x="8453535" y="177282"/>
            <a:ext cx="2174032" cy="3890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A4DDB4-12CA-E0A5-6E47-C2A593635279}"/>
              </a:ext>
            </a:extLst>
          </p:cNvPr>
          <p:cNvSpPr txBox="1"/>
          <p:nvPr/>
        </p:nvSpPr>
        <p:spPr>
          <a:xfrm>
            <a:off x="8537510" y="345233"/>
            <a:ext cx="197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Code-Segment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C28B2E-1505-08E9-087B-3705DC4AB939}"/>
              </a:ext>
            </a:extLst>
          </p:cNvPr>
          <p:cNvSpPr/>
          <p:nvPr/>
        </p:nvSpPr>
        <p:spPr>
          <a:xfrm>
            <a:off x="8537510" y="1156996"/>
            <a:ext cx="1978090" cy="9703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M1() </a:t>
            </a:r>
          </a:p>
          <a:p>
            <a:pPr algn="ctr"/>
            <a:r>
              <a:rPr lang="en-US" dirty="0"/>
              <a:t>Method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297AD1-846E-1C0B-99D8-2C0914D9659E}"/>
              </a:ext>
            </a:extLst>
          </p:cNvPr>
          <p:cNvSpPr/>
          <p:nvPr/>
        </p:nvSpPr>
        <p:spPr>
          <a:xfrm>
            <a:off x="485192" y="1763486"/>
            <a:ext cx="2565918" cy="37788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00DFA-C8E8-5EE4-AF97-8DD8C835FEBE}"/>
              </a:ext>
            </a:extLst>
          </p:cNvPr>
          <p:cNvSpPr txBox="1"/>
          <p:nvPr/>
        </p:nvSpPr>
        <p:spPr>
          <a:xfrm>
            <a:off x="774441" y="2127380"/>
            <a:ext cx="200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D07707-C134-1C23-4F7F-543C6D08172E}"/>
              </a:ext>
            </a:extLst>
          </p:cNvPr>
          <p:cNvSpPr txBox="1"/>
          <p:nvPr/>
        </p:nvSpPr>
        <p:spPr>
          <a:xfrm>
            <a:off x="615820" y="2675940"/>
            <a:ext cx="227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M1()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5DEA0F-EB7F-7416-C5B0-B7DBBB5B4BF9}"/>
              </a:ext>
            </a:extLst>
          </p:cNvPr>
          <p:cNvCxnSpPr>
            <a:endCxn id="4" idx="1"/>
          </p:cNvCxnSpPr>
          <p:nvPr/>
        </p:nvCxnSpPr>
        <p:spPr>
          <a:xfrm flipV="1">
            <a:off x="2892490" y="1642188"/>
            <a:ext cx="5645020" cy="1026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9B7A255-508C-0294-5DD2-0C0D2FCA3BBF}"/>
              </a:ext>
            </a:extLst>
          </p:cNvPr>
          <p:cNvSpPr txBox="1"/>
          <p:nvPr/>
        </p:nvSpPr>
        <p:spPr>
          <a:xfrm>
            <a:off x="4114800" y="1520890"/>
            <a:ext cx="2883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Jump to M1() by asking its address to the Runtime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32C608-3FF7-2145-0FAF-BBB114C3F840}"/>
              </a:ext>
            </a:extLst>
          </p:cNvPr>
          <p:cNvSpPr txBox="1"/>
          <p:nvPr/>
        </p:nvSpPr>
        <p:spPr>
          <a:xfrm>
            <a:off x="10739535" y="1418253"/>
            <a:ext cx="117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Execution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C09338-94AF-4E40-2299-8A9F0EDD6F43}"/>
              </a:ext>
            </a:extLst>
          </p:cNvPr>
          <p:cNvCxnSpPr>
            <a:stCxn id="4" idx="1"/>
            <a:endCxn id="7" idx="3"/>
          </p:cNvCxnSpPr>
          <p:nvPr/>
        </p:nvCxnSpPr>
        <p:spPr>
          <a:xfrm flipH="1">
            <a:off x="2892490" y="1642188"/>
            <a:ext cx="5645020" cy="121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89C915-DC3D-C262-B8D9-2B62D4431E40}"/>
              </a:ext>
            </a:extLst>
          </p:cNvPr>
          <p:cNvSpPr txBox="1"/>
          <p:nvPr/>
        </p:nvSpPr>
        <p:spPr>
          <a:xfrm>
            <a:off x="4021494" y="2593910"/>
            <a:ext cx="364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Return data</a:t>
            </a:r>
          </a:p>
        </p:txBody>
      </p:sp>
    </p:spTree>
    <p:extLst>
      <p:ext uri="{BB962C8B-B14F-4D97-AF65-F5344CB8AC3E}">
        <p14:creationId xmlns:p14="http://schemas.microsoft.com/office/powerpoint/2010/main" val="2798055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4B8D77-A753-9BC7-02CD-D7C535EB9ADC}"/>
              </a:ext>
            </a:extLst>
          </p:cNvPr>
          <p:cNvSpPr/>
          <p:nvPr/>
        </p:nvSpPr>
        <p:spPr>
          <a:xfrm>
            <a:off x="8453535" y="177282"/>
            <a:ext cx="2174032" cy="3890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A4DDB4-12CA-E0A5-6E47-C2A593635279}"/>
              </a:ext>
            </a:extLst>
          </p:cNvPr>
          <p:cNvSpPr txBox="1"/>
          <p:nvPr/>
        </p:nvSpPr>
        <p:spPr>
          <a:xfrm>
            <a:off x="8537510" y="345233"/>
            <a:ext cx="197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Code-Segment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C28B2E-1505-08E9-087B-3705DC4AB939}"/>
              </a:ext>
            </a:extLst>
          </p:cNvPr>
          <p:cNvSpPr/>
          <p:nvPr/>
        </p:nvSpPr>
        <p:spPr>
          <a:xfrm>
            <a:off x="8537510" y="1156996"/>
            <a:ext cx="1978090" cy="9703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M1() </a:t>
            </a:r>
          </a:p>
          <a:p>
            <a:pPr algn="ctr"/>
            <a:r>
              <a:rPr lang="en-US" dirty="0"/>
              <a:t>Method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297AD1-846E-1C0B-99D8-2C0914D9659E}"/>
              </a:ext>
            </a:extLst>
          </p:cNvPr>
          <p:cNvSpPr/>
          <p:nvPr/>
        </p:nvSpPr>
        <p:spPr>
          <a:xfrm>
            <a:off x="485192" y="1763486"/>
            <a:ext cx="2565918" cy="37788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00DFA-C8E8-5EE4-AF97-8DD8C835FEBE}"/>
              </a:ext>
            </a:extLst>
          </p:cNvPr>
          <p:cNvSpPr txBox="1"/>
          <p:nvPr/>
        </p:nvSpPr>
        <p:spPr>
          <a:xfrm>
            <a:off x="774441" y="2127380"/>
            <a:ext cx="200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D07707-C134-1C23-4F7F-543C6D08172E}"/>
              </a:ext>
            </a:extLst>
          </p:cNvPr>
          <p:cNvSpPr txBox="1"/>
          <p:nvPr/>
        </p:nvSpPr>
        <p:spPr>
          <a:xfrm>
            <a:off x="615820" y="2675940"/>
            <a:ext cx="2276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 Subscribe to Delegate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32C608-3FF7-2145-0FAF-BBB114C3F840}"/>
              </a:ext>
            </a:extLst>
          </p:cNvPr>
          <p:cNvSpPr txBox="1"/>
          <p:nvPr/>
        </p:nvSpPr>
        <p:spPr>
          <a:xfrm>
            <a:off x="10739535" y="1418253"/>
            <a:ext cx="117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Execution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89C915-DC3D-C262-B8D9-2B62D4431E40}"/>
              </a:ext>
            </a:extLst>
          </p:cNvPr>
          <p:cNvSpPr txBox="1"/>
          <p:nvPr/>
        </p:nvSpPr>
        <p:spPr>
          <a:xfrm>
            <a:off x="5416420" y="1968760"/>
            <a:ext cx="364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Return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ACC7F7-E590-FF58-2F65-5657098C932A}"/>
              </a:ext>
            </a:extLst>
          </p:cNvPr>
          <p:cNvSpPr txBox="1"/>
          <p:nvPr/>
        </p:nvSpPr>
        <p:spPr>
          <a:xfrm>
            <a:off x="774441" y="485192"/>
            <a:ext cx="211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Delegate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CFEC8B-5025-E77D-B4BB-88DC1557FBF9}"/>
              </a:ext>
            </a:extLst>
          </p:cNvPr>
          <p:cNvSpPr/>
          <p:nvPr/>
        </p:nvSpPr>
        <p:spPr>
          <a:xfrm>
            <a:off x="4338735" y="669858"/>
            <a:ext cx="2425959" cy="7837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Delegate Holding Address of M1()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E6F93A9-E566-94EC-B77D-9A1C460F39C1}"/>
              </a:ext>
            </a:extLst>
          </p:cNvPr>
          <p:cNvCxnSpPr>
            <a:endCxn id="15" idx="1"/>
          </p:cNvCxnSpPr>
          <p:nvPr/>
        </p:nvCxnSpPr>
        <p:spPr>
          <a:xfrm rot="5400000" flipH="1" flipV="1">
            <a:off x="2716181" y="1238053"/>
            <a:ext cx="1798862" cy="14462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E762DB5-3EBF-EC90-F8BF-F3C07E053D1C}"/>
              </a:ext>
            </a:extLst>
          </p:cNvPr>
          <p:cNvCxnSpPr>
            <a:stCxn id="15" idx="3"/>
            <a:endCxn id="4" idx="1"/>
          </p:cNvCxnSpPr>
          <p:nvPr/>
        </p:nvCxnSpPr>
        <p:spPr>
          <a:xfrm>
            <a:off x="6764694" y="1061744"/>
            <a:ext cx="1772816" cy="580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E090BB-7470-8417-7655-37BC913BEC53}"/>
              </a:ext>
            </a:extLst>
          </p:cNvPr>
          <p:cNvSpPr txBox="1"/>
          <p:nvPr/>
        </p:nvSpPr>
        <p:spPr>
          <a:xfrm>
            <a:off x="6876662" y="485192"/>
            <a:ext cx="1334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Direct to Method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3B0FE30-5E43-93E1-5BDF-B7D90D1312E4}"/>
              </a:ext>
            </a:extLst>
          </p:cNvPr>
          <p:cNvCxnSpPr>
            <a:stCxn id="4" idx="2"/>
            <a:endCxn id="15" idx="2"/>
          </p:cNvCxnSpPr>
          <p:nvPr/>
        </p:nvCxnSpPr>
        <p:spPr>
          <a:xfrm rot="5400000" flipH="1">
            <a:off x="7202260" y="-196915"/>
            <a:ext cx="673750" cy="3974840"/>
          </a:xfrm>
          <a:prstGeom prst="bentConnector3">
            <a:avLst>
              <a:gd name="adj1" fmla="val -339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18D7822-C9DB-1181-8625-17B8BD47965D}"/>
              </a:ext>
            </a:extLst>
          </p:cNvPr>
          <p:cNvCxnSpPr>
            <a:stCxn id="15" idx="2"/>
          </p:cNvCxnSpPr>
          <p:nvPr/>
        </p:nvCxnSpPr>
        <p:spPr>
          <a:xfrm rot="5400000">
            <a:off x="3493341" y="852778"/>
            <a:ext cx="1457522" cy="26592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B6B06A1-BC6F-DAC3-C469-D27827ED28AE}"/>
              </a:ext>
            </a:extLst>
          </p:cNvPr>
          <p:cNvSpPr txBox="1"/>
          <p:nvPr/>
        </p:nvSpPr>
        <p:spPr>
          <a:xfrm>
            <a:off x="3191069" y="2999105"/>
            <a:ext cx="2904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Since the Subscription is know to caller the response will be directly Delivered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D710D2-C869-1DAF-8B97-BFD6F52D9831}"/>
              </a:ext>
            </a:extLst>
          </p:cNvPr>
          <p:cNvSpPr txBox="1"/>
          <p:nvPr/>
        </p:nvSpPr>
        <p:spPr>
          <a:xfrm>
            <a:off x="3921968" y="4917233"/>
            <a:ext cx="560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Delegate Execution </a:t>
            </a:r>
            <a:r>
              <a:rPr lang="en-US"/>
              <a:t>with Synchronous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42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0040BA-C985-4453-CFE0-42C9E55321DA}"/>
              </a:ext>
            </a:extLst>
          </p:cNvPr>
          <p:cNvSpPr/>
          <p:nvPr/>
        </p:nvSpPr>
        <p:spPr>
          <a:xfrm>
            <a:off x="503853" y="4077478"/>
            <a:ext cx="11392678" cy="22486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CA58D-867F-CFD7-99F5-93F60389A450}"/>
              </a:ext>
            </a:extLst>
          </p:cNvPr>
          <p:cNvSpPr txBox="1"/>
          <p:nvPr/>
        </p:nvSpPr>
        <p:spPr>
          <a:xfrm>
            <a:off x="643812" y="4217437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.NET Runtime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97D92-921E-6B27-2505-1A1CAD74B22B}"/>
              </a:ext>
            </a:extLst>
          </p:cNvPr>
          <p:cNvSpPr/>
          <p:nvPr/>
        </p:nvSpPr>
        <p:spPr>
          <a:xfrm>
            <a:off x="4226767" y="4217437"/>
            <a:ext cx="3349690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System.EventHandler</a:t>
            </a:r>
            <a:endParaRPr lang="en-US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C585C4-8358-22FF-8419-0FE9CA53FEEE}"/>
              </a:ext>
            </a:extLst>
          </p:cNvPr>
          <p:cNvCxnSpPr>
            <a:endCxn id="4" idx="3"/>
          </p:cNvCxnSpPr>
          <p:nvPr/>
        </p:nvCxnSpPr>
        <p:spPr>
          <a:xfrm flipH="1">
            <a:off x="7576457" y="3359020"/>
            <a:ext cx="2146041" cy="118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7699AC-7D62-6B94-42E1-25687D5AA807}"/>
              </a:ext>
            </a:extLst>
          </p:cNvPr>
          <p:cNvSpPr txBox="1"/>
          <p:nvPr/>
        </p:nvSpPr>
        <p:spPr>
          <a:xfrm>
            <a:off x="9843796" y="2770789"/>
            <a:ext cx="19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Delegate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6E9270-ABA7-71C9-D928-4690E6DE7357}"/>
              </a:ext>
            </a:extLst>
          </p:cNvPr>
          <p:cNvSpPr/>
          <p:nvPr/>
        </p:nvSpPr>
        <p:spPr>
          <a:xfrm>
            <a:off x="643812" y="5318449"/>
            <a:ext cx="1166327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Click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39BE54-9952-F53E-7992-F95930A373A4}"/>
              </a:ext>
            </a:extLst>
          </p:cNvPr>
          <p:cNvSpPr/>
          <p:nvPr/>
        </p:nvSpPr>
        <p:spPr>
          <a:xfrm>
            <a:off x="2102498" y="5318449"/>
            <a:ext cx="1166327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Mouse</a:t>
            </a:r>
          </a:p>
          <a:p>
            <a:pPr algn="ctr"/>
            <a:r>
              <a:rPr lang="en-IN" dirty="0"/>
              <a:t>Events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7A48AD-BB06-89CD-B473-4050D161DF7C}"/>
              </a:ext>
            </a:extLst>
          </p:cNvPr>
          <p:cNvSpPr/>
          <p:nvPr/>
        </p:nvSpPr>
        <p:spPr>
          <a:xfrm>
            <a:off x="3564295" y="5318449"/>
            <a:ext cx="1166327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Keyboard</a:t>
            </a:r>
          </a:p>
          <a:p>
            <a:pPr algn="ctr"/>
            <a:r>
              <a:rPr lang="en-IN" dirty="0"/>
              <a:t>Events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8540AD-9E96-4F82-60EF-FC08FD1FCF5C}"/>
              </a:ext>
            </a:extLst>
          </p:cNvPr>
          <p:cNvSpPr/>
          <p:nvPr/>
        </p:nvSpPr>
        <p:spPr>
          <a:xfrm>
            <a:off x="4901683" y="5320969"/>
            <a:ext cx="4195664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System Events </a:t>
            </a:r>
          </a:p>
          <a:p>
            <a:pPr algn="ctr"/>
            <a:r>
              <a:rPr lang="en-IN" dirty="0"/>
              <a:t>a Bridge Between .NET and Host OS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3825CF-D01F-354F-D642-AEB158296042}"/>
              </a:ext>
            </a:extLst>
          </p:cNvPr>
          <p:cNvSpPr/>
          <p:nvPr/>
        </p:nvSpPr>
        <p:spPr>
          <a:xfrm>
            <a:off x="9902891" y="5318449"/>
            <a:ext cx="1166327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.Net</a:t>
            </a:r>
            <a:r>
              <a:rPr lang="en-IN" dirty="0"/>
              <a:t> UI Events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9DA59E2-E2EA-4676-342D-1D48CD77B828}"/>
              </a:ext>
            </a:extLst>
          </p:cNvPr>
          <p:cNvCxnSpPr>
            <a:stCxn id="4" idx="1"/>
            <a:endCxn id="8" idx="0"/>
          </p:cNvCxnSpPr>
          <p:nvPr/>
        </p:nvCxnSpPr>
        <p:spPr>
          <a:xfrm rot="10800000" flipV="1">
            <a:off x="1226977" y="4540603"/>
            <a:ext cx="2999791" cy="7778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776358B-2E6B-25AB-FDC2-BBF49F821CA2}"/>
              </a:ext>
            </a:extLst>
          </p:cNvPr>
          <p:cNvCxnSpPr>
            <a:endCxn id="9" idx="0"/>
          </p:cNvCxnSpPr>
          <p:nvPr/>
        </p:nvCxnSpPr>
        <p:spPr>
          <a:xfrm rot="10800000" flipV="1">
            <a:off x="2685663" y="4540601"/>
            <a:ext cx="1541105" cy="7778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C7B7D35-34CB-75E6-9ECF-34C313BA2176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rot="5400000">
            <a:off x="4797196" y="4214032"/>
            <a:ext cx="454681" cy="17541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954F915-EFB4-9950-ADE2-2017E786BB94}"/>
              </a:ext>
            </a:extLst>
          </p:cNvPr>
          <p:cNvCxnSpPr>
            <a:endCxn id="11" idx="0"/>
          </p:cNvCxnSpPr>
          <p:nvPr/>
        </p:nvCxnSpPr>
        <p:spPr>
          <a:xfrm>
            <a:off x="5901612" y="4863768"/>
            <a:ext cx="1097903" cy="457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6F9C559-D069-3C2B-2E59-9B91994D3ED3}"/>
              </a:ext>
            </a:extLst>
          </p:cNvPr>
          <p:cNvCxnSpPr>
            <a:stCxn id="4" idx="3"/>
            <a:endCxn id="12" idx="0"/>
          </p:cNvCxnSpPr>
          <p:nvPr/>
        </p:nvCxnSpPr>
        <p:spPr>
          <a:xfrm>
            <a:off x="7576457" y="4540603"/>
            <a:ext cx="2909598" cy="7778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936CFC3-852D-F6E3-5A9A-37C2484D9F7D}"/>
              </a:ext>
            </a:extLst>
          </p:cNvPr>
          <p:cNvSpPr/>
          <p:nvPr/>
        </p:nvSpPr>
        <p:spPr>
          <a:xfrm>
            <a:off x="7931019" y="261257"/>
            <a:ext cx="1791479" cy="2248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F6F8F1-7258-6316-D8A0-397DE82F5092}"/>
              </a:ext>
            </a:extLst>
          </p:cNvPr>
          <p:cNvSpPr txBox="1"/>
          <p:nvPr/>
        </p:nvSpPr>
        <p:spPr>
          <a:xfrm>
            <a:off x="7931019" y="258737"/>
            <a:ext cx="179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Banking</a:t>
            </a:r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B0140C-DC50-2BAB-E408-FFB917AD9BBE}"/>
              </a:ext>
            </a:extLst>
          </p:cNvPr>
          <p:cNvSpPr/>
          <p:nvPr/>
        </p:nvSpPr>
        <p:spPr>
          <a:xfrm>
            <a:off x="7931019" y="890700"/>
            <a:ext cx="1791479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Deposit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84D53F2-80A8-DA63-B658-B8C9E4F6AF2C}"/>
              </a:ext>
            </a:extLst>
          </p:cNvPr>
          <p:cNvSpPr/>
          <p:nvPr/>
        </p:nvSpPr>
        <p:spPr>
          <a:xfrm>
            <a:off x="7931019" y="1539551"/>
            <a:ext cx="1791479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Withdrawal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A32DDB-B830-FC6F-93DB-0F933634D9F7}"/>
              </a:ext>
            </a:extLst>
          </p:cNvPr>
          <p:cNvSpPr/>
          <p:nvPr/>
        </p:nvSpPr>
        <p:spPr>
          <a:xfrm>
            <a:off x="401216" y="574719"/>
            <a:ext cx="1701282" cy="10674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017057-8F25-B9FE-3653-BADC3DCD30D4}"/>
              </a:ext>
            </a:extLst>
          </p:cNvPr>
          <p:cNvSpPr txBox="1"/>
          <p:nvPr/>
        </p:nvSpPr>
        <p:spPr>
          <a:xfrm>
            <a:off x="503853" y="628069"/>
            <a:ext cx="159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Client</a:t>
            </a:r>
            <a:endParaRPr lang="en-US" b="1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73A5D69-DAC8-75F2-9DBB-4F4BC96EAAE3}"/>
              </a:ext>
            </a:extLst>
          </p:cNvPr>
          <p:cNvCxnSpPr>
            <a:cxnSpLocks/>
            <a:stCxn id="30" idx="3"/>
            <a:endCxn id="28" idx="1"/>
          </p:cNvCxnSpPr>
          <p:nvPr/>
        </p:nvCxnSpPr>
        <p:spPr>
          <a:xfrm flipV="1">
            <a:off x="2102498" y="1075366"/>
            <a:ext cx="5828521" cy="33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0B13FCC-8B52-E92B-9160-30EE938B6F8C}"/>
              </a:ext>
            </a:extLst>
          </p:cNvPr>
          <p:cNvCxnSpPr>
            <a:cxnSpLocks/>
            <a:stCxn id="30" idx="3"/>
            <a:endCxn id="29" idx="1"/>
          </p:cNvCxnSpPr>
          <p:nvPr/>
        </p:nvCxnSpPr>
        <p:spPr>
          <a:xfrm>
            <a:off x="2102498" y="1108454"/>
            <a:ext cx="5828521" cy="6157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ylinder 35">
            <a:extLst>
              <a:ext uri="{FF2B5EF4-FFF2-40B4-BE49-F238E27FC236}">
                <a16:creationId xmlns:a16="http://schemas.microsoft.com/office/drawing/2014/main" id="{B6340223-1DF5-DC48-826A-9C4B4487578D}"/>
              </a:ext>
            </a:extLst>
          </p:cNvPr>
          <p:cNvSpPr/>
          <p:nvPr/>
        </p:nvSpPr>
        <p:spPr>
          <a:xfrm>
            <a:off x="10189029" y="1072846"/>
            <a:ext cx="1558212" cy="7800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  <a:endParaRPr lang="en-US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C35328A-0C36-8168-D8E3-3A81C4ABD155}"/>
              </a:ext>
            </a:extLst>
          </p:cNvPr>
          <p:cNvCxnSpPr>
            <a:stCxn id="28" idx="3"/>
            <a:endCxn id="36" idx="2"/>
          </p:cNvCxnSpPr>
          <p:nvPr/>
        </p:nvCxnSpPr>
        <p:spPr>
          <a:xfrm>
            <a:off x="9722498" y="1075366"/>
            <a:ext cx="466531" cy="3875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1A1ED1C-5A10-4CDD-7E63-C9F120CD96D3}"/>
              </a:ext>
            </a:extLst>
          </p:cNvPr>
          <p:cNvCxnSpPr>
            <a:stCxn id="29" idx="3"/>
            <a:endCxn id="36" idx="2"/>
          </p:cNvCxnSpPr>
          <p:nvPr/>
        </p:nvCxnSpPr>
        <p:spPr>
          <a:xfrm flipV="1">
            <a:off x="9722498" y="1462872"/>
            <a:ext cx="466531" cy="2613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35BC836-94BC-E91B-6227-7C3C765761BF}"/>
              </a:ext>
            </a:extLst>
          </p:cNvPr>
          <p:cNvSpPr/>
          <p:nvPr/>
        </p:nvSpPr>
        <p:spPr>
          <a:xfrm>
            <a:off x="4599992" y="2741940"/>
            <a:ext cx="2211355" cy="93558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Notification system</a:t>
            </a:r>
          </a:p>
          <a:p>
            <a:pPr algn="ctr"/>
            <a:r>
              <a:rPr lang="en-IN" b="1" dirty="0"/>
              <a:t>Aka</a:t>
            </a:r>
          </a:p>
          <a:p>
            <a:pPr algn="ctr"/>
            <a:r>
              <a:rPr lang="en-IN" b="1" dirty="0"/>
              <a:t>Listener</a:t>
            </a:r>
            <a:endParaRPr lang="en-US" b="1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E8FA035-1A81-0C8D-812F-0877111F8268}"/>
              </a:ext>
            </a:extLst>
          </p:cNvPr>
          <p:cNvCxnSpPr>
            <a:cxnSpLocks/>
            <a:stCxn id="26" idx="2"/>
            <a:endCxn id="43" idx="3"/>
          </p:cNvCxnSpPr>
          <p:nvPr/>
        </p:nvCxnSpPr>
        <p:spPr>
          <a:xfrm rot="5400000">
            <a:off x="7469155" y="1852127"/>
            <a:ext cx="699796" cy="20154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1AD5127-D639-2080-653D-CAB097AF74AD}"/>
              </a:ext>
            </a:extLst>
          </p:cNvPr>
          <p:cNvSpPr txBox="1"/>
          <p:nvPr/>
        </p:nvSpPr>
        <p:spPr>
          <a:xfrm>
            <a:off x="6999515" y="2926606"/>
            <a:ext cx="164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Event Listen for Transaction</a:t>
            </a:r>
            <a:endParaRPr lang="en-US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6E92051-451E-25ED-C43F-32C49078BD77}"/>
              </a:ext>
            </a:extLst>
          </p:cNvPr>
          <p:cNvCxnSpPr>
            <a:cxnSpLocks/>
            <a:stCxn id="43" idx="1"/>
            <a:endCxn id="30" idx="2"/>
          </p:cNvCxnSpPr>
          <p:nvPr/>
        </p:nvCxnSpPr>
        <p:spPr>
          <a:xfrm rot="10800000">
            <a:off x="1251858" y="1642189"/>
            <a:ext cx="3348135" cy="1567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8A5220D-AFFD-27EF-F5D5-754D19FD4D20}"/>
              </a:ext>
            </a:extLst>
          </p:cNvPr>
          <p:cNvSpPr txBox="1"/>
          <p:nvPr/>
        </p:nvSpPr>
        <p:spPr>
          <a:xfrm>
            <a:off x="544286" y="2341983"/>
            <a:ext cx="227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Notify to the client</a:t>
            </a:r>
            <a:endParaRPr lang="en-US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7170BAD-AD69-9820-43AF-04616EEC638C}"/>
              </a:ext>
            </a:extLst>
          </p:cNvPr>
          <p:cNvCxnSpPr>
            <a:cxnSpLocks/>
            <a:stCxn id="43" idx="0"/>
          </p:cNvCxnSpPr>
          <p:nvPr/>
        </p:nvCxnSpPr>
        <p:spPr>
          <a:xfrm rot="5400000" flipH="1" flipV="1">
            <a:off x="6536823" y="1347745"/>
            <a:ext cx="563042" cy="22253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412C92B-26CA-DBC7-43FE-27E92B9D2735}"/>
              </a:ext>
            </a:extLst>
          </p:cNvPr>
          <p:cNvSpPr txBox="1"/>
          <p:nvPr/>
        </p:nvSpPr>
        <p:spPr>
          <a:xfrm>
            <a:off x="4809929" y="2176378"/>
            <a:ext cx="2299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Subscription to the Account</a:t>
            </a:r>
            <a:endParaRPr lang="en-US" dirty="0"/>
          </a:p>
        </p:txBody>
      </p:sp>
      <p:sp>
        <p:nvSpPr>
          <p:cNvPr id="53" name="Lightning Bolt 52">
            <a:extLst>
              <a:ext uri="{FF2B5EF4-FFF2-40B4-BE49-F238E27FC236}">
                <a16:creationId xmlns:a16="http://schemas.microsoft.com/office/drawing/2014/main" id="{7F4725A8-F20C-14FC-E286-7BD980134B0C}"/>
              </a:ext>
            </a:extLst>
          </p:cNvPr>
          <p:cNvSpPr/>
          <p:nvPr/>
        </p:nvSpPr>
        <p:spPr>
          <a:xfrm>
            <a:off x="9433249" y="675409"/>
            <a:ext cx="410547" cy="517448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ightning Bolt 53">
            <a:extLst>
              <a:ext uri="{FF2B5EF4-FFF2-40B4-BE49-F238E27FC236}">
                <a16:creationId xmlns:a16="http://schemas.microsoft.com/office/drawing/2014/main" id="{EFF3A1D0-F4D6-1A65-7198-C7438CD5365C}"/>
              </a:ext>
            </a:extLst>
          </p:cNvPr>
          <p:cNvSpPr/>
          <p:nvPr/>
        </p:nvSpPr>
        <p:spPr>
          <a:xfrm>
            <a:off x="9448800" y="1385596"/>
            <a:ext cx="410547" cy="517448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hought Bubble: Cloud 54">
            <a:extLst>
              <a:ext uri="{FF2B5EF4-FFF2-40B4-BE49-F238E27FC236}">
                <a16:creationId xmlns:a16="http://schemas.microsoft.com/office/drawing/2014/main" id="{F2689A78-B5AE-1BA8-03EA-F8FFA8B65EA7}"/>
              </a:ext>
            </a:extLst>
          </p:cNvPr>
          <p:cNvSpPr/>
          <p:nvPr/>
        </p:nvSpPr>
        <p:spPr>
          <a:xfrm>
            <a:off x="9902891" y="160325"/>
            <a:ext cx="1558212" cy="526118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Raise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49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F75454-8234-28F8-0807-474CCD60FF3F}"/>
              </a:ext>
            </a:extLst>
          </p:cNvPr>
          <p:cNvSpPr/>
          <p:nvPr/>
        </p:nvSpPr>
        <p:spPr>
          <a:xfrm>
            <a:off x="9349273" y="429208"/>
            <a:ext cx="1268964" cy="1194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Base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D45622-17AD-E013-254A-791A1064D937}"/>
              </a:ext>
            </a:extLst>
          </p:cNvPr>
          <p:cNvSpPr/>
          <p:nvPr/>
        </p:nvSpPr>
        <p:spPr>
          <a:xfrm>
            <a:off x="9349273" y="2074506"/>
            <a:ext cx="1268964" cy="1194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Derive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C17C74-9EF0-60AF-39EC-8EC2E15FD4E8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V="1">
            <a:off x="9983755" y="1623527"/>
            <a:ext cx="0" cy="45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8C5F0C1-FD9A-280A-2EC1-5486B1458918}"/>
              </a:ext>
            </a:extLst>
          </p:cNvPr>
          <p:cNvSpPr txBox="1"/>
          <p:nvPr/>
        </p:nvSpPr>
        <p:spPr>
          <a:xfrm>
            <a:off x="130630" y="317241"/>
            <a:ext cx="244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Derive d = new Derive();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9869A1-4A83-B70C-E3B1-4217D0E5E7A6}"/>
              </a:ext>
            </a:extLst>
          </p:cNvPr>
          <p:cNvSpPr/>
          <p:nvPr/>
        </p:nvSpPr>
        <p:spPr>
          <a:xfrm>
            <a:off x="5290457" y="205273"/>
            <a:ext cx="1847461" cy="15768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Instance</a:t>
            </a:r>
          </a:p>
          <a:p>
            <a:pPr algn="ctr"/>
            <a:r>
              <a:rPr lang="en-IN" dirty="0"/>
              <a:t>d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A8A75A2-3D4C-0C00-7C99-019783A1DD93}"/>
              </a:ext>
            </a:extLst>
          </p:cNvPr>
          <p:cNvCxnSpPr>
            <a:stCxn id="7" idx="6"/>
            <a:endCxn id="3" idx="1"/>
          </p:cNvCxnSpPr>
          <p:nvPr/>
        </p:nvCxnSpPr>
        <p:spPr>
          <a:xfrm>
            <a:off x="7137918" y="993710"/>
            <a:ext cx="2211355" cy="16779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3F10E0BF-C855-3F67-9A17-E858539928C3}"/>
              </a:ext>
            </a:extLst>
          </p:cNvPr>
          <p:cNvSpPr/>
          <p:nvPr/>
        </p:nvSpPr>
        <p:spPr>
          <a:xfrm rot="16200000">
            <a:off x="10279226" y="1768150"/>
            <a:ext cx="839753" cy="161730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AAE0FF-7B2D-D682-ED93-129234F3443F}"/>
              </a:ext>
            </a:extLst>
          </p:cNvPr>
          <p:cNvSpPr/>
          <p:nvPr/>
        </p:nvSpPr>
        <p:spPr>
          <a:xfrm>
            <a:off x="262812" y="2866053"/>
            <a:ext cx="2974910" cy="36747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0ACD78-6A70-7C24-132A-C9AA09AA4C12}"/>
              </a:ext>
            </a:extLst>
          </p:cNvPr>
          <p:cNvSpPr txBox="1"/>
          <p:nvPr/>
        </p:nvSpPr>
        <p:spPr>
          <a:xfrm>
            <a:off x="354563" y="2995127"/>
            <a:ext cx="222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Vendor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35F8CC-6532-FF81-DFE2-2A6C0C751937}"/>
              </a:ext>
            </a:extLst>
          </p:cNvPr>
          <p:cNvSpPr/>
          <p:nvPr/>
        </p:nvSpPr>
        <p:spPr>
          <a:xfrm>
            <a:off x="262812" y="3657600"/>
            <a:ext cx="2974910" cy="21087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Utility Class for </a:t>
            </a:r>
          </a:p>
          <a:p>
            <a:pPr algn="ctr"/>
            <a:r>
              <a:rPr lang="en-IN" b="1" dirty="0"/>
              <a:t>Sealed </a:t>
            </a:r>
            <a:r>
              <a:rPr lang="en-IN" b="1" dirty="0" err="1"/>
              <a:t>FileOperations</a:t>
            </a:r>
            <a:endParaRPr lang="en-IN" b="1" dirty="0"/>
          </a:p>
          <a:p>
            <a:pPr algn="ctr"/>
            <a:r>
              <a:rPr lang="en-IN" b="1" dirty="0"/>
              <a:t>Create()/Append()/Read()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E3F2A0-B63B-9FAE-B48E-1578A485D3D8}"/>
              </a:ext>
            </a:extLst>
          </p:cNvPr>
          <p:cNvSpPr/>
          <p:nvPr/>
        </p:nvSpPr>
        <p:spPr>
          <a:xfrm>
            <a:off x="7173684" y="4040155"/>
            <a:ext cx="2974910" cy="23886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286E15-FBE7-720D-3669-4FD91DA4B6C6}"/>
              </a:ext>
            </a:extLst>
          </p:cNvPr>
          <p:cNvSpPr txBox="1"/>
          <p:nvPr/>
        </p:nvSpPr>
        <p:spPr>
          <a:xfrm>
            <a:off x="7277878" y="4186335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Client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66C385-9D2A-2572-DA44-2C111B853074}"/>
              </a:ext>
            </a:extLst>
          </p:cNvPr>
          <p:cNvSpPr txBox="1"/>
          <p:nvPr/>
        </p:nvSpPr>
        <p:spPr>
          <a:xfrm>
            <a:off x="7173684" y="4555667"/>
            <a:ext cx="2974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FileOPeration</a:t>
            </a:r>
            <a:r>
              <a:rPr lang="en-IN" dirty="0"/>
              <a:t> </a:t>
            </a:r>
            <a:r>
              <a:rPr lang="en-IN" dirty="0" err="1"/>
              <a:t>fOp</a:t>
            </a:r>
            <a:r>
              <a:rPr lang="en-IN" dirty="0"/>
              <a:t> = new </a:t>
            </a:r>
            <a:r>
              <a:rPr lang="en-IN" dirty="0" err="1"/>
              <a:t>FileoPerations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 err="1"/>
              <a:t>fOp.Create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 err="1"/>
              <a:t>fOp.Encrypt</a:t>
            </a:r>
            <a:r>
              <a:rPr lang="en-IN" dirty="0"/>
              <a:t>();</a:t>
            </a:r>
            <a:endParaRPr lang="en-US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C4FD52D-58C6-1A7D-E7A0-0AD2065A104A}"/>
              </a:ext>
            </a:extLst>
          </p:cNvPr>
          <p:cNvCxnSpPr>
            <a:stCxn id="18" idx="1"/>
            <a:endCxn id="14" idx="3"/>
          </p:cNvCxnSpPr>
          <p:nvPr/>
        </p:nvCxnSpPr>
        <p:spPr>
          <a:xfrm rot="10800000">
            <a:off x="3237722" y="4711960"/>
            <a:ext cx="3935962" cy="7208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croll: Vertical 20">
            <a:extLst>
              <a:ext uri="{FF2B5EF4-FFF2-40B4-BE49-F238E27FC236}">
                <a16:creationId xmlns:a16="http://schemas.microsoft.com/office/drawing/2014/main" id="{F7298875-EA27-6290-D4AA-33DB32823E09}"/>
              </a:ext>
            </a:extLst>
          </p:cNvPr>
          <p:cNvSpPr/>
          <p:nvPr/>
        </p:nvSpPr>
        <p:spPr>
          <a:xfrm>
            <a:off x="2369976" y="5127092"/>
            <a:ext cx="1091681" cy="795519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Sign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896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46F6AB-470E-EC33-2CEA-6AD0375C33DA}"/>
              </a:ext>
            </a:extLst>
          </p:cNvPr>
          <p:cNvSpPr/>
          <p:nvPr/>
        </p:nvSpPr>
        <p:spPr>
          <a:xfrm>
            <a:off x="410547" y="615820"/>
            <a:ext cx="1866122" cy="16515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FileOperation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790F6C-4D74-A987-F808-B43467AFAEE1}"/>
              </a:ext>
            </a:extLst>
          </p:cNvPr>
          <p:cNvSpPr/>
          <p:nvPr/>
        </p:nvSpPr>
        <p:spPr>
          <a:xfrm>
            <a:off x="7308978" y="615819"/>
            <a:ext cx="2898711" cy="16515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FileExtendedOperation</a:t>
            </a:r>
            <a:endParaRPr lang="en-US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E6A99337-690B-CD26-9D66-4FB49F28E754}"/>
              </a:ext>
            </a:extLst>
          </p:cNvPr>
          <p:cNvSpPr/>
          <p:nvPr/>
        </p:nvSpPr>
        <p:spPr>
          <a:xfrm>
            <a:off x="2565918" y="3862873"/>
            <a:ext cx="2985796" cy="219269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Files</a:t>
            </a:r>
            <a:endParaRPr lang="en-US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C9E653D-C3DC-AEB6-ED01-DDDA23EE90B5}"/>
              </a:ext>
            </a:extLst>
          </p:cNvPr>
          <p:cNvCxnSpPr>
            <a:stCxn id="2" idx="2"/>
            <a:endCxn id="4" idx="1"/>
          </p:cNvCxnSpPr>
          <p:nvPr/>
        </p:nvCxnSpPr>
        <p:spPr>
          <a:xfrm rot="16200000" flipH="1">
            <a:off x="608823" y="3002124"/>
            <a:ext cx="2691881" cy="1222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0477F3E-1462-F7EB-6209-1BEADC23404E}"/>
              </a:ext>
            </a:extLst>
          </p:cNvPr>
          <p:cNvCxnSpPr>
            <a:stCxn id="3" idx="1"/>
            <a:endCxn id="4" idx="0"/>
          </p:cNvCxnSpPr>
          <p:nvPr/>
        </p:nvCxnSpPr>
        <p:spPr>
          <a:xfrm rot="10800000" flipV="1">
            <a:off x="4264228" y="1441579"/>
            <a:ext cx="3044750" cy="24212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455CABE5-760F-0B52-86B1-54F94B111065}"/>
              </a:ext>
            </a:extLst>
          </p:cNvPr>
          <p:cNvSpPr/>
          <p:nvPr/>
        </p:nvSpPr>
        <p:spPr>
          <a:xfrm>
            <a:off x="8042988" y="4012163"/>
            <a:ext cx="3321698" cy="2696547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859D33-9EB0-E879-FC05-BE43C7A94741}"/>
              </a:ext>
            </a:extLst>
          </p:cNvPr>
          <p:cNvSpPr txBox="1"/>
          <p:nvPr/>
        </p:nvSpPr>
        <p:spPr>
          <a:xfrm>
            <a:off x="8005665" y="3163078"/>
            <a:ext cx="319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MyFile.cs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0A3AC3-2CE8-85E8-3F3A-1BE4DA50E8E1}"/>
              </a:ext>
            </a:extLst>
          </p:cNvPr>
          <p:cNvSpPr txBox="1"/>
          <p:nvPr/>
        </p:nvSpPr>
        <p:spPr>
          <a:xfrm>
            <a:off x="8005665" y="4264090"/>
            <a:ext cx="34429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FileoPeration</a:t>
            </a:r>
            <a:r>
              <a:rPr lang="en-IN" dirty="0"/>
              <a:t> fop =new </a:t>
            </a:r>
            <a:r>
              <a:rPr lang="en-IN" dirty="0" err="1"/>
              <a:t>FileOperation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 err="1"/>
              <a:t>fop.Create</a:t>
            </a:r>
            <a:r>
              <a:rPr lang="en-IN" dirty="0"/>
              <a:t>(); </a:t>
            </a:r>
            <a:r>
              <a:rPr lang="en-IN" dirty="0" err="1"/>
              <a:t>fop.Write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 err="1"/>
              <a:t>Fop.Destroy</a:t>
            </a:r>
            <a:r>
              <a:rPr lang="en-IN" dirty="0"/>
              <a:t>();</a:t>
            </a:r>
          </a:p>
          <a:p>
            <a:r>
              <a:rPr lang="en-IN" dirty="0" err="1"/>
              <a:t>FileExtendedOperations</a:t>
            </a:r>
            <a:r>
              <a:rPr lang="en-IN" dirty="0"/>
              <a:t> </a:t>
            </a:r>
            <a:r>
              <a:rPr lang="en-IN" dirty="0" err="1"/>
              <a:t>opex</a:t>
            </a:r>
            <a:r>
              <a:rPr lang="en-IN" dirty="0"/>
              <a:t> = new </a:t>
            </a:r>
            <a:r>
              <a:rPr lang="en-IN" dirty="0" err="1"/>
              <a:t>FileExtendedOperations</a:t>
            </a:r>
            <a:r>
              <a:rPr lang="en-IN" dirty="0"/>
              <a:t>();</a:t>
            </a:r>
          </a:p>
          <a:p>
            <a:endParaRPr lang="en-US" dirty="0"/>
          </a:p>
        </p:txBody>
      </p:sp>
      <p:sp>
        <p:nvSpPr>
          <p:cNvPr id="12" name="Sun 11">
            <a:extLst>
              <a:ext uri="{FF2B5EF4-FFF2-40B4-BE49-F238E27FC236}">
                <a16:creationId xmlns:a16="http://schemas.microsoft.com/office/drawing/2014/main" id="{88FB8368-4C54-CCB5-3637-C2A8988C5034}"/>
              </a:ext>
            </a:extLst>
          </p:cNvPr>
          <p:cNvSpPr/>
          <p:nvPr/>
        </p:nvSpPr>
        <p:spPr>
          <a:xfrm>
            <a:off x="399797" y="3270379"/>
            <a:ext cx="1931438" cy="1483567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94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866FC5-A94F-6F1A-63F1-2D2ECE497A4C}"/>
              </a:ext>
            </a:extLst>
          </p:cNvPr>
          <p:cNvSpPr/>
          <p:nvPr/>
        </p:nvSpPr>
        <p:spPr>
          <a:xfrm>
            <a:off x="665583" y="671803"/>
            <a:ext cx="5430417" cy="4637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Client </a:t>
            </a:r>
            <a:endParaRPr lang="en-US" dirty="0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9AC46859-7C9F-C8A3-E600-4B580C8947E4}"/>
              </a:ext>
            </a:extLst>
          </p:cNvPr>
          <p:cNvSpPr/>
          <p:nvPr/>
        </p:nvSpPr>
        <p:spPr>
          <a:xfrm>
            <a:off x="9050693" y="2990460"/>
            <a:ext cx="2892490" cy="209005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Server Apps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1A83B-AA30-DB0D-4C06-083649327C83}"/>
              </a:ext>
            </a:extLst>
          </p:cNvPr>
          <p:cNvSpPr txBox="1"/>
          <p:nvPr/>
        </p:nvSpPr>
        <p:spPr>
          <a:xfrm>
            <a:off x="547396" y="5561045"/>
            <a:ext cx="780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Migration form Older Client-Server to .NET Client Server App using WinForms, WebForms </a:t>
            </a:r>
            <a:endParaRPr lang="en-US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0B61627-6374-685A-4CB2-1F52B62B0F16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6096000" y="2990460"/>
            <a:ext cx="4400938" cy="1"/>
          </a:xfrm>
          <a:prstGeom prst="bentConnector4">
            <a:avLst>
              <a:gd name="adj1" fmla="val 33569"/>
              <a:gd name="adj2" fmla="val 254725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A429633-90EE-C07F-08C3-2F5F9582D8CB}"/>
              </a:ext>
            </a:extLst>
          </p:cNvPr>
          <p:cNvCxnSpPr>
            <a:stCxn id="3" idx="3"/>
            <a:endCxn id="2" idx="3"/>
          </p:cNvCxnSpPr>
          <p:nvPr/>
        </p:nvCxnSpPr>
        <p:spPr>
          <a:xfrm rot="5400000" flipH="1">
            <a:off x="7251441" y="1835020"/>
            <a:ext cx="2090056" cy="4400938"/>
          </a:xfrm>
          <a:prstGeom prst="bentConnector4">
            <a:avLst>
              <a:gd name="adj1" fmla="val -10938"/>
              <a:gd name="adj2" fmla="val 664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271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D8509A11-5342-667F-249C-E4238D8CFFCB}"/>
              </a:ext>
            </a:extLst>
          </p:cNvPr>
          <p:cNvSpPr/>
          <p:nvPr/>
        </p:nvSpPr>
        <p:spPr>
          <a:xfrm>
            <a:off x="4879910" y="615821"/>
            <a:ext cx="2855168" cy="183813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00916A8-0079-92E5-A050-3B963AD0A662}"/>
              </a:ext>
            </a:extLst>
          </p:cNvPr>
          <p:cNvSpPr/>
          <p:nvPr/>
        </p:nvSpPr>
        <p:spPr>
          <a:xfrm>
            <a:off x="503853" y="4674637"/>
            <a:ext cx="1726163" cy="1306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1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5B9192-C0F2-B123-24FC-1862A935B97A}"/>
              </a:ext>
            </a:extLst>
          </p:cNvPr>
          <p:cNvSpPr/>
          <p:nvPr/>
        </p:nvSpPr>
        <p:spPr>
          <a:xfrm>
            <a:off x="2653004" y="4674637"/>
            <a:ext cx="1726163" cy="1306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1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86DDFE-1CCC-BB46-84D3-457C72B337E3}"/>
              </a:ext>
            </a:extLst>
          </p:cNvPr>
          <p:cNvSpPr/>
          <p:nvPr/>
        </p:nvSpPr>
        <p:spPr>
          <a:xfrm>
            <a:off x="7896808" y="4743061"/>
            <a:ext cx="1726163" cy="1306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1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B8B14D-C8B4-35C2-B446-B95238107DCA}"/>
              </a:ext>
            </a:extLst>
          </p:cNvPr>
          <p:cNvSpPr/>
          <p:nvPr/>
        </p:nvSpPr>
        <p:spPr>
          <a:xfrm>
            <a:off x="5232918" y="4674637"/>
            <a:ext cx="1726163" cy="1306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1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791519-ED50-5D8D-77AA-41C118B1E997}"/>
              </a:ext>
            </a:extLst>
          </p:cNvPr>
          <p:cNvSpPr/>
          <p:nvPr/>
        </p:nvSpPr>
        <p:spPr>
          <a:xfrm>
            <a:off x="10307217" y="4743061"/>
            <a:ext cx="1726163" cy="1306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1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CA284F1-5DE5-E086-61E9-16B6052648C4}"/>
              </a:ext>
            </a:extLst>
          </p:cNvPr>
          <p:cNvCxnSpPr>
            <a:stCxn id="3" idx="0"/>
            <a:endCxn id="2" idx="3"/>
          </p:cNvCxnSpPr>
          <p:nvPr/>
        </p:nvCxnSpPr>
        <p:spPr>
          <a:xfrm rot="5400000" flipH="1" flipV="1">
            <a:off x="2726871" y="1094015"/>
            <a:ext cx="2220686" cy="494055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FBFBA46-8311-D5CF-50E6-DCA1E6C3CC1D}"/>
              </a:ext>
            </a:extLst>
          </p:cNvPr>
          <p:cNvCxnSpPr>
            <a:stCxn id="4" idx="0"/>
            <a:endCxn id="2" idx="3"/>
          </p:cNvCxnSpPr>
          <p:nvPr/>
        </p:nvCxnSpPr>
        <p:spPr>
          <a:xfrm rot="5400000" flipH="1" flipV="1">
            <a:off x="3801447" y="2168590"/>
            <a:ext cx="2220686" cy="279140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E3EE753-922D-C9A8-64F8-1EF3CC1B095D}"/>
              </a:ext>
            </a:extLst>
          </p:cNvPr>
          <p:cNvCxnSpPr>
            <a:stCxn id="6" idx="0"/>
            <a:endCxn id="2" idx="3"/>
          </p:cNvCxnSpPr>
          <p:nvPr/>
        </p:nvCxnSpPr>
        <p:spPr>
          <a:xfrm rot="5400000" flipH="1" flipV="1">
            <a:off x="5091404" y="3458547"/>
            <a:ext cx="2220686" cy="21149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BFBC10E-F414-7EB6-A893-3CD826BD3D0A}"/>
              </a:ext>
            </a:extLst>
          </p:cNvPr>
          <p:cNvCxnSpPr>
            <a:stCxn id="5" idx="0"/>
            <a:endCxn id="2" idx="3"/>
          </p:cNvCxnSpPr>
          <p:nvPr/>
        </p:nvCxnSpPr>
        <p:spPr>
          <a:xfrm rot="16200000" flipV="1">
            <a:off x="6389137" y="2372308"/>
            <a:ext cx="2289110" cy="245239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6F93B6F-766E-5286-BF8F-5489BD3CA492}"/>
              </a:ext>
            </a:extLst>
          </p:cNvPr>
          <p:cNvCxnSpPr>
            <a:stCxn id="7" idx="0"/>
            <a:endCxn id="2" idx="3"/>
          </p:cNvCxnSpPr>
          <p:nvPr/>
        </p:nvCxnSpPr>
        <p:spPr>
          <a:xfrm rot="16200000" flipV="1">
            <a:off x="7594342" y="1167103"/>
            <a:ext cx="2289110" cy="486280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109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C3E7D6-D671-5580-1FEF-240FCE9256A7}"/>
              </a:ext>
            </a:extLst>
          </p:cNvPr>
          <p:cNvSpPr txBox="1"/>
          <p:nvPr/>
        </p:nvSpPr>
        <p:spPr>
          <a:xfrm>
            <a:off x="65314" y="205273"/>
            <a:ext cx="126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i = 10;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37ADFB-673A-DD37-2020-BB1C5283D843}"/>
              </a:ext>
            </a:extLst>
          </p:cNvPr>
          <p:cNvSpPr/>
          <p:nvPr/>
        </p:nvSpPr>
        <p:spPr>
          <a:xfrm>
            <a:off x="65314" y="1007706"/>
            <a:ext cx="979715" cy="4758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061568-1A26-08B6-86F8-C6E0F8C20999}"/>
              </a:ext>
            </a:extLst>
          </p:cNvPr>
          <p:cNvSpPr txBox="1"/>
          <p:nvPr/>
        </p:nvSpPr>
        <p:spPr>
          <a:xfrm>
            <a:off x="298580" y="1600973"/>
            <a:ext cx="58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27E282-3712-068E-F538-1074B26B545C}"/>
              </a:ext>
            </a:extLst>
          </p:cNvPr>
          <p:cNvSpPr txBox="1"/>
          <p:nvPr/>
        </p:nvSpPr>
        <p:spPr>
          <a:xfrm>
            <a:off x="177281" y="641865"/>
            <a:ext cx="86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Stack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D83CD7-1A8A-3F33-4F08-621E38539C90}"/>
              </a:ext>
            </a:extLst>
          </p:cNvPr>
          <p:cNvSpPr txBox="1"/>
          <p:nvPr/>
        </p:nvSpPr>
        <p:spPr>
          <a:xfrm>
            <a:off x="2556588" y="205273"/>
            <a:ext cx="250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Object o =  I;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EF9FBBF-0843-5A59-B6B0-6A6D24CDF592}"/>
              </a:ext>
            </a:extLst>
          </p:cNvPr>
          <p:cNvSpPr/>
          <p:nvPr/>
        </p:nvSpPr>
        <p:spPr>
          <a:xfrm>
            <a:off x="3418114" y="1007706"/>
            <a:ext cx="979715" cy="4758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880632-D416-0EDF-7944-4512E22E2C0A}"/>
              </a:ext>
            </a:extLst>
          </p:cNvPr>
          <p:cNvSpPr txBox="1"/>
          <p:nvPr/>
        </p:nvSpPr>
        <p:spPr>
          <a:xfrm>
            <a:off x="3530081" y="641865"/>
            <a:ext cx="86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Stack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674214-87D7-D4C3-44F8-204089F133FE}"/>
              </a:ext>
            </a:extLst>
          </p:cNvPr>
          <p:cNvSpPr/>
          <p:nvPr/>
        </p:nvSpPr>
        <p:spPr>
          <a:xfrm>
            <a:off x="6634064" y="899631"/>
            <a:ext cx="1408923" cy="11678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61179C-D1AA-D662-7E2D-E37D1E601238}"/>
              </a:ext>
            </a:extLst>
          </p:cNvPr>
          <p:cNvSpPr txBox="1"/>
          <p:nvPr/>
        </p:nvSpPr>
        <p:spPr>
          <a:xfrm>
            <a:off x="7081934" y="530299"/>
            <a:ext cx="86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Heap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341A47-DE3E-2EDD-8942-D001983ABC59}"/>
              </a:ext>
            </a:extLst>
          </p:cNvPr>
          <p:cNvSpPr/>
          <p:nvPr/>
        </p:nvSpPr>
        <p:spPr>
          <a:xfrm>
            <a:off x="6615404" y="1483567"/>
            <a:ext cx="1474237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4BDE34-838B-FCBE-DFDE-D9EC382DF0AF}"/>
              </a:ext>
            </a:extLst>
          </p:cNvPr>
          <p:cNvSpPr txBox="1"/>
          <p:nvPr/>
        </p:nvSpPr>
        <p:spPr>
          <a:xfrm>
            <a:off x="6634064" y="899631"/>
            <a:ext cx="1408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System.Inte32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53B2DC-7D1C-1B06-A704-5A4584F4529A}"/>
              </a:ext>
            </a:extLst>
          </p:cNvPr>
          <p:cNvSpPr txBox="1"/>
          <p:nvPr/>
        </p:nvSpPr>
        <p:spPr>
          <a:xfrm>
            <a:off x="6634064" y="1600973"/>
            <a:ext cx="140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BF5568-8DE3-58AF-6BFB-7DF5FC3724E7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4397829" y="1245637"/>
            <a:ext cx="2217575" cy="26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557DDA-AB71-0D1E-C902-3F16925A52D8}"/>
              </a:ext>
            </a:extLst>
          </p:cNvPr>
          <p:cNvSpPr txBox="1"/>
          <p:nvPr/>
        </p:nvSpPr>
        <p:spPr>
          <a:xfrm>
            <a:off x="4702629" y="205273"/>
            <a:ext cx="456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Boxing: Value type to reference type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3DB485-EB22-B5D1-098B-B6E950EA445B}"/>
              </a:ext>
            </a:extLst>
          </p:cNvPr>
          <p:cNvSpPr/>
          <p:nvPr/>
        </p:nvSpPr>
        <p:spPr>
          <a:xfrm>
            <a:off x="419878" y="2668555"/>
            <a:ext cx="2136710" cy="1119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P1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9B7489D-D0B2-647A-5E02-8D35591523D0}"/>
              </a:ext>
            </a:extLst>
          </p:cNvPr>
          <p:cNvSpPr/>
          <p:nvPr/>
        </p:nvSpPr>
        <p:spPr>
          <a:xfrm>
            <a:off x="8941837" y="2668555"/>
            <a:ext cx="2136710" cy="1119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P2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0BCA6EE-5DFF-92D1-BF18-E3CC51675BFC}"/>
              </a:ext>
            </a:extLst>
          </p:cNvPr>
          <p:cNvSpPr/>
          <p:nvPr/>
        </p:nvSpPr>
        <p:spPr>
          <a:xfrm>
            <a:off x="3057329" y="2818312"/>
            <a:ext cx="1340499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Object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355B84-E8A9-4931-2940-1D38015D83D5}"/>
              </a:ext>
            </a:extLst>
          </p:cNvPr>
          <p:cNvCxnSpPr>
            <a:stCxn id="19" idx="3"/>
            <a:endCxn id="21" idx="2"/>
          </p:cNvCxnSpPr>
          <p:nvPr/>
        </p:nvCxnSpPr>
        <p:spPr>
          <a:xfrm>
            <a:off x="2556588" y="3228392"/>
            <a:ext cx="500741" cy="4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8CDE70-8638-249C-A1B7-89CC089F4487}"/>
              </a:ext>
            </a:extLst>
          </p:cNvPr>
          <p:cNvCxnSpPr>
            <a:stCxn id="21" idx="6"/>
            <a:endCxn id="20" idx="1"/>
          </p:cNvCxnSpPr>
          <p:nvPr/>
        </p:nvCxnSpPr>
        <p:spPr>
          <a:xfrm flipV="1">
            <a:off x="4397828" y="3228392"/>
            <a:ext cx="4544009" cy="4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B29D4A-38FE-47A5-1062-4D6FC36F3F7B}"/>
              </a:ext>
            </a:extLst>
          </p:cNvPr>
          <p:cNvSpPr txBox="1"/>
          <p:nvPr/>
        </p:nvSpPr>
        <p:spPr>
          <a:xfrm>
            <a:off x="8761445" y="4133462"/>
            <a:ext cx="27805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 Object</a:t>
            </a:r>
          </a:p>
          <a:p>
            <a:endParaRPr lang="en-IN" dirty="0"/>
          </a:p>
          <a:p>
            <a:r>
              <a:rPr lang="en-IN" dirty="0" err="1"/>
              <a:t>UnBox</a:t>
            </a:r>
            <a:r>
              <a:rPr lang="en-IN" dirty="0"/>
              <a:t>:</a:t>
            </a:r>
          </a:p>
          <a:p>
            <a:endParaRPr lang="en-IN" dirty="0"/>
          </a:p>
          <a:p>
            <a:r>
              <a:rPr lang="en-IN" dirty="0"/>
              <a:t>Then Read the Type of the data Then Read Data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E46E2B-BFA8-F290-F818-47335C9BA071}"/>
              </a:ext>
            </a:extLst>
          </p:cNvPr>
          <p:cNvSpPr txBox="1"/>
          <p:nvPr/>
        </p:nvSpPr>
        <p:spPr>
          <a:xfrm>
            <a:off x="2653004" y="5247152"/>
            <a:ext cx="250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j = (int)o;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195E-3DB8-C7AE-6203-8F8ABC49A763}"/>
              </a:ext>
            </a:extLst>
          </p:cNvPr>
          <p:cNvSpPr txBox="1"/>
          <p:nvPr/>
        </p:nvSpPr>
        <p:spPr>
          <a:xfrm>
            <a:off x="2653004" y="5794310"/>
            <a:ext cx="2712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Cast the Object before reading it. 2 CPU Cycles for each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69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BC2AFEDB-2440-6A25-2697-C4EEA7492DEF}"/>
              </a:ext>
            </a:extLst>
          </p:cNvPr>
          <p:cNvSpPr/>
          <p:nvPr/>
        </p:nvSpPr>
        <p:spPr>
          <a:xfrm>
            <a:off x="9116008" y="2407298"/>
            <a:ext cx="2397968" cy="149289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  <a:p>
            <a:pPr algn="ctr"/>
            <a:r>
              <a:rPr lang="en-IN" dirty="0"/>
              <a:t>Schema + Data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BDE5E7-3CC6-21EA-5580-1FEF40241F30}"/>
              </a:ext>
            </a:extLst>
          </p:cNvPr>
          <p:cNvSpPr/>
          <p:nvPr/>
        </p:nvSpPr>
        <p:spPr>
          <a:xfrm>
            <a:off x="942392" y="1903445"/>
            <a:ext cx="2556588" cy="2892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3616D6-3D73-9C0C-5EFB-31475FA410B1}"/>
              </a:ext>
            </a:extLst>
          </p:cNvPr>
          <p:cNvSpPr txBox="1"/>
          <p:nvPr/>
        </p:nvSpPr>
        <p:spPr>
          <a:xfrm>
            <a:off x="1045029" y="2099388"/>
            <a:ext cx="239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Object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9C8FC-E77A-F2D3-E2BC-73355EC8740F}"/>
              </a:ext>
            </a:extLst>
          </p:cNvPr>
          <p:cNvSpPr txBox="1"/>
          <p:nvPr/>
        </p:nvSpPr>
        <p:spPr>
          <a:xfrm>
            <a:off x="1166327" y="2752531"/>
            <a:ext cx="1884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{</a:t>
            </a:r>
          </a:p>
          <a:p>
            <a:r>
              <a:rPr lang="en-IN" dirty="0"/>
              <a:t>  EmpNo,</a:t>
            </a:r>
          </a:p>
          <a:p>
            <a:r>
              <a:rPr lang="en-IN" dirty="0"/>
              <a:t>EmpName, Salary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7" name="Sun 6">
            <a:extLst>
              <a:ext uri="{FF2B5EF4-FFF2-40B4-BE49-F238E27FC236}">
                <a16:creationId xmlns:a16="http://schemas.microsoft.com/office/drawing/2014/main" id="{BEAF2924-057A-8CAF-8F47-282DB860CB93}"/>
              </a:ext>
            </a:extLst>
          </p:cNvPr>
          <p:cNvSpPr/>
          <p:nvPr/>
        </p:nvSpPr>
        <p:spPr>
          <a:xfrm>
            <a:off x="4954555" y="2080727"/>
            <a:ext cx="3116424" cy="2511881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Connections, Queries</a:t>
            </a:r>
            <a:endParaRPr lang="en-US" sz="1400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9817196-817E-6033-D926-D4CEE79D4D2B}"/>
              </a:ext>
            </a:extLst>
          </p:cNvPr>
          <p:cNvCxnSpPr>
            <a:endCxn id="7" idx="0"/>
          </p:cNvCxnSpPr>
          <p:nvPr/>
        </p:nvCxnSpPr>
        <p:spPr>
          <a:xfrm flipV="1">
            <a:off x="3051110" y="2080727"/>
            <a:ext cx="3461657" cy="1268963"/>
          </a:xfrm>
          <a:prstGeom prst="bentConnector4">
            <a:avLst>
              <a:gd name="adj1" fmla="val 27493"/>
              <a:gd name="adj2" fmla="val 11801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A36E3F9-A886-D36C-1C77-5DF082B20810}"/>
              </a:ext>
            </a:extLst>
          </p:cNvPr>
          <p:cNvCxnSpPr>
            <a:stCxn id="7" idx="2"/>
            <a:endCxn id="2" idx="3"/>
          </p:cNvCxnSpPr>
          <p:nvPr/>
        </p:nvCxnSpPr>
        <p:spPr>
          <a:xfrm rot="5400000" flipH="1" flipV="1">
            <a:off x="8067673" y="2345289"/>
            <a:ext cx="692412" cy="3802225"/>
          </a:xfrm>
          <a:prstGeom prst="bentConnector3">
            <a:avLst>
              <a:gd name="adj1" fmla="val -3301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8BCDBF9-D714-F490-A9BD-D75881CB3D6D}"/>
              </a:ext>
            </a:extLst>
          </p:cNvPr>
          <p:cNvCxnSpPr>
            <a:stCxn id="2" idx="1"/>
            <a:endCxn id="7" idx="1"/>
          </p:cNvCxnSpPr>
          <p:nvPr/>
        </p:nvCxnSpPr>
        <p:spPr>
          <a:xfrm rot="16200000" flipH="1" flipV="1">
            <a:off x="7170089" y="191764"/>
            <a:ext cx="929370" cy="5360437"/>
          </a:xfrm>
          <a:prstGeom prst="bentConnector4">
            <a:avLst>
              <a:gd name="adj1" fmla="val -59736"/>
              <a:gd name="adj2" fmla="val 10426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D6EC5C8-E49E-C394-B5D3-846247A72BFD}"/>
              </a:ext>
            </a:extLst>
          </p:cNvPr>
          <p:cNvCxnSpPr>
            <a:stCxn id="7" idx="1"/>
            <a:endCxn id="5" idx="2"/>
          </p:cNvCxnSpPr>
          <p:nvPr/>
        </p:nvCxnSpPr>
        <p:spPr>
          <a:xfrm rot="10800000" flipV="1">
            <a:off x="2108719" y="3336668"/>
            <a:ext cx="2845836" cy="616192"/>
          </a:xfrm>
          <a:prstGeom prst="bentConnector4">
            <a:avLst>
              <a:gd name="adj1" fmla="val 33443"/>
              <a:gd name="adj2" fmla="val 24092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28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6B7F23-A7D5-CF8D-D63F-5C02D6EB88FA}"/>
              </a:ext>
            </a:extLst>
          </p:cNvPr>
          <p:cNvSpPr/>
          <p:nvPr/>
        </p:nvSpPr>
        <p:spPr>
          <a:xfrm>
            <a:off x="4096139" y="177282"/>
            <a:ext cx="3051110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C# Code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1C9619-8BC7-BE65-92AB-771AEB566D03}"/>
              </a:ext>
            </a:extLst>
          </p:cNvPr>
          <p:cNvSpPr/>
          <p:nvPr/>
        </p:nvSpPr>
        <p:spPr>
          <a:xfrm>
            <a:off x="4096139" y="1440025"/>
            <a:ext cx="3051110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C# Compiler</a:t>
            </a:r>
            <a:endParaRPr lang="en-US" b="1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D21CA39-259D-9F57-5C2C-3D22E8982341}"/>
              </a:ext>
            </a:extLst>
          </p:cNvPr>
          <p:cNvSpPr/>
          <p:nvPr/>
        </p:nvSpPr>
        <p:spPr>
          <a:xfrm>
            <a:off x="5439747" y="765109"/>
            <a:ext cx="419877" cy="6749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19486B-1B20-C11E-47D6-F0466B8EDDEF}"/>
              </a:ext>
            </a:extLst>
          </p:cNvPr>
          <p:cNvSpPr/>
          <p:nvPr/>
        </p:nvSpPr>
        <p:spPr>
          <a:xfrm>
            <a:off x="4096139" y="2702768"/>
            <a:ext cx="3051110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Assembly (.</a:t>
            </a:r>
            <a:r>
              <a:rPr lang="en-IN" b="1" dirty="0" err="1"/>
              <a:t>dll</a:t>
            </a:r>
            <a:r>
              <a:rPr lang="en-IN" b="1" dirty="0"/>
              <a:t>) Hosted by dotnet.exe</a:t>
            </a:r>
            <a:endParaRPr lang="en-US" b="1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43DD317-0085-FE79-5CC4-E138D19C3806}"/>
              </a:ext>
            </a:extLst>
          </p:cNvPr>
          <p:cNvSpPr/>
          <p:nvPr/>
        </p:nvSpPr>
        <p:spPr>
          <a:xfrm>
            <a:off x="5439747" y="2027852"/>
            <a:ext cx="419877" cy="6749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7F116-0544-4E50-213F-380437AB8E2B}"/>
              </a:ext>
            </a:extLst>
          </p:cNvPr>
          <p:cNvSpPr txBox="1"/>
          <p:nvPr/>
        </p:nvSpPr>
        <p:spPr>
          <a:xfrm>
            <a:off x="8416212" y="89410"/>
            <a:ext cx="32563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Check if the Syntax is followed as per the language rules, e.g. we need ‘;’ as a statement terminator. Check if expression satisfies the rule of LHS = RHS, the Common Language Specification (CLS). If a class is to be used in the code-file, then make sure that the namespace declaring this class must be imported (used with using) in the code file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To verify all types used in the source code the Common Type System (CTS) is used 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92E6D2B-E2A2-7D87-C83F-6BE7C6E9782B}"/>
              </a:ext>
            </a:extLst>
          </p:cNvPr>
          <p:cNvCxnSpPr>
            <a:stCxn id="3" idx="3"/>
            <a:endCxn id="7" idx="1"/>
          </p:cNvCxnSpPr>
          <p:nvPr/>
        </p:nvCxnSpPr>
        <p:spPr>
          <a:xfrm>
            <a:off x="7147249" y="1733939"/>
            <a:ext cx="1268963" cy="756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FC2E79-74F6-0A62-ACC5-55A93E15E78D}"/>
              </a:ext>
            </a:extLst>
          </p:cNvPr>
          <p:cNvSpPr txBox="1"/>
          <p:nvPr/>
        </p:nvSpPr>
        <p:spPr>
          <a:xfrm>
            <a:off x="233265" y="1365941"/>
            <a:ext cx="34212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Assembly is a successful compiled output from every .NET App. This is used for following 3 purposes</a:t>
            </a:r>
          </a:p>
          <a:p>
            <a:pPr marL="342900" indent="-342900">
              <a:buAutoNum type="arabicPeriod"/>
            </a:pPr>
            <a:r>
              <a:rPr lang="en-IN" dirty="0"/>
              <a:t>Execution of app with Hosting</a:t>
            </a:r>
          </a:p>
          <a:p>
            <a:pPr marL="342900" indent="-342900">
              <a:buAutoNum type="arabicPeriod"/>
            </a:pPr>
            <a:r>
              <a:rPr lang="en-IN" dirty="0"/>
              <a:t>Used as a Reusable set of Logic across all other .NET apps aka the redistributable package</a:t>
            </a:r>
          </a:p>
          <a:p>
            <a:pPr marL="342900" indent="-342900">
              <a:buAutoNum type="arabicPeriod"/>
            </a:pPr>
            <a:r>
              <a:rPr lang="en-IN" dirty="0"/>
              <a:t>Used as a Namespace for other application (extension of point 2)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3DB41B4-2AD1-79FC-AC90-DA5F07A23C17}"/>
              </a:ext>
            </a:extLst>
          </p:cNvPr>
          <p:cNvCxnSpPr>
            <a:stCxn id="5" idx="1"/>
            <a:endCxn id="10" idx="3"/>
          </p:cNvCxnSpPr>
          <p:nvPr/>
        </p:nvCxnSpPr>
        <p:spPr>
          <a:xfrm rot="10800000">
            <a:off x="3654491" y="2797102"/>
            <a:ext cx="441648" cy="199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B64A149-D6FD-75A0-BD48-884699BDD950}"/>
              </a:ext>
            </a:extLst>
          </p:cNvPr>
          <p:cNvSpPr/>
          <p:nvPr/>
        </p:nvSpPr>
        <p:spPr>
          <a:xfrm>
            <a:off x="2425958" y="4366761"/>
            <a:ext cx="6867331" cy="22231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B11BF1-E28D-D539-8CB4-9905002D2537}"/>
              </a:ext>
            </a:extLst>
          </p:cNvPr>
          <p:cNvSpPr txBox="1"/>
          <p:nvPr/>
        </p:nvSpPr>
        <p:spPr>
          <a:xfrm>
            <a:off x="8014996" y="4427844"/>
            <a:ext cx="1240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Dotnet.exe</a:t>
            </a:r>
            <a:endParaRPr lang="en-US" sz="11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9245B0D-4499-47D0-C0BD-AF1615F97C46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16200000" flipH="1">
            <a:off x="5202577" y="3709713"/>
            <a:ext cx="1076165" cy="2379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6EB1ACC-3E27-A349-3699-911E41C29770}"/>
              </a:ext>
            </a:extLst>
          </p:cNvPr>
          <p:cNvSpPr/>
          <p:nvPr/>
        </p:nvSpPr>
        <p:spPr>
          <a:xfrm>
            <a:off x="2640563" y="4590662"/>
            <a:ext cx="1240971" cy="124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 Code as assembly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6669E9-2199-E21A-D15E-A209BCDFB6C0}"/>
              </a:ext>
            </a:extLst>
          </p:cNvPr>
          <p:cNvSpPr/>
          <p:nvPr/>
        </p:nvSpPr>
        <p:spPr>
          <a:xfrm>
            <a:off x="4453034" y="4590662"/>
            <a:ext cx="1938435" cy="124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Dependencies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80732B-5A1B-060A-A08D-D227C6934EEB}"/>
              </a:ext>
            </a:extLst>
          </p:cNvPr>
          <p:cNvSpPr/>
          <p:nvPr/>
        </p:nvSpPr>
        <p:spPr>
          <a:xfrm>
            <a:off x="2640563" y="5962261"/>
            <a:ext cx="6615404" cy="541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Common Services e.g. Memory Management, Managing Instances of standard classes used form Framework Class Library (FCL)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42CDAA-8AB4-A48D-AECE-46F8715C7F8D}"/>
              </a:ext>
            </a:extLst>
          </p:cNvPr>
          <p:cNvSpPr/>
          <p:nvPr/>
        </p:nvSpPr>
        <p:spPr>
          <a:xfrm>
            <a:off x="9766042" y="4913355"/>
            <a:ext cx="1822578" cy="918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Framework Class Library</a:t>
            </a:r>
            <a:endParaRPr lang="en-US" b="1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9C48DF6-69D3-5C5E-5B8A-CFF266E3E919}"/>
              </a:ext>
            </a:extLst>
          </p:cNvPr>
          <p:cNvCxnSpPr>
            <a:stCxn id="21" idx="2"/>
            <a:endCxn id="20" idx="3"/>
          </p:cNvCxnSpPr>
          <p:nvPr/>
        </p:nvCxnSpPr>
        <p:spPr>
          <a:xfrm rot="5400000">
            <a:off x="9747381" y="5340220"/>
            <a:ext cx="438537" cy="14213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53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2E2CF3-3982-37AD-141D-1DCACCB04C2D}"/>
              </a:ext>
            </a:extLst>
          </p:cNvPr>
          <p:cNvSpPr/>
          <p:nvPr/>
        </p:nvSpPr>
        <p:spPr>
          <a:xfrm>
            <a:off x="578499" y="1856792"/>
            <a:ext cx="1614196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C# Code with LINQ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72F3E85-C90C-C39E-A9ED-2C877F99F3C5}"/>
              </a:ext>
            </a:extLst>
          </p:cNvPr>
          <p:cNvSpPr/>
          <p:nvPr/>
        </p:nvSpPr>
        <p:spPr>
          <a:xfrm>
            <a:off x="2192695" y="2239346"/>
            <a:ext cx="1735494" cy="2612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6EF9B0-9368-883A-3C4F-BFDB4FF9583E}"/>
              </a:ext>
            </a:extLst>
          </p:cNvPr>
          <p:cNvSpPr/>
          <p:nvPr/>
        </p:nvSpPr>
        <p:spPr>
          <a:xfrm>
            <a:off x="3928189" y="1642187"/>
            <a:ext cx="6680718" cy="4739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A6E8B-B5D5-F2D6-D0E2-806725771ED0}"/>
              </a:ext>
            </a:extLst>
          </p:cNvPr>
          <p:cNvSpPr txBox="1"/>
          <p:nvPr/>
        </p:nvSpPr>
        <p:spPr>
          <a:xfrm>
            <a:off x="4114800" y="1166327"/>
            <a:ext cx="232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Runtime</a:t>
            </a:r>
            <a:endParaRPr lang="en-US" dirty="0"/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85586D86-FEF2-1B8C-7591-0A83C531BB52}"/>
              </a:ext>
            </a:extLst>
          </p:cNvPr>
          <p:cNvSpPr/>
          <p:nvPr/>
        </p:nvSpPr>
        <p:spPr>
          <a:xfrm>
            <a:off x="8416212" y="1856792"/>
            <a:ext cx="1856792" cy="218336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Collection Loaded in Memory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B7044-6EB5-12F0-E3CB-E5C17F2F72AE}"/>
              </a:ext>
            </a:extLst>
          </p:cNvPr>
          <p:cNvSpPr/>
          <p:nvPr/>
        </p:nvSpPr>
        <p:spPr>
          <a:xfrm>
            <a:off x="4012163" y="2136710"/>
            <a:ext cx="1744825" cy="7464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QueryParser</a:t>
            </a:r>
            <a:endParaRPr lang="en-US" dirty="0"/>
          </a:p>
        </p:txBody>
      </p:sp>
      <p:sp>
        <p:nvSpPr>
          <p:cNvPr id="8" name="Sun 7">
            <a:extLst>
              <a:ext uri="{FF2B5EF4-FFF2-40B4-BE49-F238E27FC236}">
                <a16:creationId xmlns:a16="http://schemas.microsoft.com/office/drawing/2014/main" id="{FECA6510-82D2-AC37-F3BB-7C2934FD3429}"/>
              </a:ext>
            </a:extLst>
          </p:cNvPr>
          <p:cNvSpPr/>
          <p:nvPr/>
        </p:nvSpPr>
        <p:spPr>
          <a:xfrm>
            <a:off x="6435014" y="2178697"/>
            <a:ext cx="1455576" cy="1539552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29011CA-7AA6-83E6-51AD-7EF14B5D2E7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756988" y="2509935"/>
            <a:ext cx="678026" cy="3732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E5253DD-1F01-1B09-8600-8171A829D534}"/>
              </a:ext>
            </a:extLst>
          </p:cNvPr>
          <p:cNvCxnSpPr>
            <a:stCxn id="8" idx="3"/>
            <a:endCxn id="6" idx="0"/>
          </p:cNvCxnSpPr>
          <p:nvPr/>
        </p:nvCxnSpPr>
        <p:spPr>
          <a:xfrm flipV="1">
            <a:off x="7890590" y="1856792"/>
            <a:ext cx="1581758" cy="1091681"/>
          </a:xfrm>
          <a:prstGeom prst="bentConnector4">
            <a:avLst>
              <a:gd name="adj1" fmla="val 16615"/>
              <a:gd name="adj2" fmla="val 1209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4537385-F990-A0E6-4036-8E1A886C15F1}"/>
              </a:ext>
            </a:extLst>
          </p:cNvPr>
          <p:cNvSpPr txBox="1"/>
          <p:nvPr/>
        </p:nvSpPr>
        <p:spPr>
          <a:xfrm>
            <a:off x="6435014" y="3788229"/>
            <a:ext cx="158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Executed on Collection</a:t>
            </a:r>
            <a:endParaRPr lang="en-US" dirty="0"/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D42A3DFA-543F-6BE9-4EFF-270FDF6BC7C5}"/>
              </a:ext>
            </a:extLst>
          </p:cNvPr>
          <p:cNvSpPr/>
          <p:nvPr/>
        </p:nvSpPr>
        <p:spPr>
          <a:xfrm>
            <a:off x="5110951" y="4855323"/>
            <a:ext cx="1455576" cy="1101012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 Collection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1FADF6-B106-E11D-D24E-86A02E41539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6372004" y="4001433"/>
            <a:ext cx="420763" cy="12870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277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2E2CF3-3982-37AD-141D-1DCACCB04C2D}"/>
              </a:ext>
            </a:extLst>
          </p:cNvPr>
          <p:cNvSpPr/>
          <p:nvPr/>
        </p:nvSpPr>
        <p:spPr>
          <a:xfrm>
            <a:off x="578499" y="1856792"/>
            <a:ext cx="1614196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C# Code with LINQ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72F3E85-C90C-C39E-A9ED-2C877F99F3C5}"/>
              </a:ext>
            </a:extLst>
          </p:cNvPr>
          <p:cNvSpPr/>
          <p:nvPr/>
        </p:nvSpPr>
        <p:spPr>
          <a:xfrm>
            <a:off x="2192695" y="2239346"/>
            <a:ext cx="1735494" cy="2612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6EF9B0-9368-883A-3C4F-BFDB4FF9583E}"/>
              </a:ext>
            </a:extLst>
          </p:cNvPr>
          <p:cNvSpPr/>
          <p:nvPr/>
        </p:nvSpPr>
        <p:spPr>
          <a:xfrm>
            <a:off x="3928189" y="1642187"/>
            <a:ext cx="6680718" cy="4739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A6E8B-B5D5-F2D6-D0E2-806725771ED0}"/>
              </a:ext>
            </a:extLst>
          </p:cNvPr>
          <p:cNvSpPr txBox="1"/>
          <p:nvPr/>
        </p:nvSpPr>
        <p:spPr>
          <a:xfrm>
            <a:off x="4114800" y="1166327"/>
            <a:ext cx="232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Runtime</a:t>
            </a:r>
            <a:endParaRPr lang="en-US" dirty="0"/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85586D86-FEF2-1B8C-7591-0A83C531BB52}"/>
              </a:ext>
            </a:extLst>
          </p:cNvPr>
          <p:cNvSpPr/>
          <p:nvPr/>
        </p:nvSpPr>
        <p:spPr>
          <a:xfrm>
            <a:off x="8416212" y="1856792"/>
            <a:ext cx="1856792" cy="218336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Collection Loaded in Memory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B7044-6EB5-12F0-E3CB-E5C17F2F72AE}"/>
              </a:ext>
            </a:extLst>
          </p:cNvPr>
          <p:cNvSpPr/>
          <p:nvPr/>
        </p:nvSpPr>
        <p:spPr>
          <a:xfrm>
            <a:off x="4012163" y="2136710"/>
            <a:ext cx="1744825" cy="7464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GroupBy</a:t>
            </a:r>
            <a:r>
              <a:rPr lang="en-IN" dirty="0"/>
              <a:t> </a:t>
            </a:r>
            <a:r>
              <a:rPr lang="en-IN" dirty="0" err="1"/>
              <a:t>QueryParser</a:t>
            </a:r>
            <a:endParaRPr lang="en-US" dirty="0"/>
          </a:p>
        </p:txBody>
      </p:sp>
      <p:sp>
        <p:nvSpPr>
          <p:cNvPr id="8" name="Sun 7">
            <a:extLst>
              <a:ext uri="{FF2B5EF4-FFF2-40B4-BE49-F238E27FC236}">
                <a16:creationId xmlns:a16="http://schemas.microsoft.com/office/drawing/2014/main" id="{FECA6510-82D2-AC37-F3BB-7C2934FD3429}"/>
              </a:ext>
            </a:extLst>
          </p:cNvPr>
          <p:cNvSpPr/>
          <p:nvPr/>
        </p:nvSpPr>
        <p:spPr>
          <a:xfrm>
            <a:off x="6435014" y="2178697"/>
            <a:ext cx="1455576" cy="1539552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29011CA-7AA6-83E6-51AD-7EF14B5D2E7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756988" y="2509935"/>
            <a:ext cx="678026" cy="3732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E5253DD-1F01-1B09-8600-8171A829D534}"/>
              </a:ext>
            </a:extLst>
          </p:cNvPr>
          <p:cNvCxnSpPr>
            <a:stCxn id="8" idx="3"/>
            <a:endCxn id="6" idx="0"/>
          </p:cNvCxnSpPr>
          <p:nvPr/>
        </p:nvCxnSpPr>
        <p:spPr>
          <a:xfrm flipV="1">
            <a:off x="7890590" y="1856792"/>
            <a:ext cx="1581758" cy="1091681"/>
          </a:xfrm>
          <a:prstGeom prst="bentConnector4">
            <a:avLst>
              <a:gd name="adj1" fmla="val 16615"/>
              <a:gd name="adj2" fmla="val 1209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4537385-F990-A0E6-4036-8E1A886C15F1}"/>
              </a:ext>
            </a:extLst>
          </p:cNvPr>
          <p:cNvSpPr txBox="1"/>
          <p:nvPr/>
        </p:nvSpPr>
        <p:spPr>
          <a:xfrm>
            <a:off x="6435014" y="3788229"/>
            <a:ext cx="1581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Executed on Collection and will create groups for each key </a:t>
            </a:r>
            <a:endParaRPr lang="en-US" dirty="0"/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D42A3DFA-543F-6BE9-4EFF-270FDF6BC7C5}"/>
              </a:ext>
            </a:extLst>
          </p:cNvPr>
          <p:cNvSpPr/>
          <p:nvPr/>
        </p:nvSpPr>
        <p:spPr>
          <a:xfrm>
            <a:off x="4114800" y="4855322"/>
            <a:ext cx="2451727" cy="1302881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 Collection</a:t>
            </a:r>
          </a:p>
          <a:p>
            <a:pPr algn="ctr"/>
            <a:r>
              <a:rPr lang="en-IN" dirty="0"/>
              <a:t>Groups for Each Key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1FADF6-B106-E11D-D24E-86A02E41539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 flipH="1">
            <a:off x="6162495" y="4202160"/>
            <a:ext cx="410235" cy="1716560"/>
          </a:xfrm>
          <a:prstGeom prst="bentConnector5">
            <a:avLst>
              <a:gd name="adj1" fmla="val -55724"/>
              <a:gd name="adj2" fmla="val 194557"/>
              <a:gd name="adj3" fmla="val 1557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E204E54-80F1-8F22-C58E-78068650E4B0}"/>
              </a:ext>
            </a:extLst>
          </p:cNvPr>
          <p:cNvSpPr txBox="1"/>
          <p:nvPr/>
        </p:nvSpPr>
        <p:spPr>
          <a:xfrm>
            <a:off x="737118" y="447869"/>
            <a:ext cx="230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Group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081336-AFE1-AB07-DCF4-6510CB715BBC}"/>
              </a:ext>
            </a:extLst>
          </p:cNvPr>
          <p:cNvSpPr txBox="1"/>
          <p:nvPr/>
        </p:nvSpPr>
        <p:spPr>
          <a:xfrm>
            <a:off x="6680718" y="1791478"/>
            <a:ext cx="87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Key</a:t>
            </a:r>
            <a:endParaRPr lang="en-US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1A4921D-1776-36F0-C73E-342CF210DC74}"/>
              </a:ext>
            </a:extLst>
          </p:cNvPr>
          <p:cNvCxnSpPr>
            <a:cxnSpLocks/>
            <a:stCxn id="14" idx="2"/>
            <a:endCxn id="19" idx="1"/>
          </p:cNvCxnSpPr>
          <p:nvPr/>
        </p:nvCxnSpPr>
        <p:spPr>
          <a:xfrm rot="5400000" flipH="1" flipV="1">
            <a:off x="6436025" y="4240915"/>
            <a:ext cx="602100" cy="3133794"/>
          </a:xfrm>
          <a:prstGeom prst="bentConnector4">
            <a:avLst>
              <a:gd name="adj1" fmla="val -37967"/>
              <a:gd name="adj2" fmla="val 722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Multidocument 18">
            <a:extLst>
              <a:ext uri="{FF2B5EF4-FFF2-40B4-BE49-F238E27FC236}">
                <a16:creationId xmlns:a16="http://schemas.microsoft.com/office/drawing/2014/main" id="{DA179524-B879-0FB4-AA71-E8341194FC99}"/>
              </a:ext>
            </a:extLst>
          </p:cNvPr>
          <p:cNvSpPr/>
          <p:nvPr/>
        </p:nvSpPr>
        <p:spPr>
          <a:xfrm>
            <a:off x="8303972" y="4977678"/>
            <a:ext cx="1920774" cy="1058168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Resultant for each Group as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6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F497524-A26C-4DB1-D744-7E33A5887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503171"/>
              </p:ext>
            </p:extLst>
          </p:nvPr>
        </p:nvGraphicFramePr>
        <p:xfrm>
          <a:off x="1154922" y="1615405"/>
          <a:ext cx="812800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160939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414102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281460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286128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45960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23357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95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500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849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414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23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29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041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7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09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20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5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67125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C0C82A7-7455-FCB5-173F-F5F333C57755}"/>
              </a:ext>
            </a:extLst>
          </p:cNvPr>
          <p:cNvSpPr txBox="1"/>
          <p:nvPr/>
        </p:nvSpPr>
        <p:spPr>
          <a:xfrm>
            <a:off x="550506" y="485192"/>
            <a:ext cx="490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Collection Type: An In-Memory Store of the data 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A5B9E1-1FFD-72F7-846C-19D3A6200684}"/>
              </a:ext>
            </a:extLst>
          </p:cNvPr>
          <p:cNvCxnSpPr/>
          <p:nvPr/>
        </p:nvCxnSpPr>
        <p:spPr>
          <a:xfrm>
            <a:off x="9405257" y="1615405"/>
            <a:ext cx="0" cy="482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E7FBA9-2622-3FD8-19C6-E8348CBE4366}"/>
              </a:ext>
            </a:extLst>
          </p:cNvPr>
          <p:cNvSpPr txBox="1"/>
          <p:nvPr/>
        </p:nvSpPr>
        <p:spPr>
          <a:xfrm>
            <a:off x="9619861" y="1548882"/>
            <a:ext cx="2136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 from Top to Bottom (End of the collection, This is Iteration Process</a:t>
            </a:r>
            <a:endParaRPr lang="en-US" dirty="0"/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884B2FF4-A6F1-F49A-5802-CF1C3A2E4143}"/>
              </a:ext>
            </a:extLst>
          </p:cNvPr>
          <p:cNvSpPr/>
          <p:nvPr/>
        </p:nvSpPr>
        <p:spPr>
          <a:xfrm>
            <a:off x="951722" y="2052735"/>
            <a:ext cx="203200" cy="47586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7DFBE3D3-C508-538A-D371-FC676CD530A6}"/>
              </a:ext>
            </a:extLst>
          </p:cNvPr>
          <p:cNvSpPr/>
          <p:nvPr/>
        </p:nvSpPr>
        <p:spPr>
          <a:xfrm>
            <a:off x="977122" y="2485053"/>
            <a:ext cx="203200" cy="47586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B7E95ACE-8638-AC1C-7208-0938991EF2C1}"/>
              </a:ext>
            </a:extLst>
          </p:cNvPr>
          <p:cNvSpPr/>
          <p:nvPr/>
        </p:nvSpPr>
        <p:spPr>
          <a:xfrm>
            <a:off x="963126" y="2923382"/>
            <a:ext cx="203200" cy="47586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5B0E5C-2E1E-0994-3D72-1AEBA269EA03}"/>
              </a:ext>
            </a:extLst>
          </p:cNvPr>
          <p:cNvCxnSpPr/>
          <p:nvPr/>
        </p:nvCxnSpPr>
        <p:spPr>
          <a:xfrm>
            <a:off x="786882" y="1548882"/>
            <a:ext cx="0" cy="482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9ADCAE1-2712-3631-0C55-87FF378F5A5C}"/>
              </a:ext>
            </a:extLst>
          </p:cNvPr>
          <p:cNvSpPr txBox="1"/>
          <p:nvPr/>
        </p:nvSpPr>
        <p:spPr>
          <a:xfrm>
            <a:off x="9527591" y="2786532"/>
            <a:ext cx="23419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Starts from the first entry in collection </a:t>
            </a:r>
          </a:p>
          <a:p>
            <a:pPr marL="342900" indent="-342900">
              <a:buAutoNum type="arabicPeriod"/>
            </a:pPr>
            <a:r>
              <a:rPr lang="en-IN" dirty="0"/>
              <a:t>Return it and then </a:t>
            </a:r>
          </a:p>
          <a:p>
            <a:pPr marL="342900" indent="-342900">
              <a:buAutoNum type="arabicPeriod"/>
            </a:pPr>
            <a:r>
              <a:rPr lang="en-IN" dirty="0"/>
              <a:t>If more record(s) present then ‘</a:t>
            </a:r>
            <a:r>
              <a:rPr lang="en-IN" dirty="0" err="1"/>
              <a:t>MoveNext</a:t>
            </a:r>
            <a:r>
              <a:rPr lang="en-IN" dirty="0"/>
              <a:t>’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The ‘IEnumerable’ interface and the process is known as Enumeration using ‘</a:t>
            </a:r>
            <a:r>
              <a:rPr lang="en-US" dirty="0" err="1"/>
              <a:t>GetEnumerator</a:t>
            </a:r>
            <a:r>
              <a:rPr lang="en-US" dirty="0"/>
              <a:t>()’ method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490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6AC0F2-86D4-154A-0E84-7E32B8FAD49C}"/>
              </a:ext>
            </a:extLst>
          </p:cNvPr>
          <p:cNvSpPr txBox="1"/>
          <p:nvPr/>
        </p:nvSpPr>
        <p:spPr>
          <a:xfrm>
            <a:off x="205273" y="251927"/>
            <a:ext cx="112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= 10;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B50F53-708E-B0A5-5906-138EA0EA9EF2}"/>
              </a:ext>
            </a:extLst>
          </p:cNvPr>
          <p:cNvSpPr txBox="1"/>
          <p:nvPr/>
        </p:nvSpPr>
        <p:spPr>
          <a:xfrm>
            <a:off x="466531" y="1073020"/>
            <a:ext cx="737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Stack</a:t>
            </a:r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760BE8-33BB-9953-3682-99658766A9AE}"/>
              </a:ext>
            </a:extLst>
          </p:cNvPr>
          <p:cNvSpPr/>
          <p:nvPr/>
        </p:nvSpPr>
        <p:spPr>
          <a:xfrm>
            <a:off x="466531" y="1350019"/>
            <a:ext cx="867747" cy="451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42B28-4287-92A1-189E-85E0510AAC74}"/>
              </a:ext>
            </a:extLst>
          </p:cNvPr>
          <p:cNvSpPr txBox="1"/>
          <p:nvPr/>
        </p:nvSpPr>
        <p:spPr>
          <a:xfrm>
            <a:off x="681135" y="1875453"/>
            <a:ext cx="43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x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354F97A-04A0-4064-0700-758C518BF2A9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H="1">
            <a:off x="466531" y="436593"/>
            <a:ext cx="867747" cy="1139307"/>
          </a:xfrm>
          <a:prstGeom prst="bentConnector5">
            <a:avLst>
              <a:gd name="adj1" fmla="val -26344"/>
              <a:gd name="adj2" fmla="val 48191"/>
              <a:gd name="adj3" fmla="val 1263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CB18ED-5D39-ECE2-B051-248559974710}"/>
              </a:ext>
            </a:extLst>
          </p:cNvPr>
          <p:cNvSpPr txBox="1"/>
          <p:nvPr/>
        </p:nvSpPr>
        <p:spPr>
          <a:xfrm>
            <a:off x="2892490" y="251927"/>
            <a:ext cx="133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object o = x;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AA87CF-3E86-62AB-FE76-A28B55BB8787}"/>
              </a:ext>
            </a:extLst>
          </p:cNvPr>
          <p:cNvSpPr txBox="1"/>
          <p:nvPr/>
        </p:nvSpPr>
        <p:spPr>
          <a:xfrm>
            <a:off x="3054221" y="847140"/>
            <a:ext cx="737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Stack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10F27C-E3A9-82CC-49F6-B67B466540B5}"/>
              </a:ext>
            </a:extLst>
          </p:cNvPr>
          <p:cNvSpPr/>
          <p:nvPr/>
        </p:nvSpPr>
        <p:spPr>
          <a:xfrm>
            <a:off x="3054221" y="1124139"/>
            <a:ext cx="867747" cy="451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AA9F5E-657F-9145-2F47-083A4CE908EE}"/>
              </a:ext>
            </a:extLst>
          </p:cNvPr>
          <p:cNvSpPr txBox="1"/>
          <p:nvPr/>
        </p:nvSpPr>
        <p:spPr>
          <a:xfrm>
            <a:off x="5551715" y="847139"/>
            <a:ext cx="737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Heap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2EBE60-F4A4-A7E3-2CE7-62CDE9DBC828}"/>
              </a:ext>
            </a:extLst>
          </p:cNvPr>
          <p:cNvSpPr/>
          <p:nvPr/>
        </p:nvSpPr>
        <p:spPr>
          <a:xfrm>
            <a:off x="5551715" y="1124138"/>
            <a:ext cx="1903444" cy="104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817E7E-38E8-520C-B20D-BE5AB4F2560F}"/>
              </a:ext>
            </a:extLst>
          </p:cNvPr>
          <p:cNvSpPr/>
          <p:nvPr/>
        </p:nvSpPr>
        <p:spPr>
          <a:xfrm>
            <a:off x="5551715" y="1604664"/>
            <a:ext cx="1903444" cy="1495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96F0D4-A4D0-4046-3171-63C867BE57C6}"/>
              </a:ext>
            </a:extLst>
          </p:cNvPr>
          <p:cNvSpPr txBox="1"/>
          <p:nvPr/>
        </p:nvSpPr>
        <p:spPr>
          <a:xfrm>
            <a:off x="5551715" y="1203649"/>
            <a:ext cx="190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System.Int32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08FCED7-DB32-2850-5B42-BE51AC3B457E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3921968" y="1350020"/>
            <a:ext cx="1629747" cy="3294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DBCE944-ECB5-D622-D5BE-36D999B2254E}"/>
              </a:ext>
            </a:extLst>
          </p:cNvPr>
          <p:cNvSpPr txBox="1"/>
          <p:nvPr/>
        </p:nvSpPr>
        <p:spPr>
          <a:xfrm>
            <a:off x="5617029" y="1801780"/>
            <a:ext cx="177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7127B2-4482-9F04-0199-D31EFECECC1E}"/>
              </a:ext>
            </a:extLst>
          </p:cNvPr>
          <p:cNvSpPr txBox="1"/>
          <p:nvPr/>
        </p:nvSpPr>
        <p:spPr>
          <a:xfrm>
            <a:off x="4655976" y="251927"/>
            <a:ext cx="5719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Storing value type into reference type with the type of the value type as well as the value:</a:t>
            </a:r>
            <a:r>
              <a:rPr lang="en-IN" dirty="0">
                <a:sym typeface="Wingdings" panose="05000000000000000000" pitchFamily="2" charset="2"/>
              </a:rPr>
              <a:t> BOXING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CEB58A-FBE0-82C8-A1BA-6F50C3131515}"/>
              </a:ext>
            </a:extLst>
          </p:cNvPr>
          <p:cNvCxnSpPr/>
          <p:nvPr/>
        </p:nvCxnSpPr>
        <p:spPr>
          <a:xfrm>
            <a:off x="0" y="2351314"/>
            <a:ext cx="12192000" cy="0"/>
          </a:xfrm>
          <a:prstGeom prst="line">
            <a:avLst/>
          </a:prstGeom>
          <a:ln w="762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8225AD2-95D4-E006-BA1E-6462687EF684}"/>
              </a:ext>
            </a:extLst>
          </p:cNvPr>
          <p:cNvSpPr/>
          <p:nvPr/>
        </p:nvSpPr>
        <p:spPr>
          <a:xfrm>
            <a:off x="130629" y="2724539"/>
            <a:ext cx="8957387" cy="40308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4373B3-7DFD-39A8-E433-E9F14C9BC475}"/>
              </a:ext>
            </a:extLst>
          </p:cNvPr>
          <p:cNvSpPr txBox="1"/>
          <p:nvPr/>
        </p:nvSpPr>
        <p:spPr>
          <a:xfrm>
            <a:off x="9246637" y="2755477"/>
            <a:ext cx="1903445" cy="37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Managed Heap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7D827-93AF-7178-1A25-C32C45FD2271}"/>
              </a:ext>
            </a:extLst>
          </p:cNvPr>
          <p:cNvSpPr txBox="1"/>
          <p:nvPr/>
        </p:nvSpPr>
        <p:spPr>
          <a:xfrm>
            <a:off x="9246637" y="499187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SimpleOperation</a:t>
            </a:r>
            <a:r>
              <a:rPr lang="en-IN" dirty="0"/>
              <a:t> </a:t>
            </a:r>
            <a:r>
              <a:rPr lang="en-IN" dirty="0" err="1"/>
              <a:t>obj</a:t>
            </a:r>
            <a:r>
              <a:rPr lang="en-IN" dirty="0"/>
              <a:t>  =new </a:t>
            </a:r>
            <a:r>
              <a:rPr lang="en-IN" dirty="0" err="1"/>
              <a:t>SimpleOperation</a:t>
            </a:r>
            <a:r>
              <a:rPr lang="en-IN" dirty="0"/>
              <a:t>();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DA42D3-2E1A-D3F1-AAF3-866C9EDFB952}"/>
              </a:ext>
            </a:extLst>
          </p:cNvPr>
          <p:cNvSpPr/>
          <p:nvPr/>
        </p:nvSpPr>
        <p:spPr>
          <a:xfrm>
            <a:off x="363894" y="3228392"/>
            <a:ext cx="1754155" cy="933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Obj</a:t>
            </a:r>
            <a:endParaRPr lang="en-US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A431EF-49E3-FB0E-7963-AC1C8F313252}"/>
              </a:ext>
            </a:extLst>
          </p:cNvPr>
          <p:cNvSpPr/>
          <p:nvPr/>
        </p:nvSpPr>
        <p:spPr>
          <a:xfrm>
            <a:off x="4842588" y="3023206"/>
            <a:ext cx="2612571" cy="277955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7D0361-1D32-88C6-F266-1DCDEA9AE16B}"/>
              </a:ext>
            </a:extLst>
          </p:cNvPr>
          <p:cNvSpPr txBox="1"/>
          <p:nvPr/>
        </p:nvSpPr>
        <p:spPr>
          <a:xfrm>
            <a:off x="4879910" y="3126726"/>
            <a:ext cx="2509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Memory Allocated to </a:t>
            </a:r>
          </a:p>
          <a:p>
            <a:pPr algn="ctr"/>
            <a:r>
              <a:rPr lang="en-IN" dirty="0" err="1"/>
              <a:t>obj</a:t>
            </a:r>
            <a:r>
              <a:rPr lang="en-IN" dirty="0"/>
              <a:t> </a:t>
            </a:r>
          </a:p>
          <a:p>
            <a:pPr algn="ctr"/>
            <a:r>
              <a:rPr lang="en-IN" dirty="0"/>
              <a:t>aka </a:t>
            </a:r>
          </a:p>
          <a:p>
            <a:pPr algn="ctr"/>
            <a:r>
              <a:rPr lang="en-IN" dirty="0" err="1"/>
              <a:t>SimpleOperations</a:t>
            </a:r>
            <a:r>
              <a:rPr lang="en-IN" dirty="0"/>
              <a:t> class</a:t>
            </a:r>
            <a:endParaRPr lang="en-US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C37BF64-5DB3-FAF9-4D83-0CC479843829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2118049" y="3694923"/>
            <a:ext cx="2724539" cy="7180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F684857-3387-8A43-3B14-E531C359B412}"/>
              </a:ext>
            </a:extLst>
          </p:cNvPr>
          <p:cNvSpPr txBox="1"/>
          <p:nvPr/>
        </p:nvSpPr>
        <p:spPr>
          <a:xfrm>
            <a:off x="202163" y="5654351"/>
            <a:ext cx="300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SimpleOperation</a:t>
            </a:r>
            <a:r>
              <a:rPr lang="en-IN" dirty="0"/>
              <a:t> </a:t>
            </a:r>
            <a:r>
              <a:rPr lang="en-IN" dirty="0" err="1"/>
              <a:t>obj</a:t>
            </a:r>
            <a:r>
              <a:rPr lang="en-IN" dirty="0"/>
              <a:t>  = null;</a:t>
            </a:r>
            <a:endParaRPr lang="en-US" dirty="0"/>
          </a:p>
        </p:txBody>
      </p:sp>
      <p:sp>
        <p:nvSpPr>
          <p:cNvPr id="33" name="&quot;Not Allowed&quot; Symbol 32">
            <a:extLst>
              <a:ext uri="{FF2B5EF4-FFF2-40B4-BE49-F238E27FC236}">
                <a16:creationId xmlns:a16="http://schemas.microsoft.com/office/drawing/2014/main" id="{AB8BCDA5-279F-3A3C-26AE-C1C2BA4C33CF}"/>
              </a:ext>
            </a:extLst>
          </p:cNvPr>
          <p:cNvSpPr/>
          <p:nvPr/>
        </p:nvSpPr>
        <p:spPr>
          <a:xfrm>
            <a:off x="3144416" y="3352610"/>
            <a:ext cx="961053" cy="1256625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4C0CE59-A802-F660-CA96-05B103E590D0}"/>
              </a:ext>
            </a:extLst>
          </p:cNvPr>
          <p:cNvCxnSpPr>
            <a:stCxn id="32" idx="3"/>
            <a:endCxn id="33" idx="4"/>
          </p:cNvCxnSpPr>
          <p:nvPr/>
        </p:nvCxnSpPr>
        <p:spPr>
          <a:xfrm flipV="1">
            <a:off x="3209731" y="4609235"/>
            <a:ext cx="415212" cy="12297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257482D-D823-BEEC-034B-EAB53CA3C54F}"/>
              </a:ext>
            </a:extLst>
          </p:cNvPr>
          <p:cNvSpPr txBox="1"/>
          <p:nvPr/>
        </p:nvSpPr>
        <p:spPr>
          <a:xfrm>
            <a:off x="202163" y="6130212"/>
            <a:ext cx="514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is no allocation for the </a:t>
            </a:r>
            <a:r>
              <a:rPr lang="en-IN" dirty="0" err="1"/>
              <a:t>obj</a:t>
            </a:r>
            <a:r>
              <a:rPr lang="en-IN" dirty="0"/>
              <a:t> in managed heap so there is will runtime exception </a:t>
            </a:r>
            <a:endParaRPr lang="en-US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1365135-299A-CF8B-4467-69CBD9AEDDB0}"/>
              </a:ext>
            </a:extLst>
          </p:cNvPr>
          <p:cNvCxnSpPr>
            <a:stCxn id="25" idx="1"/>
            <a:endCxn id="27" idx="3"/>
          </p:cNvCxnSpPr>
          <p:nvPr/>
        </p:nvCxnSpPr>
        <p:spPr>
          <a:xfrm rot="10800000">
            <a:off x="7455159" y="4412982"/>
            <a:ext cx="1791478" cy="902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62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F33ABB-0565-2DEE-E474-428666F67636}"/>
              </a:ext>
            </a:extLst>
          </p:cNvPr>
          <p:cNvSpPr/>
          <p:nvPr/>
        </p:nvSpPr>
        <p:spPr>
          <a:xfrm>
            <a:off x="4301412" y="130628"/>
            <a:ext cx="4749281" cy="64287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D85D2C03-5FB4-2BBD-7C17-6772BBC2FF5D}"/>
              </a:ext>
            </a:extLst>
          </p:cNvPr>
          <p:cNvSpPr/>
          <p:nvPr/>
        </p:nvSpPr>
        <p:spPr>
          <a:xfrm>
            <a:off x="10067730" y="396162"/>
            <a:ext cx="1754155" cy="103569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DB 1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11F76B94-6D1C-09C2-B778-A6AFFF83A09F}"/>
              </a:ext>
            </a:extLst>
          </p:cNvPr>
          <p:cNvSpPr/>
          <p:nvPr/>
        </p:nvSpPr>
        <p:spPr>
          <a:xfrm>
            <a:off x="10067730" y="1819857"/>
            <a:ext cx="1754155" cy="103569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DB 2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03D49B1-9BDF-A71F-DDCF-FA3FA21A3612}"/>
              </a:ext>
            </a:extLst>
          </p:cNvPr>
          <p:cNvSpPr/>
          <p:nvPr/>
        </p:nvSpPr>
        <p:spPr>
          <a:xfrm>
            <a:off x="10067730" y="3345023"/>
            <a:ext cx="1754155" cy="103569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 NoSQL}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C1BE646C-DFEA-EF8A-39A0-5FA829A789A4}"/>
              </a:ext>
            </a:extLst>
          </p:cNvPr>
          <p:cNvSpPr/>
          <p:nvPr/>
        </p:nvSpPr>
        <p:spPr>
          <a:xfrm>
            <a:off x="10277668" y="4954555"/>
            <a:ext cx="1334278" cy="128762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AB4D0-C112-2965-FAE7-0AC3064456F5}"/>
              </a:ext>
            </a:extLst>
          </p:cNvPr>
          <p:cNvSpPr txBox="1"/>
          <p:nvPr/>
        </p:nvSpPr>
        <p:spPr>
          <a:xfrm>
            <a:off x="4488024" y="270588"/>
            <a:ext cx="434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4279C5-9FC8-EEC6-C4A6-22A32C903B87}"/>
              </a:ext>
            </a:extLst>
          </p:cNvPr>
          <p:cNvSpPr/>
          <p:nvPr/>
        </p:nvSpPr>
        <p:spPr>
          <a:xfrm>
            <a:off x="7212563" y="895739"/>
            <a:ext cx="1623527" cy="47772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A6F10E-1448-DF1F-0B4D-F0D0FB3B9E18}"/>
              </a:ext>
            </a:extLst>
          </p:cNvPr>
          <p:cNvSpPr txBox="1"/>
          <p:nvPr/>
        </p:nvSpPr>
        <p:spPr>
          <a:xfrm>
            <a:off x="7371184" y="998376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</a:t>
            </a:r>
            <a:r>
              <a:rPr lang="en-US" dirty="0" err="1"/>
              <a:t>Acces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31629E-3226-0BAE-ABFF-C2D083A3B897}"/>
              </a:ext>
            </a:extLst>
          </p:cNvPr>
          <p:cNvSpPr txBox="1"/>
          <p:nvPr/>
        </p:nvSpPr>
        <p:spPr>
          <a:xfrm>
            <a:off x="7371184" y="1614196"/>
            <a:ext cx="13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CRUD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06ADA-4454-AE30-3A42-DAB97A754A31}"/>
              </a:ext>
            </a:extLst>
          </p:cNvPr>
          <p:cNvSpPr txBox="1"/>
          <p:nvPr/>
        </p:nvSpPr>
        <p:spPr>
          <a:xfrm>
            <a:off x="7268547" y="2388637"/>
            <a:ext cx="156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Connection</a:t>
            </a:r>
          </a:p>
          <a:p>
            <a:pPr marL="342900" indent="-342900">
              <a:buAutoNum type="arabicPeriod"/>
            </a:pPr>
            <a:r>
              <a:rPr lang="en-US" sz="1600" dirty="0"/>
              <a:t>Queries (R/W)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0F1537E-AEE4-50CA-7812-E1EC4F0439A8}"/>
              </a:ext>
            </a:extLst>
          </p:cNvPr>
          <p:cNvCxnSpPr>
            <a:cxnSpLocks/>
            <a:stCxn id="8" idx="3"/>
            <a:endCxn id="3" idx="2"/>
          </p:cNvCxnSpPr>
          <p:nvPr/>
        </p:nvCxnSpPr>
        <p:spPr>
          <a:xfrm flipV="1">
            <a:off x="8836090" y="914011"/>
            <a:ext cx="1231640" cy="237036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2298FFB-86DD-18AA-9DBE-7DE523598A89}"/>
              </a:ext>
            </a:extLst>
          </p:cNvPr>
          <p:cNvCxnSpPr>
            <a:endCxn id="4" idx="2"/>
          </p:cNvCxnSpPr>
          <p:nvPr/>
        </p:nvCxnSpPr>
        <p:spPr>
          <a:xfrm rot="5400000" flipH="1" flipV="1">
            <a:off x="8812957" y="2360840"/>
            <a:ext cx="1277907" cy="123164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62C0EC0-224F-A207-A579-BC854836B91B}"/>
              </a:ext>
            </a:extLst>
          </p:cNvPr>
          <p:cNvCxnSpPr>
            <a:cxnSpLocks/>
            <a:stCxn id="8" idx="3"/>
            <a:endCxn id="5" idx="2"/>
          </p:cNvCxnSpPr>
          <p:nvPr/>
        </p:nvCxnSpPr>
        <p:spPr>
          <a:xfrm>
            <a:off x="8836090" y="3284376"/>
            <a:ext cx="1231640" cy="57849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3083AF5-601B-E1F4-DF15-DDEDCC158658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8570066" y="3890765"/>
            <a:ext cx="1973624" cy="144157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E6ED08C-1FBD-CADD-528E-E76E8D3D6F05}"/>
              </a:ext>
            </a:extLst>
          </p:cNvPr>
          <p:cNvSpPr txBox="1"/>
          <p:nvPr/>
        </p:nvSpPr>
        <p:spPr>
          <a:xfrm>
            <a:off x="7371184" y="4020721"/>
            <a:ext cx="1268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Files Upload / Download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BE09BE4-40FD-6ECF-0447-A963B54ABC3E}"/>
              </a:ext>
            </a:extLst>
          </p:cNvPr>
          <p:cNvSpPr/>
          <p:nvPr/>
        </p:nvSpPr>
        <p:spPr>
          <a:xfrm>
            <a:off x="111967" y="1209087"/>
            <a:ext cx="4189444" cy="7744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Data using Request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63E111-53E0-BEA5-CB23-9E81C8553828}"/>
              </a:ext>
            </a:extLst>
          </p:cNvPr>
          <p:cNvSpPr/>
          <p:nvPr/>
        </p:nvSpPr>
        <p:spPr>
          <a:xfrm>
            <a:off x="4404048" y="1367708"/>
            <a:ext cx="575390" cy="380145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F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1C80DA-BF4B-43BA-0F8E-9ED4450954A6}"/>
              </a:ext>
            </a:extLst>
          </p:cNvPr>
          <p:cNvSpPr/>
          <p:nvPr/>
        </p:nvSpPr>
        <p:spPr>
          <a:xfrm>
            <a:off x="5284238" y="1003032"/>
            <a:ext cx="1713722" cy="45953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Workflows</a:t>
            </a:r>
          </a:p>
          <a:p>
            <a:pPr algn="ctr"/>
            <a:r>
              <a:rPr lang="en-US" dirty="0"/>
              <a:t>Add()</a:t>
            </a:r>
          </a:p>
          <a:p>
            <a:pPr algn="ctr"/>
            <a:r>
              <a:rPr lang="en-US" dirty="0"/>
              <a:t>Update()</a:t>
            </a:r>
          </a:p>
          <a:p>
            <a:pPr algn="ctr"/>
            <a:r>
              <a:rPr lang="en-US" dirty="0" err="1"/>
              <a:t>ReadAll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ReadBy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Delete()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9CE952C-8A79-056C-2C25-11FAACBA6651}"/>
              </a:ext>
            </a:extLst>
          </p:cNvPr>
          <p:cNvSpPr/>
          <p:nvPr/>
        </p:nvSpPr>
        <p:spPr>
          <a:xfrm>
            <a:off x="4777273" y="1688841"/>
            <a:ext cx="68113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423D89D-6330-3811-86FA-3CA0187D905B}"/>
              </a:ext>
            </a:extLst>
          </p:cNvPr>
          <p:cNvSpPr/>
          <p:nvPr/>
        </p:nvSpPr>
        <p:spPr>
          <a:xfrm>
            <a:off x="6783355" y="1849793"/>
            <a:ext cx="68113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ED05A5-4803-2BB5-D0B8-F50E3831E585}"/>
              </a:ext>
            </a:extLst>
          </p:cNvPr>
          <p:cNvSpPr txBox="1"/>
          <p:nvPr/>
        </p:nvSpPr>
        <p:spPr>
          <a:xfrm>
            <a:off x="242596" y="2041457"/>
            <a:ext cx="32874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 = {</a:t>
            </a:r>
          </a:p>
          <a:p>
            <a:r>
              <a:rPr lang="en-US" dirty="0"/>
              <a:t>  EmpNo:101,</a:t>
            </a:r>
          </a:p>
          <a:p>
            <a:r>
              <a:rPr lang="en-US" dirty="0"/>
              <a:t> EmpName: “ABC”,</a:t>
            </a:r>
          </a:p>
          <a:p>
            <a:r>
              <a:rPr lang="en-US" dirty="0"/>
              <a:t> DeptName: “IT”,</a:t>
            </a:r>
          </a:p>
          <a:p>
            <a:r>
              <a:rPr lang="en-US" dirty="0"/>
              <a:t> Salary:89899</a:t>
            </a:r>
          </a:p>
          <a:p>
            <a:r>
              <a:rPr lang="en-US" dirty="0"/>
              <a:t>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3D7E25-D04C-E02F-33AE-237596583AED}"/>
              </a:ext>
            </a:extLst>
          </p:cNvPr>
          <p:cNvSpPr txBox="1"/>
          <p:nvPr/>
        </p:nvSpPr>
        <p:spPr>
          <a:xfrm>
            <a:off x="370115" y="4874473"/>
            <a:ext cx="2820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 Layer MUST Map the received data with the Object / Schema / Entity</a:t>
            </a:r>
          </a:p>
          <a:p>
            <a:endParaRPr lang="en-US" dirty="0"/>
          </a:p>
          <a:p>
            <a:r>
              <a:rPr lang="en-US" dirty="0"/>
              <a:t>POCO: Class with Public Read/Write Properties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05E28D7-B026-2DF1-6408-BC5582E3E3CF}"/>
              </a:ext>
            </a:extLst>
          </p:cNvPr>
          <p:cNvSpPr/>
          <p:nvPr/>
        </p:nvSpPr>
        <p:spPr>
          <a:xfrm>
            <a:off x="2425959" y="2337706"/>
            <a:ext cx="1763486" cy="8819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with POCO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923FC4-B181-B6A0-AF79-77061D0D22C6}"/>
              </a:ext>
            </a:extLst>
          </p:cNvPr>
          <p:cNvSpPr/>
          <p:nvPr/>
        </p:nvSpPr>
        <p:spPr>
          <a:xfrm>
            <a:off x="4488024" y="5906278"/>
            <a:ext cx="4413380" cy="48519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Entity Layer , Plain Old CLR Objects (POCO)</a:t>
            </a:r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7380838D-B747-BBEA-0FE8-E72DCA1F072F}"/>
              </a:ext>
            </a:extLst>
          </p:cNvPr>
          <p:cNvSpPr/>
          <p:nvPr/>
        </p:nvSpPr>
        <p:spPr>
          <a:xfrm>
            <a:off x="4562669" y="5169159"/>
            <a:ext cx="214604" cy="73711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406D234C-A6E4-4FBB-B514-8BDC26AB3927}"/>
              </a:ext>
            </a:extLst>
          </p:cNvPr>
          <p:cNvSpPr/>
          <p:nvPr/>
        </p:nvSpPr>
        <p:spPr>
          <a:xfrm>
            <a:off x="6004248" y="5598367"/>
            <a:ext cx="191278" cy="36311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5A1C2FF6-637C-2D57-9582-48DA14F7E9AB}"/>
              </a:ext>
            </a:extLst>
          </p:cNvPr>
          <p:cNvSpPr/>
          <p:nvPr/>
        </p:nvSpPr>
        <p:spPr>
          <a:xfrm>
            <a:off x="7980786" y="5673012"/>
            <a:ext cx="191278" cy="23326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0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4764CB-5F7F-23E7-DF56-2A0DEC9D84F0}"/>
              </a:ext>
            </a:extLst>
          </p:cNvPr>
          <p:cNvSpPr/>
          <p:nvPr/>
        </p:nvSpPr>
        <p:spPr>
          <a:xfrm>
            <a:off x="2743199" y="1738184"/>
            <a:ext cx="6540759" cy="3748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F7844-F03F-BCD0-7AF6-D87EF2DCBB63}"/>
              </a:ext>
            </a:extLst>
          </p:cNvPr>
          <p:cNvSpPr txBox="1"/>
          <p:nvPr/>
        </p:nvSpPr>
        <p:spPr>
          <a:xfrm>
            <a:off x="4683967" y="354563"/>
            <a:ext cx="2892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EmpNo, EmpName, Address, City, PhoneNo, Email, Salary, Designation, </a:t>
            </a:r>
            <a:r>
              <a:rPr lang="en-US" dirty="0" err="1"/>
              <a:t>Hra</a:t>
            </a:r>
            <a:r>
              <a:rPr lang="en-US" dirty="0"/>
              <a:t>, Ta, Da, Allowances, Tax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481638-3A52-486D-AF78-3F160E843669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 flipH="1">
            <a:off x="6013579" y="1554892"/>
            <a:ext cx="116633" cy="18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939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622644-4FDC-0128-3C95-6EC10A25EACA}"/>
              </a:ext>
            </a:extLst>
          </p:cNvPr>
          <p:cNvSpPr/>
          <p:nvPr/>
        </p:nvSpPr>
        <p:spPr>
          <a:xfrm>
            <a:off x="4767943" y="214605"/>
            <a:ext cx="2360645" cy="17728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661309-A3A2-B8F4-4CBB-D1B03AFBED07}"/>
              </a:ext>
            </a:extLst>
          </p:cNvPr>
          <p:cNvSpPr/>
          <p:nvPr/>
        </p:nvSpPr>
        <p:spPr>
          <a:xfrm>
            <a:off x="4767943" y="653143"/>
            <a:ext cx="2369975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71088-094F-12DB-C1D8-A64C34E49916}"/>
              </a:ext>
            </a:extLst>
          </p:cNvPr>
          <p:cNvSpPr txBox="1"/>
          <p:nvPr/>
        </p:nvSpPr>
        <p:spPr>
          <a:xfrm>
            <a:off x="4879910" y="214605"/>
            <a:ext cx="216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D0EA3F-D126-17FF-7A7A-1929525F8BFE}"/>
              </a:ext>
            </a:extLst>
          </p:cNvPr>
          <p:cNvSpPr txBox="1"/>
          <p:nvPr/>
        </p:nvSpPr>
        <p:spPr>
          <a:xfrm>
            <a:off x="4833257" y="849086"/>
            <a:ext cx="22113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+EmpNo</a:t>
            </a:r>
          </a:p>
          <a:p>
            <a:r>
              <a:rPr lang="en-US" sz="1600" dirty="0"/>
              <a:t>+EmpName</a:t>
            </a:r>
          </a:p>
          <a:p>
            <a:r>
              <a:rPr lang="en-US" sz="1600" dirty="0"/>
              <a:t>+Salary</a:t>
            </a:r>
          </a:p>
          <a:p>
            <a:r>
              <a:rPr lang="en-US" sz="1600" dirty="0"/>
              <a:t>+Address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9C3E23-8D1D-D140-D6D9-7D2B7CCDB73D}"/>
              </a:ext>
            </a:extLst>
          </p:cNvPr>
          <p:cNvSpPr/>
          <p:nvPr/>
        </p:nvSpPr>
        <p:spPr>
          <a:xfrm>
            <a:off x="251927" y="2911151"/>
            <a:ext cx="2677886" cy="21180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419296-479B-D3EC-AA99-77D79FE59DBF}"/>
              </a:ext>
            </a:extLst>
          </p:cNvPr>
          <p:cNvSpPr/>
          <p:nvPr/>
        </p:nvSpPr>
        <p:spPr>
          <a:xfrm>
            <a:off x="251927" y="3429000"/>
            <a:ext cx="2677886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38F959-75A3-E659-EE36-C4EFEB5A0F9C}"/>
              </a:ext>
            </a:extLst>
          </p:cNvPr>
          <p:cNvSpPr txBox="1"/>
          <p:nvPr/>
        </p:nvSpPr>
        <p:spPr>
          <a:xfrm>
            <a:off x="251927" y="2976465"/>
            <a:ext cx="26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Director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7AA2064-6C86-3F83-28FF-3C6492F7F505}"/>
              </a:ext>
            </a:extLst>
          </p:cNvPr>
          <p:cNvCxnSpPr>
            <a:stCxn id="10" idx="0"/>
            <a:endCxn id="5" idx="2"/>
          </p:cNvCxnSpPr>
          <p:nvPr/>
        </p:nvCxnSpPr>
        <p:spPr>
          <a:xfrm rot="5400000" flipH="1" flipV="1">
            <a:off x="3307703" y="270588"/>
            <a:ext cx="923730" cy="43573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0CBAE6C-8C2D-6905-DAF0-2B4F775B06F7}"/>
              </a:ext>
            </a:extLst>
          </p:cNvPr>
          <p:cNvSpPr txBox="1"/>
          <p:nvPr/>
        </p:nvSpPr>
        <p:spPr>
          <a:xfrm>
            <a:off x="251927" y="3601616"/>
            <a:ext cx="2593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AirFare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Allowanaces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MobileBill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ElectricityBill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72B53A-1593-250A-B988-E89A9B1ACC80}"/>
              </a:ext>
            </a:extLst>
          </p:cNvPr>
          <p:cNvSpPr/>
          <p:nvPr/>
        </p:nvSpPr>
        <p:spPr>
          <a:xfrm>
            <a:off x="8941837" y="2976465"/>
            <a:ext cx="2677886" cy="21180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15DDB4-E8E9-0199-F82E-41AB36EB4801}"/>
              </a:ext>
            </a:extLst>
          </p:cNvPr>
          <p:cNvSpPr/>
          <p:nvPr/>
        </p:nvSpPr>
        <p:spPr>
          <a:xfrm>
            <a:off x="8941837" y="3406140"/>
            <a:ext cx="2677886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C39E26-1B52-2E9A-7483-72587FF12DFA}"/>
              </a:ext>
            </a:extLst>
          </p:cNvPr>
          <p:cNvSpPr txBox="1"/>
          <p:nvPr/>
        </p:nvSpPr>
        <p:spPr>
          <a:xfrm>
            <a:off x="9041363" y="3038048"/>
            <a:ext cx="257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E6F97D-4C53-EBE3-C27C-E8483C612393}"/>
              </a:ext>
            </a:extLst>
          </p:cNvPr>
          <p:cNvSpPr txBox="1"/>
          <p:nvPr/>
        </p:nvSpPr>
        <p:spPr>
          <a:xfrm>
            <a:off x="9041363" y="3601616"/>
            <a:ext cx="2472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PterolAllowance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RailwayFare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LocalAllowance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FoodAllowance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1FC2A74-3537-C786-7402-FA4B39831959}"/>
              </a:ext>
            </a:extLst>
          </p:cNvPr>
          <p:cNvCxnSpPr>
            <a:cxnSpLocks/>
            <a:stCxn id="16" idx="0"/>
            <a:endCxn id="2" idx="2"/>
          </p:cNvCxnSpPr>
          <p:nvPr/>
        </p:nvCxnSpPr>
        <p:spPr>
          <a:xfrm rot="16200000" flipV="1">
            <a:off x="7620001" y="315686"/>
            <a:ext cx="989044" cy="43325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70D1679-F818-D068-31A1-EFDB24C9B283}"/>
              </a:ext>
            </a:extLst>
          </p:cNvPr>
          <p:cNvSpPr txBox="1"/>
          <p:nvPr/>
        </p:nvSpPr>
        <p:spPr>
          <a:xfrm>
            <a:off x="186612" y="1981983"/>
            <a:ext cx="358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Single Inheritance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5BC41A-A578-4CAB-0D9D-A34AE799E3BF}"/>
              </a:ext>
            </a:extLst>
          </p:cNvPr>
          <p:cNvSpPr txBox="1"/>
          <p:nvPr/>
        </p:nvSpPr>
        <p:spPr>
          <a:xfrm>
            <a:off x="8609044" y="1927945"/>
            <a:ext cx="358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Single Inheritance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82FD2E-6710-C3B8-09F9-EC45B4D89D40}"/>
              </a:ext>
            </a:extLst>
          </p:cNvPr>
          <p:cNvSpPr txBox="1"/>
          <p:nvPr/>
        </p:nvSpPr>
        <p:spPr>
          <a:xfrm>
            <a:off x="2995127" y="4035489"/>
            <a:ext cx="586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Hierarchical Inheritance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1C8A4D-A9F1-1F66-3583-B43AFDFB4AC3}"/>
              </a:ext>
            </a:extLst>
          </p:cNvPr>
          <p:cNvSpPr/>
          <p:nvPr/>
        </p:nvSpPr>
        <p:spPr>
          <a:xfrm>
            <a:off x="8857861" y="5691673"/>
            <a:ext cx="2852057" cy="1054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A59252-32A1-F13A-2B1A-056B9B3695A2}"/>
              </a:ext>
            </a:extLst>
          </p:cNvPr>
          <p:cNvSpPr txBox="1"/>
          <p:nvPr/>
        </p:nvSpPr>
        <p:spPr>
          <a:xfrm>
            <a:off x="8941837" y="5756989"/>
            <a:ext cx="276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SalesManager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1A379F-5031-9E56-F901-BB6F9B4713CB}"/>
              </a:ext>
            </a:extLst>
          </p:cNvPr>
          <p:cNvSpPr/>
          <p:nvPr/>
        </p:nvSpPr>
        <p:spPr>
          <a:xfrm>
            <a:off x="8857861" y="6191637"/>
            <a:ext cx="2852057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1ED738-1032-A262-A0CB-91444A06901F}"/>
              </a:ext>
            </a:extLst>
          </p:cNvPr>
          <p:cNvSpPr txBox="1"/>
          <p:nvPr/>
        </p:nvSpPr>
        <p:spPr>
          <a:xfrm>
            <a:off x="8941837" y="6302672"/>
            <a:ext cx="26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/>
              <a:t>HotelAllowance</a:t>
            </a:r>
            <a:endParaRPr lang="en-US" sz="1400" dirty="0"/>
          </a:p>
          <a:p>
            <a:r>
              <a:rPr lang="en-US" sz="1400" dirty="0"/>
              <a:t>+ </a:t>
            </a:r>
            <a:r>
              <a:rPr lang="en-US" sz="1400" dirty="0" err="1"/>
              <a:t>SalesCredit</a:t>
            </a:r>
            <a:endParaRPr lang="en-US" sz="1400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9C8596D-AEDB-E545-AE36-1988185E4C43}"/>
              </a:ext>
            </a:extLst>
          </p:cNvPr>
          <p:cNvCxnSpPr>
            <a:stCxn id="27" idx="0"/>
            <a:endCxn id="16" idx="2"/>
          </p:cNvCxnSpPr>
          <p:nvPr/>
        </p:nvCxnSpPr>
        <p:spPr>
          <a:xfrm rot="16200000" flipV="1">
            <a:off x="9983756" y="5391539"/>
            <a:ext cx="597159" cy="31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7A4B1BC-F65D-D734-97D1-2075845AFCDA}"/>
              </a:ext>
            </a:extLst>
          </p:cNvPr>
          <p:cNvSpPr txBox="1"/>
          <p:nvPr/>
        </p:nvSpPr>
        <p:spPr>
          <a:xfrm>
            <a:off x="6459895" y="5803155"/>
            <a:ext cx="2149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Multi-Level Inheritance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D4C2F4-F9EF-8AD8-367F-B794BF4CE10E}"/>
              </a:ext>
            </a:extLst>
          </p:cNvPr>
          <p:cNvSpPr txBox="1"/>
          <p:nvPr/>
        </p:nvSpPr>
        <p:spPr>
          <a:xfrm>
            <a:off x="606490" y="1352939"/>
            <a:ext cx="268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Director Is-a Employee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8B5629-4C37-9BE0-AAAD-F2E369D8A0B0}"/>
              </a:ext>
            </a:extLst>
          </p:cNvPr>
          <p:cNvSpPr txBox="1"/>
          <p:nvPr/>
        </p:nvSpPr>
        <p:spPr>
          <a:xfrm>
            <a:off x="8609044" y="1435453"/>
            <a:ext cx="268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Manager Is-a Employee</a:t>
            </a:r>
          </a:p>
        </p:txBody>
      </p:sp>
    </p:spTree>
    <p:extLst>
      <p:ext uri="{BB962C8B-B14F-4D97-AF65-F5344CB8AC3E}">
        <p14:creationId xmlns:p14="http://schemas.microsoft.com/office/powerpoint/2010/main" val="3880742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71836FE-B044-8B08-B9EA-EFAB73FF140D}"/>
              </a:ext>
            </a:extLst>
          </p:cNvPr>
          <p:cNvSpPr/>
          <p:nvPr/>
        </p:nvSpPr>
        <p:spPr>
          <a:xfrm>
            <a:off x="8486192" y="1968760"/>
            <a:ext cx="2286000" cy="16235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DirectorLogic</a:t>
            </a:r>
            <a:endParaRPr lang="en-US" dirty="0"/>
          </a:p>
          <a:p>
            <a:pPr algn="ctr"/>
            <a:r>
              <a:rPr lang="en-US" dirty="0"/>
              <a:t>+</a:t>
            </a:r>
            <a:r>
              <a:rPr lang="en-US" dirty="0" err="1"/>
              <a:t>GetSalary</a:t>
            </a:r>
            <a:r>
              <a:rPr lang="en-US" dirty="0"/>
              <a:t>()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E147367-F1F7-0939-DE9C-44954159930E}"/>
              </a:ext>
            </a:extLst>
          </p:cNvPr>
          <p:cNvSpPr/>
          <p:nvPr/>
        </p:nvSpPr>
        <p:spPr>
          <a:xfrm>
            <a:off x="7021284" y="5234473"/>
            <a:ext cx="2286000" cy="16235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ManagerLogic</a:t>
            </a:r>
            <a:endParaRPr lang="en-US" dirty="0"/>
          </a:p>
          <a:p>
            <a:pPr algn="ctr"/>
            <a:r>
              <a:rPr lang="en-US" dirty="0"/>
              <a:t>+</a:t>
            </a:r>
            <a:r>
              <a:rPr lang="en-US" dirty="0" err="1"/>
              <a:t>GetSalary</a:t>
            </a:r>
            <a:r>
              <a:rPr lang="en-US" dirty="0"/>
              <a:t>()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35BFBF-0542-182A-BE11-BB62486C8007}"/>
              </a:ext>
            </a:extLst>
          </p:cNvPr>
          <p:cNvSpPr/>
          <p:nvPr/>
        </p:nvSpPr>
        <p:spPr>
          <a:xfrm>
            <a:off x="3359020" y="1306286"/>
            <a:ext cx="2286000" cy="1735494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9A18A-9DB2-A8FA-0776-701E996700B6}"/>
              </a:ext>
            </a:extLst>
          </p:cNvPr>
          <p:cNvSpPr txBox="1"/>
          <p:nvPr/>
        </p:nvSpPr>
        <p:spPr>
          <a:xfrm>
            <a:off x="559837" y="1810139"/>
            <a:ext cx="1772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Accountant Client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83762F9-C515-8B56-C8F7-2C1E9CE3DA0D}"/>
              </a:ext>
            </a:extLst>
          </p:cNvPr>
          <p:cNvSpPr/>
          <p:nvPr/>
        </p:nvSpPr>
        <p:spPr>
          <a:xfrm>
            <a:off x="2174033" y="1978090"/>
            <a:ext cx="1184987" cy="4783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3747D7-4C38-A2AA-0616-70F779253F88}"/>
              </a:ext>
            </a:extLst>
          </p:cNvPr>
          <p:cNvSpPr txBox="1"/>
          <p:nvPr/>
        </p:nvSpPr>
        <p:spPr>
          <a:xfrm>
            <a:off x="3517640" y="1567543"/>
            <a:ext cx="200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Accountant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85E28C-186B-2220-1D52-0E99A749CCE4}"/>
              </a:ext>
            </a:extLst>
          </p:cNvPr>
          <p:cNvSpPr txBox="1"/>
          <p:nvPr/>
        </p:nvSpPr>
        <p:spPr>
          <a:xfrm>
            <a:off x="3517640" y="2198132"/>
            <a:ext cx="181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+ GetTax()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358723-F399-EF94-2556-1F0749D85164}"/>
              </a:ext>
            </a:extLst>
          </p:cNvPr>
          <p:cNvSpPr/>
          <p:nvPr/>
        </p:nvSpPr>
        <p:spPr>
          <a:xfrm>
            <a:off x="2174033" y="3558073"/>
            <a:ext cx="1455575" cy="9983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Employee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DCF7B5-F82D-4DED-93F5-B59EC3925AE1}"/>
              </a:ext>
            </a:extLst>
          </p:cNvPr>
          <p:cNvSpPr txBox="1"/>
          <p:nvPr/>
        </p:nvSpPr>
        <p:spPr>
          <a:xfrm>
            <a:off x="1908110" y="4933290"/>
            <a:ext cx="29018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Accountant System Needs Employee Object to Calculate Tax.</a:t>
            </a:r>
          </a:p>
          <a:p>
            <a:r>
              <a:rPr lang="en-US" dirty="0"/>
              <a:t>The GetTax() method will have Runtime Polymorphic Behavior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745DD2-28FD-1BAD-764F-0584F8941FEE}"/>
              </a:ext>
            </a:extLst>
          </p:cNvPr>
          <p:cNvSpPr/>
          <p:nvPr/>
        </p:nvSpPr>
        <p:spPr>
          <a:xfrm>
            <a:off x="3774232" y="3593840"/>
            <a:ext cx="2286000" cy="9983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EmployeeLogic</a:t>
            </a:r>
            <a:endParaRPr lang="en-US" sz="16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9064E0-209D-209C-8F3F-8525BDBEBC38}"/>
              </a:ext>
            </a:extLst>
          </p:cNvPr>
          <p:cNvCxnSpPr>
            <a:stCxn id="9" idx="0"/>
            <a:endCxn id="8" idx="2"/>
          </p:cNvCxnSpPr>
          <p:nvPr/>
        </p:nvCxnSpPr>
        <p:spPr>
          <a:xfrm flipV="1">
            <a:off x="2901821" y="2567464"/>
            <a:ext cx="1525554" cy="990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D043F8-8F9C-2776-F4EF-32601794E405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flipH="1" flipV="1">
            <a:off x="4427375" y="2567464"/>
            <a:ext cx="489857" cy="102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5A7E4EA-A7DD-FC86-DCFA-C47E5A935853}"/>
              </a:ext>
            </a:extLst>
          </p:cNvPr>
          <p:cNvCxnSpPr>
            <a:stCxn id="8" idx="3"/>
            <a:endCxn id="2" idx="1"/>
          </p:cNvCxnSpPr>
          <p:nvPr/>
        </p:nvCxnSpPr>
        <p:spPr>
          <a:xfrm>
            <a:off x="5337110" y="2382798"/>
            <a:ext cx="3149082" cy="3977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A3CB281-F289-73D2-59A3-C95ED7C9D743}"/>
              </a:ext>
            </a:extLst>
          </p:cNvPr>
          <p:cNvCxnSpPr>
            <a:stCxn id="8" idx="3"/>
            <a:endCxn id="3" idx="1"/>
          </p:cNvCxnSpPr>
          <p:nvPr/>
        </p:nvCxnSpPr>
        <p:spPr>
          <a:xfrm>
            <a:off x="5337110" y="2382798"/>
            <a:ext cx="1684174" cy="36634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269942AB-11C2-F28F-288F-71C839654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94459"/>
              </p:ext>
            </p:extLst>
          </p:nvPr>
        </p:nvGraphicFramePr>
        <p:xfrm>
          <a:off x="4252686" y="128682"/>
          <a:ext cx="7811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180">
                  <a:extLst>
                    <a:ext uri="{9D8B030D-6E8A-4147-A177-3AD203B41FA5}">
                      <a16:colId xmlns:a16="http://schemas.microsoft.com/office/drawing/2014/main" val="704808867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1841891237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3379199253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1737101077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3577846329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2856441666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1961552600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3634133820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3558929721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1991681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82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02100"/>
                  </a:ext>
                </a:extLst>
              </a:tr>
            </a:tbl>
          </a:graphicData>
        </a:graphic>
      </p:graphicFrame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200A30D-F8AD-2C57-61D8-AF352B84AD1D}"/>
              </a:ext>
            </a:extLst>
          </p:cNvPr>
          <p:cNvCxnSpPr>
            <a:cxnSpLocks/>
            <a:stCxn id="3" idx="0"/>
            <a:endCxn id="24" idx="2"/>
          </p:cNvCxnSpPr>
          <p:nvPr/>
        </p:nvCxnSpPr>
        <p:spPr>
          <a:xfrm rot="16200000" flipV="1">
            <a:off x="5979380" y="3049569"/>
            <a:ext cx="4364111" cy="569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25AC0D3-4558-964B-CC25-1381378D073B}"/>
              </a:ext>
            </a:extLst>
          </p:cNvPr>
          <p:cNvCxnSpPr>
            <a:cxnSpLocks/>
            <a:stCxn id="2" idx="3"/>
            <a:endCxn id="24" idx="2"/>
          </p:cNvCxnSpPr>
          <p:nvPr/>
        </p:nvCxnSpPr>
        <p:spPr>
          <a:xfrm flipH="1" flipV="1">
            <a:off x="8158586" y="870362"/>
            <a:ext cx="2613606" cy="1910162"/>
          </a:xfrm>
          <a:prstGeom prst="bentConnector4">
            <a:avLst>
              <a:gd name="adj1" fmla="val -8747"/>
              <a:gd name="adj2" fmla="val 7124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846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31B458-D7C6-6DB2-B907-8A7EDCBC9A85}"/>
              </a:ext>
            </a:extLst>
          </p:cNvPr>
          <p:cNvSpPr txBox="1"/>
          <p:nvPr/>
        </p:nvSpPr>
        <p:spPr>
          <a:xfrm>
            <a:off x="83976" y="233265"/>
            <a:ext cx="384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Cohesive Design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12427F-A4B7-A0FB-AAE2-9A59C83F5C3B}"/>
              </a:ext>
            </a:extLst>
          </p:cNvPr>
          <p:cNvSpPr/>
          <p:nvPr/>
        </p:nvSpPr>
        <p:spPr>
          <a:xfrm>
            <a:off x="5439747" y="345233"/>
            <a:ext cx="4189445" cy="6410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127CF-1F27-52D3-AE37-CBC0E6085DC0}"/>
              </a:ext>
            </a:extLst>
          </p:cNvPr>
          <p:cNvSpPr txBox="1"/>
          <p:nvPr/>
        </p:nvSpPr>
        <p:spPr>
          <a:xfrm>
            <a:off x="5542384" y="513184"/>
            <a:ext cx="40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30C4C-78F0-E804-54AA-7703897A2AFF}"/>
              </a:ext>
            </a:extLst>
          </p:cNvPr>
          <p:cNvSpPr txBox="1"/>
          <p:nvPr/>
        </p:nvSpPr>
        <p:spPr>
          <a:xfrm>
            <a:off x="9834465" y="602597"/>
            <a:ext cx="2090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Classes on for File Operations aka Stream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52976B-267D-1B97-CD13-19242B0122E8}"/>
              </a:ext>
            </a:extLst>
          </p:cNvPr>
          <p:cNvSpPr/>
          <p:nvPr/>
        </p:nvSpPr>
        <p:spPr>
          <a:xfrm>
            <a:off x="5645020" y="1166327"/>
            <a:ext cx="3937519" cy="4665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class Stream {…}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DA05B6-862F-53B7-374F-8AE5EBDE6DEE}"/>
              </a:ext>
            </a:extLst>
          </p:cNvPr>
          <p:cNvSpPr/>
          <p:nvPr/>
        </p:nvSpPr>
        <p:spPr>
          <a:xfrm>
            <a:off x="5645020" y="2248678"/>
            <a:ext cx="1828800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MemoryStream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3EC4ED2-E0AE-3671-8F6A-91FE3BD365B1}"/>
              </a:ext>
            </a:extLst>
          </p:cNvPr>
          <p:cNvCxnSpPr>
            <a:stCxn id="7" idx="3"/>
            <a:endCxn id="6" idx="2"/>
          </p:cNvCxnSpPr>
          <p:nvPr/>
        </p:nvCxnSpPr>
        <p:spPr>
          <a:xfrm flipV="1">
            <a:off x="7473820" y="1632857"/>
            <a:ext cx="139960" cy="8024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C5C6406-EE4E-1BD4-BFBF-22AFAEEA7C88}"/>
              </a:ext>
            </a:extLst>
          </p:cNvPr>
          <p:cNvSpPr/>
          <p:nvPr/>
        </p:nvSpPr>
        <p:spPr>
          <a:xfrm>
            <a:off x="7299647" y="2929812"/>
            <a:ext cx="2142931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NetworkStream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D479C6F-2263-6D24-EF75-D3F02A6AF936}"/>
              </a:ext>
            </a:extLst>
          </p:cNvPr>
          <p:cNvCxnSpPr/>
          <p:nvPr/>
        </p:nvCxnSpPr>
        <p:spPr>
          <a:xfrm rot="16200000" flipV="1">
            <a:off x="7361854" y="1884783"/>
            <a:ext cx="1268963" cy="7651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B7CF250-1605-7590-9D1F-2D9B49AE85A3}"/>
              </a:ext>
            </a:extLst>
          </p:cNvPr>
          <p:cNvSpPr/>
          <p:nvPr/>
        </p:nvSpPr>
        <p:spPr>
          <a:xfrm>
            <a:off x="5645020" y="3820886"/>
            <a:ext cx="1828800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FileStream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en-US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818DC09-E64F-FF79-85EC-8335419D0D2E}"/>
              </a:ext>
            </a:extLst>
          </p:cNvPr>
          <p:cNvCxnSpPr>
            <a:stCxn id="18" idx="0"/>
            <a:endCxn id="6" idx="2"/>
          </p:cNvCxnSpPr>
          <p:nvPr/>
        </p:nvCxnSpPr>
        <p:spPr>
          <a:xfrm rot="5400000" flipH="1" flipV="1">
            <a:off x="5992586" y="2199692"/>
            <a:ext cx="2188029" cy="1054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E86F391-E6F5-3CD6-E825-F362895DDC1B}"/>
              </a:ext>
            </a:extLst>
          </p:cNvPr>
          <p:cNvSpPr txBox="1"/>
          <p:nvPr/>
        </p:nvSpPr>
        <p:spPr>
          <a:xfrm>
            <a:off x="261257" y="1693506"/>
            <a:ext cx="4833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</a:t>
            </a:r>
            <a:r>
              <a:rPr lang="en-US" dirty="0" err="1"/>
              <a:t>stream</a:t>
            </a:r>
            <a:r>
              <a:rPr lang="en-US" dirty="0"/>
              <a:t> = new MemoryStream();</a:t>
            </a:r>
          </a:p>
          <a:p>
            <a:endParaRPr lang="en-US" dirty="0"/>
          </a:p>
          <a:p>
            <a:r>
              <a:rPr lang="en-US" dirty="0"/>
              <a:t>Stream </a:t>
            </a:r>
            <a:r>
              <a:rPr lang="en-US" dirty="0" err="1"/>
              <a:t>stream</a:t>
            </a:r>
            <a:r>
              <a:rPr lang="en-US" dirty="0"/>
              <a:t> = new FileStream();</a:t>
            </a:r>
          </a:p>
          <a:p>
            <a:endParaRPr lang="en-US" dirty="0"/>
          </a:p>
          <a:p>
            <a:r>
              <a:rPr lang="en-US" dirty="0"/>
              <a:t>Stream </a:t>
            </a:r>
            <a:r>
              <a:rPr lang="en-US" dirty="0" err="1"/>
              <a:t>stream</a:t>
            </a:r>
            <a:r>
              <a:rPr lang="en-US" dirty="0"/>
              <a:t> = new </a:t>
            </a:r>
            <a:r>
              <a:rPr lang="en-US" dirty="0" err="1"/>
              <a:t>NetworkStream</a:t>
            </a:r>
            <a:r>
              <a:rPr lang="en-US" dirty="0"/>
              <a:t>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E03308E-6B66-54C9-3759-E546128698D1}"/>
              </a:ext>
            </a:extLst>
          </p:cNvPr>
          <p:cNvCxnSpPr>
            <a:cxnSpLocks/>
          </p:cNvCxnSpPr>
          <p:nvPr/>
        </p:nvCxnSpPr>
        <p:spPr>
          <a:xfrm flipV="1">
            <a:off x="5159829" y="513184"/>
            <a:ext cx="37322" cy="548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A0544CA-F4D2-2044-CCEB-33BFFEB4A87C}"/>
              </a:ext>
            </a:extLst>
          </p:cNvPr>
          <p:cNvSpPr txBox="1"/>
          <p:nvPr/>
        </p:nvSpPr>
        <p:spPr>
          <a:xfrm>
            <a:off x="709127" y="4194110"/>
            <a:ext cx="39001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High Cohesive System implement the generalization of the behavior using Abstract base class and derive other specific classes from abstract base class. This also provide a optimized coupling during runtime and help in polymorphic behavior   </a:t>
            </a:r>
          </a:p>
        </p:txBody>
      </p:sp>
    </p:spTree>
    <p:extLst>
      <p:ext uri="{BB962C8B-B14F-4D97-AF65-F5344CB8AC3E}">
        <p14:creationId xmlns:p14="http://schemas.microsoft.com/office/powerpoint/2010/main" val="377456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1140</Words>
  <Application>Microsoft Office PowerPoint</Application>
  <PresentationFormat>Widescreen</PresentationFormat>
  <Paragraphs>292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135</cp:revision>
  <dcterms:created xsi:type="dcterms:W3CDTF">2023-06-19T05:55:24Z</dcterms:created>
  <dcterms:modified xsi:type="dcterms:W3CDTF">2023-06-21T07:38:06Z</dcterms:modified>
</cp:coreProperties>
</file>